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1" r:id="rId2"/>
  </p:sldMasterIdLst>
  <p:sldIdLst>
    <p:sldId id="257" r:id="rId3"/>
    <p:sldId id="276" r:id="rId4"/>
    <p:sldId id="286" r:id="rId5"/>
    <p:sldId id="283" r:id="rId6"/>
    <p:sldId id="284" r:id="rId7"/>
    <p:sldId id="287" r:id="rId8"/>
    <p:sldId id="280" r:id="rId9"/>
    <p:sldId id="277" r:id="rId10"/>
    <p:sldId id="278" r:id="rId11"/>
    <p:sldId id="279" r:id="rId12"/>
    <p:sldId id="285" r:id="rId13"/>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F4A5D06-EAC3-4474-B6A3-83B950BEF2E6}" v="3" dt="2025-02-27T21:30:44.54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5" d="100"/>
          <a:sy n="75" d="100"/>
        </p:scale>
        <p:origin x="874"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microsoft.com/office/2015/10/relationships/revisionInfo" Target="revisionInfo.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CA9BC75-CE2A-6295-7E34-529DB3491D65}"/>
              </a:ext>
            </a:extLst>
          </p:cNvPr>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2AABFCAD-C711-E341-255E-E03F7C8247BB}"/>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Tree>
    <p:extLst>
      <p:ext uri="{BB962C8B-B14F-4D97-AF65-F5344CB8AC3E}">
        <p14:creationId xmlns:p14="http://schemas.microsoft.com/office/powerpoint/2010/main" val="35041262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86928C75-9E2C-4253-BED4-03938242F672}" type="datetimeFigureOut">
              <a:rPr lang="cs-CZ" smtClean="0"/>
              <a:t>27.02.2025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342FD925-A826-4138-9D9F-FC340F6D1763}" type="slidenum">
              <a:rPr lang="cs-CZ" smtClean="0"/>
              <a:t>‹#›</a:t>
            </a:fld>
            <a:endParaRPr lang="cs-CZ"/>
          </a:p>
        </p:txBody>
      </p:sp>
    </p:spTree>
    <p:extLst>
      <p:ext uri="{BB962C8B-B14F-4D97-AF65-F5344CB8AC3E}">
        <p14:creationId xmlns:p14="http://schemas.microsoft.com/office/powerpoint/2010/main" val="36566347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86928C75-9E2C-4253-BED4-03938242F672}" type="datetimeFigureOut">
              <a:rPr lang="cs-CZ" smtClean="0"/>
              <a:t>27.02.2025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42FD925-A826-4138-9D9F-FC340F6D1763}" type="slidenum">
              <a:rPr lang="cs-CZ" smtClean="0"/>
              <a:t>‹#›</a:t>
            </a:fld>
            <a:endParaRPr lang="cs-CZ"/>
          </a:p>
        </p:txBody>
      </p:sp>
    </p:spTree>
    <p:extLst>
      <p:ext uri="{BB962C8B-B14F-4D97-AF65-F5344CB8AC3E}">
        <p14:creationId xmlns:p14="http://schemas.microsoft.com/office/powerpoint/2010/main" val="19265550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86928C75-9E2C-4253-BED4-03938242F672}" type="datetimeFigureOut">
              <a:rPr lang="cs-CZ" smtClean="0"/>
              <a:t>27.02.2025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42FD925-A826-4138-9D9F-FC340F6D1763}" type="slidenum">
              <a:rPr lang="cs-CZ" smtClean="0"/>
              <a:t>‹#›</a:t>
            </a:fld>
            <a:endParaRPr lang="cs-CZ"/>
          </a:p>
        </p:txBody>
      </p:sp>
    </p:spTree>
    <p:extLst>
      <p:ext uri="{BB962C8B-B14F-4D97-AF65-F5344CB8AC3E}">
        <p14:creationId xmlns:p14="http://schemas.microsoft.com/office/powerpoint/2010/main" val="41178897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86928C75-9E2C-4253-BED4-03938242F672}" type="datetimeFigureOut">
              <a:rPr lang="cs-CZ" smtClean="0"/>
              <a:t>27.02.2025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42FD925-A826-4138-9D9F-FC340F6D1763}" type="slidenum">
              <a:rPr lang="cs-CZ" smtClean="0"/>
              <a:t>‹#›</a:t>
            </a:fld>
            <a:endParaRPr lang="cs-CZ"/>
          </a:p>
        </p:txBody>
      </p:sp>
    </p:spTree>
    <p:extLst>
      <p:ext uri="{BB962C8B-B14F-4D97-AF65-F5344CB8AC3E}">
        <p14:creationId xmlns:p14="http://schemas.microsoft.com/office/powerpoint/2010/main" val="26657069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86928C75-9E2C-4253-BED4-03938242F672}" type="datetimeFigureOut">
              <a:rPr lang="cs-CZ" smtClean="0"/>
              <a:t>27.02.2025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42FD925-A826-4138-9D9F-FC340F6D1763}" type="slidenum">
              <a:rPr lang="cs-CZ" smtClean="0"/>
              <a:t>‹#›</a:t>
            </a:fld>
            <a:endParaRPr lang="cs-CZ"/>
          </a:p>
        </p:txBody>
      </p:sp>
    </p:spTree>
    <p:extLst>
      <p:ext uri="{BB962C8B-B14F-4D97-AF65-F5344CB8AC3E}">
        <p14:creationId xmlns:p14="http://schemas.microsoft.com/office/powerpoint/2010/main" val="28339861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p:cNvSpPr>
            <a:spLocks noGrp="1"/>
          </p:cNvSpPr>
          <p:nvPr>
            <p:ph type="dt" sz="half" idx="10"/>
          </p:nvPr>
        </p:nvSpPr>
        <p:spPr/>
        <p:txBody>
          <a:bodyPr/>
          <a:lstStyle/>
          <a:p>
            <a:fld id="{86928C75-9E2C-4253-BED4-03938242F672}" type="datetimeFigureOut">
              <a:rPr lang="cs-CZ" smtClean="0"/>
              <a:t>27.02.2025</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42FD925-A826-4138-9D9F-FC340F6D1763}" type="slidenum">
              <a:rPr lang="cs-CZ" smtClean="0"/>
              <a:t>‹#›</a:t>
            </a:fld>
            <a:endParaRPr lang="cs-CZ"/>
          </a:p>
        </p:txBody>
      </p:sp>
    </p:spTree>
    <p:extLst>
      <p:ext uri="{BB962C8B-B14F-4D97-AF65-F5344CB8AC3E}">
        <p14:creationId xmlns:p14="http://schemas.microsoft.com/office/powerpoint/2010/main" val="10657251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86928C75-9E2C-4253-BED4-03938242F672}" type="datetimeFigureOut">
              <a:rPr lang="cs-CZ" smtClean="0"/>
              <a:t>27.02.2025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342FD925-A826-4138-9D9F-FC340F6D1763}" type="slidenum">
              <a:rPr lang="cs-CZ" smtClean="0"/>
              <a:t>‹#›</a:t>
            </a:fld>
            <a:endParaRPr lang="cs-CZ"/>
          </a:p>
        </p:txBody>
      </p:sp>
    </p:spTree>
    <p:extLst>
      <p:ext uri="{BB962C8B-B14F-4D97-AF65-F5344CB8AC3E}">
        <p14:creationId xmlns:p14="http://schemas.microsoft.com/office/powerpoint/2010/main" val="16916974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86928C75-9E2C-4253-BED4-03938242F672}" type="datetimeFigureOut">
              <a:rPr lang="cs-CZ" smtClean="0"/>
              <a:t>27.02.2025</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342FD925-A826-4138-9D9F-FC340F6D1763}" type="slidenum">
              <a:rPr lang="cs-CZ" smtClean="0"/>
              <a:t>‹#›</a:t>
            </a:fld>
            <a:endParaRPr lang="cs-CZ"/>
          </a:p>
        </p:txBody>
      </p:sp>
    </p:spTree>
    <p:extLst>
      <p:ext uri="{BB962C8B-B14F-4D97-AF65-F5344CB8AC3E}">
        <p14:creationId xmlns:p14="http://schemas.microsoft.com/office/powerpoint/2010/main" val="30405219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86928C75-9E2C-4253-BED4-03938242F672}" type="datetimeFigureOut">
              <a:rPr lang="cs-CZ" smtClean="0"/>
              <a:t>27.02.2025</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342FD925-A826-4138-9D9F-FC340F6D1763}" type="slidenum">
              <a:rPr lang="cs-CZ" smtClean="0"/>
              <a:t>‹#›</a:t>
            </a:fld>
            <a:endParaRPr lang="cs-CZ"/>
          </a:p>
        </p:txBody>
      </p:sp>
    </p:spTree>
    <p:extLst>
      <p:ext uri="{BB962C8B-B14F-4D97-AF65-F5344CB8AC3E}">
        <p14:creationId xmlns:p14="http://schemas.microsoft.com/office/powerpoint/2010/main" val="8140605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86928C75-9E2C-4253-BED4-03938242F672}" type="datetimeFigureOut">
              <a:rPr lang="cs-CZ" smtClean="0"/>
              <a:t>27.02.2025</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342FD925-A826-4138-9D9F-FC340F6D1763}" type="slidenum">
              <a:rPr lang="cs-CZ" smtClean="0"/>
              <a:t>‹#›</a:t>
            </a:fld>
            <a:endParaRPr lang="cs-CZ"/>
          </a:p>
        </p:txBody>
      </p:sp>
    </p:spTree>
    <p:extLst>
      <p:ext uri="{BB962C8B-B14F-4D97-AF65-F5344CB8AC3E}">
        <p14:creationId xmlns:p14="http://schemas.microsoft.com/office/powerpoint/2010/main" val="9040591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86928C75-9E2C-4253-BED4-03938242F672}" type="datetimeFigureOut">
              <a:rPr lang="cs-CZ" smtClean="0"/>
              <a:t>27.02.2025</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342FD925-A826-4138-9D9F-FC340F6D1763}" type="slidenum">
              <a:rPr lang="cs-CZ" smtClean="0"/>
              <a:t>‹#›</a:t>
            </a:fld>
            <a:endParaRPr lang="cs-CZ"/>
          </a:p>
        </p:txBody>
      </p:sp>
    </p:spTree>
    <p:extLst>
      <p:ext uri="{BB962C8B-B14F-4D97-AF65-F5344CB8AC3E}">
        <p14:creationId xmlns:p14="http://schemas.microsoft.com/office/powerpoint/2010/main" val="3310553875"/>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995493288"/>
      </p:ext>
    </p:extLst>
  </p:cSld>
  <p:clrMap bg1="lt1" tx1="dk1" bg2="lt2" tx2="dk2" accent1="accent1" accent2="accent2" accent3="accent3" accent4="accent4" accent5="accent5" accent6="accent6" hlink="hlink" folHlink="folHlink"/>
  <p:sldLayoutIdLst>
    <p:sldLayoutId id="214748364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928C75-9E2C-4253-BED4-03938242F672}" type="datetimeFigureOut">
              <a:rPr lang="cs-CZ" smtClean="0"/>
              <a:t>27.02.2025</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2FD925-A826-4138-9D9F-FC340F6D1763}" type="slidenum">
              <a:rPr lang="cs-CZ" smtClean="0"/>
              <a:t>‹#›</a:t>
            </a:fld>
            <a:endParaRPr lang="cs-CZ"/>
          </a:p>
        </p:txBody>
      </p:sp>
    </p:spTree>
    <p:extLst>
      <p:ext uri="{BB962C8B-B14F-4D97-AF65-F5344CB8AC3E}">
        <p14:creationId xmlns:p14="http://schemas.microsoft.com/office/powerpoint/2010/main" val="1661888640"/>
      </p:ext>
    </p:extLst>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DDDE3FC-7660-7BB1-2AB3-9794DB31F8FC}"/>
              </a:ext>
            </a:extLst>
          </p:cNvPr>
          <p:cNvSpPr>
            <a:spLocks noGrp="1"/>
          </p:cNvSpPr>
          <p:nvPr>
            <p:ph type="ctrTitle"/>
          </p:nvPr>
        </p:nvSpPr>
        <p:spPr>
          <a:xfrm>
            <a:off x="1524000" y="1122362"/>
            <a:ext cx="9601200" cy="3063557"/>
          </a:xfrm>
        </p:spPr>
        <p:txBody>
          <a:bodyPr/>
          <a:lstStyle/>
          <a:p>
            <a:br>
              <a:rPr lang="cs-CZ" sz="3200" b="0" i="0" u="none" strike="noStrike" baseline="0" noProof="0" dirty="0">
                <a:solidFill>
                  <a:srgbClr val="000000"/>
                </a:solidFill>
                <a:latin typeface="Calibri" panose="020F0502020204030204" pitchFamily="34" charset="0"/>
              </a:rPr>
            </a:br>
            <a:r>
              <a:rPr lang="cs-CZ" sz="3200" b="1" i="0" u="none" strike="noStrike" baseline="0" noProof="0" dirty="0">
                <a:solidFill>
                  <a:srgbClr val="000000"/>
                </a:solidFill>
                <a:latin typeface="Calibri" panose="020F0502020204030204" pitchFamily="34" charset="0"/>
              </a:rPr>
              <a:t>Rámování: Epistemologické a ontologické základy</a:t>
            </a:r>
            <a:br>
              <a:rPr lang="cs-CZ" sz="1800" b="1" i="0" u="none" strike="noStrike" baseline="0" noProof="0" dirty="0">
                <a:solidFill>
                  <a:srgbClr val="000000"/>
                </a:solidFill>
                <a:latin typeface="Calibri" panose="020F0502020204030204" pitchFamily="34" charset="0"/>
              </a:rPr>
            </a:br>
            <a:br>
              <a:rPr lang="cs-CZ" sz="1800" b="0" i="0" u="none" strike="noStrike" baseline="0" noProof="0" dirty="0">
                <a:solidFill>
                  <a:srgbClr val="000000"/>
                </a:solidFill>
                <a:latin typeface="Calibri" panose="020F0502020204030204" pitchFamily="34" charset="0"/>
              </a:rPr>
            </a:br>
            <a:r>
              <a:rPr lang="cs-CZ" sz="1800" b="0" i="0" u="none" strike="noStrike" baseline="0" noProof="0" dirty="0">
                <a:solidFill>
                  <a:srgbClr val="000000"/>
                </a:solidFill>
                <a:latin typeface="Calibri" panose="020F0502020204030204" pitchFamily="34" charset="0"/>
              </a:rPr>
              <a:t> </a:t>
            </a:r>
            <a:r>
              <a:rPr lang="cs-CZ" sz="1600" i="0" u="none" strike="noStrike" baseline="0" noProof="0" dirty="0">
                <a:solidFill>
                  <a:srgbClr val="000000"/>
                </a:solidFill>
                <a:latin typeface="Calibri" panose="020F0502020204030204" pitchFamily="34" charset="0"/>
              </a:rPr>
              <a:t>SOCn5030/Význam a interpretace: jazyk, metafory a vizuální prvky</a:t>
            </a:r>
            <a:br>
              <a:rPr lang="cs-CZ" sz="1600" i="0" u="none" strike="noStrike" baseline="0" noProof="0" dirty="0">
                <a:solidFill>
                  <a:srgbClr val="000000"/>
                </a:solidFill>
                <a:latin typeface="Calibri" panose="020F0502020204030204" pitchFamily="34" charset="0"/>
              </a:rPr>
            </a:br>
            <a:endParaRPr lang="cs-CZ" noProof="0" dirty="0"/>
          </a:p>
        </p:txBody>
      </p:sp>
      <p:sp>
        <p:nvSpPr>
          <p:cNvPr id="3" name="Podnadpis 2">
            <a:extLst>
              <a:ext uri="{FF2B5EF4-FFF2-40B4-BE49-F238E27FC236}">
                <a16:creationId xmlns:a16="http://schemas.microsoft.com/office/drawing/2014/main" id="{71B519BD-A730-32D4-E1FE-71F9BBC89E37}"/>
              </a:ext>
            </a:extLst>
          </p:cNvPr>
          <p:cNvSpPr>
            <a:spLocks noGrp="1"/>
          </p:cNvSpPr>
          <p:nvPr>
            <p:ph type="subTitle" idx="1"/>
          </p:nvPr>
        </p:nvSpPr>
        <p:spPr>
          <a:xfrm>
            <a:off x="1524000" y="4567238"/>
            <a:ext cx="9144000" cy="1655762"/>
          </a:xfrm>
        </p:spPr>
        <p:txBody>
          <a:bodyPr/>
          <a:lstStyle/>
          <a:p>
            <a:pPr algn="r"/>
            <a:endParaRPr lang="cs-CZ" sz="1600" noProof="0" dirty="0"/>
          </a:p>
          <a:p>
            <a:pPr algn="r"/>
            <a:endParaRPr lang="cs-CZ" sz="1600" noProof="0" dirty="0"/>
          </a:p>
          <a:p>
            <a:pPr algn="r"/>
            <a:endParaRPr lang="cs-CZ" sz="1600" noProof="0" dirty="0"/>
          </a:p>
          <a:p>
            <a:pPr algn="r"/>
            <a:r>
              <a:rPr lang="cs-CZ" sz="1600" noProof="0" dirty="0"/>
              <a:t>Milan Hrubeš</a:t>
            </a:r>
          </a:p>
        </p:txBody>
      </p:sp>
    </p:spTree>
    <p:extLst>
      <p:ext uri="{BB962C8B-B14F-4D97-AF65-F5344CB8AC3E}">
        <p14:creationId xmlns:p14="http://schemas.microsoft.com/office/powerpoint/2010/main" val="10893798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7507D0-5BFC-98F7-B4D3-AAFF123A3F08}"/>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38787793-F4E8-55CC-F0DA-D0A79F4A6D04}"/>
              </a:ext>
            </a:extLst>
          </p:cNvPr>
          <p:cNvSpPr>
            <a:spLocks noGrp="1"/>
          </p:cNvSpPr>
          <p:nvPr>
            <p:ph type="title"/>
          </p:nvPr>
        </p:nvSpPr>
        <p:spPr/>
        <p:txBody>
          <a:bodyPr/>
          <a:lstStyle/>
          <a:p>
            <a:r>
              <a:rPr lang="cs-CZ" noProof="0" dirty="0"/>
              <a:t>Srovnání: Příklady</a:t>
            </a:r>
          </a:p>
        </p:txBody>
      </p:sp>
      <p:sp>
        <p:nvSpPr>
          <p:cNvPr id="3" name="Zástupný symbol pro obsah 2">
            <a:extLst>
              <a:ext uri="{FF2B5EF4-FFF2-40B4-BE49-F238E27FC236}">
                <a16:creationId xmlns:a16="http://schemas.microsoft.com/office/drawing/2014/main" id="{ABCBBF65-7080-D618-69C7-6121310C8B9C}"/>
              </a:ext>
            </a:extLst>
          </p:cNvPr>
          <p:cNvSpPr>
            <a:spLocks noGrp="1"/>
          </p:cNvSpPr>
          <p:nvPr>
            <p:ph idx="1"/>
          </p:nvPr>
        </p:nvSpPr>
        <p:spPr/>
        <p:txBody>
          <a:bodyPr>
            <a:normAutofit fontScale="92500" lnSpcReduction="10000"/>
          </a:bodyPr>
          <a:lstStyle/>
          <a:p>
            <a:pPr algn="l">
              <a:spcBef>
                <a:spcPts val="750"/>
              </a:spcBef>
              <a:spcAft>
                <a:spcPts val="750"/>
              </a:spcAft>
              <a:buFont typeface="Arial" panose="020B0604020202020204" pitchFamily="34" charset="0"/>
              <a:buChar char="•"/>
            </a:pPr>
            <a:r>
              <a:rPr lang="cs-CZ" b="1" i="0" noProof="0" dirty="0">
                <a:solidFill>
                  <a:srgbClr val="242424"/>
                </a:solidFill>
                <a:effectLst/>
                <a:latin typeface="+mj-lt"/>
              </a:rPr>
              <a:t>Hermeneutické pojetí</a:t>
            </a:r>
            <a:r>
              <a:rPr lang="cs-CZ" b="0" i="0" noProof="0" dirty="0">
                <a:solidFill>
                  <a:srgbClr val="242424"/>
                </a:solidFill>
                <a:effectLst/>
                <a:latin typeface="+mj-lt"/>
              </a:rPr>
              <a:t>: Interpretace opakovaných hospitalizací pacientů s mentálními poruchami na základě jejich osobních zkušeností a sociálního kontextu. Výzkumníci zkoumali, jak pacienti, jejich rodiny a poskytovatelé služeb vnímají a interpretují proces opakovaných hospitalizací.</a:t>
            </a:r>
          </a:p>
          <a:p>
            <a:pPr algn="l">
              <a:spcBef>
                <a:spcPts val="750"/>
              </a:spcBef>
              <a:spcAft>
                <a:spcPts val="750"/>
              </a:spcAft>
              <a:buFont typeface="Arial" panose="020B0604020202020204" pitchFamily="34" charset="0"/>
              <a:buChar char="•"/>
            </a:pPr>
            <a:r>
              <a:rPr lang="cs-CZ" b="1" i="0" noProof="0" dirty="0">
                <a:solidFill>
                  <a:srgbClr val="242424"/>
                </a:solidFill>
                <a:effectLst/>
                <a:latin typeface="+mj-lt"/>
              </a:rPr>
              <a:t>Diskurzivní pojetí</a:t>
            </a:r>
            <a:r>
              <a:rPr lang="cs-CZ" b="0" i="0" noProof="0" dirty="0">
                <a:solidFill>
                  <a:srgbClr val="242424"/>
                </a:solidFill>
                <a:effectLst/>
                <a:latin typeface="+mj-lt"/>
              </a:rPr>
              <a:t>: Analýza moci psychiatrie a její role v transformaci psychiatrické péče. Výzkumníci zkoumali, jak diskurzivní rámce psychiatrie ovlivňují naše chápání mentálních poruch a jak se tyto rámce měnily v průběhu času.</a:t>
            </a:r>
          </a:p>
          <a:p>
            <a:pPr algn="l">
              <a:spcBef>
                <a:spcPts val="750"/>
              </a:spcBef>
              <a:spcAft>
                <a:spcPts val="750"/>
              </a:spcAft>
              <a:buFont typeface="Arial" panose="020B0604020202020204" pitchFamily="34" charset="0"/>
              <a:buChar char="•"/>
            </a:pPr>
            <a:r>
              <a:rPr lang="cs-CZ" b="1" i="0" noProof="0" dirty="0">
                <a:solidFill>
                  <a:srgbClr val="242424"/>
                </a:solidFill>
                <a:effectLst/>
                <a:latin typeface="+mj-lt"/>
              </a:rPr>
              <a:t>Dialogické pojetí</a:t>
            </a:r>
            <a:r>
              <a:rPr lang="cs-CZ" b="0" i="0" noProof="0" dirty="0">
                <a:solidFill>
                  <a:srgbClr val="242424"/>
                </a:solidFill>
                <a:effectLst/>
                <a:latin typeface="+mj-lt"/>
              </a:rPr>
              <a:t>: Příběhy pacientů a terapeutů v rehabilitačním programu a jejich vzájemné porozumění. Výzkumníci zkoumali, jak dialog mezi pacienty a terapeuty ovlivňuje jejich vzájemné porozumění a terapeutické výsledky.</a:t>
            </a:r>
          </a:p>
          <a:p>
            <a:pPr algn="l">
              <a:spcBef>
                <a:spcPts val="750"/>
              </a:spcBef>
              <a:spcAft>
                <a:spcPts val="750"/>
              </a:spcAft>
              <a:buFont typeface="Arial" panose="020B0604020202020204" pitchFamily="34" charset="0"/>
              <a:buChar char="•"/>
            </a:pPr>
            <a:endParaRPr lang="cs-CZ" b="0" i="0" noProof="0" dirty="0">
              <a:solidFill>
                <a:srgbClr val="242424"/>
              </a:solidFill>
              <a:effectLst/>
              <a:latin typeface="+mj-lt"/>
            </a:endParaRPr>
          </a:p>
        </p:txBody>
      </p:sp>
    </p:spTree>
    <p:extLst>
      <p:ext uri="{BB962C8B-B14F-4D97-AF65-F5344CB8AC3E}">
        <p14:creationId xmlns:p14="http://schemas.microsoft.com/office/powerpoint/2010/main" val="32585190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80DADA-3B62-1379-1516-11AB44AEF554}"/>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805C1E82-1AE4-6F60-9697-91984B658F91}"/>
              </a:ext>
            </a:extLst>
          </p:cNvPr>
          <p:cNvSpPr>
            <a:spLocks noGrp="1"/>
          </p:cNvSpPr>
          <p:nvPr>
            <p:ph type="title"/>
          </p:nvPr>
        </p:nvSpPr>
        <p:spPr/>
        <p:txBody>
          <a:bodyPr/>
          <a:lstStyle/>
          <a:p>
            <a:r>
              <a:rPr lang="cs-CZ" noProof="0" dirty="0"/>
              <a:t>Srovnání: Příklady</a:t>
            </a:r>
          </a:p>
        </p:txBody>
      </p:sp>
      <p:sp>
        <p:nvSpPr>
          <p:cNvPr id="3" name="Zástupný symbol pro obsah 2">
            <a:extLst>
              <a:ext uri="{FF2B5EF4-FFF2-40B4-BE49-F238E27FC236}">
                <a16:creationId xmlns:a16="http://schemas.microsoft.com/office/drawing/2014/main" id="{E4C11EF2-AFD7-34EA-7C91-16A4353F99A6}"/>
              </a:ext>
            </a:extLst>
          </p:cNvPr>
          <p:cNvSpPr>
            <a:spLocks noGrp="1"/>
          </p:cNvSpPr>
          <p:nvPr>
            <p:ph idx="1"/>
          </p:nvPr>
        </p:nvSpPr>
        <p:spPr/>
        <p:txBody>
          <a:bodyPr>
            <a:normAutofit fontScale="92500" lnSpcReduction="10000"/>
          </a:bodyPr>
          <a:lstStyle/>
          <a:p>
            <a:pPr algn="l">
              <a:spcBef>
                <a:spcPts val="750"/>
              </a:spcBef>
              <a:spcAft>
                <a:spcPts val="750"/>
              </a:spcAft>
              <a:buFont typeface="Arial" panose="020B0604020202020204" pitchFamily="34" charset="0"/>
              <a:buChar char="•"/>
            </a:pPr>
            <a:r>
              <a:rPr lang="cs-CZ" b="1" i="0" noProof="0" dirty="0">
                <a:solidFill>
                  <a:srgbClr val="242424"/>
                </a:solidFill>
                <a:effectLst/>
                <a:latin typeface="+mj-lt"/>
              </a:rPr>
              <a:t>Hermeneutické pojetí</a:t>
            </a:r>
            <a:r>
              <a:rPr lang="cs-CZ" b="0" i="0" noProof="0" dirty="0">
                <a:solidFill>
                  <a:srgbClr val="242424"/>
                </a:solidFill>
                <a:effectLst/>
                <a:latin typeface="+mj-lt"/>
              </a:rPr>
              <a:t>: Interpretace opakovaných hospitalizací pacientů s mentálními poruchami na základě jejich osobních zkušeností a sociálního kontextu. Výzkumníci zkoumali, jak pacienti, jejich rodiny a poskytovatelé služeb vnímají a interpretují proces opakovaných hospitalizací.</a:t>
            </a:r>
          </a:p>
          <a:p>
            <a:pPr algn="l">
              <a:spcBef>
                <a:spcPts val="750"/>
              </a:spcBef>
              <a:spcAft>
                <a:spcPts val="750"/>
              </a:spcAft>
              <a:buFont typeface="Arial" panose="020B0604020202020204" pitchFamily="34" charset="0"/>
              <a:buChar char="•"/>
            </a:pPr>
            <a:r>
              <a:rPr lang="cs-CZ" b="1" i="0" noProof="0" dirty="0">
                <a:solidFill>
                  <a:srgbClr val="242424"/>
                </a:solidFill>
                <a:effectLst/>
                <a:latin typeface="+mj-lt"/>
              </a:rPr>
              <a:t>Diskurzivní pojetí</a:t>
            </a:r>
            <a:r>
              <a:rPr lang="cs-CZ" b="0" i="0" noProof="0" dirty="0">
                <a:solidFill>
                  <a:srgbClr val="242424"/>
                </a:solidFill>
                <a:effectLst/>
                <a:latin typeface="+mj-lt"/>
              </a:rPr>
              <a:t>: Analýza moci psychiatrie a její role v transformaci psychiatrické péče. Výzkumníci zkoumali, jak diskurzivní rámce psychiatrie ovlivňují naše chápání mentálních poruch a jak se tyto rámce měnily v průběhu času.</a:t>
            </a:r>
          </a:p>
          <a:p>
            <a:pPr algn="l">
              <a:spcBef>
                <a:spcPts val="750"/>
              </a:spcBef>
              <a:spcAft>
                <a:spcPts val="750"/>
              </a:spcAft>
              <a:buFont typeface="Arial" panose="020B0604020202020204" pitchFamily="34" charset="0"/>
              <a:buChar char="•"/>
            </a:pPr>
            <a:r>
              <a:rPr lang="cs-CZ" b="1" i="0" noProof="0" dirty="0">
                <a:solidFill>
                  <a:srgbClr val="242424"/>
                </a:solidFill>
                <a:effectLst/>
                <a:latin typeface="+mj-lt"/>
              </a:rPr>
              <a:t>Dialogické pojetí</a:t>
            </a:r>
            <a:r>
              <a:rPr lang="cs-CZ" b="0" i="0" noProof="0" dirty="0">
                <a:solidFill>
                  <a:srgbClr val="242424"/>
                </a:solidFill>
                <a:effectLst/>
                <a:latin typeface="+mj-lt"/>
              </a:rPr>
              <a:t>: Příběhy pacientů a terapeutů v rehabilitačním programu a jejich vzájemné porozumění. Výzkumníci zkoumali, jak dialog mezi pacienty a terapeuty ovlivňuje jejich vzájemné porozumění a terapeutické výsledky.</a:t>
            </a:r>
          </a:p>
          <a:p>
            <a:pPr algn="l">
              <a:spcBef>
                <a:spcPts val="750"/>
              </a:spcBef>
              <a:spcAft>
                <a:spcPts val="750"/>
              </a:spcAft>
              <a:buFont typeface="Arial" panose="020B0604020202020204" pitchFamily="34" charset="0"/>
              <a:buChar char="•"/>
            </a:pPr>
            <a:endParaRPr lang="cs-CZ" b="0" i="0" noProof="0" dirty="0">
              <a:solidFill>
                <a:srgbClr val="242424"/>
              </a:solidFill>
              <a:effectLst/>
              <a:latin typeface="+mj-lt"/>
            </a:endParaRPr>
          </a:p>
        </p:txBody>
      </p:sp>
    </p:spTree>
    <p:extLst>
      <p:ext uri="{BB962C8B-B14F-4D97-AF65-F5344CB8AC3E}">
        <p14:creationId xmlns:p14="http://schemas.microsoft.com/office/powerpoint/2010/main" val="27235350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noProof="0" dirty="0"/>
              <a:t>Ontologie a epistemologie</a:t>
            </a:r>
          </a:p>
        </p:txBody>
      </p:sp>
      <p:sp>
        <p:nvSpPr>
          <p:cNvPr id="3" name="Zástupný symbol pro obsah 2"/>
          <p:cNvSpPr>
            <a:spLocks noGrp="1"/>
          </p:cNvSpPr>
          <p:nvPr>
            <p:ph idx="1"/>
          </p:nvPr>
        </p:nvSpPr>
        <p:spPr/>
        <p:txBody>
          <a:bodyPr>
            <a:normAutofit/>
          </a:bodyPr>
          <a:lstStyle/>
          <a:p>
            <a:pPr algn="just"/>
            <a:r>
              <a:rPr lang="cs-CZ" noProof="0" dirty="0">
                <a:latin typeface="+mj-lt"/>
              </a:rPr>
              <a:t>positivismus x </a:t>
            </a:r>
            <a:r>
              <a:rPr lang="cs-CZ" noProof="0" dirty="0" err="1">
                <a:latin typeface="+mj-lt"/>
              </a:rPr>
              <a:t>interpretativismus</a:t>
            </a:r>
            <a:r>
              <a:rPr lang="cs-CZ" noProof="0" dirty="0">
                <a:latin typeface="+mj-lt"/>
              </a:rPr>
              <a:t> </a:t>
            </a:r>
          </a:p>
          <a:p>
            <a:pPr lvl="1" algn="just"/>
            <a:r>
              <a:rPr lang="cs-CZ" sz="2800" noProof="0" dirty="0">
                <a:latin typeface="+mj-lt"/>
              </a:rPr>
              <a:t>kauzální vysvětlení x intencionální vysvětlení (porozumění)</a:t>
            </a:r>
          </a:p>
          <a:p>
            <a:pPr algn="just"/>
            <a:r>
              <a:rPr lang="cs-CZ" noProof="0" dirty="0">
                <a:latin typeface="+mj-lt"/>
              </a:rPr>
              <a:t>Kauzální a intencionální vysvětlení představují dva odlišné přístupy k vysvětlení jevů. Kauzální vysvětlení se zaměřuje na příčinné vztahy, zatímco intencionální vysvětlení se zaměřuje na záměry a významy.</a:t>
            </a:r>
          </a:p>
        </p:txBody>
      </p:sp>
    </p:spTree>
    <p:extLst>
      <p:ext uri="{BB962C8B-B14F-4D97-AF65-F5344CB8AC3E}">
        <p14:creationId xmlns:p14="http://schemas.microsoft.com/office/powerpoint/2010/main" val="28216203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A537BD-3A1E-EE90-B9A4-CEA1D3098701}"/>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48CC2BD4-008B-741F-FB34-34627C9CAACC}"/>
              </a:ext>
            </a:extLst>
          </p:cNvPr>
          <p:cNvSpPr>
            <a:spLocks noGrp="1"/>
          </p:cNvSpPr>
          <p:nvPr>
            <p:ph type="title"/>
          </p:nvPr>
        </p:nvSpPr>
        <p:spPr/>
        <p:txBody>
          <a:bodyPr/>
          <a:lstStyle/>
          <a:p>
            <a:r>
              <a:rPr lang="cs-CZ" noProof="0" dirty="0"/>
              <a:t>Ontologie a epistemologie</a:t>
            </a:r>
          </a:p>
        </p:txBody>
      </p:sp>
      <p:sp>
        <p:nvSpPr>
          <p:cNvPr id="3" name="Zástupný symbol pro obsah 2">
            <a:extLst>
              <a:ext uri="{FF2B5EF4-FFF2-40B4-BE49-F238E27FC236}">
                <a16:creationId xmlns:a16="http://schemas.microsoft.com/office/drawing/2014/main" id="{3C28FA13-C90B-BA08-12BE-182382B64835}"/>
              </a:ext>
            </a:extLst>
          </p:cNvPr>
          <p:cNvSpPr>
            <a:spLocks noGrp="1"/>
          </p:cNvSpPr>
          <p:nvPr>
            <p:ph idx="1"/>
          </p:nvPr>
        </p:nvSpPr>
        <p:spPr/>
        <p:txBody>
          <a:bodyPr>
            <a:normAutofit fontScale="85000" lnSpcReduction="20000"/>
          </a:bodyPr>
          <a:lstStyle/>
          <a:p>
            <a:pPr algn="l">
              <a:spcBef>
                <a:spcPts val="750"/>
              </a:spcBef>
              <a:spcAft>
                <a:spcPts val="750"/>
              </a:spcAft>
              <a:buFont typeface="Arial" panose="020B0604020202020204" pitchFamily="34" charset="0"/>
              <a:buChar char="•"/>
            </a:pPr>
            <a:r>
              <a:rPr lang="cs-CZ" b="1" i="0" noProof="0" dirty="0">
                <a:solidFill>
                  <a:srgbClr val="242424"/>
                </a:solidFill>
                <a:effectLst/>
                <a:latin typeface="+mj-lt"/>
              </a:rPr>
              <a:t>Definice</a:t>
            </a:r>
            <a:r>
              <a:rPr lang="cs-CZ" b="0" i="0" noProof="0" dirty="0">
                <a:solidFill>
                  <a:srgbClr val="242424"/>
                </a:solidFill>
                <a:effectLst/>
                <a:latin typeface="+mj-lt"/>
              </a:rPr>
              <a:t>: Kauzální vysvětlení se zaměřuje na identifikaci příčinných vztahů mezi nezávislými a závislými proměnnými. To znamená, že se snažíme zjistit, jak jedna věc (příčina) způsobuje jinou věc (následek).</a:t>
            </a:r>
          </a:p>
          <a:p>
            <a:pPr algn="l">
              <a:spcBef>
                <a:spcPts val="750"/>
              </a:spcBef>
              <a:spcAft>
                <a:spcPts val="750"/>
              </a:spcAft>
              <a:buFont typeface="Arial" panose="020B0604020202020204" pitchFamily="34" charset="0"/>
              <a:buChar char="•"/>
            </a:pPr>
            <a:r>
              <a:rPr lang="cs-CZ" b="1" i="0" noProof="0" dirty="0">
                <a:solidFill>
                  <a:srgbClr val="242424"/>
                </a:solidFill>
                <a:effectLst/>
                <a:latin typeface="+mj-lt"/>
              </a:rPr>
              <a:t>Příklad</a:t>
            </a:r>
            <a:r>
              <a:rPr lang="cs-CZ" b="0" i="0" noProof="0" dirty="0">
                <a:solidFill>
                  <a:srgbClr val="242424"/>
                </a:solidFill>
                <a:effectLst/>
                <a:latin typeface="+mj-lt"/>
              </a:rPr>
              <a:t>: Když experimentální psycholog stimuluje kůru mozkovou opice, aby vyvolal určité pohyby levé ruky opice, jazyk záměrů zde nehraje žádnou roli. Elektrická stimulace způsobí určité neurologické aktivity, které vedou ke kontrakci svalů levé ruky, což způsobí, že opice zvedne ruku. Tento pohyb je vysvětlen kauzálně jako důsledek elektrické stimulace.</a:t>
            </a:r>
          </a:p>
          <a:p>
            <a:pPr algn="l">
              <a:spcBef>
                <a:spcPts val="750"/>
              </a:spcBef>
              <a:spcAft>
                <a:spcPts val="750"/>
              </a:spcAft>
              <a:buFont typeface="Arial" panose="020B0604020202020204" pitchFamily="34" charset="0"/>
              <a:buChar char="•"/>
            </a:pPr>
            <a:r>
              <a:rPr lang="cs-CZ" b="1" i="0" noProof="0" dirty="0">
                <a:solidFill>
                  <a:srgbClr val="242424"/>
                </a:solidFill>
                <a:effectLst/>
                <a:latin typeface="+mj-lt"/>
              </a:rPr>
              <a:t>Charakteristiky</a:t>
            </a:r>
            <a:r>
              <a:rPr lang="cs-CZ" b="0" i="0" noProof="0" dirty="0">
                <a:solidFill>
                  <a:srgbClr val="242424"/>
                </a:solidFill>
                <a:effectLst/>
                <a:latin typeface="+mj-lt"/>
              </a:rPr>
              <a:t>:</a:t>
            </a:r>
          </a:p>
          <a:p>
            <a:pPr marL="742950" lvl="1" indent="-285750" algn="l">
              <a:spcBef>
                <a:spcPts val="750"/>
              </a:spcBef>
              <a:buFont typeface="Arial" panose="020B0604020202020204" pitchFamily="34" charset="0"/>
              <a:buChar char="•"/>
            </a:pPr>
            <a:r>
              <a:rPr lang="cs-CZ" b="1" i="0" noProof="0" dirty="0">
                <a:solidFill>
                  <a:srgbClr val="242424"/>
                </a:solidFill>
                <a:effectLst/>
                <a:latin typeface="+mj-lt"/>
              </a:rPr>
              <a:t>Determinismus</a:t>
            </a:r>
            <a:r>
              <a:rPr lang="cs-CZ" b="0" i="0" noProof="0" dirty="0">
                <a:solidFill>
                  <a:srgbClr val="242424"/>
                </a:solidFill>
                <a:effectLst/>
                <a:latin typeface="+mj-lt"/>
              </a:rPr>
              <a:t>: Předpokládá, že určité podmínky jsou nezbytné a/nebo dostatečné pro výskyt určitého jevu.</a:t>
            </a:r>
          </a:p>
          <a:p>
            <a:pPr marL="742950" lvl="1" indent="-285750" algn="l">
              <a:spcBef>
                <a:spcPts val="750"/>
              </a:spcBef>
              <a:spcAft>
                <a:spcPts val="750"/>
              </a:spcAft>
              <a:buFont typeface="Arial" panose="020B0604020202020204" pitchFamily="34" charset="0"/>
              <a:buChar char="•"/>
            </a:pPr>
            <a:r>
              <a:rPr lang="cs-CZ" b="1" i="0" noProof="0" dirty="0">
                <a:solidFill>
                  <a:srgbClr val="242424"/>
                </a:solidFill>
                <a:effectLst/>
                <a:latin typeface="+mj-lt"/>
              </a:rPr>
              <a:t>Objektivita</a:t>
            </a:r>
            <a:r>
              <a:rPr lang="cs-CZ" b="0" i="0" noProof="0" dirty="0">
                <a:solidFill>
                  <a:srgbClr val="242424"/>
                </a:solidFill>
                <a:effectLst/>
                <a:latin typeface="+mj-lt"/>
              </a:rPr>
              <a:t>: Data a jejich statistická nebo kauzální organizace existují nezávisle na pozorovateli a metodách použitých k jejich odhalení.</a:t>
            </a:r>
          </a:p>
        </p:txBody>
      </p:sp>
    </p:spTree>
    <p:extLst>
      <p:ext uri="{BB962C8B-B14F-4D97-AF65-F5344CB8AC3E}">
        <p14:creationId xmlns:p14="http://schemas.microsoft.com/office/powerpoint/2010/main" val="18099547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AD6E2E-FAE9-F922-544E-5F426D602B13}"/>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E09614C8-877E-8EE3-0BDD-540D4661E26C}"/>
              </a:ext>
            </a:extLst>
          </p:cNvPr>
          <p:cNvSpPr>
            <a:spLocks noGrp="1"/>
          </p:cNvSpPr>
          <p:nvPr>
            <p:ph type="title"/>
          </p:nvPr>
        </p:nvSpPr>
        <p:spPr/>
        <p:txBody>
          <a:bodyPr/>
          <a:lstStyle/>
          <a:p>
            <a:r>
              <a:rPr lang="cs-CZ" noProof="0" dirty="0"/>
              <a:t>Intencionální vysvětlení</a:t>
            </a:r>
          </a:p>
        </p:txBody>
      </p:sp>
      <p:sp>
        <p:nvSpPr>
          <p:cNvPr id="3" name="Zástupný symbol pro obsah 2">
            <a:extLst>
              <a:ext uri="{FF2B5EF4-FFF2-40B4-BE49-F238E27FC236}">
                <a16:creationId xmlns:a16="http://schemas.microsoft.com/office/drawing/2014/main" id="{B82B5560-385A-D623-46CE-BA407A166F81}"/>
              </a:ext>
            </a:extLst>
          </p:cNvPr>
          <p:cNvSpPr>
            <a:spLocks noGrp="1"/>
          </p:cNvSpPr>
          <p:nvPr>
            <p:ph idx="1"/>
          </p:nvPr>
        </p:nvSpPr>
        <p:spPr/>
        <p:txBody>
          <a:bodyPr>
            <a:normAutofit fontScale="92500" lnSpcReduction="20000"/>
          </a:bodyPr>
          <a:lstStyle/>
          <a:p>
            <a:pPr algn="l">
              <a:spcBef>
                <a:spcPts val="750"/>
              </a:spcBef>
              <a:spcAft>
                <a:spcPts val="750"/>
              </a:spcAft>
              <a:buFont typeface="Arial" panose="020B0604020202020204" pitchFamily="34" charset="0"/>
              <a:buChar char="•"/>
            </a:pPr>
            <a:r>
              <a:rPr lang="cs-CZ" b="1" i="0" noProof="0" dirty="0">
                <a:solidFill>
                  <a:srgbClr val="242424"/>
                </a:solidFill>
                <a:effectLst/>
                <a:latin typeface="+mj-lt"/>
              </a:rPr>
              <a:t>Definice</a:t>
            </a:r>
            <a:r>
              <a:rPr lang="cs-CZ" b="0" i="0" noProof="0" dirty="0">
                <a:solidFill>
                  <a:srgbClr val="242424"/>
                </a:solidFill>
                <a:effectLst/>
                <a:latin typeface="+mj-lt"/>
              </a:rPr>
              <a:t>: Intencionální vysvětlení se zaměřuje na objasnění jednání prostřednictvím odhalení záměrů aktérů. To znamená, že se snažíme zjistit, jaké záměry a cíle vedly k určitému jednání.</a:t>
            </a:r>
          </a:p>
          <a:p>
            <a:pPr algn="l">
              <a:spcBef>
                <a:spcPts val="750"/>
              </a:spcBef>
              <a:spcAft>
                <a:spcPts val="750"/>
              </a:spcAft>
              <a:buFont typeface="Arial" panose="020B0604020202020204" pitchFamily="34" charset="0"/>
              <a:buChar char="•"/>
            </a:pPr>
            <a:r>
              <a:rPr lang="cs-CZ" b="1" i="0" noProof="0" dirty="0">
                <a:solidFill>
                  <a:srgbClr val="242424"/>
                </a:solidFill>
                <a:effectLst/>
                <a:latin typeface="+mj-lt"/>
              </a:rPr>
              <a:t>Příklad</a:t>
            </a:r>
            <a:r>
              <a:rPr lang="cs-CZ" b="0" i="0" noProof="0" dirty="0">
                <a:solidFill>
                  <a:srgbClr val="242424"/>
                </a:solidFill>
                <a:effectLst/>
                <a:latin typeface="+mj-lt"/>
              </a:rPr>
              <a:t>: Když marocký imám odmítl podat ruku ministryni imigrace, vysvětlení jeho chování v kauzálních termínech by bylo nesprávné. Místo toho je třeba vzít v úvahu jeho náboženské přesvědčení, které mu zakazuje dotýkat se ženy, která není jeho manželkou. Tento záměr vysvětluje jeho jednání.</a:t>
            </a:r>
          </a:p>
          <a:p>
            <a:pPr algn="l">
              <a:spcBef>
                <a:spcPts val="750"/>
              </a:spcBef>
              <a:spcAft>
                <a:spcPts val="750"/>
              </a:spcAft>
              <a:buFont typeface="Arial" panose="020B0604020202020204" pitchFamily="34" charset="0"/>
              <a:buChar char="•"/>
            </a:pPr>
            <a:r>
              <a:rPr lang="cs-CZ" b="1" i="0" noProof="0" dirty="0">
                <a:solidFill>
                  <a:srgbClr val="242424"/>
                </a:solidFill>
                <a:effectLst/>
                <a:latin typeface="+mj-lt"/>
              </a:rPr>
              <a:t>Charakteristiky</a:t>
            </a:r>
            <a:r>
              <a:rPr lang="cs-CZ" b="0" i="0" noProof="0" dirty="0">
                <a:solidFill>
                  <a:srgbClr val="242424"/>
                </a:solidFill>
                <a:effectLst/>
                <a:latin typeface="+mj-lt"/>
              </a:rPr>
              <a:t>:</a:t>
            </a:r>
          </a:p>
          <a:p>
            <a:pPr marL="742950" lvl="1" indent="-285750" algn="l">
              <a:spcBef>
                <a:spcPts val="750"/>
              </a:spcBef>
              <a:buFont typeface="Arial" panose="020B0604020202020204" pitchFamily="34" charset="0"/>
              <a:buChar char="•"/>
            </a:pPr>
            <a:r>
              <a:rPr lang="cs-CZ" b="1" i="0" noProof="0" dirty="0">
                <a:solidFill>
                  <a:srgbClr val="242424"/>
                </a:solidFill>
                <a:effectLst/>
                <a:latin typeface="+mj-lt"/>
              </a:rPr>
              <a:t>Záměr</a:t>
            </a:r>
            <a:r>
              <a:rPr lang="cs-CZ" b="0" i="0" noProof="0" dirty="0">
                <a:solidFill>
                  <a:srgbClr val="242424"/>
                </a:solidFill>
                <a:effectLst/>
                <a:latin typeface="+mj-lt"/>
              </a:rPr>
              <a:t>: Jednání je vysvětleno specifikováním budoucího stavu věcí, který vyžaduje konkrétní jednání.</a:t>
            </a:r>
          </a:p>
          <a:p>
            <a:pPr marL="742950" lvl="1" indent="-285750" algn="l">
              <a:spcBef>
                <a:spcPts val="750"/>
              </a:spcBef>
              <a:spcAft>
                <a:spcPts val="750"/>
              </a:spcAft>
              <a:buFont typeface="Arial" panose="020B0604020202020204" pitchFamily="34" charset="0"/>
              <a:buChar char="•"/>
            </a:pPr>
            <a:r>
              <a:rPr lang="cs-CZ" b="1" i="0" noProof="0" dirty="0">
                <a:solidFill>
                  <a:srgbClr val="242424"/>
                </a:solidFill>
                <a:effectLst/>
                <a:latin typeface="+mj-lt"/>
              </a:rPr>
              <a:t>Význam</a:t>
            </a:r>
            <a:r>
              <a:rPr lang="cs-CZ" b="0" i="0" noProof="0" dirty="0">
                <a:solidFill>
                  <a:srgbClr val="242424"/>
                </a:solidFill>
                <a:effectLst/>
                <a:latin typeface="+mj-lt"/>
              </a:rPr>
              <a:t>: Jednání má vnitřní a vnější aspekt, které jsou vzájemně propojené. Vnitřní aspekt je záměr, zatímco vnější aspekt je výsledek jednání.</a:t>
            </a:r>
          </a:p>
        </p:txBody>
      </p:sp>
    </p:spTree>
    <p:extLst>
      <p:ext uri="{BB962C8B-B14F-4D97-AF65-F5344CB8AC3E}">
        <p14:creationId xmlns:p14="http://schemas.microsoft.com/office/powerpoint/2010/main" val="14186985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76853E-1433-B39D-80D5-22176834FDDA}"/>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A1598E86-75E0-5490-4737-6730C3A5940B}"/>
              </a:ext>
            </a:extLst>
          </p:cNvPr>
          <p:cNvSpPr>
            <a:spLocks noGrp="1"/>
          </p:cNvSpPr>
          <p:nvPr>
            <p:ph type="title"/>
          </p:nvPr>
        </p:nvSpPr>
        <p:spPr/>
        <p:txBody>
          <a:bodyPr/>
          <a:lstStyle/>
          <a:p>
            <a:r>
              <a:rPr lang="cs-CZ" noProof="0" dirty="0"/>
              <a:t>Srovnání:</a:t>
            </a:r>
          </a:p>
        </p:txBody>
      </p:sp>
      <p:sp>
        <p:nvSpPr>
          <p:cNvPr id="3" name="Zástupný symbol pro obsah 2">
            <a:extLst>
              <a:ext uri="{FF2B5EF4-FFF2-40B4-BE49-F238E27FC236}">
                <a16:creationId xmlns:a16="http://schemas.microsoft.com/office/drawing/2014/main" id="{D741F113-1500-ED97-C460-452FCEABDCCF}"/>
              </a:ext>
            </a:extLst>
          </p:cNvPr>
          <p:cNvSpPr>
            <a:spLocks noGrp="1"/>
          </p:cNvSpPr>
          <p:nvPr>
            <p:ph idx="1"/>
          </p:nvPr>
        </p:nvSpPr>
        <p:spPr/>
        <p:txBody>
          <a:bodyPr>
            <a:normAutofit fontScale="92500" lnSpcReduction="10000"/>
          </a:bodyPr>
          <a:lstStyle/>
          <a:p>
            <a:pPr algn="l">
              <a:spcBef>
                <a:spcPts val="750"/>
              </a:spcBef>
              <a:spcAft>
                <a:spcPts val="750"/>
              </a:spcAft>
              <a:buFont typeface="Arial" panose="020B0604020202020204" pitchFamily="34" charset="0"/>
              <a:buChar char="•"/>
            </a:pPr>
            <a:r>
              <a:rPr lang="cs-CZ" b="1" noProof="0" dirty="0">
                <a:solidFill>
                  <a:srgbClr val="242424"/>
                </a:solidFill>
                <a:latin typeface="+mj-lt"/>
              </a:rPr>
              <a:t>Intencionální vysvětlení</a:t>
            </a:r>
          </a:p>
          <a:p>
            <a:pPr lvl="1">
              <a:spcBef>
                <a:spcPts val="750"/>
              </a:spcBef>
              <a:spcAft>
                <a:spcPts val="750"/>
              </a:spcAft>
            </a:pPr>
            <a:r>
              <a:rPr lang="cs-CZ" b="1" noProof="0" dirty="0">
                <a:solidFill>
                  <a:srgbClr val="242424"/>
                </a:solidFill>
                <a:latin typeface="+mj-lt"/>
              </a:rPr>
              <a:t>O</a:t>
            </a:r>
            <a:r>
              <a:rPr lang="cs-CZ" b="1" i="0" noProof="0" dirty="0">
                <a:solidFill>
                  <a:srgbClr val="242424"/>
                </a:solidFill>
                <a:effectLst/>
                <a:latin typeface="+mj-lt"/>
              </a:rPr>
              <a:t>ntologie: </a:t>
            </a:r>
            <a:r>
              <a:rPr lang="cs-CZ" noProof="0" dirty="0">
                <a:solidFill>
                  <a:srgbClr val="242424"/>
                </a:solidFill>
                <a:latin typeface="+mj-lt"/>
              </a:rPr>
              <a:t>sociálně konstruovaná realita, symbolický charakter skutečnosti, pravidla konstituující sociální svět</a:t>
            </a:r>
          </a:p>
          <a:p>
            <a:pPr lvl="1">
              <a:spcBef>
                <a:spcPts val="750"/>
              </a:spcBef>
              <a:spcAft>
                <a:spcPts val="750"/>
              </a:spcAft>
            </a:pPr>
            <a:r>
              <a:rPr lang="cs-CZ" b="1" noProof="0" dirty="0">
                <a:solidFill>
                  <a:srgbClr val="242424"/>
                </a:solidFill>
                <a:latin typeface="+mj-lt"/>
              </a:rPr>
              <a:t>Epistemologie: </a:t>
            </a:r>
            <a:r>
              <a:rPr lang="cs-CZ" noProof="0" dirty="0">
                <a:solidFill>
                  <a:srgbClr val="242424"/>
                </a:solidFill>
                <a:latin typeface="+mj-lt"/>
              </a:rPr>
              <a:t>interaktivní spojení mezi badatelem a účastníky, není rozdíl mezi subjektem a objektem, fakta nejsou nezávislá na našich teoriích a interpretacích, realita má význam jen skrze naše interpretace </a:t>
            </a:r>
          </a:p>
          <a:p>
            <a:pPr algn="l">
              <a:spcBef>
                <a:spcPts val="750"/>
              </a:spcBef>
              <a:spcAft>
                <a:spcPts val="750"/>
              </a:spcAft>
              <a:buFont typeface="Arial" panose="020B0604020202020204" pitchFamily="34" charset="0"/>
              <a:buChar char="•"/>
            </a:pPr>
            <a:r>
              <a:rPr lang="cs-CZ" b="1" noProof="0" dirty="0">
                <a:solidFill>
                  <a:srgbClr val="242424"/>
                </a:solidFill>
                <a:latin typeface="+mj-lt"/>
              </a:rPr>
              <a:t>K</a:t>
            </a:r>
            <a:r>
              <a:rPr lang="cs-CZ" b="1" i="0" noProof="0" dirty="0">
                <a:solidFill>
                  <a:srgbClr val="242424"/>
                </a:solidFill>
                <a:effectLst/>
                <a:latin typeface="+mj-lt"/>
              </a:rPr>
              <a:t>auzální vysvětlení</a:t>
            </a:r>
          </a:p>
          <a:p>
            <a:pPr lvl="1">
              <a:spcBef>
                <a:spcPts val="750"/>
              </a:spcBef>
            </a:pPr>
            <a:r>
              <a:rPr lang="cs-CZ" b="1" noProof="0" dirty="0">
                <a:solidFill>
                  <a:srgbClr val="242424"/>
                </a:solidFill>
                <a:latin typeface="+mj-lt"/>
              </a:rPr>
              <a:t>Ontologie: </a:t>
            </a:r>
            <a:r>
              <a:rPr kumimoji="0" lang="cs-CZ" sz="2400" b="0" i="0" u="none" strike="noStrike" cap="none" normalizeH="0" baseline="0" noProof="0" dirty="0">
                <a:ln>
                  <a:noFill/>
                </a:ln>
                <a:solidFill>
                  <a:schemeClr val="tx1"/>
                </a:solidFill>
                <a:effectLst/>
                <a:latin typeface="+mj-lt"/>
                <a:ea typeface="ＭＳ Ｐゴシック" pitchFamily="34" charset="-128"/>
                <a:cs typeface="Arial" pitchFamily="34" charset="0"/>
              </a:rPr>
              <a:t>o</a:t>
            </a:r>
            <a:r>
              <a:rPr kumimoji="0" lang="cs-CZ" sz="2400" i="0" u="none" strike="noStrike" cap="none" normalizeH="0" baseline="0" noProof="0" dirty="0">
                <a:ln>
                  <a:noFill/>
                </a:ln>
                <a:solidFill>
                  <a:schemeClr val="tx1"/>
                </a:solidFill>
                <a:effectLst/>
                <a:latin typeface="+mj-lt"/>
                <a:ea typeface="ＭＳ Ｐゴシック" pitchFamily="34" charset="-128"/>
                <a:cs typeface="Arial" pitchFamily="34" charset="0"/>
              </a:rPr>
              <a:t>bjektivně existující realita, „materiální“ skutečnost </a:t>
            </a:r>
          </a:p>
          <a:p>
            <a:pPr lvl="1">
              <a:spcBef>
                <a:spcPts val="750"/>
              </a:spcBef>
              <a:spcAft>
                <a:spcPts val="750"/>
              </a:spcAft>
            </a:pPr>
            <a:r>
              <a:rPr lang="cs-CZ" b="1" noProof="0" dirty="0">
                <a:solidFill>
                  <a:srgbClr val="242424"/>
                </a:solidFill>
                <a:latin typeface="+mj-lt"/>
              </a:rPr>
              <a:t>Epistemologie: </a:t>
            </a:r>
            <a:r>
              <a:rPr lang="cs-CZ" noProof="0" dirty="0">
                <a:solidFill>
                  <a:srgbClr val="242424"/>
                </a:solidFill>
                <a:latin typeface="+mj-lt"/>
              </a:rPr>
              <a:t>možnost oddělit fakta od hodnot, fakta existují relativně nezávisle na poznávajícím, badatel poměrně nezávislý na realitě, manipuluje a pozoruje objektivně, hledání obecných zákonů, víra v neutralitu vědy </a:t>
            </a:r>
          </a:p>
          <a:p>
            <a:pPr lvl="1">
              <a:spcBef>
                <a:spcPts val="750"/>
              </a:spcBef>
              <a:spcAft>
                <a:spcPts val="750"/>
              </a:spcAft>
            </a:pPr>
            <a:endParaRPr lang="cs-CZ" b="1" i="0" noProof="0" dirty="0">
              <a:solidFill>
                <a:srgbClr val="242424"/>
              </a:solidFill>
              <a:effectLst/>
              <a:latin typeface="+mj-lt"/>
            </a:endParaRPr>
          </a:p>
          <a:p>
            <a:pPr algn="l">
              <a:spcBef>
                <a:spcPts val="750"/>
              </a:spcBef>
              <a:spcAft>
                <a:spcPts val="750"/>
              </a:spcAft>
              <a:buFont typeface="Arial" panose="020B0604020202020204" pitchFamily="34" charset="0"/>
              <a:buChar char="•"/>
            </a:pPr>
            <a:endParaRPr lang="cs-CZ" b="1" i="0" noProof="0" dirty="0">
              <a:solidFill>
                <a:srgbClr val="242424"/>
              </a:solidFill>
              <a:effectLst/>
              <a:latin typeface="+mj-lt"/>
            </a:endParaRPr>
          </a:p>
        </p:txBody>
      </p:sp>
    </p:spTree>
    <p:extLst>
      <p:ext uri="{BB962C8B-B14F-4D97-AF65-F5344CB8AC3E}">
        <p14:creationId xmlns:p14="http://schemas.microsoft.com/office/powerpoint/2010/main" val="20674401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750EAE-5BCC-7A34-4094-2D079DAB7702}"/>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6A4A5AB0-9E42-3A5D-1B6F-F20A91621F26}"/>
              </a:ext>
            </a:extLst>
          </p:cNvPr>
          <p:cNvSpPr>
            <a:spLocks noGrp="1"/>
          </p:cNvSpPr>
          <p:nvPr>
            <p:ph type="title"/>
          </p:nvPr>
        </p:nvSpPr>
        <p:spPr/>
        <p:txBody>
          <a:bodyPr/>
          <a:lstStyle/>
          <a:p>
            <a:r>
              <a:rPr lang="cs-CZ" noProof="0" dirty="0"/>
              <a:t>Implikace:</a:t>
            </a:r>
          </a:p>
        </p:txBody>
      </p:sp>
      <p:sp>
        <p:nvSpPr>
          <p:cNvPr id="3" name="Zástupný symbol pro obsah 2">
            <a:extLst>
              <a:ext uri="{FF2B5EF4-FFF2-40B4-BE49-F238E27FC236}">
                <a16:creationId xmlns:a16="http://schemas.microsoft.com/office/drawing/2014/main" id="{B67F3D38-4195-078C-182B-E39E29442EEC}"/>
              </a:ext>
            </a:extLst>
          </p:cNvPr>
          <p:cNvSpPr>
            <a:spLocks noGrp="1"/>
          </p:cNvSpPr>
          <p:nvPr>
            <p:ph idx="1"/>
          </p:nvPr>
        </p:nvSpPr>
        <p:spPr/>
        <p:txBody>
          <a:bodyPr>
            <a:normAutofit fontScale="92500" lnSpcReduction="10000"/>
          </a:bodyPr>
          <a:lstStyle/>
          <a:p>
            <a:pPr algn="l">
              <a:spcBef>
                <a:spcPts val="750"/>
              </a:spcBef>
              <a:spcAft>
                <a:spcPts val="750"/>
              </a:spcAft>
              <a:buFont typeface="Arial" panose="020B0604020202020204" pitchFamily="34" charset="0"/>
              <a:buChar char="•"/>
            </a:pPr>
            <a:r>
              <a:rPr lang="cs-CZ" b="1" dirty="0">
                <a:solidFill>
                  <a:srgbClr val="242424"/>
                </a:solidFill>
                <a:latin typeface="+mj-lt"/>
              </a:rPr>
              <a:t>Jak analyzovat význam?</a:t>
            </a:r>
          </a:p>
          <a:p>
            <a:pPr lvl="1">
              <a:spcBef>
                <a:spcPts val="750"/>
              </a:spcBef>
            </a:pPr>
            <a:r>
              <a:rPr lang="cs-CZ" b="1" noProof="0" dirty="0">
                <a:solidFill>
                  <a:srgbClr val="242424"/>
                </a:solidFill>
                <a:latin typeface="+mj-lt"/>
              </a:rPr>
              <a:t>Kde je význam „uložen“?</a:t>
            </a:r>
          </a:p>
          <a:p>
            <a:pPr lvl="1">
              <a:spcBef>
                <a:spcPts val="750"/>
              </a:spcBef>
              <a:spcAft>
                <a:spcPts val="750"/>
              </a:spcAft>
            </a:pPr>
            <a:r>
              <a:rPr lang="cs-CZ" b="1" dirty="0">
                <a:solidFill>
                  <a:srgbClr val="242424"/>
                </a:solidFill>
                <a:latin typeface="+mj-lt"/>
              </a:rPr>
              <a:t>Kde se význam vytváří?</a:t>
            </a:r>
            <a:endParaRPr lang="cs-CZ" noProof="0" dirty="0">
              <a:solidFill>
                <a:srgbClr val="242424"/>
              </a:solidFill>
              <a:latin typeface="+mj-lt"/>
            </a:endParaRPr>
          </a:p>
          <a:p>
            <a:pPr algn="l">
              <a:spcBef>
                <a:spcPts val="750"/>
              </a:spcBef>
              <a:spcAft>
                <a:spcPts val="750"/>
              </a:spcAft>
              <a:buFont typeface="Arial" panose="020B0604020202020204" pitchFamily="34" charset="0"/>
              <a:buChar char="•"/>
            </a:pPr>
            <a:r>
              <a:rPr lang="cs-CZ" b="1" dirty="0">
                <a:solidFill>
                  <a:srgbClr val="242424"/>
                </a:solidFill>
                <a:latin typeface="+mj-lt"/>
              </a:rPr>
              <a:t>Jakými nástroji analyzovat význam?</a:t>
            </a:r>
          </a:p>
          <a:p>
            <a:pPr>
              <a:spcBef>
                <a:spcPts val="750"/>
              </a:spcBef>
              <a:spcAft>
                <a:spcPts val="750"/>
              </a:spcAft>
            </a:pPr>
            <a:r>
              <a:rPr lang="cs-CZ" b="1" dirty="0">
                <a:solidFill>
                  <a:srgbClr val="242424"/>
                </a:solidFill>
                <a:latin typeface="+mj-lt"/>
              </a:rPr>
              <a:t>Kolik je „významů“?</a:t>
            </a:r>
          </a:p>
          <a:p>
            <a:pPr lvl="1">
              <a:spcBef>
                <a:spcPts val="750"/>
              </a:spcBef>
            </a:pPr>
            <a:r>
              <a:rPr lang="cs-CZ" b="1" dirty="0">
                <a:solidFill>
                  <a:srgbClr val="242424"/>
                </a:solidFill>
                <a:latin typeface="+mj-lt"/>
              </a:rPr>
              <a:t>objektivní?</a:t>
            </a:r>
          </a:p>
          <a:p>
            <a:pPr lvl="1">
              <a:spcBef>
                <a:spcPts val="750"/>
              </a:spcBef>
            </a:pPr>
            <a:r>
              <a:rPr lang="cs-CZ" b="1" dirty="0">
                <a:solidFill>
                  <a:srgbClr val="242424"/>
                </a:solidFill>
                <a:latin typeface="+mj-lt"/>
              </a:rPr>
              <a:t>subjektivní?</a:t>
            </a:r>
          </a:p>
          <a:p>
            <a:pPr lvl="1">
              <a:spcBef>
                <a:spcPts val="750"/>
              </a:spcBef>
              <a:spcAft>
                <a:spcPts val="750"/>
              </a:spcAft>
            </a:pPr>
            <a:r>
              <a:rPr lang="cs-CZ" b="1" dirty="0">
                <a:solidFill>
                  <a:srgbClr val="242424"/>
                </a:solidFill>
                <a:latin typeface="+mj-lt"/>
              </a:rPr>
              <a:t>sociální konstruovaný?</a:t>
            </a:r>
          </a:p>
          <a:p>
            <a:pPr>
              <a:spcBef>
                <a:spcPts val="750"/>
              </a:spcBef>
              <a:spcAft>
                <a:spcPts val="750"/>
              </a:spcAft>
            </a:pPr>
            <a:r>
              <a:rPr lang="cs-CZ" b="1" dirty="0">
                <a:solidFill>
                  <a:srgbClr val="242424"/>
                </a:solidFill>
                <a:latin typeface="+mj-lt"/>
              </a:rPr>
              <a:t>Jakou roli hraje kontext?</a:t>
            </a:r>
          </a:p>
          <a:p>
            <a:pPr algn="l">
              <a:spcBef>
                <a:spcPts val="750"/>
              </a:spcBef>
              <a:spcAft>
                <a:spcPts val="750"/>
              </a:spcAft>
              <a:buFont typeface="Arial" panose="020B0604020202020204" pitchFamily="34" charset="0"/>
              <a:buChar char="•"/>
            </a:pPr>
            <a:endParaRPr lang="cs-CZ" b="1" dirty="0">
              <a:solidFill>
                <a:srgbClr val="242424"/>
              </a:solidFill>
              <a:latin typeface="+mj-lt"/>
            </a:endParaRPr>
          </a:p>
          <a:p>
            <a:pPr marL="457200" lvl="1" indent="0">
              <a:spcBef>
                <a:spcPts val="750"/>
              </a:spcBef>
              <a:spcAft>
                <a:spcPts val="750"/>
              </a:spcAft>
              <a:buNone/>
            </a:pPr>
            <a:endParaRPr lang="cs-CZ" b="1" dirty="0">
              <a:solidFill>
                <a:srgbClr val="242424"/>
              </a:solidFill>
              <a:latin typeface="+mj-lt"/>
            </a:endParaRPr>
          </a:p>
          <a:p>
            <a:pPr lvl="1">
              <a:spcBef>
                <a:spcPts val="750"/>
              </a:spcBef>
              <a:spcAft>
                <a:spcPts val="750"/>
              </a:spcAft>
            </a:pPr>
            <a:endParaRPr lang="cs-CZ" b="1" dirty="0">
              <a:solidFill>
                <a:srgbClr val="242424"/>
              </a:solidFill>
              <a:latin typeface="+mj-lt"/>
            </a:endParaRPr>
          </a:p>
          <a:p>
            <a:pPr lvl="1">
              <a:spcBef>
                <a:spcPts val="750"/>
              </a:spcBef>
              <a:spcAft>
                <a:spcPts val="750"/>
              </a:spcAft>
            </a:pPr>
            <a:endParaRPr lang="cs-CZ" b="1" i="0" noProof="0" dirty="0">
              <a:solidFill>
                <a:srgbClr val="242424"/>
              </a:solidFill>
              <a:effectLst/>
              <a:latin typeface="+mj-lt"/>
            </a:endParaRPr>
          </a:p>
          <a:p>
            <a:pPr algn="l">
              <a:spcBef>
                <a:spcPts val="750"/>
              </a:spcBef>
              <a:spcAft>
                <a:spcPts val="750"/>
              </a:spcAft>
              <a:buFont typeface="Arial" panose="020B0604020202020204" pitchFamily="34" charset="0"/>
              <a:buChar char="•"/>
            </a:pPr>
            <a:endParaRPr lang="cs-CZ" b="1" i="0" noProof="0" dirty="0">
              <a:solidFill>
                <a:srgbClr val="242424"/>
              </a:solidFill>
              <a:effectLst/>
              <a:latin typeface="+mj-lt"/>
            </a:endParaRPr>
          </a:p>
        </p:txBody>
      </p:sp>
    </p:spTree>
    <p:extLst>
      <p:ext uri="{BB962C8B-B14F-4D97-AF65-F5344CB8AC3E}">
        <p14:creationId xmlns:p14="http://schemas.microsoft.com/office/powerpoint/2010/main" val="26910022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F1D7A2-00D5-A95A-8501-7BF0886286A3}"/>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092BC967-C65B-029B-41D1-AD6E30A8079F}"/>
              </a:ext>
            </a:extLst>
          </p:cNvPr>
          <p:cNvSpPr>
            <a:spLocks noGrp="1"/>
          </p:cNvSpPr>
          <p:nvPr>
            <p:ph type="title"/>
          </p:nvPr>
        </p:nvSpPr>
        <p:spPr/>
        <p:txBody>
          <a:bodyPr/>
          <a:lstStyle/>
          <a:p>
            <a:r>
              <a:rPr lang="cs-CZ" noProof="0" dirty="0"/>
              <a:t>Hermeneutický význam</a:t>
            </a:r>
          </a:p>
        </p:txBody>
      </p:sp>
      <p:sp>
        <p:nvSpPr>
          <p:cNvPr id="3" name="Zástupný symbol pro obsah 2">
            <a:extLst>
              <a:ext uri="{FF2B5EF4-FFF2-40B4-BE49-F238E27FC236}">
                <a16:creationId xmlns:a16="http://schemas.microsoft.com/office/drawing/2014/main" id="{76CCDC55-DCAC-6C8F-D7F4-353448E68A0F}"/>
              </a:ext>
            </a:extLst>
          </p:cNvPr>
          <p:cNvSpPr>
            <a:spLocks noGrp="1"/>
          </p:cNvSpPr>
          <p:nvPr>
            <p:ph idx="1"/>
          </p:nvPr>
        </p:nvSpPr>
        <p:spPr/>
        <p:txBody>
          <a:bodyPr>
            <a:normAutofit fontScale="92500" lnSpcReduction="10000"/>
          </a:bodyPr>
          <a:lstStyle/>
          <a:p>
            <a:pPr algn="l">
              <a:spcBef>
                <a:spcPts val="750"/>
              </a:spcBef>
              <a:spcAft>
                <a:spcPts val="750"/>
              </a:spcAft>
              <a:buFont typeface="Arial" panose="020B0604020202020204" pitchFamily="34" charset="0"/>
              <a:buChar char="•"/>
            </a:pPr>
            <a:r>
              <a:rPr lang="cs-CZ" b="1" i="0" noProof="0" dirty="0">
                <a:solidFill>
                  <a:srgbClr val="242424"/>
                </a:solidFill>
                <a:effectLst/>
                <a:latin typeface="+mj-lt"/>
              </a:rPr>
              <a:t>Definice</a:t>
            </a:r>
            <a:r>
              <a:rPr lang="cs-CZ" b="0" i="0" noProof="0" dirty="0">
                <a:solidFill>
                  <a:srgbClr val="242424"/>
                </a:solidFill>
                <a:effectLst/>
                <a:latin typeface="+mj-lt"/>
              </a:rPr>
              <a:t>: Hermeneutické pojetí významu se zaměřuje na to, jak jednotliví aktéři interpretují své činy a svět kolem sebe na základě sdílených porozumění a rutin. Hermeneutika se snaží objasnit sociální pravidla a praktiky, ve kterých jsou činnosti aktérů zakotveny.</a:t>
            </a:r>
          </a:p>
          <a:p>
            <a:pPr algn="l">
              <a:spcBef>
                <a:spcPts val="750"/>
              </a:spcBef>
              <a:spcAft>
                <a:spcPts val="750"/>
              </a:spcAft>
              <a:buFont typeface="Arial" panose="020B0604020202020204" pitchFamily="34" charset="0"/>
              <a:buChar char="•"/>
            </a:pPr>
            <a:r>
              <a:rPr lang="cs-CZ" b="1" i="0" noProof="0" dirty="0">
                <a:solidFill>
                  <a:srgbClr val="242424"/>
                </a:solidFill>
                <a:effectLst/>
                <a:latin typeface="+mj-lt"/>
              </a:rPr>
              <a:t>Filozofické pozadí</a:t>
            </a:r>
            <a:r>
              <a:rPr lang="cs-CZ" b="0" i="0" noProof="0" dirty="0">
                <a:solidFill>
                  <a:srgbClr val="242424"/>
                </a:solidFill>
                <a:effectLst/>
                <a:latin typeface="+mj-lt"/>
              </a:rPr>
              <a:t>: Hermeneutika vychází z fenomenologie, která zdůrazňuje význam subjektivních zkušeností a interpretací jednotlivců. Fenomenologie tvrdí, že lidské bytosti chápou svět prostřednictvím neustálého interpretování svých vlastních činů a činů ostatních.</a:t>
            </a:r>
          </a:p>
          <a:p>
            <a:pPr algn="l">
              <a:spcBef>
                <a:spcPts val="750"/>
              </a:spcBef>
              <a:spcAft>
                <a:spcPts val="750"/>
              </a:spcAft>
              <a:buFont typeface="Arial" panose="020B0604020202020204" pitchFamily="34" charset="0"/>
              <a:buChar char="•"/>
            </a:pPr>
            <a:r>
              <a:rPr lang="cs-CZ" b="1" i="0" noProof="0" dirty="0">
                <a:solidFill>
                  <a:srgbClr val="242424"/>
                </a:solidFill>
                <a:effectLst/>
                <a:latin typeface="+mj-lt"/>
              </a:rPr>
              <a:t>Metodologie</a:t>
            </a:r>
            <a:r>
              <a:rPr lang="cs-CZ" b="0" i="0" noProof="0" dirty="0">
                <a:solidFill>
                  <a:srgbClr val="242424"/>
                </a:solidFill>
                <a:effectLst/>
                <a:latin typeface="+mj-lt"/>
              </a:rPr>
              <a:t>: Hermeneutický výzkum často zahrnuje kvalitativní metody, jako jsou rozhovory a pozorování, které umožňují výzkumníkům získat hluboké porozumění subjektivním zkušenostem jednotlivců.</a:t>
            </a:r>
          </a:p>
          <a:p>
            <a:pPr algn="just"/>
            <a:endParaRPr lang="cs-CZ" noProof="0" dirty="0"/>
          </a:p>
          <a:p>
            <a:pPr algn="just"/>
            <a:endParaRPr lang="cs-CZ" noProof="0" dirty="0"/>
          </a:p>
          <a:p>
            <a:pPr algn="just"/>
            <a:endParaRPr lang="cs-CZ" noProof="0" dirty="0"/>
          </a:p>
        </p:txBody>
      </p:sp>
    </p:spTree>
    <p:extLst>
      <p:ext uri="{BB962C8B-B14F-4D97-AF65-F5344CB8AC3E}">
        <p14:creationId xmlns:p14="http://schemas.microsoft.com/office/powerpoint/2010/main" val="5600592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4833F1-5B49-0D0B-E220-9626F6ECB084}"/>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8E5CCFFA-D423-06F5-C374-4FD740DCF874}"/>
              </a:ext>
            </a:extLst>
          </p:cNvPr>
          <p:cNvSpPr>
            <a:spLocks noGrp="1"/>
          </p:cNvSpPr>
          <p:nvPr>
            <p:ph type="title"/>
          </p:nvPr>
        </p:nvSpPr>
        <p:spPr/>
        <p:txBody>
          <a:bodyPr/>
          <a:lstStyle/>
          <a:p>
            <a:r>
              <a:rPr lang="cs-CZ" noProof="0" dirty="0"/>
              <a:t>Diskursivní význam</a:t>
            </a:r>
          </a:p>
        </p:txBody>
      </p:sp>
      <p:sp>
        <p:nvSpPr>
          <p:cNvPr id="3" name="Zástupný symbol pro obsah 2">
            <a:extLst>
              <a:ext uri="{FF2B5EF4-FFF2-40B4-BE49-F238E27FC236}">
                <a16:creationId xmlns:a16="http://schemas.microsoft.com/office/drawing/2014/main" id="{9D8A1AA7-7384-B290-4067-E6D673129A62}"/>
              </a:ext>
            </a:extLst>
          </p:cNvPr>
          <p:cNvSpPr>
            <a:spLocks noGrp="1"/>
          </p:cNvSpPr>
          <p:nvPr>
            <p:ph idx="1"/>
          </p:nvPr>
        </p:nvSpPr>
        <p:spPr/>
        <p:txBody>
          <a:bodyPr>
            <a:normAutofit fontScale="92500" lnSpcReduction="10000"/>
          </a:bodyPr>
          <a:lstStyle/>
          <a:p>
            <a:pPr algn="l">
              <a:spcBef>
                <a:spcPts val="750"/>
              </a:spcBef>
              <a:spcAft>
                <a:spcPts val="750"/>
              </a:spcAft>
              <a:buFont typeface="Arial" panose="020B0604020202020204" pitchFamily="34" charset="0"/>
              <a:buChar char="•"/>
            </a:pPr>
            <a:r>
              <a:rPr lang="cs-CZ" b="1" i="0" noProof="0" dirty="0">
                <a:solidFill>
                  <a:srgbClr val="242424"/>
                </a:solidFill>
                <a:effectLst/>
                <a:latin typeface="+mj-lt"/>
              </a:rPr>
              <a:t>Definice</a:t>
            </a:r>
            <a:r>
              <a:rPr lang="cs-CZ" b="0" i="0" noProof="0" dirty="0">
                <a:solidFill>
                  <a:srgbClr val="242424"/>
                </a:solidFill>
                <a:effectLst/>
                <a:latin typeface="+mj-lt"/>
              </a:rPr>
              <a:t>: Diskurzivní pojetí významu se zaměřuje na velké lingvisticko-praktické rámce, které tvoří kategorie a objekty našeho každodenního světa. Diskurzivní analýza se snaží odhalit, jak tyto rámce historicky vznikají a jak ovlivňují naše chápání světa.</a:t>
            </a:r>
          </a:p>
          <a:p>
            <a:pPr algn="l">
              <a:spcBef>
                <a:spcPts val="750"/>
              </a:spcBef>
              <a:spcAft>
                <a:spcPts val="750"/>
              </a:spcAft>
              <a:buFont typeface="Arial" panose="020B0604020202020204" pitchFamily="34" charset="0"/>
              <a:buChar char="•"/>
            </a:pPr>
            <a:r>
              <a:rPr lang="cs-CZ" b="1" i="0" noProof="0" dirty="0">
                <a:solidFill>
                  <a:srgbClr val="242424"/>
                </a:solidFill>
                <a:effectLst/>
                <a:latin typeface="+mj-lt"/>
              </a:rPr>
              <a:t>Filozofické pozadí</a:t>
            </a:r>
            <a:r>
              <a:rPr lang="cs-CZ" b="0" i="0" noProof="0" dirty="0">
                <a:solidFill>
                  <a:srgbClr val="242424"/>
                </a:solidFill>
                <a:effectLst/>
                <a:latin typeface="+mj-lt"/>
              </a:rPr>
              <a:t>: Diskurzivní analýza vychází z myšlenek Michela </a:t>
            </a:r>
            <a:r>
              <a:rPr lang="cs-CZ" b="0" i="0" noProof="0" dirty="0" err="1">
                <a:solidFill>
                  <a:srgbClr val="242424"/>
                </a:solidFill>
                <a:effectLst/>
                <a:latin typeface="+mj-lt"/>
              </a:rPr>
              <a:t>Foucaulta</a:t>
            </a:r>
            <a:r>
              <a:rPr lang="cs-CZ" b="0" i="0" noProof="0" dirty="0">
                <a:solidFill>
                  <a:srgbClr val="242424"/>
                </a:solidFill>
                <a:effectLst/>
                <a:latin typeface="+mj-lt"/>
              </a:rPr>
              <a:t>, který tvrdí, že moc a vědění jsou neoddělitelně propojeny a že diskurzy formují naše chápání reality. Diskurzy jsou historicky podmíněné a odrážejí mocenské vztahy ve společnosti.</a:t>
            </a:r>
          </a:p>
          <a:p>
            <a:pPr algn="l">
              <a:spcBef>
                <a:spcPts val="750"/>
              </a:spcBef>
              <a:spcAft>
                <a:spcPts val="750"/>
              </a:spcAft>
              <a:buFont typeface="Arial" panose="020B0604020202020204" pitchFamily="34" charset="0"/>
              <a:buChar char="•"/>
            </a:pPr>
            <a:r>
              <a:rPr lang="cs-CZ" b="1" i="0" noProof="0" dirty="0">
                <a:solidFill>
                  <a:srgbClr val="242424"/>
                </a:solidFill>
                <a:effectLst/>
                <a:latin typeface="+mj-lt"/>
              </a:rPr>
              <a:t>Metodologie</a:t>
            </a:r>
            <a:r>
              <a:rPr lang="cs-CZ" b="0" i="0" noProof="0" dirty="0">
                <a:solidFill>
                  <a:srgbClr val="242424"/>
                </a:solidFill>
                <a:effectLst/>
                <a:latin typeface="+mj-lt"/>
              </a:rPr>
              <a:t>: Diskurzivní analýza zahrnuje studium textů, praktik, institucí a ideologií, které tvoří diskurzivní rámce. Výzkumníci se zaměřují na to, jak tyto rámce ovlivňují naše chápání sociálních jevů.</a:t>
            </a:r>
          </a:p>
        </p:txBody>
      </p:sp>
    </p:spTree>
    <p:extLst>
      <p:ext uri="{BB962C8B-B14F-4D97-AF65-F5344CB8AC3E}">
        <p14:creationId xmlns:p14="http://schemas.microsoft.com/office/powerpoint/2010/main" val="9955639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4E77C6-5E9C-3998-A4DC-54FC353BE9FF}"/>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8D74597B-735A-90F8-ACDF-2594F950C527}"/>
              </a:ext>
            </a:extLst>
          </p:cNvPr>
          <p:cNvSpPr>
            <a:spLocks noGrp="1"/>
          </p:cNvSpPr>
          <p:nvPr>
            <p:ph type="title"/>
          </p:nvPr>
        </p:nvSpPr>
        <p:spPr/>
        <p:txBody>
          <a:bodyPr/>
          <a:lstStyle/>
          <a:p>
            <a:r>
              <a:rPr lang="cs-CZ" noProof="0" dirty="0"/>
              <a:t>Dialogický význam</a:t>
            </a:r>
          </a:p>
        </p:txBody>
      </p:sp>
      <p:sp>
        <p:nvSpPr>
          <p:cNvPr id="3" name="Zástupný symbol pro obsah 2">
            <a:extLst>
              <a:ext uri="{FF2B5EF4-FFF2-40B4-BE49-F238E27FC236}">
                <a16:creationId xmlns:a16="http://schemas.microsoft.com/office/drawing/2014/main" id="{50BE57B1-3BA8-BA62-CC0E-686C3CD2902E}"/>
              </a:ext>
            </a:extLst>
          </p:cNvPr>
          <p:cNvSpPr>
            <a:spLocks noGrp="1"/>
          </p:cNvSpPr>
          <p:nvPr>
            <p:ph idx="1"/>
          </p:nvPr>
        </p:nvSpPr>
        <p:spPr/>
        <p:txBody>
          <a:bodyPr>
            <a:normAutofit fontScale="92500" lnSpcReduction="10000"/>
          </a:bodyPr>
          <a:lstStyle/>
          <a:p>
            <a:pPr algn="l">
              <a:spcBef>
                <a:spcPts val="750"/>
              </a:spcBef>
              <a:spcAft>
                <a:spcPts val="750"/>
              </a:spcAft>
              <a:buFont typeface="Arial" panose="020B0604020202020204" pitchFamily="34" charset="0"/>
              <a:buChar char="•"/>
            </a:pPr>
            <a:r>
              <a:rPr lang="cs-CZ" b="1" i="0" noProof="0" dirty="0">
                <a:solidFill>
                  <a:srgbClr val="242424"/>
                </a:solidFill>
                <a:effectLst/>
                <a:latin typeface="+mj-lt"/>
              </a:rPr>
              <a:t>Definice</a:t>
            </a:r>
            <a:r>
              <a:rPr lang="cs-CZ" b="0" i="0" noProof="0" dirty="0">
                <a:solidFill>
                  <a:srgbClr val="242424"/>
                </a:solidFill>
                <a:effectLst/>
                <a:latin typeface="+mj-lt"/>
              </a:rPr>
              <a:t>: Dialogické pojetí významu se zaměřuje na sociální a praktickou povahu významu, který vzniká v interakci mezi aktéry a mezi aktéry a světem. Dialogický význam je o společném vytváření významu a překonávání komunikačních selhání mezi společenskými skupinami.</a:t>
            </a:r>
          </a:p>
          <a:p>
            <a:pPr algn="l">
              <a:spcBef>
                <a:spcPts val="750"/>
              </a:spcBef>
              <a:spcAft>
                <a:spcPts val="750"/>
              </a:spcAft>
              <a:buFont typeface="Arial" panose="020B0604020202020204" pitchFamily="34" charset="0"/>
              <a:buChar char="•"/>
            </a:pPr>
            <a:r>
              <a:rPr lang="cs-CZ" b="1" i="0" noProof="0" dirty="0">
                <a:solidFill>
                  <a:srgbClr val="242424"/>
                </a:solidFill>
                <a:effectLst/>
                <a:latin typeface="+mj-lt"/>
              </a:rPr>
              <a:t>Filozofické pozadí</a:t>
            </a:r>
            <a:r>
              <a:rPr lang="cs-CZ" b="0" i="0" noProof="0" dirty="0">
                <a:solidFill>
                  <a:srgbClr val="242424"/>
                </a:solidFill>
                <a:effectLst/>
                <a:latin typeface="+mj-lt"/>
              </a:rPr>
              <a:t>: Dialogická analýza vychází z myšlenek Hanse-Georga </a:t>
            </a:r>
            <a:r>
              <a:rPr lang="cs-CZ" b="0" i="0" noProof="0" dirty="0" err="1">
                <a:solidFill>
                  <a:srgbClr val="242424"/>
                </a:solidFill>
                <a:effectLst/>
                <a:latin typeface="+mj-lt"/>
              </a:rPr>
              <a:t>Gadamera</a:t>
            </a:r>
            <a:r>
              <a:rPr lang="cs-CZ" b="0" i="0" noProof="0" dirty="0">
                <a:solidFill>
                  <a:srgbClr val="242424"/>
                </a:solidFill>
                <a:effectLst/>
                <a:latin typeface="+mj-lt"/>
              </a:rPr>
              <a:t>, který tvrdí, že význam vzniká v dialogu mezi interpretem a objektem interpretace. </a:t>
            </a:r>
            <a:r>
              <a:rPr lang="cs-CZ" b="0" i="0" noProof="0" dirty="0" err="1">
                <a:solidFill>
                  <a:srgbClr val="242424"/>
                </a:solidFill>
                <a:effectLst/>
                <a:latin typeface="+mj-lt"/>
              </a:rPr>
              <a:t>Gadamer</a:t>
            </a:r>
            <a:r>
              <a:rPr lang="cs-CZ" b="0" i="0" noProof="0" dirty="0">
                <a:solidFill>
                  <a:srgbClr val="242424"/>
                </a:solidFill>
                <a:effectLst/>
                <a:latin typeface="+mj-lt"/>
              </a:rPr>
              <a:t> zdůrazňuje, že naše porozumění je vždy historicky a kulturně podmíněné.</a:t>
            </a:r>
          </a:p>
          <a:p>
            <a:pPr algn="l">
              <a:spcBef>
                <a:spcPts val="750"/>
              </a:spcBef>
              <a:spcAft>
                <a:spcPts val="750"/>
              </a:spcAft>
              <a:buFont typeface="Arial" panose="020B0604020202020204" pitchFamily="34" charset="0"/>
              <a:buChar char="•"/>
            </a:pPr>
            <a:r>
              <a:rPr lang="cs-CZ" b="1" i="0" noProof="0" dirty="0">
                <a:solidFill>
                  <a:srgbClr val="242424"/>
                </a:solidFill>
                <a:effectLst/>
                <a:latin typeface="+mj-lt"/>
              </a:rPr>
              <a:t>Metodologie</a:t>
            </a:r>
            <a:r>
              <a:rPr lang="cs-CZ" b="0" i="0" noProof="0" dirty="0">
                <a:solidFill>
                  <a:srgbClr val="242424"/>
                </a:solidFill>
                <a:effectLst/>
                <a:latin typeface="+mj-lt"/>
              </a:rPr>
              <a:t>: Dialogická analýza zahrnuje aktivní zapojení výzkumníka do situace, kterou zkoumá, a interakci s aktéry. Cílem je dosáhnout společného porozumění a překonat předsudky a nedorozumění.</a:t>
            </a:r>
          </a:p>
        </p:txBody>
      </p:sp>
    </p:spTree>
    <p:extLst>
      <p:ext uri="{BB962C8B-B14F-4D97-AF65-F5344CB8AC3E}">
        <p14:creationId xmlns:p14="http://schemas.microsoft.com/office/powerpoint/2010/main" val="1355763330"/>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1_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1014</Words>
  <Application>Microsoft Office PowerPoint</Application>
  <PresentationFormat>Širokoúhlá obrazovka</PresentationFormat>
  <Paragraphs>62</Paragraphs>
  <Slides>11</Slides>
  <Notes>0</Notes>
  <HiddenSlides>0</HiddenSlides>
  <MMClips>0</MMClips>
  <ScaleCrop>false</ScaleCrop>
  <HeadingPairs>
    <vt:vector size="6" baseType="variant">
      <vt:variant>
        <vt:lpstr>Použitá písma</vt:lpstr>
      </vt:variant>
      <vt:variant>
        <vt:i4>3</vt:i4>
      </vt:variant>
      <vt:variant>
        <vt:lpstr>Motiv</vt:lpstr>
      </vt:variant>
      <vt:variant>
        <vt:i4>2</vt:i4>
      </vt:variant>
      <vt:variant>
        <vt:lpstr>Nadpisy snímků</vt:lpstr>
      </vt:variant>
      <vt:variant>
        <vt:i4>11</vt:i4>
      </vt:variant>
    </vt:vector>
  </HeadingPairs>
  <TitlesOfParts>
    <vt:vector size="16" baseType="lpstr">
      <vt:lpstr>Arial</vt:lpstr>
      <vt:lpstr>Calibri</vt:lpstr>
      <vt:lpstr>Calibri Light</vt:lpstr>
      <vt:lpstr>Motiv Office</vt:lpstr>
      <vt:lpstr>1_Motiv Office</vt:lpstr>
      <vt:lpstr> Rámování: Epistemologické a ontologické základy   SOCn5030/Význam a interpretace: jazyk, metafory a vizuální prvky </vt:lpstr>
      <vt:lpstr>Ontologie a epistemologie</vt:lpstr>
      <vt:lpstr>Ontologie a epistemologie</vt:lpstr>
      <vt:lpstr>Intencionální vysvětlení</vt:lpstr>
      <vt:lpstr>Srovnání:</vt:lpstr>
      <vt:lpstr>Implikace:</vt:lpstr>
      <vt:lpstr>Hermeneutický význam</vt:lpstr>
      <vt:lpstr>Diskursivní význam</vt:lpstr>
      <vt:lpstr>Dialogický význam</vt:lpstr>
      <vt:lpstr>Srovnání: Příklady</vt:lpstr>
      <vt:lpstr>Srovnání: Příklady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Hrubeš Milan</dc:creator>
  <cp:lastModifiedBy>Hrubeš Milan</cp:lastModifiedBy>
  <cp:revision>1</cp:revision>
  <dcterms:created xsi:type="dcterms:W3CDTF">2025-02-27T20:13:10Z</dcterms:created>
  <dcterms:modified xsi:type="dcterms:W3CDTF">2025-02-28T08:51:33Z</dcterms:modified>
</cp:coreProperties>
</file>