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60"/>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7" r:id="rId18"/>
    <p:sldId id="272" r:id="rId19"/>
    <p:sldId id="273" r:id="rId20"/>
    <p:sldId id="275" r:id="rId21"/>
    <p:sldId id="276" r:id="rId22"/>
    <p:sldId id="279" r:id="rId23"/>
    <p:sldId id="280" r:id="rId24"/>
    <p:sldId id="281" r:id="rId25"/>
    <p:sldId id="282" r:id="rId26"/>
    <p:sldId id="283" r:id="rId27"/>
    <p:sldId id="284" r:id="rId28"/>
    <p:sldId id="285" r:id="rId29"/>
    <p:sldId id="286" r:id="rId30"/>
    <p:sldId id="302" r:id="rId31"/>
    <p:sldId id="287" r:id="rId32"/>
    <p:sldId id="288" r:id="rId33"/>
    <p:sldId id="289" r:id="rId34"/>
    <p:sldId id="290" r:id="rId35"/>
    <p:sldId id="300" r:id="rId36"/>
    <p:sldId id="293" r:id="rId37"/>
    <p:sldId id="291" r:id="rId38"/>
    <p:sldId id="292" r:id="rId39"/>
    <p:sldId id="294" r:id="rId40"/>
    <p:sldId id="295" r:id="rId41"/>
    <p:sldId id="297" r:id="rId42"/>
    <p:sldId id="298" r:id="rId43"/>
    <p:sldId id="299" r:id="rId44"/>
    <p:sldId id="301" r:id="rId45"/>
    <p:sldId id="319" r:id="rId46"/>
    <p:sldId id="303" r:id="rId47"/>
    <p:sldId id="304" r:id="rId48"/>
    <p:sldId id="305" r:id="rId49"/>
    <p:sldId id="306" r:id="rId50"/>
    <p:sldId id="307" r:id="rId51"/>
    <p:sldId id="309" r:id="rId52"/>
    <p:sldId id="310" r:id="rId53"/>
    <p:sldId id="311" r:id="rId54"/>
    <p:sldId id="314" r:id="rId55"/>
    <p:sldId id="315" r:id="rId56"/>
    <p:sldId id="317" r:id="rId57"/>
    <p:sldId id="318" r:id="rId58"/>
    <p:sldId id="32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p:restoredTop sz="86862"/>
  </p:normalViewPr>
  <p:slideViewPr>
    <p:cSldViewPr snapToGrid="0" snapToObjects="1">
      <p:cViewPr varScale="1">
        <p:scale>
          <a:sx n="110" d="100"/>
          <a:sy n="110" d="100"/>
        </p:scale>
        <p:origin x="14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53BE0-030C-044D-8BC0-028A1291739E}" type="doc">
      <dgm:prSet loTypeId="urn:microsoft.com/office/officeart/2005/8/layout/venn1" loCatId="" qsTypeId="urn:microsoft.com/office/officeart/2005/8/quickstyle/simple4" qsCatId="simple" csTypeId="urn:microsoft.com/office/officeart/2005/8/colors/colorful2" csCatId="colorful" phldr="1"/>
      <dgm:spPr/>
    </dgm:pt>
    <dgm:pt modelId="{5784DD34-D3D1-4F4C-9EEF-496301CF1F07}">
      <dgm:prSet phldrT="[Text]"/>
      <dgm:spPr/>
      <dgm:t>
        <a:bodyPr/>
        <a:lstStyle/>
        <a:p>
          <a:r>
            <a:rPr lang="cs-CZ" dirty="0"/>
            <a:t>práce s riziky</a:t>
          </a:r>
        </a:p>
      </dgm:t>
    </dgm:pt>
    <dgm:pt modelId="{0094D74A-9D57-2C48-8A90-3875E3B225CF}" type="parTrans" cxnId="{C3C044FE-D87E-F040-ABE3-B03230D85DD8}">
      <dgm:prSet/>
      <dgm:spPr/>
      <dgm:t>
        <a:bodyPr/>
        <a:lstStyle/>
        <a:p>
          <a:endParaRPr lang="cs-CZ"/>
        </a:p>
      </dgm:t>
    </dgm:pt>
    <dgm:pt modelId="{C2790F48-774B-E647-8A70-F57DF8F113F2}" type="sibTrans" cxnId="{C3C044FE-D87E-F040-ABE3-B03230D85DD8}">
      <dgm:prSet/>
      <dgm:spPr/>
      <dgm:t>
        <a:bodyPr/>
        <a:lstStyle/>
        <a:p>
          <a:endParaRPr lang="cs-CZ"/>
        </a:p>
      </dgm:t>
    </dgm:pt>
    <dgm:pt modelId="{612DB1F6-668E-6F4E-8B0F-5C09952CA684}">
      <dgm:prSet phldrT="[Text]"/>
      <dgm:spPr/>
      <dgm:t>
        <a:bodyPr/>
        <a:lstStyle/>
        <a:p>
          <a:r>
            <a:rPr lang="cs-CZ" dirty="0"/>
            <a:t>individuální plánování</a:t>
          </a:r>
        </a:p>
      </dgm:t>
    </dgm:pt>
    <dgm:pt modelId="{1A37FE36-B52A-CC4B-8ED3-47B82651D83B}" type="parTrans" cxnId="{7CEC9434-E613-C547-A30B-952B9970C6F3}">
      <dgm:prSet/>
      <dgm:spPr/>
      <dgm:t>
        <a:bodyPr/>
        <a:lstStyle/>
        <a:p>
          <a:endParaRPr lang="cs-CZ"/>
        </a:p>
      </dgm:t>
    </dgm:pt>
    <dgm:pt modelId="{66E96B81-EC23-434A-AA3F-A06A71F507F8}" type="sibTrans" cxnId="{7CEC9434-E613-C547-A30B-952B9970C6F3}">
      <dgm:prSet/>
      <dgm:spPr/>
      <dgm:t>
        <a:bodyPr/>
        <a:lstStyle/>
        <a:p>
          <a:endParaRPr lang="cs-CZ"/>
        </a:p>
      </dgm:t>
    </dgm:pt>
    <dgm:pt modelId="{F62B349D-7A2D-B144-A76E-C1E2F267A0B4}">
      <dgm:prSet phldrT="[Text]"/>
      <dgm:spPr/>
      <dgm:t>
        <a:bodyPr/>
        <a:lstStyle/>
        <a:p>
          <a:r>
            <a:rPr lang="cs-CZ" dirty="0"/>
            <a:t>ochrana práv</a:t>
          </a:r>
        </a:p>
      </dgm:t>
    </dgm:pt>
    <dgm:pt modelId="{0694C21A-B977-AD4C-8828-F803AB48ED6B}" type="parTrans" cxnId="{69D9C4E6-6D80-4046-878D-323910AC9E0F}">
      <dgm:prSet/>
      <dgm:spPr/>
      <dgm:t>
        <a:bodyPr/>
        <a:lstStyle/>
        <a:p>
          <a:endParaRPr lang="cs-CZ"/>
        </a:p>
      </dgm:t>
    </dgm:pt>
    <dgm:pt modelId="{DC2B7317-C41E-384D-9140-51E58DE5B4B2}" type="sibTrans" cxnId="{69D9C4E6-6D80-4046-878D-323910AC9E0F}">
      <dgm:prSet/>
      <dgm:spPr/>
      <dgm:t>
        <a:bodyPr/>
        <a:lstStyle/>
        <a:p>
          <a:endParaRPr lang="cs-CZ"/>
        </a:p>
      </dgm:t>
    </dgm:pt>
    <dgm:pt modelId="{F4AC387B-1A05-B446-8EFA-9738EE0DC084}" type="pres">
      <dgm:prSet presAssocID="{53853BE0-030C-044D-8BC0-028A1291739E}" presName="compositeShape" presStyleCnt="0">
        <dgm:presLayoutVars>
          <dgm:chMax val="7"/>
          <dgm:dir/>
          <dgm:resizeHandles val="exact"/>
        </dgm:presLayoutVars>
      </dgm:prSet>
      <dgm:spPr/>
    </dgm:pt>
    <dgm:pt modelId="{5F159248-458C-C145-BAF3-D0BB4D340D1A}" type="pres">
      <dgm:prSet presAssocID="{5784DD34-D3D1-4F4C-9EEF-496301CF1F07}" presName="circ1" presStyleLbl="vennNode1" presStyleIdx="0" presStyleCnt="3"/>
      <dgm:spPr/>
    </dgm:pt>
    <dgm:pt modelId="{9A212A0D-A4E5-D24C-AD46-3E6626CD1C5A}" type="pres">
      <dgm:prSet presAssocID="{5784DD34-D3D1-4F4C-9EEF-496301CF1F07}" presName="circ1Tx" presStyleLbl="revTx" presStyleIdx="0" presStyleCnt="0">
        <dgm:presLayoutVars>
          <dgm:chMax val="0"/>
          <dgm:chPref val="0"/>
          <dgm:bulletEnabled val="1"/>
        </dgm:presLayoutVars>
      </dgm:prSet>
      <dgm:spPr/>
    </dgm:pt>
    <dgm:pt modelId="{A7524901-9717-A24A-94A6-FE29CDAC5941}" type="pres">
      <dgm:prSet presAssocID="{612DB1F6-668E-6F4E-8B0F-5C09952CA684}" presName="circ2" presStyleLbl="vennNode1" presStyleIdx="1" presStyleCnt="3"/>
      <dgm:spPr/>
    </dgm:pt>
    <dgm:pt modelId="{CC3A9635-D8CA-FF47-88B2-270A3D49DC46}" type="pres">
      <dgm:prSet presAssocID="{612DB1F6-668E-6F4E-8B0F-5C09952CA684}" presName="circ2Tx" presStyleLbl="revTx" presStyleIdx="0" presStyleCnt="0">
        <dgm:presLayoutVars>
          <dgm:chMax val="0"/>
          <dgm:chPref val="0"/>
          <dgm:bulletEnabled val="1"/>
        </dgm:presLayoutVars>
      </dgm:prSet>
      <dgm:spPr/>
    </dgm:pt>
    <dgm:pt modelId="{B8E85281-7C38-EF46-BBE3-89FDC7ECF2E1}" type="pres">
      <dgm:prSet presAssocID="{F62B349D-7A2D-B144-A76E-C1E2F267A0B4}" presName="circ3" presStyleLbl="vennNode1" presStyleIdx="2" presStyleCnt="3"/>
      <dgm:spPr/>
    </dgm:pt>
    <dgm:pt modelId="{33253C3D-A4AC-9C44-B8DE-019FD3233E4D}" type="pres">
      <dgm:prSet presAssocID="{F62B349D-7A2D-B144-A76E-C1E2F267A0B4}" presName="circ3Tx" presStyleLbl="revTx" presStyleIdx="0" presStyleCnt="0">
        <dgm:presLayoutVars>
          <dgm:chMax val="0"/>
          <dgm:chPref val="0"/>
          <dgm:bulletEnabled val="1"/>
        </dgm:presLayoutVars>
      </dgm:prSet>
      <dgm:spPr/>
    </dgm:pt>
  </dgm:ptLst>
  <dgm:cxnLst>
    <dgm:cxn modelId="{49B4A109-C011-F142-9D40-17B8B0C6B589}" type="presOf" srcId="{53853BE0-030C-044D-8BC0-028A1291739E}" destId="{F4AC387B-1A05-B446-8EFA-9738EE0DC084}" srcOrd="0" destOrd="0" presId="urn:microsoft.com/office/officeart/2005/8/layout/venn1"/>
    <dgm:cxn modelId="{7CEC9434-E613-C547-A30B-952B9970C6F3}" srcId="{53853BE0-030C-044D-8BC0-028A1291739E}" destId="{612DB1F6-668E-6F4E-8B0F-5C09952CA684}" srcOrd="1" destOrd="0" parTransId="{1A37FE36-B52A-CC4B-8ED3-47B82651D83B}" sibTransId="{66E96B81-EC23-434A-AA3F-A06A71F507F8}"/>
    <dgm:cxn modelId="{78508C41-DDD0-964A-A133-A56C17A4CFC7}" type="presOf" srcId="{612DB1F6-668E-6F4E-8B0F-5C09952CA684}" destId="{A7524901-9717-A24A-94A6-FE29CDAC5941}" srcOrd="0" destOrd="0" presId="urn:microsoft.com/office/officeart/2005/8/layout/venn1"/>
    <dgm:cxn modelId="{A80AF741-99D3-EE40-A33A-C7E2324BA5C6}" type="presOf" srcId="{F62B349D-7A2D-B144-A76E-C1E2F267A0B4}" destId="{33253C3D-A4AC-9C44-B8DE-019FD3233E4D}" srcOrd="1" destOrd="0" presId="urn:microsoft.com/office/officeart/2005/8/layout/venn1"/>
    <dgm:cxn modelId="{7CF5969E-2661-C149-82B3-E38C081F955C}" type="presOf" srcId="{5784DD34-D3D1-4F4C-9EEF-496301CF1F07}" destId="{5F159248-458C-C145-BAF3-D0BB4D340D1A}" srcOrd="0" destOrd="0" presId="urn:microsoft.com/office/officeart/2005/8/layout/venn1"/>
    <dgm:cxn modelId="{DA7905B3-32DE-114E-8B7D-E11125847CFA}" type="presOf" srcId="{F62B349D-7A2D-B144-A76E-C1E2F267A0B4}" destId="{B8E85281-7C38-EF46-BBE3-89FDC7ECF2E1}" srcOrd="0" destOrd="0" presId="urn:microsoft.com/office/officeart/2005/8/layout/venn1"/>
    <dgm:cxn modelId="{D3A304BA-934B-354E-A9F5-A2B4A6246EC9}" type="presOf" srcId="{5784DD34-D3D1-4F4C-9EEF-496301CF1F07}" destId="{9A212A0D-A4E5-D24C-AD46-3E6626CD1C5A}" srcOrd="1" destOrd="0" presId="urn:microsoft.com/office/officeart/2005/8/layout/venn1"/>
    <dgm:cxn modelId="{69D9C4E6-6D80-4046-878D-323910AC9E0F}" srcId="{53853BE0-030C-044D-8BC0-028A1291739E}" destId="{F62B349D-7A2D-B144-A76E-C1E2F267A0B4}" srcOrd="2" destOrd="0" parTransId="{0694C21A-B977-AD4C-8828-F803AB48ED6B}" sibTransId="{DC2B7317-C41E-384D-9140-51E58DE5B4B2}"/>
    <dgm:cxn modelId="{3CA9F0F8-56C7-344A-9034-42C6074E12B2}" type="presOf" srcId="{612DB1F6-668E-6F4E-8B0F-5C09952CA684}" destId="{CC3A9635-D8CA-FF47-88B2-270A3D49DC46}" srcOrd="1" destOrd="0" presId="urn:microsoft.com/office/officeart/2005/8/layout/venn1"/>
    <dgm:cxn modelId="{C3C044FE-D87E-F040-ABE3-B03230D85DD8}" srcId="{53853BE0-030C-044D-8BC0-028A1291739E}" destId="{5784DD34-D3D1-4F4C-9EEF-496301CF1F07}" srcOrd="0" destOrd="0" parTransId="{0094D74A-9D57-2C48-8A90-3875E3B225CF}" sibTransId="{C2790F48-774B-E647-8A70-F57DF8F113F2}"/>
    <dgm:cxn modelId="{B14805F2-1D38-E845-9E43-C131F7065F7D}" type="presParOf" srcId="{F4AC387B-1A05-B446-8EFA-9738EE0DC084}" destId="{5F159248-458C-C145-BAF3-D0BB4D340D1A}" srcOrd="0" destOrd="0" presId="urn:microsoft.com/office/officeart/2005/8/layout/venn1"/>
    <dgm:cxn modelId="{9D68479B-9AAA-E64D-90CB-F60C5A5B3959}" type="presParOf" srcId="{F4AC387B-1A05-B446-8EFA-9738EE0DC084}" destId="{9A212A0D-A4E5-D24C-AD46-3E6626CD1C5A}" srcOrd="1" destOrd="0" presId="urn:microsoft.com/office/officeart/2005/8/layout/venn1"/>
    <dgm:cxn modelId="{8A58C5F6-5C23-4C47-95D1-AAC45C41657A}" type="presParOf" srcId="{F4AC387B-1A05-B446-8EFA-9738EE0DC084}" destId="{A7524901-9717-A24A-94A6-FE29CDAC5941}" srcOrd="2" destOrd="0" presId="urn:microsoft.com/office/officeart/2005/8/layout/venn1"/>
    <dgm:cxn modelId="{90724F3E-94E3-114A-AB29-EE0FFE730682}" type="presParOf" srcId="{F4AC387B-1A05-B446-8EFA-9738EE0DC084}" destId="{CC3A9635-D8CA-FF47-88B2-270A3D49DC46}" srcOrd="3" destOrd="0" presId="urn:microsoft.com/office/officeart/2005/8/layout/venn1"/>
    <dgm:cxn modelId="{9E0EBD78-F45D-F14C-856D-A047A22E566B}" type="presParOf" srcId="{F4AC387B-1A05-B446-8EFA-9738EE0DC084}" destId="{B8E85281-7C38-EF46-BBE3-89FDC7ECF2E1}" srcOrd="4" destOrd="0" presId="urn:microsoft.com/office/officeart/2005/8/layout/venn1"/>
    <dgm:cxn modelId="{442642BF-1A70-1A40-B42F-90FB7A6372B3}" type="presParOf" srcId="{F4AC387B-1A05-B446-8EFA-9738EE0DC084}" destId="{33253C3D-A4AC-9C44-B8DE-019FD3233E4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59248-458C-C145-BAF3-D0BB4D340D1A}">
      <dsp:nvSpPr>
        <dsp:cNvPr id="0" name=""/>
        <dsp:cNvSpPr/>
      </dsp:nvSpPr>
      <dsp:spPr>
        <a:xfrm>
          <a:off x="2162174" y="47228"/>
          <a:ext cx="2266950" cy="2266950"/>
        </a:xfrm>
        <a:prstGeom prst="ellipse">
          <a:avLst/>
        </a:prstGeom>
        <a:gradFill rotWithShape="0">
          <a:gsLst>
            <a:gs pos="0">
              <a:schemeClr val="accent2">
                <a:alpha val="50000"/>
                <a:hueOff val="0"/>
                <a:satOff val="0"/>
                <a:lumOff val="0"/>
                <a:alphaOff val="0"/>
                <a:tint val="96000"/>
                <a:lumMod val="104000"/>
              </a:schemeClr>
            </a:gs>
            <a:gs pos="100000">
              <a:schemeClr val="accent2">
                <a:alpha val="50000"/>
                <a:hueOff val="0"/>
                <a:satOff val="0"/>
                <a:lumOff val="0"/>
                <a:alphaOff val="0"/>
                <a:shade val="98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cs-CZ" sz="1900" kern="1200" dirty="0"/>
            <a:t>práce s riziky</a:t>
          </a:r>
        </a:p>
      </dsp:txBody>
      <dsp:txXfrm>
        <a:off x="2464435" y="443944"/>
        <a:ext cx="1662430" cy="1020127"/>
      </dsp:txXfrm>
    </dsp:sp>
    <dsp:sp modelId="{A7524901-9717-A24A-94A6-FE29CDAC5941}">
      <dsp:nvSpPr>
        <dsp:cNvPr id="0" name=""/>
        <dsp:cNvSpPr/>
      </dsp:nvSpPr>
      <dsp:spPr>
        <a:xfrm>
          <a:off x="2980166" y="1464071"/>
          <a:ext cx="2266950" cy="2266950"/>
        </a:xfrm>
        <a:prstGeom prst="ellipse">
          <a:avLst/>
        </a:prstGeom>
        <a:gradFill rotWithShape="0">
          <a:gsLst>
            <a:gs pos="0">
              <a:schemeClr val="accent2">
                <a:alpha val="50000"/>
                <a:hueOff val="226582"/>
                <a:satOff val="-23996"/>
                <a:lumOff val="-588"/>
                <a:alphaOff val="0"/>
                <a:tint val="96000"/>
                <a:lumMod val="104000"/>
              </a:schemeClr>
            </a:gs>
            <a:gs pos="100000">
              <a:schemeClr val="accent2">
                <a:alpha val="50000"/>
                <a:hueOff val="226582"/>
                <a:satOff val="-23996"/>
                <a:lumOff val="-588"/>
                <a:alphaOff val="0"/>
                <a:shade val="98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cs-CZ" sz="1900" kern="1200" dirty="0"/>
            <a:t>individuální plánování</a:t>
          </a:r>
        </a:p>
      </dsp:txBody>
      <dsp:txXfrm>
        <a:off x="3673475" y="2049700"/>
        <a:ext cx="1360170" cy="1246822"/>
      </dsp:txXfrm>
    </dsp:sp>
    <dsp:sp modelId="{B8E85281-7C38-EF46-BBE3-89FDC7ECF2E1}">
      <dsp:nvSpPr>
        <dsp:cNvPr id="0" name=""/>
        <dsp:cNvSpPr/>
      </dsp:nvSpPr>
      <dsp:spPr>
        <a:xfrm>
          <a:off x="1344183" y="1464071"/>
          <a:ext cx="2266950" cy="2266950"/>
        </a:xfrm>
        <a:prstGeom prst="ellipse">
          <a:avLst/>
        </a:prstGeom>
        <a:gradFill rotWithShape="0">
          <a:gsLst>
            <a:gs pos="0">
              <a:schemeClr val="accent2">
                <a:alpha val="50000"/>
                <a:hueOff val="453165"/>
                <a:satOff val="-47993"/>
                <a:lumOff val="-1176"/>
                <a:alphaOff val="0"/>
                <a:tint val="96000"/>
                <a:lumMod val="104000"/>
              </a:schemeClr>
            </a:gs>
            <a:gs pos="100000">
              <a:schemeClr val="accent2">
                <a:alpha val="50000"/>
                <a:hueOff val="453165"/>
                <a:satOff val="-47993"/>
                <a:lumOff val="-1176"/>
                <a:alphaOff val="0"/>
                <a:shade val="98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cs-CZ" sz="1900" kern="1200" dirty="0"/>
            <a:t>ochrana práv</a:t>
          </a:r>
        </a:p>
      </dsp:txBody>
      <dsp:txXfrm>
        <a:off x="1557654" y="2049700"/>
        <a:ext cx="1360170" cy="12468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58C4A-336B-8C4A-8327-EBD05117035E}" type="datetimeFigureOut">
              <a:rPr lang="cs-CZ" smtClean="0"/>
              <a:t>01.11.2022</a:t>
            </a:fld>
            <a:endParaRPr lang="cs-CZ" dirty="0"/>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C119B-FE19-704D-92F8-16DF09CF2725}" type="slidenum">
              <a:rPr lang="cs-CZ" smtClean="0"/>
              <a:t>‹#›</a:t>
            </a:fld>
            <a:endParaRPr lang="cs-CZ" dirty="0"/>
          </a:p>
        </p:txBody>
      </p:sp>
    </p:spTree>
    <p:extLst>
      <p:ext uri="{BB962C8B-B14F-4D97-AF65-F5344CB8AC3E}">
        <p14:creationId xmlns:p14="http://schemas.microsoft.com/office/powerpoint/2010/main" val="96455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FC119B-FE19-704D-92F8-16DF09CF2725}" type="slidenum">
              <a:rPr lang="cs-CZ" smtClean="0"/>
              <a:t>19</a:t>
            </a:fld>
            <a:endParaRPr lang="cs-CZ" dirty="0"/>
          </a:p>
        </p:txBody>
      </p:sp>
    </p:spTree>
    <p:extLst>
      <p:ext uri="{BB962C8B-B14F-4D97-AF65-F5344CB8AC3E}">
        <p14:creationId xmlns:p14="http://schemas.microsoft.com/office/powerpoint/2010/main" val="177287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 vaření v tréninkovém bytě</a:t>
            </a:r>
          </a:p>
        </p:txBody>
      </p:sp>
      <p:sp>
        <p:nvSpPr>
          <p:cNvPr id="4" name="Zástupný symbol pro číslo snímku 3"/>
          <p:cNvSpPr>
            <a:spLocks noGrp="1"/>
          </p:cNvSpPr>
          <p:nvPr>
            <p:ph type="sldNum" sz="quarter" idx="10"/>
          </p:nvPr>
        </p:nvSpPr>
        <p:spPr/>
        <p:txBody>
          <a:bodyPr/>
          <a:lstStyle/>
          <a:p>
            <a:fld id="{AAFC119B-FE19-704D-92F8-16DF09CF2725}" type="slidenum">
              <a:rPr lang="cs-CZ" smtClean="0"/>
              <a:t>36</a:t>
            </a:fld>
            <a:endParaRPr lang="cs-CZ" dirty="0"/>
          </a:p>
        </p:txBody>
      </p:sp>
    </p:spTree>
    <p:extLst>
      <p:ext uri="{BB962C8B-B14F-4D97-AF65-F5344CB8AC3E}">
        <p14:creationId xmlns:p14="http://schemas.microsoft.com/office/powerpoint/2010/main" val="107055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 doprovod klientek do tréninkové kavárny</a:t>
            </a:r>
          </a:p>
        </p:txBody>
      </p:sp>
      <p:sp>
        <p:nvSpPr>
          <p:cNvPr id="4" name="Zástupný symbol pro číslo snímku 3"/>
          <p:cNvSpPr>
            <a:spLocks noGrp="1"/>
          </p:cNvSpPr>
          <p:nvPr>
            <p:ph type="sldNum" sz="quarter" idx="10"/>
          </p:nvPr>
        </p:nvSpPr>
        <p:spPr/>
        <p:txBody>
          <a:bodyPr/>
          <a:lstStyle/>
          <a:p>
            <a:fld id="{AAFC119B-FE19-704D-92F8-16DF09CF2725}" type="slidenum">
              <a:rPr lang="cs-CZ" smtClean="0"/>
              <a:t>40</a:t>
            </a:fld>
            <a:endParaRPr lang="cs-CZ" dirty="0"/>
          </a:p>
        </p:txBody>
      </p:sp>
    </p:spTree>
    <p:extLst>
      <p:ext uri="{BB962C8B-B14F-4D97-AF65-F5344CB8AC3E}">
        <p14:creationId xmlns:p14="http://schemas.microsoft.com/office/powerpoint/2010/main" val="106873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Absolutní právo, ať již osobní či majetkové, působí</a:t>
            </a:r>
            <a:r>
              <a:rPr lang="cs-CZ" baseline="0" dirty="0"/>
              <a:t> vůči každému, zatímco relativní právo působí jen mezi stranami (smlouvy).</a:t>
            </a:r>
          </a:p>
          <a:p>
            <a:r>
              <a:rPr lang="cs-CZ" sz="1200" b="1" i="0" kern="1200" dirty="0">
                <a:solidFill>
                  <a:schemeClr val="tx1"/>
                </a:solidFill>
                <a:effectLst/>
                <a:latin typeface="+mn-lt"/>
                <a:ea typeface="+mn-ea"/>
                <a:cs typeface="+mn-cs"/>
              </a:rPr>
              <a:t>Zavinění</a:t>
            </a:r>
          </a:p>
          <a:p>
            <a:r>
              <a:rPr lang="cs-CZ" sz="1200" b="1" i="0" kern="1200" dirty="0">
                <a:solidFill>
                  <a:schemeClr val="tx1"/>
                </a:solidFill>
                <a:effectLst/>
                <a:latin typeface="+mn-lt"/>
                <a:ea typeface="+mn-ea"/>
                <a:cs typeface="+mn-cs"/>
              </a:rPr>
              <a:t>§ 15</a:t>
            </a:r>
          </a:p>
          <a:p>
            <a:r>
              <a:rPr lang="cs-CZ" sz="1200" b="1" i="0" kern="1200" dirty="0">
                <a:solidFill>
                  <a:schemeClr val="tx1"/>
                </a:solidFill>
                <a:effectLst/>
                <a:latin typeface="+mn-lt"/>
                <a:ea typeface="+mn-ea"/>
                <a:cs typeface="+mn-cs"/>
              </a:rPr>
              <a:t>Úmysl</a:t>
            </a:r>
          </a:p>
          <a:p>
            <a:r>
              <a:rPr lang="cs-CZ" sz="1200" b="1" i="0" kern="1200" dirty="0">
                <a:solidFill>
                  <a:schemeClr val="tx1"/>
                </a:solidFill>
                <a:effectLst/>
                <a:latin typeface="+mn-lt"/>
                <a:ea typeface="+mn-ea"/>
                <a:cs typeface="+mn-cs"/>
              </a:rPr>
              <a:t>(1)</a:t>
            </a:r>
            <a:r>
              <a:rPr lang="cs-CZ" sz="1200" b="0" i="0" kern="1200" dirty="0">
                <a:solidFill>
                  <a:schemeClr val="tx1"/>
                </a:solidFill>
                <a:effectLst/>
                <a:latin typeface="+mn-lt"/>
                <a:ea typeface="+mn-ea"/>
                <a:cs typeface="+mn-cs"/>
              </a:rPr>
              <a:t> Trestný čin je spáchán úmyslně, jestliže pachatel</a:t>
            </a:r>
          </a:p>
          <a:p>
            <a:r>
              <a:rPr lang="cs-CZ" sz="1200" b="1" i="0" kern="1200" dirty="0">
                <a:solidFill>
                  <a:schemeClr val="tx1"/>
                </a:solidFill>
                <a:effectLst/>
                <a:latin typeface="+mn-lt"/>
                <a:ea typeface="+mn-ea"/>
                <a:cs typeface="+mn-cs"/>
              </a:rPr>
              <a:t>a)</a:t>
            </a:r>
            <a:r>
              <a:rPr lang="cs-CZ" sz="1200" b="0" i="0" kern="1200" dirty="0">
                <a:solidFill>
                  <a:schemeClr val="tx1"/>
                </a:solidFill>
                <a:effectLst/>
                <a:latin typeface="+mn-lt"/>
                <a:ea typeface="+mn-ea"/>
                <a:cs typeface="+mn-cs"/>
              </a:rPr>
              <a:t> chtěl způsobem uvedeným v trestním zákoně porušit nebo ohrozit zájem chráněný takovým zákonem, nebo</a:t>
            </a:r>
          </a:p>
          <a:p>
            <a:r>
              <a:rPr lang="cs-CZ" sz="1200" b="1" i="0" kern="1200" dirty="0">
                <a:solidFill>
                  <a:schemeClr val="tx1"/>
                </a:solidFill>
                <a:effectLst/>
                <a:latin typeface="+mn-lt"/>
                <a:ea typeface="+mn-ea"/>
                <a:cs typeface="+mn-cs"/>
              </a:rPr>
              <a:t>b)</a:t>
            </a:r>
            <a:r>
              <a:rPr lang="cs-CZ" sz="1200" b="0" i="0" kern="1200" dirty="0">
                <a:solidFill>
                  <a:schemeClr val="tx1"/>
                </a:solidFill>
                <a:effectLst/>
                <a:latin typeface="+mn-lt"/>
                <a:ea typeface="+mn-ea"/>
                <a:cs typeface="+mn-cs"/>
              </a:rPr>
              <a:t> věděl, že svým jednáním může takové porušení nebo ohrožení způsobit, a pro případ, že je způsobí, byl s tím srozuměn.</a:t>
            </a:r>
          </a:p>
          <a:p>
            <a:r>
              <a:rPr lang="cs-CZ" sz="1200" b="1" i="0" kern="1200" dirty="0">
                <a:solidFill>
                  <a:schemeClr val="tx1"/>
                </a:solidFill>
                <a:effectLst/>
                <a:latin typeface="+mn-lt"/>
                <a:ea typeface="+mn-ea"/>
                <a:cs typeface="+mn-cs"/>
              </a:rPr>
              <a:t>(2)</a:t>
            </a:r>
            <a:r>
              <a:rPr lang="cs-CZ" sz="1200" b="0" i="0" kern="1200" dirty="0">
                <a:solidFill>
                  <a:schemeClr val="tx1"/>
                </a:solidFill>
                <a:effectLst/>
                <a:latin typeface="+mn-lt"/>
                <a:ea typeface="+mn-ea"/>
                <a:cs typeface="+mn-cs"/>
              </a:rPr>
              <a:t> Srozuměním se rozumí i smíření pachatele s tím, že způsobem uvedeným v trestním zákoně může porušit nebo ohrozit zájem chráněný takovým zákonem.</a:t>
            </a:r>
          </a:p>
          <a:p>
            <a:r>
              <a:rPr lang="cs-CZ" sz="1200" b="1" i="0" kern="1200" dirty="0">
                <a:solidFill>
                  <a:schemeClr val="tx1"/>
                </a:solidFill>
                <a:effectLst/>
                <a:latin typeface="+mn-lt"/>
                <a:ea typeface="+mn-ea"/>
                <a:cs typeface="+mn-cs"/>
              </a:rPr>
              <a:t>§ 16</a:t>
            </a:r>
          </a:p>
          <a:p>
            <a:r>
              <a:rPr lang="cs-CZ" sz="1200" b="1" i="0" kern="1200" dirty="0">
                <a:solidFill>
                  <a:schemeClr val="tx1"/>
                </a:solidFill>
                <a:effectLst/>
                <a:latin typeface="+mn-lt"/>
                <a:ea typeface="+mn-ea"/>
                <a:cs typeface="+mn-cs"/>
              </a:rPr>
              <a:t>Nedbalost</a:t>
            </a:r>
          </a:p>
          <a:p>
            <a:r>
              <a:rPr lang="cs-CZ" sz="1200" b="1" i="0" kern="1200" dirty="0">
                <a:solidFill>
                  <a:schemeClr val="tx1"/>
                </a:solidFill>
                <a:effectLst/>
                <a:latin typeface="+mn-lt"/>
                <a:ea typeface="+mn-ea"/>
                <a:cs typeface="+mn-cs"/>
              </a:rPr>
              <a:t>(1)</a:t>
            </a:r>
            <a:r>
              <a:rPr lang="cs-CZ" sz="1200" b="0" i="0" kern="1200" dirty="0">
                <a:solidFill>
                  <a:schemeClr val="tx1"/>
                </a:solidFill>
                <a:effectLst/>
                <a:latin typeface="+mn-lt"/>
                <a:ea typeface="+mn-ea"/>
                <a:cs typeface="+mn-cs"/>
              </a:rPr>
              <a:t> Trestný čin je spáchán z nedbalosti, jestliže pachatel</a:t>
            </a:r>
          </a:p>
          <a:p>
            <a:r>
              <a:rPr lang="cs-CZ" sz="1200" b="1" i="0" kern="1200" dirty="0">
                <a:solidFill>
                  <a:schemeClr val="tx1"/>
                </a:solidFill>
                <a:effectLst/>
                <a:latin typeface="+mn-lt"/>
                <a:ea typeface="+mn-ea"/>
                <a:cs typeface="+mn-cs"/>
              </a:rPr>
              <a:t>a)</a:t>
            </a:r>
            <a:r>
              <a:rPr lang="cs-CZ" sz="1200" b="0" i="0" kern="1200" dirty="0">
                <a:solidFill>
                  <a:schemeClr val="tx1"/>
                </a:solidFill>
                <a:effectLst/>
                <a:latin typeface="+mn-lt"/>
                <a:ea typeface="+mn-ea"/>
                <a:cs typeface="+mn-cs"/>
              </a:rPr>
              <a:t> věděl, že může způsobem uvedeným v trestním zákoně porušit nebo ohrozit zájem chráněný takovým zákonem, ale bez přiměřených důvodů spoléhal, že takové porušení nebo ohrožení nezpůsobí, nebo</a:t>
            </a:r>
          </a:p>
          <a:p>
            <a:r>
              <a:rPr lang="cs-CZ" sz="1200" b="1" i="0" kern="1200" dirty="0">
                <a:solidFill>
                  <a:schemeClr val="tx1"/>
                </a:solidFill>
                <a:effectLst/>
                <a:latin typeface="+mn-lt"/>
                <a:ea typeface="+mn-ea"/>
                <a:cs typeface="+mn-cs"/>
              </a:rPr>
              <a:t>b)</a:t>
            </a:r>
            <a:r>
              <a:rPr lang="cs-CZ" sz="1200" b="0" i="0" kern="1200" dirty="0">
                <a:solidFill>
                  <a:schemeClr val="tx1"/>
                </a:solidFill>
                <a:effectLst/>
                <a:latin typeface="+mn-lt"/>
                <a:ea typeface="+mn-ea"/>
                <a:cs typeface="+mn-cs"/>
              </a:rPr>
              <a:t> nevěděl, že svým jednáním může takové porušení nebo ohrožení způsobit, ač o tom vzhledem k okolnostem a k svým osobním poměrům vědět měl a mohl.</a:t>
            </a:r>
          </a:p>
          <a:p>
            <a:r>
              <a:rPr lang="cs-CZ" sz="1200" b="1" i="0" kern="1200" dirty="0">
                <a:solidFill>
                  <a:schemeClr val="tx1"/>
                </a:solidFill>
                <a:effectLst/>
                <a:latin typeface="+mn-lt"/>
                <a:ea typeface="+mn-ea"/>
                <a:cs typeface="+mn-cs"/>
              </a:rPr>
              <a:t>(2)</a:t>
            </a:r>
            <a:r>
              <a:rPr lang="cs-CZ" sz="1200" b="0" i="0" kern="1200" dirty="0">
                <a:solidFill>
                  <a:schemeClr val="tx1"/>
                </a:solidFill>
                <a:effectLst/>
                <a:latin typeface="+mn-lt"/>
                <a:ea typeface="+mn-ea"/>
                <a:cs typeface="+mn-cs"/>
              </a:rPr>
              <a:t> Trestný čin je spáchán z hrubé nedbalosti, jestliže přístup pachatele k požadavku náležité opatrnosti svědčí o zřejmé bezohlednosti pachatele k zájmům chráněným trestním zákonem.</a:t>
            </a:r>
          </a:p>
        </p:txBody>
      </p:sp>
      <p:sp>
        <p:nvSpPr>
          <p:cNvPr id="4" name="Zástupný symbol pro číslo snímku 3"/>
          <p:cNvSpPr>
            <a:spLocks noGrp="1"/>
          </p:cNvSpPr>
          <p:nvPr>
            <p:ph type="sldNum" sz="quarter" idx="10"/>
          </p:nvPr>
        </p:nvSpPr>
        <p:spPr/>
        <p:txBody>
          <a:bodyPr/>
          <a:lstStyle/>
          <a:p>
            <a:fld id="{600DD929-3FA1-7043-ACDE-75A754C068FF}" type="slidenum">
              <a:rPr lang="en-US" smtClean="0"/>
              <a:t>49</a:t>
            </a:fld>
            <a:endParaRPr lang="en-US" dirty="0"/>
          </a:p>
        </p:txBody>
      </p:sp>
    </p:spTree>
    <p:extLst>
      <p:ext uri="{BB962C8B-B14F-4D97-AF65-F5344CB8AC3E}">
        <p14:creationId xmlns:p14="http://schemas.microsoft.com/office/powerpoint/2010/main" val="43907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03648EF-D7AF-CB4D-B865-6D25D9B33D5B}" type="datetime2">
              <a:rPr lang="cs-CZ" b="1" smtClean="0"/>
              <a:pPr/>
              <a:t>úterý 1. listopadu 2022</a:t>
            </a:fld>
            <a:endParaRPr lang="en-US" b="1" dirty="0"/>
          </a:p>
        </p:txBody>
      </p:sp>
      <p:sp>
        <p:nvSpPr>
          <p:cNvPr id="5" name="Footer Placeholder 4"/>
          <p:cNvSpPr>
            <a:spLocks noGrp="1"/>
          </p:cNvSpPr>
          <p:nvPr>
            <p:ph type="ftr" sz="quarter" idx="11"/>
          </p:nvPr>
        </p:nvSpPr>
        <p:spPr/>
        <p:txBody>
          <a:bodyPr/>
          <a:lstStyle/>
          <a:p>
            <a:r>
              <a:rPr lang="en-US" dirty="0"/>
              <a:t>Pavel Navrátil</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93962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5" name="Footer Placeholder 4"/>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85249767"/>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5" name="Footer Placeholder 4"/>
          <p:cNvSpPr>
            <a:spLocks noGrp="1"/>
          </p:cNvSpPr>
          <p:nvPr>
            <p:ph type="ftr" sz="quarter" idx="11"/>
          </p:nvPr>
        </p:nvSpPr>
        <p:spPr/>
        <p:txBody>
          <a:bodyPr/>
          <a:lstStyle/>
          <a:p>
            <a:r>
              <a:rPr lang="en-US" dirty="0"/>
              <a:t>Pavel Navrátil</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8DF745-7D3F-47F4-83A3-874385CFAA69}"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0546330"/>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6" name="Footer Placeholder 5"/>
          <p:cNvSpPr>
            <a:spLocks noGrp="1"/>
          </p:cNvSpPr>
          <p:nvPr>
            <p:ph type="ftr" sz="quarter" idx="11"/>
          </p:nvPr>
        </p:nvSpPr>
        <p:spPr/>
        <p:txBody>
          <a:bodyPr/>
          <a:lstStyle/>
          <a:p>
            <a:r>
              <a:rPr lang="en-US" dirty="0"/>
              <a:t>Pavel Navrátil</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62435893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6" name="Footer Placeholder 5"/>
          <p:cNvSpPr>
            <a:spLocks noGrp="1"/>
          </p:cNvSpPr>
          <p:nvPr>
            <p:ph type="ftr" sz="quarter" idx="11"/>
          </p:nvPr>
        </p:nvSpPr>
        <p:spPr/>
        <p:txBody>
          <a:bodyPr/>
          <a:lstStyle/>
          <a:p>
            <a:r>
              <a:rPr lang="en-US" dirty="0"/>
              <a:t>Pavel Navrátil</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8DF745-7D3F-47F4-83A3-874385CFAA69}"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395738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6" name="Footer Placeholder 5"/>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30850811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A9D9483-021A-1B4A-8E68-7AF0BA68E068}" type="datetime2">
              <a:rPr lang="cs-CZ" b="1" smtClean="0"/>
              <a:pPr/>
              <a:t>úterý 1. listopadu 2022</a:t>
            </a:fld>
            <a:endParaRPr lang="en-US" b="1" dirty="0"/>
          </a:p>
        </p:txBody>
      </p:sp>
      <p:sp>
        <p:nvSpPr>
          <p:cNvPr id="5" name="Footer Placeholder 4"/>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52352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1B1A3C3-FE89-D34C-9AA9-855048E6EC57}" type="datetime2">
              <a:rPr lang="cs-CZ" b="1" smtClean="0"/>
              <a:pPr/>
              <a:t>úterý 1. listopadu 2022</a:t>
            </a:fld>
            <a:endParaRPr lang="en-US" b="1" dirty="0"/>
          </a:p>
        </p:txBody>
      </p:sp>
      <p:sp>
        <p:nvSpPr>
          <p:cNvPr id="5" name="Footer Placeholder 4"/>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06988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152718"/>
            <a:ext cx="8229600" cy="1371600"/>
          </a:xfrm>
        </p:spPr>
        <p:txBody>
          <a:bodyPr/>
          <a:lstStyle/>
          <a:p>
            <a:r>
              <a:rPr lang="cs-CZ"/>
              <a:t>Kliknutím lze upravit styl.</a:t>
            </a:r>
            <a:endParaRPr lang="en-US"/>
          </a:p>
        </p:txBody>
      </p:sp>
      <p:sp>
        <p:nvSpPr>
          <p:cNvPr id="9" name="Content Placeholder 2"/>
          <p:cNvSpPr>
            <a:spLocks noGrp="1"/>
          </p:cNvSpPr>
          <p:nvPr>
            <p:ph idx="13"/>
          </p:nvPr>
        </p:nvSpPr>
        <p:spPr>
          <a:xfrm>
            <a:off x="457200" y="1600200"/>
            <a:ext cx="2886958"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 name="Date Placeholder 3"/>
          <p:cNvSpPr>
            <a:spLocks noGrp="1"/>
          </p:cNvSpPr>
          <p:nvPr>
            <p:ph type="dt" sz="half" idx="2"/>
          </p:nvPr>
        </p:nvSpPr>
        <p:spPr>
          <a:xfrm>
            <a:off x="457200" y="6421121"/>
            <a:ext cx="3429000" cy="304800"/>
          </a:xfrm>
          <a:prstGeom prst="rect">
            <a:avLst/>
          </a:prstGeom>
          <a:solidFill>
            <a:srgbClr val="CC9900"/>
          </a:solidFill>
        </p:spPr>
        <p:txBody>
          <a:bodyPr vert="horz" lIns="91440" tIns="45720" rIns="91440" bIns="46800" rtlCol="0" anchor="b"/>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solidFill>
                <a:latin typeface="Helvetica"/>
                <a:cs typeface="Helvetica"/>
              </a:defRPr>
            </a:lvl1pPr>
          </a:lstStyle>
          <a:p>
            <a:fld id="{2FD98292-9373-7044-9AFC-90A6468854A8}" type="datetime2">
              <a:rPr lang="cs-CZ" b="1" smtClean="0"/>
              <a:pPr/>
              <a:t>úterý 1. listopadu 2022</a:t>
            </a:fld>
            <a:endParaRPr lang="en-US" b="1" dirty="0"/>
          </a:p>
        </p:txBody>
      </p:sp>
      <p:sp>
        <p:nvSpPr>
          <p:cNvPr id="11" name="Footer Placeholder 4"/>
          <p:cNvSpPr>
            <a:spLocks noGrp="1"/>
          </p:cNvSpPr>
          <p:nvPr>
            <p:ph type="ftr" sz="quarter" idx="3"/>
          </p:nvPr>
        </p:nvSpPr>
        <p:spPr>
          <a:xfrm>
            <a:off x="3886200" y="6421121"/>
            <a:ext cx="4800600" cy="304800"/>
          </a:xfrm>
          <a:prstGeom prst="rect">
            <a:avLst/>
          </a:prstGeom>
        </p:spPr>
        <p:txBody>
          <a:bodyPr vert="horz" lIns="91440" tIns="45720" rIns="91440" bIns="45720" rtlCol="0" anchor="t"/>
          <a:lstStyle>
            <a:lvl1pPr algn="r">
              <a:defRPr sz="1000">
                <a:solidFill>
                  <a:schemeClr val="tx1"/>
                </a:solidFill>
                <a:latin typeface="Helvetica"/>
                <a:cs typeface="Helvetica"/>
              </a:defRPr>
            </a:lvl1pPr>
          </a:lstStyle>
          <a:p>
            <a:r>
              <a:rPr lang="en-US" dirty="0"/>
              <a:t>Pavel Navrátil</a:t>
            </a:r>
          </a:p>
        </p:txBody>
      </p:sp>
    </p:spTree>
    <p:extLst>
      <p:ext uri="{BB962C8B-B14F-4D97-AF65-F5344CB8AC3E}">
        <p14:creationId xmlns:p14="http://schemas.microsoft.com/office/powerpoint/2010/main" val="244799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5" name="Footer Placeholder 4"/>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690277693"/>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5" name="Footer Placeholder 4"/>
          <p:cNvSpPr>
            <a:spLocks noGrp="1"/>
          </p:cNvSpPr>
          <p:nvPr>
            <p:ph type="ftr" sz="quarter" idx="11"/>
          </p:nvPr>
        </p:nvSpPr>
        <p:spPr/>
        <p:txBody>
          <a:bodyPr/>
          <a:lstStyle/>
          <a:p>
            <a:r>
              <a:rPr lang="en-US" dirty="0"/>
              <a:t>Pavel Navrátil</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12215337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Footer Placeholder 5"/>
          <p:cNvSpPr>
            <a:spLocks noGrp="1"/>
          </p:cNvSpPr>
          <p:nvPr>
            <p:ph type="ftr" sz="quarter" idx="11"/>
          </p:nvPr>
        </p:nvSpPr>
        <p:spPr/>
        <p:txBody>
          <a:bodyPr/>
          <a:lstStyle/>
          <a:p>
            <a:r>
              <a:rPr lang="en-US" dirty="0"/>
              <a:t>Pavel Navrátil</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7006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8" name="Footer Placeholder 7"/>
          <p:cNvSpPr>
            <a:spLocks noGrp="1"/>
          </p:cNvSpPr>
          <p:nvPr>
            <p:ph type="ftr" sz="quarter" idx="11"/>
          </p:nvPr>
        </p:nvSpPr>
        <p:spPr/>
        <p:txBody>
          <a:bodyPr/>
          <a:lstStyle/>
          <a:p>
            <a:r>
              <a:rPr lang="en-US" dirty="0"/>
              <a:t>Pavel Navrátil</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44275460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4" name="Footer Placeholder 3"/>
          <p:cNvSpPr>
            <a:spLocks noGrp="1"/>
          </p:cNvSpPr>
          <p:nvPr>
            <p:ph type="ftr" sz="quarter" idx="11"/>
          </p:nvPr>
        </p:nvSpPr>
        <p:spPr/>
        <p:txBody>
          <a:bodyPr/>
          <a:lstStyle/>
          <a:p>
            <a:r>
              <a:rPr lang="en-US" dirty="0"/>
              <a:t>Pavel Navrátil</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563855963"/>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BD401-AA65-414D-8BEE-D3287A3FB1CC}" type="datetime2">
              <a:rPr lang="cs-CZ" b="1" smtClean="0"/>
              <a:pPr/>
              <a:t>úterý 1. listopadu 2022</a:t>
            </a:fld>
            <a:endParaRPr lang="en-US" b="1" dirty="0"/>
          </a:p>
        </p:txBody>
      </p:sp>
      <p:sp>
        <p:nvSpPr>
          <p:cNvPr id="3" name="Footer Placeholder 2"/>
          <p:cNvSpPr>
            <a:spLocks noGrp="1"/>
          </p:cNvSpPr>
          <p:nvPr>
            <p:ph type="ftr" sz="quarter" idx="11"/>
          </p:nvPr>
        </p:nvSpPr>
        <p:spPr/>
        <p:txBody>
          <a:bodyPr/>
          <a:lstStyle/>
          <a:p>
            <a:r>
              <a:rPr lang="en-US" dirty="0"/>
              <a:t>Pavel Navrátil</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4304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68A90FD-C37B-A54D-BAD0-5212006CEC20}" type="datetime2">
              <a:rPr lang="cs-CZ" b="1" smtClean="0"/>
              <a:pPr/>
              <a:t>úterý 1. listopadu 2022</a:t>
            </a:fld>
            <a:endParaRPr lang="cs-CZ" b="1" dirty="0"/>
          </a:p>
        </p:txBody>
      </p:sp>
      <p:sp>
        <p:nvSpPr>
          <p:cNvPr id="6" name="Footer Placeholder 5"/>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77019193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1BE000E-300C-0541-B2A9-F43C0DF69C8E}" type="datetime2">
              <a:rPr lang="cs-CZ" b="1" smtClean="0"/>
              <a:pPr/>
              <a:t>úterý 1. listopadu 2022</a:t>
            </a:fld>
            <a:endParaRPr lang="en-US" b="1" dirty="0"/>
          </a:p>
        </p:txBody>
      </p:sp>
      <p:sp>
        <p:nvSpPr>
          <p:cNvPr id="6" name="Footer Placeholder 5"/>
          <p:cNvSpPr>
            <a:spLocks noGrp="1"/>
          </p:cNvSpPr>
          <p:nvPr>
            <p:ph type="ftr" sz="quarter" idx="11"/>
          </p:nvPr>
        </p:nvSpPr>
        <p:spPr/>
        <p:txBody>
          <a:bodyPr/>
          <a:lstStyle/>
          <a:p>
            <a:r>
              <a:rPr lang="en-US" dirty="0"/>
              <a:t>Pavel Navrátil</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26927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68A90FD-C37B-A54D-BAD0-5212006CEC20}" type="datetime2">
              <a:rPr lang="cs-CZ" b="1" smtClean="0"/>
              <a:pPr/>
              <a:t>úterý 1. listopadu 2022</a:t>
            </a:fld>
            <a:endParaRPr lang="cs-CZ" b="1"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Pavel Navrátil</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27934695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flickr.com/photos/tofu_mugwump/14234115441"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sz="7200" dirty="0"/>
              <a:t>Reflexe rizik v SS a sociální práci</a:t>
            </a:r>
          </a:p>
        </p:txBody>
      </p:sp>
      <p:sp>
        <p:nvSpPr>
          <p:cNvPr id="3" name="Podnadpis 2"/>
          <p:cNvSpPr>
            <a:spLocks noGrp="1"/>
          </p:cNvSpPr>
          <p:nvPr>
            <p:ph type="subTitle" idx="1"/>
          </p:nvPr>
        </p:nvSpPr>
        <p:spPr/>
        <p:txBody>
          <a:bodyPr/>
          <a:lstStyle/>
          <a:p>
            <a:r>
              <a:rPr lang="cs-CZ" dirty="0"/>
              <a:t>Reflexivita v sociální práci</a:t>
            </a:r>
          </a:p>
        </p:txBody>
      </p:sp>
      <p:sp>
        <p:nvSpPr>
          <p:cNvPr id="4" name="Zástupný symbol pro datum 3"/>
          <p:cNvSpPr>
            <a:spLocks noGrp="1"/>
          </p:cNvSpPr>
          <p:nvPr>
            <p:ph type="dt" sz="half" idx="10"/>
          </p:nvPr>
        </p:nvSpPr>
        <p:spPr/>
        <p:txBody>
          <a:bodyPr/>
          <a:lstStyle/>
          <a:p>
            <a:fld id="{603648EF-D7AF-CB4D-B865-6D25D9B33D5B}"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p:txBody>
      </p:sp>
    </p:spTree>
    <p:extLst>
      <p:ext uri="{BB962C8B-B14F-4D97-AF65-F5344CB8AC3E}">
        <p14:creationId xmlns:p14="http://schemas.microsoft.com/office/powerpoint/2010/main" val="99244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Přiměřené riziko</a:t>
            </a:r>
          </a:p>
        </p:txBody>
      </p:sp>
      <p:sp>
        <p:nvSpPr>
          <p:cNvPr id="3" name="Zástupný symbol pro obsah 2"/>
          <p:cNvSpPr>
            <a:spLocks noGrp="1"/>
          </p:cNvSpPr>
          <p:nvPr>
            <p:ph idx="1"/>
          </p:nvPr>
        </p:nvSpPr>
        <p:spPr/>
        <p:txBody>
          <a:bodyPr>
            <a:normAutofit fontScale="92500" lnSpcReduction="10000"/>
          </a:bodyPr>
          <a:lstStyle/>
          <a:p>
            <a:pPr marL="342900" indent="-342900">
              <a:buFont typeface="Arial" charset="0"/>
              <a:buChar char="•"/>
            </a:pPr>
            <a:r>
              <a:rPr lang="cs-CZ" dirty="0">
                <a:solidFill>
                  <a:srgbClr val="FF0000"/>
                </a:solidFill>
                <a:highlight>
                  <a:srgbClr val="00FF00"/>
                </a:highlight>
              </a:rPr>
              <a:t>Přiměřenou opatrnost </a:t>
            </a:r>
            <a:r>
              <a:rPr lang="cs-CZ" dirty="0">
                <a:solidFill>
                  <a:srgbClr val="FF0000"/>
                </a:solidFill>
              </a:rPr>
              <a:t>lze charakterizovat jako takovou opatrnost, která by byla za normálních podmínek dostatečná k tomu, aby průměrný klient ústavu (pokud pracovník klienta nezná) nebo konkrétní klient (pokud jej pracovník dostatečně zná) nebyl nějakým předvídatelným způsobem ohrožen. </a:t>
            </a:r>
            <a:r>
              <a:rPr lang="cs-CZ" dirty="0"/>
              <a:t>(Veřejný ochránce lidských práv - Zpráva z návštěv zařízení - ÚSP pro tělesně postižené dospělé - 12. 4. 2006)</a:t>
            </a:r>
          </a:p>
          <a:p>
            <a:pPr marL="342900" indent="-342900">
              <a:buFont typeface="Arial" charset="0"/>
              <a:buChar char="•"/>
            </a:pPr>
            <a:r>
              <a:rPr lang="cs-CZ" dirty="0">
                <a:solidFill>
                  <a:srgbClr val="FF0000"/>
                </a:solidFill>
              </a:rPr>
              <a:t>Riziko se stane přiměřeným tehdy, když je minimalizováno na úroveň̌ rizika běžného v každodenním životě s využitím nástrojů̊, které nabízí </a:t>
            </a:r>
            <a:r>
              <a:rPr lang="cs-CZ" dirty="0">
                <a:solidFill>
                  <a:srgbClr val="FF0000"/>
                </a:solidFill>
                <a:highlight>
                  <a:srgbClr val="00FF00"/>
                </a:highlight>
              </a:rPr>
              <a:t>individuální plánování</a:t>
            </a:r>
            <a:r>
              <a:rPr lang="cs-CZ" dirty="0">
                <a:solidFill>
                  <a:srgbClr val="FF0000"/>
                </a:solidFill>
              </a:rPr>
              <a:t>. </a:t>
            </a:r>
            <a:r>
              <a:rPr lang="cs-CZ" dirty="0"/>
              <a:t>Jedním ze způsobů práce s rizikem je nácvik situace či provádění činnosti s asistencí. (Veřejný ochránce lidských práv - Zpráva z návštěv zařízení - Domovy pro seniory - 13. 8. 2007)</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p:txBody>
      </p:sp>
    </p:spTree>
    <p:extLst>
      <p:ext uri="{BB962C8B-B14F-4D97-AF65-F5344CB8AC3E}">
        <p14:creationId xmlns:p14="http://schemas.microsoft.com/office/powerpoint/2010/main" val="42651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Přiměřené riziko</a:t>
            </a:r>
          </a:p>
        </p:txBody>
      </p:sp>
      <p:sp>
        <p:nvSpPr>
          <p:cNvPr id="3" name="Zástupný symbol pro obsah 2"/>
          <p:cNvSpPr>
            <a:spLocks noGrp="1"/>
          </p:cNvSpPr>
          <p:nvPr>
            <p:ph idx="1"/>
          </p:nvPr>
        </p:nvSpPr>
        <p:spPr/>
        <p:txBody>
          <a:bodyPr>
            <a:normAutofit/>
          </a:bodyPr>
          <a:lstStyle/>
          <a:p>
            <a:r>
              <a:rPr lang="cs-CZ" dirty="0">
                <a:solidFill>
                  <a:srgbClr val="FF0000"/>
                </a:solidFill>
              </a:rPr>
              <a:t>Riziko, které hrozí uživateli, není vyšší, než v podobné situaci hrozí běžnému občanovi. </a:t>
            </a:r>
          </a:p>
          <a:p>
            <a:r>
              <a:rPr lang="cs-CZ" dirty="0"/>
              <a:t>Proti tomuto riziku se dále nesnažíme bojovat, riziko akceptujeme a dbáme na to, aby se v budoucnu nezvyšovalo. V této oblasti se snažíme nepřebírat kontrolu nad situací a nad uživatelem a nechat co největší míru rozhodování a odpovědnosti na straně̌ uživatele (Práce s rizikem v sociálních službách, Jiří Sobek, Sociální služby 2009/2)</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5341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Přiměřené riziko</a:t>
            </a:r>
          </a:p>
        </p:txBody>
      </p:sp>
      <p:sp>
        <p:nvSpPr>
          <p:cNvPr id="3" name="Zástupný symbol pro obsah 2"/>
          <p:cNvSpPr>
            <a:spLocks noGrp="1"/>
          </p:cNvSpPr>
          <p:nvPr>
            <p:ph idx="1"/>
          </p:nvPr>
        </p:nvSpPr>
        <p:spPr/>
        <p:txBody>
          <a:bodyPr>
            <a:normAutofit/>
          </a:bodyPr>
          <a:lstStyle/>
          <a:p>
            <a:r>
              <a:rPr lang="cs-CZ" dirty="0"/>
              <a:t>Přípustné riziko</a:t>
            </a:r>
          </a:p>
          <a:p>
            <a:r>
              <a:rPr lang="cs-CZ" dirty="0"/>
              <a:t>(1) Trestný čin nespáchá, kdo v souladu s dosaženým stavem poznání a informacemi, které měl v době svého rozhodování o dalším postupu, vykonává v rámci svého zaměstnání, povolání, postavení nebo funkce společensky prospěšnou činnost, kterou ohrozí nebo poruší zájem chráněný trestním zákonem, nelze-li společensky prospěšného výsledku dosáhnout jinak.</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53252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Znaky přiměřeného rizika</a:t>
            </a:r>
          </a:p>
        </p:txBody>
      </p:sp>
      <p:sp>
        <p:nvSpPr>
          <p:cNvPr id="3" name="Zástupný symbol pro obsah 2"/>
          <p:cNvSpPr>
            <a:spLocks noGrp="1"/>
          </p:cNvSpPr>
          <p:nvPr>
            <p:ph idx="1"/>
          </p:nvPr>
        </p:nvSpPr>
        <p:spPr/>
        <p:txBody>
          <a:bodyPr/>
          <a:lstStyle/>
          <a:p>
            <a:pPr marL="342900" indent="-342900">
              <a:buFont typeface="Arial" charset="0"/>
              <a:buChar char="•"/>
            </a:pPr>
            <a:r>
              <a:rPr lang="cs-CZ" dirty="0"/>
              <a:t>normální podmínky</a:t>
            </a:r>
          </a:p>
          <a:p>
            <a:pPr marL="342900" indent="-342900">
              <a:buFont typeface="Arial" charset="0"/>
              <a:buChar char="•"/>
            </a:pPr>
            <a:r>
              <a:rPr lang="cs-CZ" dirty="0"/>
              <a:t>předvídatelný způsob ohrožení</a:t>
            </a:r>
          </a:p>
          <a:p>
            <a:pPr marL="342900" indent="-342900">
              <a:buFont typeface="Arial" charset="0"/>
              <a:buChar char="•"/>
            </a:pPr>
            <a:r>
              <a:rPr lang="cs-CZ" dirty="0"/>
              <a:t>běžné v každodenním životě</a:t>
            </a:r>
          </a:p>
          <a:p>
            <a:pPr marL="342900" indent="-342900">
              <a:buFont typeface="Arial" charset="0"/>
              <a:buChar char="•"/>
            </a:pPr>
            <a:r>
              <a:rPr lang="cs-CZ" dirty="0"/>
              <a:t>hrozí v podobné situaci běžnému občanovi</a:t>
            </a:r>
          </a:p>
          <a:p>
            <a:pPr marL="342900" indent="-342900">
              <a:buFont typeface="Arial" charset="0"/>
              <a:buChar char="•"/>
            </a:pPr>
            <a:r>
              <a:rPr lang="cs-CZ" dirty="0"/>
              <a:t>soulad s dosaženým stavem poznání a informacemi v době rozhodování o postupu</a:t>
            </a:r>
          </a:p>
          <a:p>
            <a:pPr marL="342900" indent="-342900">
              <a:buFont typeface="Arial" charset="0"/>
              <a:buChar char="•"/>
            </a:pPr>
            <a:r>
              <a:rPr lang="cs-CZ" dirty="0"/>
              <a:t>společenský prospěšná činnost, které nelze dosáhnout jiným postupem</a:t>
            </a:r>
          </a:p>
          <a:p>
            <a:endParaRPr lang="cs-CZ" dirty="0"/>
          </a:p>
          <a:p>
            <a:endParaRPr lang="cs-CZ" dirty="0"/>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23052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Nepřiměřené riziko</a:t>
            </a:r>
          </a:p>
        </p:txBody>
      </p:sp>
      <p:sp>
        <p:nvSpPr>
          <p:cNvPr id="3" name="Zástupný symbol pro obsah 2"/>
          <p:cNvSpPr>
            <a:spLocks noGrp="1"/>
          </p:cNvSpPr>
          <p:nvPr>
            <p:ph idx="1"/>
          </p:nvPr>
        </p:nvSpPr>
        <p:spPr/>
        <p:txBody>
          <a:bodyPr/>
          <a:lstStyle/>
          <a:p>
            <a:r>
              <a:rPr lang="cs-CZ" dirty="0"/>
              <a:t>Zpravidla, pokud hovoříme o nepřiměřeném riziku, jedná se o riziko </a:t>
            </a:r>
            <a:r>
              <a:rPr lang="cs-CZ" dirty="0">
                <a:highlight>
                  <a:srgbClr val="00FF00"/>
                </a:highlight>
              </a:rPr>
              <a:t>újmy na zdraví nebo na živote</a:t>
            </a:r>
            <a:r>
              <a:rPr lang="cs-CZ" dirty="0"/>
              <a:t>̌. (Právní odpovědnost poskytovatelů sociálních služeb v procesu transformace sociálních služeb, Mgr. Denisa Slašťanová, Petr Hanslian, Brno 2011)</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45642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Nepřiměřené riziko</a:t>
            </a:r>
          </a:p>
        </p:txBody>
      </p:sp>
      <p:sp>
        <p:nvSpPr>
          <p:cNvPr id="3" name="Zástupný symbol pro obsah 2"/>
          <p:cNvSpPr>
            <a:spLocks noGrp="1"/>
          </p:cNvSpPr>
          <p:nvPr>
            <p:ph idx="1"/>
          </p:nvPr>
        </p:nvSpPr>
        <p:spPr/>
        <p:txBody>
          <a:bodyPr>
            <a:normAutofit fontScale="85000" lnSpcReduction="10000"/>
          </a:bodyPr>
          <a:lstStyle/>
          <a:p>
            <a:r>
              <a:rPr lang="cs-CZ" dirty="0">
                <a:highlight>
                  <a:srgbClr val="00FF00"/>
                </a:highlight>
              </a:rPr>
              <a:t>zvýšené riziko – riziko je v dané situaci vyšší než u běžného občana, ale není pro uživatele fatálně̌ ohrožující</a:t>
            </a:r>
            <a:r>
              <a:rPr lang="cs-CZ" dirty="0"/>
              <a:t>. Toto je oblast, kde můžeme uplatňovat různé nácviky a podobné techniky, které vedou ke snížení rizika a zvládnutí situace. Riziko můžeme samozřejmě̌ snižovat i za pomoci různých technických a ochranných pomůcek. V této oblasti nese svůj díl odpovědnosti uživatel i poskytovatel. Snažíme se společné̌ hledat řešení a vyjednávat o způsobu zvládnutí situace </a:t>
            </a:r>
          </a:p>
          <a:p>
            <a:r>
              <a:rPr lang="cs-CZ" dirty="0">
                <a:highlight>
                  <a:srgbClr val="FFFF00"/>
                </a:highlight>
              </a:rPr>
              <a:t>nepřijatelné riziko – uživatel je nebo může být vážně̌ ohrožen, s poměrně̌ velkou pravděpodobností mu hrozí závažný úraz nebo jiná zásadní škoda</a:t>
            </a:r>
            <a:r>
              <a:rPr lang="cs-CZ" dirty="0"/>
              <a:t>. V této situaci hrozícího velkého nebezpečí musí poskytovatel dočasně přebrat kontrolu nad situací a musí rozhodnout tak, aby chránil život a zdraví uživatele. </a:t>
            </a:r>
          </a:p>
          <a:p>
            <a:r>
              <a:rPr lang="cs-CZ" dirty="0"/>
              <a:t>(Práce s rizikem v sociálních službách, Jiří Sobek, Sociální služby 2009/2).</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804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Nepřiměřené riziko</a:t>
            </a:r>
          </a:p>
        </p:txBody>
      </p:sp>
      <p:sp>
        <p:nvSpPr>
          <p:cNvPr id="3" name="Zástupný symbol pro obsah 2"/>
          <p:cNvSpPr>
            <a:spLocks noGrp="1"/>
          </p:cNvSpPr>
          <p:nvPr>
            <p:ph idx="1"/>
          </p:nvPr>
        </p:nvSpPr>
        <p:spPr/>
        <p:txBody>
          <a:bodyPr>
            <a:normAutofit/>
          </a:bodyPr>
          <a:lstStyle/>
          <a:p>
            <a:r>
              <a:rPr lang="cs-CZ" dirty="0"/>
              <a:t>(2) Nejde o přípustné riziko, jestliže taková činnost ohrozí život nebo zdraví člověka, aniž by jím byl dán k ní v souladu s jiným právním předpisem souhlas, nebo výsledek, k němuž směřuje, zcela zřejmě neodpovídá míře rizika, anebo provádění této činnosti zřejmě odporuje požadavkům jiného právního předpisu, veřejnému zájmu, zásadám lidskosti nebo se příčí dobrým mravům.</a:t>
            </a:r>
          </a:p>
          <a:p>
            <a:r>
              <a:rPr lang="cs-CZ" dirty="0"/>
              <a:t>(Trestní zákoník, § 31)</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47932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Nepřiměřené riziko</a:t>
            </a:r>
          </a:p>
        </p:txBody>
      </p:sp>
      <p:sp>
        <p:nvSpPr>
          <p:cNvPr id="3" name="Zástupný symbol pro obsah 2"/>
          <p:cNvSpPr>
            <a:spLocks noGrp="1"/>
          </p:cNvSpPr>
          <p:nvPr>
            <p:ph idx="1"/>
          </p:nvPr>
        </p:nvSpPr>
        <p:spPr/>
        <p:txBody>
          <a:bodyPr>
            <a:normAutofit/>
          </a:bodyPr>
          <a:lstStyle/>
          <a:p>
            <a:r>
              <a:rPr lang="cs-CZ" dirty="0"/>
              <a:t>Rizikovou situací je situace, kdy uživatel sociálních služeb ohrožuje svoje zdraví a život, nebo zdraví a život jiných osob. (Doporučený postup Ministerstva práce a sociálních věcí ČR pro používání opatření omezující pohyb osob)</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03706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Znaky nepřiměřeného rizika</a:t>
            </a:r>
          </a:p>
        </p:txBody>
      </p:sp>
      <p:sp>
        <p:nvSpPr>
          <p:cNvPr id="3" name="Zástupný symbol pro obsah 2"/>
          <p:cNvSpPr>
            <a:spLocks noGrp="1"/>
          </p:cNvSpPr>
          <p:nvPr>
            <p:ph idx="1"/>
          </p:nvPr>
        </p:nvSpPr>
        <p:spPr/>
        <p:txBody>
          <a:bodyPr/>
          <a:lstStyle/>
          <a:p>
            <a:pPr marL="342900" indent="-342900">
              <a:buFont typeface="Arial" charset="0"/>
              <a:buChar char="•"/>
            </a:pPr>
            <a:r>
              <a:rPr lang="cs-CZ" dirty="0"/>
              <a:t>vážné ohrožení (závažný úraz, jiná zásadní škoda)</a:t>
            </a:r>
          </a:p>
          <a:p>
            <a:pPr marL="342900" indent="-342900">
              <a:buFont typeface="Arial" charset="0"/>
              <a:buChar char="•"/>
            </a:pPr>
            <a:r>
              <a:rPr lang="cs-CZ" dirty="0"/>
              <a:t>ohrožení zdraví a života</a:t>
            </a:r>
          </a:p>
          <a:p>
            <a:pPr marL="342900" indent="-342900">
              <a:buFont typeface="Arial" charset="0"/>
              <a:buChar char="•"/>
            </a:pPr>
            <a:r>
              <a:rPr lang="cs-CZ" dirty="0"/>
              <a:t>ohrožení zdraví či života bez souhlasu ohrožené osoby  poskytnutého v souladu s nějakým právním předpisem</a:t>
            </a:r>
          </a:p>
          <a:p>
            <a:pPr marL="342900" indent="-342900">
              <a:buFont typeface="Arial" charset="0"/>
              <a:buChar char="•"/>
            </a:pPr>
            <a:r>
              <a:rPr lang="cs-CZ" dirty="0"/>
              <a:t>výsledek neodpovídá míře rizika</a:t>
            </a:r>
          </a:p>
          <a:p>
            <a:pPr marL="342900" indent="-342900">
              <a:buFont typeface="Arial" charset="0"/>
              <a:buChar char="•"/>
            </a:pPr>
            <a:r>
              <a:rPr lang="cs-CZ" dirty="0"/>
              <a:t>odporuje požadavkům nějakého právního předpisu</a:t>
            </a:r>
          </a:p>
          <a:p>
            <a:pPr marL="342900" indent="-342900">
              <a:buFont typeface="Arial" charset="0"/>
              <a:buChar char="•"/>
            </a:pPr>
            <a:r>
              <a:rPr lang="cs-CZ" dirty="0"/>
              <a:t>odporuje veřejnému zájmu</a:t>
            </a:r>
          </a:p>
          <a:p>
            <a:pPr marL="342900" indent="-342900">
              <a:buFont typeface="Arial" charset="0"/>
              <a:buChar char="•"/>
            </a:pPr>
            <a:r>
              <a:rPr lang="cs-CZ" dirty="0"/>
              <a:t>odporuje zásadám lidskosti</a:t>
            </a:r>
          </a:p>
          <a:p>
            <a:pPr marL="342900" indent="-342900">
              <a:buFont typeface="Arial" charset="0"/>
              <a:buChar char="•"/>
            </a:pPr>
            <a:r>
              <a:rPr lang="cs-CZ" dirty="0"/>
              <a:t>příčí se dobrým mravům</a:t>
            </a:r>
          </a:p>
          <a:p>
            <a:endParaRPr lang="cs-CZ" dirty="0"/>
          </a:p>
          <a:p>
            <a:endParaRPr lang="cs-CZ" dirty="0"/>
          </a:p>
          <a:p>
            <a:endParaRPr lang="cs-CZ" dirty="0"/>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55088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Přiměřené x nepřiměřené riziko</a:t>
            </a:r>
          </a:p>
        </p:txBody>
      </p:sp>
      <p:sp>
        <p:nvSpPr>
          <p:cNvPr id="7" name="Zástupný symbol pro obsah 6"/>
          <p:cNvSpPr>
            <a:spLocks noGrp="1"/>
          </p:cNvSpPr>
          <p:nvPr>
            <p:ph sz="half" idx="1"/>
          </p:nvPr>
        </p:nvSpPr>
        <p:spPr/>
        <p:txBody>
          <a:bodyPr>
            <a:normAutofit fontScale="85000" lnSpcReduction="20000"/>
          </a:bodyPr>
          <a:lstStyle/>
          <a:p>
            <a:pPr marL="342900" indent="-342900">
              <a:buFont typeface="Arial" charset="0"/>
              <a:buChar char="•"/>
            </a:pPr>
            <a:r>
              <a:rPr lang="cs-CZ" dirty="0"/>
              <a:t>normální podmínky</a:t>
            </a:r>
          </a:p>
          <a:p>
            <a:pPr marL="342900" indent="-342900">
              <a:buFont typeface="Arial" charset="0"/>
              <a:buChar char="•"/>
            </a:pPr>
            <a:r>
              <a:rPr lang="cs-CZ" dirty="0"/>
              <a:t>předvídatelný způsob ohrožení</a:t>
            </a:r>
          </a:p>
          <a:p>
            <a:pPr marL="342900" indent="-342900">
              <a:buFont typeface="Arial" charset="0"/>
              <a:buChar char="•"/>
            </a:pPr>
            <a:r>
              <a:rPr lang="cs-CZ" dirty="0"/>
              <a:t>běžné v každodenním životě</a:t>
            </a:r>
          </a:p>
          <a:p>
            <a:pPr marL="342900" indent="-342900">
              <a:buFont typeface="Arial" charset="0"/>
              <a:buChar char="•"/>
            </a:pPr>
            <a:r>
              <a:rPr lang="cs-CZ" dirty="0"/>
              <a:t>hrozí v podobné situaci běžnému občanovi</a:t>
            </a:r>
          </a:p>
          <a:p>
            <a:pPr marL="342900" indent="-342900">
              <a:buFont typeface="Arial" charset="0"/>
              <a:buChar char="•"/>
            </a:pPr>
            <a:r>
              <a:rPr lang="cs-CZ" dirty="0"/>
              <a:t>soulad s dosaženým stavem poznání a informacemi v době rozhodování o postupu</a:t>
            </a:r>
          </a:p>
          <a:p>
            <a:pPr marL="342900" indent="-342900">
              <a:buFont typeface="Arial" charset="0"/>
              <a:buChar char="•"/>
            </a:pPr>
            <a:r>
              <a:rPr lang="cs-CZ" dirty="0"/>
              <a:t>společenský prospěšná činnost, které nelze dosáhnout jiným postupem</a:t>
            </a:r>
          </a:p>
        </p:txBody>
      </p:sp>
      <p:sp>
        <p:nvSpPr>
          <p:cNvPr id="8" name="Zástupný symbol pro obsah 7"/>
          <p:cNvSpPr>
            <a:spLocks noGrp="1"/>
          </p:cNvSpPr>
          <p:nvPr>
            <p:ph sz="half" idx="2"/>
          </p:nvPr>
        </p:nvSpPr>
        <p:spPr/>
        <p:txBody>
          <a:bodyPr>
            <a:normAutofit fontScale="85000" lnSpcReduction="20000"/>
          </a:bodyPr>
          <a:lstStyle/>
          <a:p>
            <a:pPr marL="342900" indent="-342900">
              <a:buFont typeface="Arial" charset="0"/>
              <a:buChar char="•"/>
            </a:pPr>
            <a:r>
              <a:rPr lang="cs-CZ" dirty="0"/>
              <a:t>vážné ohrožení (závažný úraz, jiná zásadní škoda)</a:t>
            </a:r>
          </a:p>
          <a:p>
            <a:pPr marL="342900" indent="-342900">
              <a:buFont typeface="Arial" charset="0"/>
              <a:buChar char="•"/>
            </a:pPr>
            <a:r>
              <a:rPr lang="cs-CZ" dirty="0"/>
              <a:t>ohrožení zdraví a života</a:t>
            </a:r>
          </a:p>
          <a:p>
            <a:pPr marL="342900" indent="-342900">
              <a:buFont typeface="Arial" charset="0"/>
              <a:buChar char="•"/>
            </a:pPr>
            <a:r>
              <a:rPr lang="cs-CZ" dirty="0"/>
              <a:t>ohrožení zdraví či života bez souhlasu ohrožené osoby  poskytnutého v souladu s nějakým právním předpisem</a:t>
            </a:r>
          </a:p>
          <a:p>
            <a:pPr marL="342900" indent="-342900">
              <a:buFont typeface="Arial" charset="0"/>
              <a:buChar char="•"/>
            </a:pPr>
            <a:r>
              <a:rPr lang="cs-CZ" dirty="0"/>
              <a:t>výsledek neodpovídá míře rizika</a:t>
            </a:r>
          </a:p>
          <a:p>
            <a:pPr marL="342900" indent="-342900">
              <a:buFont typeface="Arial" charset="0"/>
              <a:buChar char="•"/>
            </a:pPr>
            <a:r>
              <a:rPr lang="cs-CZ" dirty="0"/>
              <a:t>odporuje požadavkům nějakého právního předpisu</a:t>
            </a:r>
          </a:p>
          <a:p>
            <a:pPr marL="342900" indent="-342900">
              <a:buFont typeface="Arial" charset="0"/>
              <a:buChar char="•"/>
            </a:pPr>
            <a:r>
              <a:rPr lang="cs-CZ" dirty="0"/>
              <a:t>odporuje veřejnému zájmu</a:t>
            </a:r>
          </a:p>
          <a:p>
            <a:pPr marL="342900" indent="-342900">
              <a:buFont typeface="Arial" charset="0"/>
              <a:buChar char="•"/>
            </a:pPr>
            <a:r>
              <a:rPr lang="cs-CZ" dirty="0"/>
              <a:t>odporuje zásadám lidskosti</a:t>
            </a:r>
          </a:p>
          <a:p>
            <a:pPr marL="342900" indent="-342900">
              <a:buFont typeface="Arial" charset="0"/>
              <a:buChar char="•"/>
            </a:pPr>
            <a:r>
              <a:rPr lang="cs-CZ" dirty="0"/>
              <a:t>příčí se dobrým mravům</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5600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Cíl lekce</a:t>
            </a:r>
          </a:p>
        </p:txBody>
      </p:sp>
      <p:sp>
        <p:nvSpPr>
          <p:cNvPr id="3" name="Zástupný symbol pro obsah 2"/>
          <p:cNvSpPr>
            <a:spLocks noGrp="1"/>
          </p:cNvSpPr>
          <p:nvPr>
            <p:ph idx="1"/>
          </p:nvPr>
        </p:nvSpPr>
        <p:spPr/>
        <p:txBody>
          <a:bodyPr/>
          <a:lstStyle/>
          <a:p>
            <a:r>
              <a:rPr lang="cs-CZ" dirty="0"/>
              <a:t>Reflexe práce s riziky v sociálních službách a v sociální práci ze tří hledisek - právního, </a:t>
            </a:r>
            <a:r>
              <a:rPr lang="cs-CZ" i="1" dirty="0"/>
              <a:t>metodického</a:t>
            </a:r>
            <a:r>
              <a:rPr lang="cs-CZ" dirty="0"/>
              <a:t> a lidskoprávního.</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81786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pád uživatele při chůzi po schodech</a:t>
            </a:r>
          </a:p>
        </p:txBody>
      </p:sp>
      <p:sp>
        <p:nvSpPr>
          <p:cNvPr id="7" name="Zástupný symbol pro obsah 6"/>
          <p:cNvSpPr>
            <a:spLocks noGrp="1"/>
          </p:cNvSpPr>
          <p:nvPr>
            <p:ph sz="half" idx="1"/>
          </p:nvPr>
        </p:nvSpPr>
        <p:spPr/>
        <p:txBody>
          <a:bodyPr>
            <a:normAutofit fontScale="85000" lnSpcReduction="20000"/>
          </a:bodyPr>
          <a:lstStyle/>
          <a:p>
            <a:pPr marL="342900" indent="-342900">
              <a:buFont typeface="Arial" charset="0"/>
              <a:buChar char="•"/>
            </a:pPr>
            <a:r>
              <a:rPr lang="cs-CZ" dirty="0"/>
              <a:t>normální podmínky </a:t>
            </a:r>
          </a:p>
          <a:p>
            <a:pPr marL="342900" indent="-342900">
              <a:buFont typeface="Arial" charset="0"/>
              <a:buChar char="•"/>
            </a:pPr>
            <a:r>
              <a:rPr lang="cs-CZ" dirty="0"/>
              <a:t>předvídatelný způsob ohrožení</a:t>
            </a:r>
          </a:p>
          <a:p>
            <a:pPr marL="342900" indent="-342900">
              <a:buFont typeface="Arial" charset="0"/>
              <a:buChar char="•"/>
            </a:pPr>
            <a:r>
              <a:rPr lang="cs-CZ" dirty="0"/>
              <a:t>běžné v každodenním životě</a:t>
            </a:r>
          </a:p>
          <a:p>
            <a:pPr marL="342900" indent="-342900">
              <a:buFont typeface="Arial" charset="0"/>
              <a:buChar char="•"/>
            </a:pPr>
            <a:r>
              <a:rPr lang="cs-CZ" dirty="0"/>
              <a:t>hrozí v podobné situaci běžnému občanovi</a:t>
            </a:r>
          </a:p>
          <a:p>
            <a:pPr marL="342900" indent="-342900">
              <a:buFont typeface="Arial" charset="0"/>
              <a:buChar char="•"/>
            </a:pPr>
            <a:r>
              <a:rPr lang="cs-CZ" dirty="0"/>
              <a:t>soulad s dosaženým stavem poznání a informacemi v době rozhodování o postupu</a:t>
            </a:r>
          </a:p>
          <a:p>
            <a:pPr marL="342900" indent="-342900">
              <a:buFont typeface="Arial" charset="0"/>
              <a:buChar char="•"/>
            </a:pPr>
            <a:r>
              <a:rPr lang="cs-CZ" dirty="0"/>
              <a:t>společenský prospěšná činnost, které nelze dosáhnout jiným postupem</a:t>
            </a:r>
          </a:p>
        </p:txBody>
      </p:sp>
      <p:sp>
        <p:nvSpPr>
          <p:cNvPr id="8" name="Zástupný symbol pro obsah 7"/>
          <p:cNvSpPr>
            <a:spLocks noGrp="1"/>
          </p:cNvSpPr>
          <p:nvPr>
            <p:ph sz="half" idx="2"/>
          </p:nvPr>
        </p:nvSpPr>
        <p:spPr/>
        <p:txBody>
          <a:bodyPr>
            <a:normAutofit fontScale="85000" lnSpcReduction="20000"/>
          </a:bodyPr>
          <a:lstStyle/>
          <a:p>
            <a:pPr marL="342900" indent="-342900">
              <a:buFont typeface="Arial" charset="0"/>
              <a:buChar char="•"/>
            </a:pPr>
            <a:r>
              <a:rPr lang="cs-CZ" dirty="0"/>
              <a:t>vážné ohrožení (závažný úraz, jiná zásadní škoda)</a:t>
            </a:r>
          </a:p>
          <a:p>
            <a:pPr marL="342900" indent="-342900">
              <a:buFont typeface="Arial" charset="0"/>
              <a:buChar char="•"/>
            </a:pPr>
            <a:r>
              <a:rPr lang="cs-CZ" dirty="0"/>
              <a:t>ohrožení zdraví a života</a:t>
            </a:r>
          </a:p>
          <a:p>
            <a:pPr marL="342900" indent="-342900">
              <a:buFont typeface="Arial" charset="0"/>
              <a:buChar char="•"/>
            </a:pPr>
            <a:r>
              <a:rPr lang="cs-CZ" dirty="0"/>
              <a:t>ohrožení zdraví či života bez souhlasu ohrožené osoby  poskytnutého v souladu s nějakým právním předpisem</a:t>
            </a:r>
          </a:p>
          <a:p>
            <a:pPr marL="342900" indent="-342900">
              <a:buFont typeface="Arial" charset="0"/>
              <a:buChar char="•"/>
            </a:pPr>
            <a:r>
              <a:rPr lang="cs-CZ" dirty="0"/>
              <a:t>výsledek neodpovídá míře rizika</a:t>
            </a:r>
          </a:p>
          <a:p>
            <a:pPr marL="342900" indent="-342900">
              <a:buFont typeface="Arial" charset="0"/>
              <a:buChar char="•"/>
            </a:pPr>
            <a:r>
              <a:rPr lang="cs-CZ" dirty="0"/>
              <a:t>odporuje požadavkům nějakého právního předpisu</a:t>
            </a:r>
          </a:p>
          <a:p>
            <a:pPr marL="342900" indent="-342900">
              <a:buFont typeface="Arial" charset="0"/>
              <a:buChar char="•"/>
            </a:pPr>
            <a:r>
              <a:rPr lang="cs-CZ" dirty="0"/>
              <a:t>odporuje veřejnému zájmu</a:t>
            </a:r>
          </a:p>
          <a:p>
            <a:pPr marL="342900" indent="-342900">
              <a:buFont typeface="Arial" charset="0"/>
              <a:buChar char="•"/>
            </a:pPr>
            <a:r>
              <a:rPr lang="cs-CZ" dirty="0"/>
              <a:t>odporuje zásadám lidskosti</a:t>
            </a:r>
          </a:p>
          <a:p>
            <a:pPr marL="342900" indent="-342900">
              <a:buFont typeface="Arial" charset="0"/>
              <a:buChar char="•"/>
            </a:pPr>
            <a:r>
              <a:rPr lang="cs-CZ" dirty="0"/>
              <a:t>příčí se dobrým mravům</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439" y="1524318"/>
            <a:ext cx="388302" cy="412571"/>
          </a:xfrm>
          <a:prstGeom prst="rect">
            <a:avLst/>
          </a:prstGeom>
        </p:spPr>
      </p:pic>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439" y="1936889"/>
            <a:ext cx="388302" cy="412571"/>
          </a:xfrm>
          <a:prstGeom prst="rect">
            <a:avLst/>
          </a:prstGeom>
        </p:spPr>
      </p:pic>
      <p:pic>
        <p:nvPicPr>
          <p:cNvPr id="10" name="Obráze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439" y="2423641"/>
            <a:ext cx="388302" cy="412571"/>
          </a:xfrm>
          <a:prstGeom prst="rect">
            <a:avLst/>
          </a:prstGeom>
        </p:spPr>
      </p:pic>
      <p:pic>
        <p:nvPicPr>
          <p:cNvPr id="11" name="Obráze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439" y="2904201"/>
            <a:ext cx="388302" cy="412571"/>
          </a:xfrm>
          <a:prstGeom prst="rect">
            <a:avLst/>
          </a:prstGeom>
        </p:spPr>
      </p:pic>
      <p:pic>
        <p:nvPicPr>
          <p:cNvPr id="12" name="Obrázek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439" y="3430844"/>
            <a:ext cx="388302" cy="412571"/>
          </a:xfrm>
          <a:prstGeom prst="rect">
            <a:avLst/>
          </a:prstGeom>
        </p:spPr>
      </p:pic>
      <p:pic>
        <p:nvPicPr>
          <p:cNvPr id="14" name="Obrázek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1574800"/>
            <a:ext cx="388302" cy="412571"/>
          </a:xfrm>
          <a:prstGeom prst="rect">
            <a:avLst/>
          </a:prstGeom>
        </p:spPr>
      </p:pic>
      <p:pic>
        <p:nvPicPr>
          <p:cNvPr id="16" name="Obrázek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3475638"/>
            <a:ext cx="388302" cy="412571"/>
          </a:xfrm>
          <a:prstGeom prst="rect">
            <a:avLst/>
          </a:prstGeom>
        </p:spPr>
      </p:pic>
      <p:pic>
        <p:nvPicPr>
          <p:cNvPr id="17" name="Obrázek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4605624"/>
            <a:ext cx="388302" cy="412571"/>
          </a:xfrm>
          <a:prstGeom prst="rect">
            <a:avLst/>
          </a:prstGeom>
        </p:spPr>
      </p:pic>
      <p:pic>
        <p:nvPicPr>
          <p:cNvPr id="18" name="Obrázek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4986291"/>
            <a:ext cx="388302" cy="412571"/>
          </a:xfrm>
          <a:prstGeom prst="rect">
            <a:avLst/>
          </a:prstGeom>
        </p:spPr>
      </p:pic>
      <p:pic>
        <p:nvPicPr>
          <p:cNvPr id="21" name="Obrázek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2125318"/>
            <a:ext cx="388302" cy="412571"/>
          </a:xfrm>
          <a:prstGeom prst="rect">
            <a:avLst/>
          </a:prstGeom>
        </p:spPr>
      </p:pic>
      <p:pic>
        <p:nvPicPr>
          <p:cNvPr id="22" name="Obrázek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5356281"/>
            <a:ext cx="388302" cy="412571"/>
          </a:xfrm>
          <a:prstGeom prst="rect">
            <a:avLst/>
          </a:prstGeom>
        </p:spPr>
      </p:pic>
    </p:spTree>
    <p:extLst>
      <p:ext uri="{BB962C8B-B14F-4D97-AF65-F5344CB8AC3E}">
        <p14:creationId xmlns:p14="http://schemas.microsoft.com/office/powerpoint/2010/main" val="11417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solidFill>
                  <a:srgbClr val="0070C0"/>
                </a:solidFill>
              </a:rPr>
              <a:t>něco je jinak </a:t>
            </a:r>
            <a:r>
              <a:rPr lang="cs-CZ" dirty="0"/>
              <a:t>a</a:t>
            </a:r>
            <a:r>
              <a:rPr lang="cs-CZ" dirty="0">
                <a:solidFill>
                  <a:srgbClr val="0070C0"/>
                </a:solidFill>
              </a:rPr>
              <a:t> </a:t>
            </a:r>
            <a:r>
              <a:rPr lang="cs-CZ" dirty="0">
                <a:solidFill>
                  <a:srgbClr val="FF0000"/>
                </a:solidFill>
              </a:rPr>
              <a:t>něco je ohroženo</a:t>
            </a:r>
            <a:endParaRPr lang="cs-CZ" dirty="0">
              <a:solidFill>
                <a:srgbClr val="0070C0"/>
              </a:solidFill>
            </a:endParaRPr>
          </a:p>
        </p:txBody>
      </p:sp>
      <p:sp>
        <p:nvSpPr>
          <p:cNvPr id="7" name="Zástupný symbol pro obsah 6"/>
          <p:cNvSpPr>
            <a:spLocks noGrp="1"/>
          </p:cNvSpPr>
          <p:nvPr>
            <p:ph sz="half" idx="1"/>
          </p:nvPr>
        </p:nvSpPr>
        <p:spPr/>
        <p:txBody>
          <a:bodyPr>
            <a:normAutofit fontScale="85000" lnSpcReduction="20000"/>
          </a:bodyPr>
          <a:lstStyle/>
          <a:p>
            <a:pPr marL="342900" indent="-342900">
              <a:buFont typeface="Arial" charset="0"/>
              <a:buChar char="•"/>
            </a:pPr>
            <a:r>
              <a:rPr lang="cs-CZ" dirty="0">
                <a:solidFill>
                  <a:srgbClr val="0070C0"/>
                </a:solidFill>
              </a:rPr>
              <a:t>normální podmínky</a:t>
            </a:r>
          </a:p>
          <a:p>
            <a:pPr marL="342900" indent="-342900">
              <a:buFont typeface="Arial" charset="0"/>
              <a:buChar char="•"/>
            </a:pPr>
            <a:r>
              <a:rPr lang="cs-CZ" dirty="0"/>
              <a:t>předvídatelný způsob ohrožení</a:t>
            </a:r>
          </a:p>
          <a:p>
            <a:pPr marL="342900" indent="-342900">
              <a:buFont typeface="Arial" charset="0"/>
              <a:buChar char="•"/>
            </a:pPr>
            <a:r>
              <a:rPr lang="cs-CZ" dirty="0">
                <a:solidFill>
                  <a:srgbClr val="0070C0"/>
                </a:solidFill>
              </a:rPr>
              <a:t>běžné v každodenním životě</a:t>
            </a:r>
          </a:p>
          <a:p>
            <a:pPr marL="342900" indent="-342900">
              <a:buFont typeface="Arial" charset="0"/>
              <a:buChar char="•"/>
            </a:pPr>
            <a:r>
              <a:rPr lang="cs-CZ" dirty="0">
                <a:solidFill>
                  <a:srgbClr val="0070C0"/>
                </a:solidFill>
              </a:rPr>
              <a:t>hrozí v podobné situaci běžnému občanovi</a:t>
            </a:r>
          </a:p>
          <a:p>
            <a:pPr marL="342900" indent="-342900">
              <a:buFont typeface="Arial" charset="0"/>
              <a:buChar char="•"/>
            </a:pPr>
            <a:r>
              <a:rPr lang="cs-CZ" dirty="0"/>
              <a:t>soulad s dosaženým stavem poznání a informacemi v době rozhodování o postupu</a:t>
            </a:r>
          </a:p>
          <a:p>
            <a:pPr marL="342900" indent="-342900">
              <a:buFont typeface="Arial" charset="0"/>
              <a:buChar char="•"/>
            </a:pPr>
            <a:r>
              <a:rPr lang="cs-CZ" dirty="0"/>
              <a:t>společenský prospěšná činnost, které nelze dosáhnout jiným postupem</a:t>
            </a:r>
          </a:p>
        </p:txBody>
      </p:sp>
      <p:sp>
        <p:nvSpPr>
          <p:cNvPr id="8" name="Zástupný symbol pro obsah 7"/>
          <p:cNvSpPr>
            <a:spLocks noGrp="1"/>
          </p:cNvSpPr>
          <p:nvPr>
            <p:ph sz="half" idx="2"/>
          </p:nvPr>
        </p:nvSpPr>
        <p:spPr/>
        <p:txBody>
          <a:bodyPr>
            <a:normAutofit fontScale="85000" lnSpcReduction="20000"/>
          </a:bodyPr>
          <a:lstStyle/>
          <a:p>
            <a:pPr marL="342900" indent="-342900">
              <a:buFont typeface="Arial" charset="0"/>
              <a:buChar char="•"/>
            </a:pPr>
            <a:r>
              <a:rPr lang="cs-CZ" dirty="0">
                <a:solidFill>
                  <a:srgbClr val="FF0000"/>
                </a:solidFill>
              </a:rPr>
              <a:t>vážné ohrožení (závažný úraz, jiná zásadní škoda)</a:t>
            </a:r>
          </a:p>
          <a:p>
            <a:pPr marL="342900" indent="-342900">
              <a:buFont typeface="Arial" charset="0"/>
              <a:buChar char="•"/>
            </a:pPr>
            <a:r>
              <a:rPr lang="cs-CZ" dirty="0">
                <a:solidFill>
                  <a:srgbClr val="FF0000"/>
                </a:solidFill>
              </a:rPr>
              <a:t>ohrožení zdraví a života</a:t>
            </a:r>
          </a:p>
          <a:p>
            <a:pPr marL="342900" indent="-342900">
              <a:buFont typeface="Arial" charset="0"/>
              <a:buChar char="•"/>
            </a:pPr>
            <a:r>
              <a:rPr lang="cs-CZ" dirty="0">
                <a:solidFill>
                  <a:srgbClr val="FF0000"/>
                </a:solidFill>
              </a:rPr>
              <a:t>ohrožení zdraví či života </a:t>
            </a:r>
            <a:r>
              <a:rPr lang="cs-CZ" dirty="0"/>
              <a:t>bez souhlasu ohrožené osoby  poskytnutého v souladu s nějakým právním předpisem</a:t>
            </a:r>
          </a:p>
          <a:p>
            <a:pPr marL="342900" indent="-342900">
              <a:buFont typeface="Arial" charset="0"/>
              <a:buChar char="•"/>
            </a:pPr>
            <a:r>
              <a:rPr lang="cs-CZ" dirty="0"/>
              <a:t>výsledek neodpovídá míře rizika</a:t>
            </a:r>
          </a:p>
          <a:p>
            <a:pPr marL="342900" indent="-342900">
              <a:buFont typeface="Arial" charset="0"/>
              <a:buChar char="•"/>
            </a:pPr>
            <a:r>
              <a:rPr lang="cs-CZ" dirty="0"/>
              <a:t>odporuje požadavkům nějakého právního předpisu</a:t>
            </a:r>
          </a:p>
          <a:p>
            <a:pPr marL="342900" indent="-342900">
              <a:buFont typeface="Arial" charset="0"/>
              <a:buChar char="•"/>
            </a:pPr>
            <a:r>
              <a:rPr lang="cs-CZ" dirty="0"/>
              <a:t>odporuje </a:t>
            </a:r>
            <a:r>
              <a:rPr lang="cs-CZ" dirty="0">
                <a:solidFill>
                  <a:srgbClr val="FF0000"/>
                </a:solidFill>
              </a:rPr>
              <a:t>veřejnému zájmu</a:t>
            </a:r>
          </a:p>
          <a:p>
            <a:pPr marL="342900" indent="-342900">
              <a:buFont typeface="Arial" charset="0"/>
              <a:buChar char="•"/>
            </a:pPr>
            <a:r>
              <a:rPr lang="cs-CZ" dirty="0"/>
              <a:t>odporuje zásadám </a:t>
            </a:r>
            <a:r>
              <a:rPr lang="cs-CZ" dirty="0">
                <a:solidFill>
                  <a:srgbClr val="FF0000"/>
                </a:solidFill>
              </a:rPr>
              <a:t>lidskosti</a:t>
            </a:r>
          </a:p>
          <a:p>
            <a:pPr marL="342900" indent="-342900">
              <a:buFont typeface="Arial" charset="0"/>
              <a:buChar char="•"/>
            </a:pPr>
            <a:r>
              <a:rPr lang="cs-CZ" dirty="0"/>
              <a:t>příčí se </a:t>
            </a:r>
            <a:r>
              <a:rPr lang="cs-CZ" dirty="0">
                <a:solidFill>
                  <a:srgbClr val="FF0000"/>
                </a:solidFill>
              </a:rPr>
              <a:t>dobrým mravům</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7647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solidFill>
                  <a:srgbClr val="0070C0"/>
                </a:solidFill>
              </a:rPr>
              <a:t>co je jinak </a:t>
            </a:r>
            <a:r>
              <a:rPr lang="cs-CZ" dirty="0"/>
              <a:t>a</a:t>
            </a:r>
            <a:r>
              <a:rPr lang="cs-CZ" dirty="0">
                <a:solidFill>
                  <a:srgbClr val="0070C0"/>
                </a:solidFill>
              </a:rPr>
              <a:t> </a:t>
            </a:r>
            <a:r>
              <a:rPr lang="cs-CZ" dirty="0">
                <a:solidFill>
                  <a:srgbClr val="FF0000"/>
                </a:solidFill>
              </a:rPr>
              <a:t>co je ohroženo</a:t>
            </a:r>
            <a:endParaRPr lang="cs-CZ" dirty="0">
              <a:solidFill>
                <a:srgbClr val="0070C0"/>
              </a:solidFill>
            </a:endParaRPr>
          </a:p>
        </p:txBody>
      </p:sp>
      <p:sp>
        <p:nvSpPr>
          <p:cNvPr id="7" name="Zástupný symbol pro obsah 6"/>
          <p:cNvSpPr>
            <a:spLocks noGrp="1"/>
          </p:cNvSpPr>
          <p:nvPr>
            <p:ph sz="half" idx="1"/>
          </p:nvPr>
        </p:nvSpPr>
        <p:spPr/>
        <p:txBody>
          <a:bodyPr>
            <a:normAutofit/>
          </a:bodyPr>
          <a:lstStyle/>
          <a:p>
            <a:pPr marL="342900" indent="-342900">
              <a:buFont typeface="Arial" charset="0"/>
              <a:buChar char="•"/>
            </a:pPr>
            <a:r>
              <a:rPr lang="cs-CZ" dirty="0">
                <a:solidFill>
                  <a:srgbClr val="0070C0"/>
                </a:solidFill>
              </a:rPr>
              <a:t>stav uživatele, který nějakým negativním způsobem zásadně ovlivňuje jeho schopnosti zvládnout situaci</a:t>
            </a:r>
            <a:endParaRPr lang="cs-CZ" dirty="0"/>
          </a:p>
        </p:txBody>
      </p:sp>
      <p:sp>
        <p:nvSpPr>
          <p:cNvPr id="8" name="Zástupný symbol pro obsah 7"/>
          <p:cNvSpPr>
            <a:spLocks noGrp="1"/>
          </p:cNvSpPr>
          <p:nvPr>
            <p:ph sz="half" idx="2"/>
          </p:nvPr>
        </p:nvSpPr>
        <p:spPr/>
        <p:txBody>
          <a:bodyPr>
            <a:normAutofit/>
          </a:bodyPr>
          <a:lstStyle/>
          <a:p>
            <a:pPr marL="342900" indent="-342900">
              <a:buFont typeface="Arial" charset="0"/>
              <a:buChar char="•"/>
            </a:pPr>
            <a:r>
              <a:rPr lang="cs-CZ" dirty="0">
                <a:solidFill>
                  <a:srgbClr val="FF0000"/>
                </a:solidFill>
              </a:rPr>
              <a:t>zdraví</a:t>
            </a:r>
          </a:p>
          <a:p>
            <a:pPr marL="342900" indent="-342900">
              <a:buFont typeface="Arial" charset="0"/>
              <a:buChar char="•"/>
            </a:pPr>
            <a:r>
              <a:rPr lang="cs-CZ" dirty="0">
                <a:solidFill>
                  <a:srgbClr val="FF0000"/>
                </a:solidFill>
              </a:rPr>
              <a:t>život</a:t>
            </a:r>
          </a:p>
          <a:p>
            <a:pPr marL="342900" indent="-342900">
              <a:buFont typeface="Arial" charset="0"/>
              <a:buChar char="•"/>
            </a:pPr>
            <a:r>
              <a:rPr lang="cs-CZ" dirty="0">
                <a:solidFill>
                  <a:srgbClr val="FF0000"/>
                </a:solidFill>
              </a:rPr>
              <a:t>majetek</a:t>
            </a:r>
          </a:p>
          <a:p>
            <a:pPr marL="342900" indent="-342900">
              <a:buFont typeface="Arial" charset="0"/>
              <a:buChar char="•"/>
            </a:pPr>
            <a:r>
              <a:rPr lang="cs-CZ" dirty="0">
                <a:solidFill>
                  <a:srgbClr val="FF0000"/>
                </a:solidFill>
              </a:rPr>
              <a:t>lidská práva</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54624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Nepřiměřené riziko - dvě podmínky</a:t>
            </a:r>
          </a:p>
        </p:txBody>
      </p:sp>
      <p:sp>
        <p:nvSpPr>
          <p:cNvPr id="8" name="Zástupný symbol pro obsah 7"/>
          <p:cNvSpPr>
            <a:spLocks noGrp="1"/>
          </p:cNvSpPr>
          <p:nvPr>
            <p:ph idx="1"/>
          </p:nvPr>
        </p:nvSpPr>
        <p:spPr/>
        <p:txBody>
          <a:bodyPr/>
          <a:lstStyle/>
          <a:p>
            <a:pPr marL="342900" indent="-342900">
              <a:buFont typeface="Arial" charset="0"/>
              <a:buChar char="•"/>
            </a:pPr>
            <a:r>
              <a:rPr lang="cs-CZ" dirty="0">
                <a:solidFill>
                  <a:srgbClr val="0070C0"/>
                </a:solidFill>
              </a:rPr>
              <a:t>stav uživatele, který nějakým negativním způsobem zásadně ovlivňuje jeho schopnosti zvládnout situaci</a:t>
            </a:r>
            <a:endParaRPr lang="cs-CZ" dirty="0"/>
          </a:p>
          <a:p>
            <a:pPr marL="342900" indent="-342900">
              <a:buFont typeface="Arial" charset="0"/>
              <a:buChar char="•"/>
            </a:pPr>
            <a:r>
              <a:rPr lang="cs-CZ" dirty="0">
                <a:solidFill>
                  <a:srgbClr val="FF0000"/>
                </a:solidFill>
              </a:rPr>
              <a:t>závažné ohrožení zdraví, života, majetku či základních lidských práv</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17200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pád uživatele při chůzi po schodech</a:t>
            </a:r>
          </a:p>
        </p:txBody>
      </p:sp>
      <p:sp>
        <p:nvSpPr>
          <p:cNvPr id="8" name="Zástupný symbol pro obsah 7"/>
          <p:cNvSpPr>
            <a:spLocks noGrp="1"/>
          </p:cNvSpPr>
          <p:nvPr>
            <p:ph idx="1"/>
          </p:nvPr>
        </p:nvSpPr>
        <p:spPr/>
        <p:txBody>
          <a:bodyPr/>
          <a:lstStyle/>
          <a:p>
            <a:pPr marL="342900" indent="-342900">
              <a:buFont typeface="Arial" charset="0"/>
              <a:buChar char="•"/>
            </a:pPr>
            <a:r>
              <a:rPr lang="cs-CZ" dirty="0">
                <a:solidFill>
                  <a:srgbClr val="0070C0"/>
                </a:solidFill>
              </a:rPr>
              <a:t>stav uživatele, který nějakým negativním způsobem zásadně ovlivňuje jeho schopnosti zvládnout situaci</a:t>
            </a:r>
            <a:endParaRPr lang="cs-CZ" dirty="0"/>
          </a:p>
          <a:p>
            <a:pPr marL="342900" indent="-342900">
              <a:buFont typeface="Arial" charset="0"/>
              <a:buChar char="•"/>
            </a:pPr>
            <a:r>
              <a:rPr lang="cs-CZ" dirty="0">
                <a:solidFill>
                  <a:srgbClr val="FF0000"/>
                </a:solidFill>
              </a:rPr>
              <a:t>závažné ohrožení zdraví, života, majetku či základních lidských práv</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644780"/>
            <a:ext cx="388302" cy="412571"/>
          </a:xfrm>
          <a:prstGeom prst="rect">
            <a:avLst/>
          </a:prstGeom>
        </p:spPr>
      </p:pic>
      <p:pic>
        <p:nvPicPr>
          <p:cNvPr id="2" name="Obrázek 1"/>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56333" y1="88667" x2="56333" y2="88667"/>
                      </a14:backgroundRemoval>
                    </a14:imgEffect>
                  </a14:imgLayer>
                </a14:imgProps>
              </a:ext>
              <a:ext uri="{28A0092B-C50C-407E-A947-70E740481C1C}">
                <a14:useLocalDpi xmlns:a14="http://schemas.microsoft.com/office/drawing/2010/main"/>
              </a:ext>
            </a:extLst>
          </a:blip>
          <a:stretch>
            <a:fillRect/>
          </a:stretch>
        </p:blipFill>
        <p:spPr>
          <a:xfrm>
            <a:off x="347519" y="1819276"/>
            <a:ext cx="497983" cy="497983"/>
          </a:xfrm>
          <a:prstGeom prst="rect">
            <a:avLst/>
          </a:prstGeom>
        </p:spPr>
      </p:pic>
    </p:spTree>
    <p:extLst>
      <p:ext uri="{BB962C8B-B14F-4D97-AF65-F5344CB8AC3E}">
        <p14:creationId xmlns:p14="http://schemas.microsoft.com/office/powerpoint/2010/main" val="14767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pád uživatele při chůzi po schodech</a:t>
            </a:r>
          </a:p>
        </p:txBody>
      </p:sp>
      <p:sp>
        <p:nvSpPr>
          <p:cNvPr id="8" name="Zástupný symbol pro obsah 7"/>
          <p:cNvSpPr>
            <a:spLocks noGrp="1"/>
          </p:cNvSpPr>
          <p:nvPr>
            <p:ph sz="half" idx="1"/>
          </p:nvPr>
        </p:nvSpPr>
        <p:spPr/>
        <p:txBody>
          <a:bodyPr>
            <a:normAutofit fontScale="92500"/>
          </a:bodyPr>
          <a:lstStyle/>
          <a:p>
            <a:pPr marL="342900" indent="-342900">
              <a:buFont typeface="Arial" charset="0"/>
              <a:buChar char="•"/>
            </a:pPr>
            <a:r>
              <a:rPr lang="cs-CZ" dirty="0"/>
              <a:t>uživatel, který je zcela mobilní, nemá žádné problémy v chůzi, pohybuje se běžným způsobem</a:t>
            </a:r>
          </a:p>
          <a:p>
            <a:pPr marL="342900" indent="-342900">
              <a:buFont typeface="Arial" charset="0"/>
              <a:buChar char="•"/>
            </a:pPr>
            <a:r>
              <a:rPr lang="cs-CZ" dirty="0">
                <a:solidFill>
                  <a:srgbClr val="0070C0"/>
                </a:solidFill>
              </a:rPr>
              <a:t>stav uživatele, který nějakým negativním způsobem zásadně ovlivňuje jeho schopnosti zvládnout situaci</a:t>
            </a:r>
            <a:endParaRPr lang="cs-CZ" dirty="0"/>
          </a:p>
          <a:p>
            <a:pPr marL="342900" indent="-342900">
              <a:buFont typeface="Arial" charset="0"/>
              <a:buChar char="•"/>
            </a:pPr>
            <a:r>
              <a:rPr lang="cs-CZ" dirty="0">
                <a:solidFill>
                  <a:srgbClr val="FF0000"/>
                </a:solidFill>
              </a:rPr>
              <a:t>závažné ohrožení zdraví, života, majetku či základních lidských práv</a:t>
            </a:r>
          </a:p>
        </p:txBody>
      </p:sp>
      <p:sp>
        <p:nvSpPr>
          <p:cNvPr id="3" name="Zástupný symbol pro obsah 2"/>
          <p:cNvSpPr>
            <a:spLocks noGrp="1"/>
          </p:cNvSpPr>
          <p:nvPr>
            <p:ph sz="half" idx="2"/>
          </p:nvPr>
        </p:nvSpPr>
        <p:spPr/>
        <p:txBody>
          <a:bodyPr>
            <a:normAutofit fontScale="92500"/>
          </a:bodyPr>
          <a:lstStyle/>
          <a:p>
            <a:pPr marL="457200" indent="-457200">
              <a:buFont typeface="Arial" charset="0"/>
              <a:buChar char="•"/>
            </a:pPr>
            <a:r>
              <a:rPr lang="cs-CZ" dirty="0"/>
              <a:t>uživatel, který chodí pouze za pomoci chodítka, je nestabilní, špatně udržuje rovnováhu</a:t>
            </a:r>
          </a:p>
          <a:p>
            <a:pPr marL="342900" indent="-342900">
              <a:buFont typeface="Arial" charset="0"/>
              <a:buChar char="•"/>
            </a:pPr>
            <a:r>
              <a:rPr lang="cs-CZ" dirty="0">
                <a:solidFill>
                  <a:srgbClr val="0070C0"/>
                </a:solidFill>
              </a:rPr>
              <a:t>stav uživatele, který nějakým negativním způsobem zásadně ovlivňuje jeho schopnosti zvládnout situaci</a:t>
            </a:r>
            <a:endParaRPr lang="cs-CZ" dirty="0"/>
          </a:p>
          <a:p>
            <a:pPr marL="342900" indent="-342900">
              <a:buFont typeface="Arial" charset="0"/>
              <a:buChar char="•"/>
            </a:pPr>
            <a:r>
              <a:rPr lang="cs-CZ" dirty="0">
                <a:solidFill>
                  <a:srgbClr val="FF0000"/>
                </a:solidFill>
              </a:rPr>
              <a:t>závažné ohrožení zdraví, života, majetku či základních lidských práv</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pic>
        <p:nvPicPr>
          <p:cNvPr id="10" name="Obráze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 y="4907170"/>
            <a:ext cx="388302" cy="412571"/>
          </a:xfrm>
          <a:prstGeom prst="rect">
            <a:avLst/>
          </a:prstGeom>
        </p:spPr>
      </p:pic>
      <p:pic>
        <p:nvPicPr>
          <p:cNvPr id="11" name="Obráze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3080516"/>
            <a:ext cx="388302" cy="412571"/>
          </a:xfrm>
          <a:prstGeom prst="rect">
            <a:avLst/>
          </a:prstGeom>
        </p:spPr>
      </p:pic>
      <p:pic>
        <p:nvPicPr>
          <p:cNvPr id="12" name="Obrázek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283" y="4907170"/>
            <a:ext cx="388302" cy="412571"/>
          </a:xfrm>
          <a:prstGeom prst="rect">
            <a:avLst/>
          </a:prstGeom>
        </p:spPr>
      </p:pic>
    </p:spTree>
    <p:extLst>
      <p:ext uri="{BB962C8B-B14F-4D97-AF65-F5344CB8AC3E}">
        <p14:creationId xmlns:p14="http://schemas.microsoft.com/office/powerpoint/2010/main" val="20726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plošné nepřiměřené riziko</a:t>
            </a:r>
          </a:p>
        </p:txBody>
      </p:sp>
      <p:sp>
        <p:nvSpPr>
          <p:cNvPr id="8" name="Zástupný symbol pro obsah 7"/>
          <p:cNvSpPr>
            <a:spLocks noGrp="1"/>
          </p:cNvSpPr>
          <p:nvPr>
            <p:ph idx="1"/>
          </p:nvPr>
        </p:nvSpPr>
        <p:spPr/>
        <p:txBody>
          <a:bodyPr/>
          <a:lstStyle/>
          <a:p>
            <a:pPr marL="342900" indent="-342900">
              <a:buFont typeface="Arial" charset="0"/>
              <a:buChar char="•"/>
            </a:pPr>
            <a:r>
              <a:rPr lang="cs-CZ" dirty="0"/>
              <a:t>situace, které vážně ohrožují zdraví, život, majetek</a:t>
            </a:r>
          </a:p>
          <a:p>
            <a:pPr marL="342900" indent="-342900">
              <a:buFont typeface="Arial" charset="0"/>
              <a:buChar char="•"/>
            </a:pPr>
            <a:r>
              <a:rPr lang="cs-CZ" dirty="0"/>
              <a:t>ohrožují všechny přítomné osoby bez ohledu na jejich stav</a:t>
            </a:r>
          </a:p>
          <a:p>
            <a:pPr marL="342900" indent="-342900">
              <a:buFont typeface="Arial" charset="0"/>
              <a:buChar char="•"/>
            </a:pPr>
            <a:r>
              <a:rPr lang="cs-CZ" dirty="0"/>
              <a:t>požár, povodeň, náledí, chřipková epidemie</a:t>
            </a:r>
          </a:p>
          <a:p>
            <a:pPr marL="342900" indent="-342900">
              <a:buFont typeface="Arial" charset="0"/>
              <a:buChar char="•"/>
            </a:pPr>
            <a:r>
              <a:rPr lang="cs-CZ" dirty="0"/>
              <a:t>plošná opatření - řešení nouzových a havarijních situací</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51149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Požadavky právních norem - prevence rizik</a:t>
            </a:r>
          </a:p>
        </p:txBody>
      </p:sp>
      <p:sp>
        <p:nvSpPr>
          <p:cNvPr id="3" name="Zástupný symbol pro obsah 2"/>
          <p:cNvSpPr>
            <a:spLocks noGrp="1"/>
          </p:cNvSpPr>
          <p:nvPr>
            <p:ph idx="1"/>
          </p:nvPr>
        </p:nvSpPr>
        <p:spPr/>
        <p:txBody>
          <a:bodyPr/>
          <a:lstStyle/>
          <a:p>
            <a:r>
              <a:rPr lang="cs-CZ" dirty="0"/>
              <a:t>Občanský zákoník</a:t>
            </a:r>
          </a:p>
          <a:p>
            <a:r>
              <a:rPr lang="cs-CZ" dirty="0"/>
              <a:t>Zákoník práce</a:t>
            </a:r>
          </a:p>
          <a:p>
            <a:r>
              <a:rPr lang="cs-CZ" dirty="0"/>
              <a:t>Zákon o sociálních službách</a:t>
            </a:r>
          </a:p>
          <a:p>
            <a:r>
              <a:rPr lang="cs-CZ" dirty="0"/>
              <a:t>Standardy kvality sociálních služeb</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9654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Občanský zákoník - obecná prevenční povinnost</a:t>
            </a:r>
          </a:p>
        </p:txBody>
      </p:sp>
      <p:sp>
        <p:nvSpPr>
          <p:cNvPr id="3" name="Zástupný symbol pro obsah 2"/>
          <p:cNvSpPr>
            <a:spLocks noGrp="1"/>
          </p:cNvSpPr>
          <p:nvPr>
            <p:ph idx="1"/>
          </p:nvPr>
        </p:nvSpPr>
        <p:spPr/>
        <p:txBody>
          <a:bodyPr>
            <a:normAutofit fontScale="85000" lnSpcReduction="10000"/>
          </a:bodyPr>
          <a:lstStyle/>
          <a:p>
            <a:r>
              <a:rPr lang="cs-CZ" dirty="0"/>
              <a:t>§ 2900 Vyžadují-li to okolnosti případu nebo zvyklosti soukromého života, je každý povinen počínat si při svém konání tak, aby nedošlo k nedůvodné újmě na svobodě, životě, zdraví nebo na vlastnictví jiného.</a:t>
            </a:r>
          </a:p>
          <a:p>
            <a:r>
              <a:rPr lang="cs-CZ" dirty="0"/>
              <a:t>§ 2901 Vyžadují-li to okolnosti případu nebo zvyklosti soukromého života, má povinnost zakročit na ochranu jiného každý, kdo vytvořil nebezpečnou situaci nebo kdo nad ní má kontrolu, anebo odůvodňuje-li to povaha poměru mezi osobami. Stejnou povinnost má ten, kdo může podle svých možností a schopností snadno odvrátit újmu, o níž ví nebo musí vědět, že hrozící závažností zjevně převyšuje, co je třeba k zákroku vynaložit.</a:t>
            </a:r>
          </a:p>
          <a:p>
            <a:r>
              <a:rPr lang="cs-CZ" dirty="0"/>
              <a:t>§ 2902 Kdo porušil právní povinnost, nebo kdo může a má vědět, že ji poruší, oznámí to bez zbytečného odkladu osobě, které z toho může újma vzniknout, a upozorní ji na možné následky. Splní-li oznamovací povinnost, nemá poškozený právo na náhradu té újmy, které mohl po oznámení zabránit.</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84068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Zákoník práce - § 106</a:t>
            </a:r>
          </a:p>
        </p:txBody>
      </p:sp>
      <p:sp>
        <p:nvSpPr>
          <p:cNvPr id="3" name="Zástupný symbol pro obsah 2"/>
          <p:cNvSpPr>
            <a:spLocks noGrp="1"/>
          </p:cNvSpPr>
          <p:nvPr>
            <p:ph idx="1"/>
          </p:nvPr>
        </p:nvSpPr>
        <p:spPr/>
        <p:txBody>
          <a:bodyPr/>
          <a:lstStyle/>
          <a:p>
            <a:r>
              <a:rPr lang="cs-CZ" dirty="0"/>
              <a:t>(4) Každý zaměstnanec je povinen dbát podle svých možností o svou vlastní bezpečnost, o své zdraví i o bezpečnost a zdraví fyzických osob, kterých se bezprostředně dotýká jeho jednání, případně opomenutí při práci.</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41191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Obsah</a:t>
            </a:r>
          </a:p>
        </p:txBody>
      </p:sp>
      <p:sp>
        <p:nvSpPr>
          <p:cNvPr id="3" name="Zástupný symbol pro obsah 2"/>
          <p:cNvSpPr>
            <a:spLocks noGrp="1"/>
          </p:cNvSpPr>
          <p:nvPr>
            <p:ph idx="1"/>
          </p:nvPr>
        </p:nvSpPr>
        <p:spPr/>
        <p:txBody>
          <a:bodyPr/>
          <a:lstStyle/>
          <a:p>
            <a:r>
              <a:rPr lang="cs-CZ" dirty="0"/>
              <a:t>Definice pojmů (riziko, přiměřené riziko a zvýšené riziko)</a:t>
            </a:r>
          </a:p>
          <a:p>
            <a:r>
              <a:rPr lang="cs-CZ" dirty="0"/>
              <a:t>Požadavky právních norem</a:t>
            </a:r>
          </a:p>
          <a:p>
            <a:r>
              <a:rPr lang="cs-CZ" dirty="0"/>
              <a:t>Postup při práci s riziky</a:t>
            </a:r>
          </a:p>
          <a:p>
            <a:r>
              <a:rPr lang="cs-CZ" dirty="0"/>
              <a:t>Právní odpovědnost</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67716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Zákoník práce - § 249</a:t>
            </a:r>
          </a:p>
        </p:txBody>
      </p:sp>
      <p:sp>
        <p:nvSpPr>
          <p:cNvPr id="3" name="Zástupný symbol pro obsah 2"/>
          <p:cNvSpPr>
            <a:spLocks noGrp="1"/>
          </p:cNvSpPr>
          <p:nvPr>
            <p:ph idx="1"/>
          </p:nvPr>
        </p:nvSpPr>
        <p:spPr/>
        <p:txBody>
          <a:bodyPr/>
          <a:lstStyle/>
          <a:p>
            <a:pPr marL="342900" indent="-342900">
              <a:buFont typeface="Arial" charset="0"/>
              <a:buChar char="•"/>
            </a:pPr>
            <a:r>
              <a:rPr lang="cs-CZ" dirty="0"/>
              <a:t>(1) Zaměstnanec je povinen počínat si tak, aby nedocházelo k majetkové újmě (dále jen „škoda“), nemajetkové újmě ani k bezdůvodnému obohacení. Hrozí-li škoda nebo nemajetková újma, je povinen na ni upozornit nadřízeného vedoucího zaměstnance.</a:t>
            </a:r>
          </a:p>
          <a:p>
            <a:pPr marL="342900" indent="-342900">
              <a:buFont typeface="Arial" charset="0"/>
              <a:buChar char="•"/>
            </a:pPr>
            <a:r>
              <a:rPr lang="cs-CZ" dirty="0"/>
              <a:t>(2) Je-li k odvrácení škody hrozící zaměstnavateli neodkladně třeba zákroku, je zaměstnanec povinen zakročit; nemusí tak učinit, brání-li mu v tom důležitá okolnost nebo jestliže by tím vystavil vážnému ohrožení sebe nebo ostatní zaměstnance, popřípadě osoby blízké.</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42055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Zákon o sociálních službách</a:t>
            </a:r>
          </a:p>
        </p:txBody>
      </p:sp>
      <p:sp>
        <p:nvSpPr>
          <p:cNvPr id="3" name="Zástupný symbol pro obsah 2"/>
          <p:cNvSpPr>
            <a:spLocks noGrp="1"/>
          </p:cNvSpPr>
          <p:nvPr>
            <p:ph idx="1"/>
          </p:nvPr>
        </p:nvSpPr>
        <p:spPr/>
        <p:txBody>
          <a:bodyPr>
            <a:normAutofit lnSpcReduction="10000"/>
          </a:bodyPr>
          <a:lstStyle/>
          <a:p>
            <a:pPr marL="342900" indent="-342900">
              <a:buFont typeface="Arial" charset="0"/>
              <a:buChar char="•"/>
            </a:pPr>
            <a:r>
              <a:rPr lang="cs-CZ" dirty="0"/>
              <a:t>Základní zásady</a:t>
            </a:r>
          </a:p>
          <a:p>
            <a:pPr marL="800100" lvl="1" indent="-342900">
              <a:buFont typeface="Arial" charset="0"/>
              <a:buChar char="•"/>
            </a:pPr>
            <a:r>
              <a:rPr lang="cs-CZ" dirty="0"/>
              <a:t>Sociální služby musí být poskytovány v zájmu osob a v náležité kvalitě takovými způsoby, aby bylo vždy důsledně zajištěno dodržování lidských práv a základních svobod osob.</a:t>
            </a:r>
          </a:p>
          <a:p>
            <a:pPr marL="342900" indent="-342900">
              <a:buFont typeface="Arial" charset="0"/>
              <a:buChar char="•"/>
            </a:pPr>
            <a:r>
              <a:rPr lang="cs-CZ" dirty="0"/>
              <a:t>Povinnosti poskytovatelů sociálních služeb</a:t>
            </a:r>
          </a:p>
          <a:p>
            <a:pPr marL="800100" lvl="1" indent="-342900">
              <a:buFont typeface="Arial" charset="0"/>
              <a:buChar char="•"/>
            </a:pPr>
            <a:r>
              <a:rPr lang="cs-CZ" dirty="0"/>
              <a:t>§ 88 písm. c) vytvářet při poskytování sociálních služeb takové podmínky, které umožní osobám, kterým poskytují sociální služby, naplňovat jejich lidská i občanská práva, a které zamezí střetům zájmů těchto osob se zájmy poskytovatele sociální služby</a:t>
            </a:r>
          </a:p>
          <a:p>
            <a:pPr marL="800100" lvl="1" indent="-342900">
              <a:buFont typeface="Arial" charset="0"/>
              <a:buChar char="•"/>
            </a:pPr>
            <a:r>
              <a:rPr lang="cs-CZ" dirty="0"/>
              <a:t>§ 88 písm. f) plánovat průběh poskytování sociální služby podle osobních cílů, potřeb a schopností osob, kterým poskytují sociální služby</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66463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Standardy kvality sociálních služeb</a:t>
            </a:r>
          </a:p>
        </p:txBody>
      </p:sp>
      <p:sp>
        <p:nvSpPr>
          <p:cNvPr id="3" name="Zástupný symbol pro obsah 2"/>
          <p:cNvSpPr>
            <a:spLocks noGrp="1"/>
          </p:cNvSpPr>
          <p:nvPr>
            <p:ph idx="1"/>
          </p:nvPr>
        </p:nvSpPr>
        <p:spPr/>
        <p:txBody>
          <a:bodyPr/>
          <a:lstStyle/>
          <a:p>
            <a:pPr marL="342900" indent="-342900">
              <a:buFont typeface="Arial" charset="0"/>
              <a:buChar char="•"/>
            </a:pPr>
            <a:r>
              <a:rPr lang="cs-CZ" dirty="0"/>
              <a:t>4c) Poskytovatel sjednává s osobou rozsah a průběh poskytování sociální služby s ohledem na osobní cíl závislý na možnostech, schopnostech a přání osoby;</a:t>
            </a:r>
          </a:p>
          <a:p>
            <a:pPr marL="342900" indent="-342900">
              <a:buFont typeface="Arial" charset="0"/>
              <a:buChar char="•"/>
            </a:pPr>
            <a:r>
              <a:rPr lang="cs-CZ" dirty="0"/>
              <a:t>14) Nouzové a havarijní situace</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361377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při práci s riziky v sociálních službách</a:t>
            </a:r>
          </a:p>
        </p:txBody>
      </p:sp>
      <p:sp>
        <p:nvSpPr>
          <p:cNvPr id="3" name="Zástupný symbol pro obsah 2"/>
          <p:cNvSpPr>
            <a:spLocks noGrp="1"/>
          </p:cNvSpPr>
          <p:nvPr>
            <p:ph idx="1"/>
          </p:nvPr>
        </p:nvSpPr>
        <p:spPr/>
        <p:txBody>
          <a:bodyPr/>
          <a:lstStyle/>
          <a:p>
            <a:pPr marL="457200" indent="-457200">
              <a:buFont typeface="+mj-lt"/>
              <a:buAutoNum type="arabicPeriod"/>
            </a:pPr>
            <a:r>
              <a:rPr lang="cs-CZ" dirty="0"/>
              <a:t>Identifikace rizik / existuje u daného uživatele v nějaké situaci nepřiměřené riziko?</a:t>
            </a:r>
          </a:p>
          <a:p>
            <a:pPr marL="457200" indent="-457200">
              <a:buFont typeface="+mj-lt"/>
              <a:buAutoNum type="arabicPeriod"/>
            </a:pPr>
            <a:r>
              <a:rPr lang="cs-CZ" dirty="0"/>
              <a:t>Posouzení schopností klienta / je klient vzhledem ke svému mentálnímu stavu schopen chápat riziko a jeho důsledky?</a:t>
            </a:r>
          </a:p>
          <a:p>
            <a:pPr marL="457200" indent="-457200">
              <a:buFont typeface="+mj-lt"/>
              <a:buAutoNum type="arabicPeriod"/>
            </a:pPr>
            <a:r>
              <a:rPr lang="cs-CZ" dirty="0"/>
              <a:t>Stanovení vhodných opatření / jaká opatření jsou pro danou situaci nejvhodnější?</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71192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Identifikace nepřiměřených rizik</a:t>
            </a:r>
          </a:p>
        </p:txBody>
      </p:sp>
      <p:sp>
        <p:nvSpPr>
          <p:cNvPr id="3" name="Zástupný symbol pro obsah 2"/>
          <p:cNvSpPr>
            <a:spLocks noGrp="1"/>
          </p:cNvSpPr>
          <p:nvPr>
            <p:ph idx="1"/>
          </p:nvPr>
        </p:nvSpPr>
        <p:spPr/>
        <p:txBody>
          <a:bodyPr>
            <a:normAutofit fontScale="92500" lnSpcReduction="10000"/>
          </a:bodyPr>
          <a:lstStyle/>
          <a:p>
            <a:r>
              <a:rPr lang="cs-CZ" dirty="0"/>
              <a:t>☐ pohyb (pády, uklouznutí apod.)</a:t>
            </a:r>
          </a:p>
          <a:p>
            <a:r>
              <a:rPr lang="cs-CZ" dirty="0"/>
              <a:t>☐ volný pohyb mimo zařízení</a:t>
            </a:r>
          </a:p>
          <a:p>
            <a:r>
              <a:rPr lang="cs-CZ" dirty="0"/>
              <a:t>☐ stravování (příjem potravin a tekutin apod.)</a:t>
            </a:r>
          </a:p>
          <a:p>
            <a:r>
              <a:rPr lang="cs-CZ" dirty="0"/>
              <a:t>☐ obsluha elektrospotřebičů</a:t>
            </a:r>
          </a:p>
          <a:p>
            <a:r>
              <a:rPr lang="cs-CZ" dirty="0"/>
              <a:t>☐ manipulace s ohněm (cigarety, svíčky apod.)</a:t>
            </a:r>
          </a:p>
          <a:p>
            <a:r>
              <a:rPr lang="cs-CZ" dirty="0"/>
              <a:t>☐ manipulace s ostrými předměty (nůž, nůžky apod.)</a:t>
            </a:r>
          </a:p>
          <a:p>
            <a:r>
              <a:rPr lang="cs-CZ" dirty="0"/>
              <a:t>☐ chování (agrese, sebepoškozování apod.)</a:t>
            </a:r>
          </a:p>
          <a:p>
            <a:r>
              <a:rPr lang="cs-CZ" dirty="0"/>
              <a:t>☐ rozhodování o svých záležitostech (finance, právní úkony apod.)</a:t>
            </a:r>
          </a:p>
          <a:p>
            <a:r>
              <a:rPr lang="cs-CZ" dirty="0"/>
              <a:t>☐ a jiné (další rizika, které nepatří ani do jedné z výše uvedených oblastí)</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734243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rizika</a:t>
            </a:r>
          </a:p>
        </p:txBody>
      </p:sp>
      <p:sp>
        <p:nvSpPr>
          <p:cNvPr id="3" name="Zástupný symbol pro obsah 2"/>
          <p:cNvSpPr>
            <a:spLocks noGrp="1"/>
          </p:cNvSpPr>
          <p:nvPr>
            <p:ph sz="half" idx="1"/>
          </p:nvPr>
        </p:nvSpPr>
        <p:spPr>
          <a:solidFill>
            <a:schemeClr val="accent6">
              <a:lumMod val="20000"/>
              <a:lumOff val="80000"/>
            </a:schemeClr>
          </a:solidFill>
        </p:spPr>
        <p:txBody>
          <a:bodyPr>
            <a:normAutofit/>
          </a:bodyPr>
          <a:lstStyle/>
          <a:p>
            <a:pPr lvl="0"/>
            <a:r>
              <a:rPr lang="cs-CZ" dirty="0"/>
              <a:t>Klient sám přechází vozovku.</a:t>
            </a:r>
          </a:p>
        </p:txBody>
      </p:sp>
      <p:sp>
        <p:nvSpPr>
          <p:cNvPr id="6" name="Zástupný symbol pro obsah 5"/>
          <p:cNvSpPr>
            <a:spLocks noGrp="1"/>
          </p:cNvSpPr>
          <p:nvPr>
            <p:ph sz="half" idx="2"/>
          </p:nvPr>
        </p:nvSpPr>
        <p:spPr>
          <a:solidFill>
            <a:schemeClr val="accent3">
              <a:lumMod val="20000"/>
              <a:lumOff val="80000"/>
            </a:schemeClr>
          </a:solidFill>
        </p:spPr>
        <p:txBody>
          <a:bodyPr>
            <a:normAutofit/>
          </a:bodyPr>
          <a:lstStyle/>
          <a:p>
            <a:r>
              <a:rPr lang="cs-CZ" dirty="0"/>
              <a:t>Mentálně postižený klient, který nezná pravidla silničního provozu a není zvyklý se samostatně pohybovat mimo zařízení, sám odejde ze zařízení a při přecházení vozovky </a:t>
            </a:r>
            <a:r>
              <a:rPr lang="cs-CZ" dirty="0">
                <a:solidFill>
                  <a:srgbClr val="FF0000"/>
                </a:solidFill>
              </a:rPr>
              <a:t>dojde k úrazu (srazí ho auto)</a:t>
            </a:r>
            <a:r>
              <a:rPr lang="cs-CZ" dirty="0"/>
              <a:t>.</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927636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co přiměřená rizika?</a:t>
            </a:r>
          </a:p>
        </p:txBody>
      </p:sp>
      <p:sp>
        <p:nvSpPr>
          <p:cNvPr id="3" name="Zástupný symbol pro obsah 2"/>
          <p:cNvSpPr>
            <a:spLocks noGrp="1"/>
          </p:cNvSpPr>
          <p:nvPr>
            <p:ph idx="1"/>
          </p:nvPr>
        </p:nvSpPr>
        <p:spPr/>
        <p:txBody>
          <a:bodyPr>
            <a:normAutofit fontScale="92500" lnSpcReduction="20000"/>
          </a:bodyPr>
          <a:lstStyle/>
          <a:p>
            <a:r>
              <a:rPr lang="cs-CZ" dirty="0">
                <a:solidFill>
                  <a:srgbClr val="FF0000"/>
                </a:solidFill>
              </a:rPr>
              <a:t>Přiměřené riziko je přijatelné a žádoucí!!!</a:t>
            </a:r>
          </a:p>
          <a:p>
            <a:r>
              <a:rPr lang="cs-CZ" dirty="0"/>
              <a:t>Přiměřené riziko je přijatelné.</a:t>
            </a:r>
            <a:r>
              <a:rPr lang="cs-CZ" baseline="30000" dirty="0"/>
              <a:t> </a:t>
            </a:r>
            <a:r>
              <a:rPr lang="cs-CZ" dirty="0"/>
              <a:t>Pokud tedy lze osvědčit, že u konkrétního klienta bylo uděláno vše proto, aby k žádné újmě za normálních okolností nedošlo, nelze např. za úraz činit odpovědným pracovníky ústavu. Pojistky ve smyslu, když klient nikam nepůjde, nemůže se mu nic stát, vedou k nepřiměřenému omezování autonomie klienta, byť je to samozřejmě pro ústav mnohem jednodušší. (Veřejný ochránce lidských práv)</a:t>
            </a:r>
          </a:p>
          <a:p>
            <a:r>
              <a:rPr lang="cs-CZ" dirty="0"/>
              <a:t>Zde je možno podotknout, že přijatelné riziko je nejenže přijatelné, ale v kontextu transformace sociálních služeb i žádoucí, protože umožňuje klientům rozvíjet se, učit se novým věcem a jeho prostřednictvím si klienti lépe uvědomí vlastní míru odpovědnosti. (Veřejný ochránce lidských práv)</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81314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je to důležité?</a:t>
            </a:r>
          </a:p>
        </p:txBody>
      </p:sp>
      <p:sp>
        <p:nvSpPr>
          <p:cNvPr id="6" name="Zástupný symbol pro obsah 5"/>
          <p:cNvSpPr>
            <a:spLocks noGrp="1"/>
          </p:cNvSpPr>
          <p:nvPr>
            <p:ph sz="half" idx="1"/>
          </p:nvPr>
        </p:nvSpPr>
        <p:spPr/>
        <p:txBody>
          <a:bodyPr>
            <a:normAutofit/>
          </a:bodyPr>
          <a:lstStyle/>
          <a:p>
            <a:r>
              <a:rPr lang="cs-CZ" dirty="0">
                <a:solidFill>
                  <a:srgbClr val="00B050"/>
                </a:solidFill>
              </a:rPr>
              <a:t>Přiměřené riziko </a:t>
            </a:r>
            <a:r>
              <a:rPr lang="cs-CZ" dirty="0"/>
              <a:t>je označeno za </a:t>
            </a:r>
            <a:r>
              <a:rPr lang="cs-CZ" dirty="0">
                <a:solidFill>
                  <a:srgbClr val="FF0000"/>
                </a:solidFill>
              </a:rPr>
              <a:t>nepřiměřené</a:t>
            </a:r>
            <a:r>
              <a:rPr lang="cs-CZ" dirty="0"/>
              <a:t>.</a:t>
            </a:r>
          </a:p>
          <a:p>
            <a:r>
              <a:rPr lang="cs-CZ" dirty="0"/>
              <a:t>Důsledky:</a:t>
            </a:r>
          </a:p>
          <a:p>
            <a:pPr marL="457200" indent="-457200">
              <a:buFont typeface="Arial" charset="0"/>
              <a:buChar char="•"/>
            </a:pPr>
            <a:r>
              <a:rPr lang="cs-CZ" dirty="0"/>
              <a:t>přepečovávání (péče o uživatele, která není potřebná)</a:t>
            </a:r>
          </a:p>
          <a:p>
            <a:pPr marL="457200" indent="-457200">
              <a:buFont typeface="Arial" charset="0"/>
              <a:buChar char="•"/>
            </a:pPr>
            <a:r>
              <a:rPr lang="cs-CZ" dirty="0"/>
              <a:t>porušení práv (právo na svobodu pohybu apod.)</a:t>
            </a:r>
          </a:p>
        </p:txBody>
      </p:sp>
      <p:sp>
        <p:nvSpPr>
          <p:cNvPr id="7" name="Zástupný symbol pro obsah 6"/>
          <p:cNvSpPr>
            <a:spLocks noGrp="1"/>
          </p:cNvSpPr>
          <p:nvPr>
            <p:ph sz="half" idx="2"/>
          </p:nvPr>
        </p:nvSpPr>
        <p:spPr/>
        <p:txBody>
          <a:bodyPr>
            <a:normAutofit/>
          </a:bodyPr>
          <a:lstStyle/>
          <a:p>
            <a:r>
              <a:rPr lang="cs-CZ" dirty="0">
                <a:solidFill>
                  <a:srgbClr val="FF0000"/>
                </a:solidFill>
              </a:rPr>
              <a:t>Nepřiměřené riziko </a:t>
            </a:r>
            <a:r>
              <a:rPr lang="cs-CZ" dirty="0"/>
              <a:t>je označeno za </a:t>
            </a:r>
            <a:r>
              <a:rPr lang="cs-CZ" dirty="0">
                <a:solidFill>
                  <a:srgbClr val="00B050"/>
                </a:solidFill>
              </a:rPr>
              <a:t>přiměřené</a:t>
            </a:r>
            <a:r>
              <a:rPr lang="cs-CZ" dirty="0"/>
              <a:t>.</a:t>
            </a:r>
          </a:p>
          <a:p>
            <a:r>
              <a:rPr lang="cs-CZ" dirty="0"/>
              <a:t>Důsledky:</a:t>
            </a:r>
          </a:p>
          <a:p>
            <a:pPr marL="457200" indent="-457200">
              <a:buFont typeface="Arial" charset="0"/>
              <a:buChar char="•"/>
            </a:pPr>
            <a:r>
              <a:rPr lang="cs-CZ" dirty="0"/>
              <a:t>zanedbání péče</a:t>
            </a:r>
          </a:p>
          <a:p>
            <a:pPr marL="457200" indent="-457200">
              <a:buFont typeface="Arial" charset="0"/>
              <a:buChar char="•"/>
            </a:pPr>
            <a:r>
              <a:rPr lang="cs-CZ" dirty="0"/>
              <a:t>porušení právní povinnosti</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677683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 kterých klientů provádět identifikaci rizik?</a:t>
            </a:r>
          </a:p>
        </p:txBody>
      </p:sp>
      <p:sp>
        <p:nvSpPr>
          <p:cNvPr id="3" name="Zástupný symbol pro obsah 2"/>
          <p:cNvSpPr>
            <a:spLocks noGrp="1"/>
          </p:cNvSpPr>
          <p:nvPr>
            <p:ph sz="half" idx="1"/>
          </p:nvPr>
        </p:nvSpPr>
        <p:spPr/>
        <p:txBody>
          <a:bodyPr>
            <a:normAutofit lnSpcReduction="10000"/>
          </a:bodyPr>
          <a:lstStyle/>
          <a:p>
            <a:r>
              <a:rPr lang="cs-CZ" dirty="0">
                <a:solidFill>
                  <a:srgbClr val="FF0000"/>
                </a:solidFill>
              </a:rPr>
              <a:t>Přezkoumání rizik </a:t>
            </a:r>
            <a:r>
              <a:rPr lang="cs-CZ" dirty="0"/>
              <a:t>- podle charakteru cílové skupiny může být prováděno </a:t>
            </a:r>
          </a:p>
          <a:p>
            <a:pPr marL="457200" indent="-457200">
              <a:buFont typeface="Arial" charset="0"/>
              <a:buChar char="•"/>
            </a:pPr>
            <a:r>
              <a:rPr lang="cs-CZ" dirty="0"/>
              <a:t>plošně (domovy pro seniory, domovy se zvláštním režimem) </a:t>
            </a:r>
          </a:p>
          <a:p>
            <a:pPr marL="457200" indent="-457200">
              <a:buFont typeface="Arial" charset="0"/>
              <a:buChar char="•"/>
            </a:pPr>
            <a:r>
              <a:rPr lang="cs-CZ" dirty="0"/>
              <a:t>individuálně pouze u některých klientů (sociální rehabilitace)</a:t>
            </a:r>
          </a:p>
          <a:p>
            <a:pPr marL="457200" indent="-457200">
              <a:buFont typeface="Arial" charset="0"/>
              <a:buChar char="•"/>
            </a:pPr>
            <a:r>
              <a:rPr lang="cs-CZ" dirty="0"/>
              <a:t>nemusí být prováděno vůbec (občanská poradna)</a:t>
            </a:r>
          </a:p>
        </p:txBody>
      </p:sp>
      <p:sp>
        <p:nvSpPr>
          <p:cNvPr id="4" name="Zástupný symbol pro obsah 3"/>
          <p:cNvSpPr>
            <a:spLocks noGrp="1"/>
          </p:cNvSpPr>
          <p:nvPr>
            <p:ph sz="half" idx="2"/>
          </p:nvPr>
        </p:nvSpPr>
        <p:spPr/>
        <p:txBody>
          <a:bodyPr>
            <a:normAutofit lnSpcReduction="10000"/>
          </a:bodyPr>
          <a:lstStyle/>
          <a:p>
            <a:r>
              <a:rPr lang="cs-CZ" dirty="0">
                <a:solidFill>
                  <a:srgbClr val="FF0000"/>
                </a:solidFill>
              </a:rPr>
              <a:t>Ošetření rizik </a:t>
            </a:r>
            <a:r>
              <a:rPr lang="cs-CZ" dirty="0"/>
              <a:t>- je prováděno u všech klientů, u kterých bylo identifikováno nepřiměřené riziko</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334187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Souhlas klienta</a:t>
            </a:r>
          </a:p>
        </p:txBody>
      </p:sp>
      <p:sp>
        <p:nvSpPr>
          <p:cNvPr id="3" name="Zástupný symbol pro obsah 2"/>
          <p:cNvSpPr>
            <a:spLocks noGrp="1"/>
          </p:cNvSpPr>
          <p:nvPr>
            <p:ph sz="half" idx="1"/>
          </p:nvPr>
        </p:nvSpPr>
        <p:spPr/>
        <p:txBody>
          <a:bodyPr>
            <a:normAutofit/>
          </a:bodyPr>
          <a:lstStyle/>
          <a:p>
            <a:r>
              <a:rPr lang="cs-CZ" dirty="0"/>
              <a:t>práce s rizikem jako </a:t>
            </a:r>
            <a:r>
              <a:rPr lang="cs-CZ" dirty="0">
                <a:solidFill>
                  <a:srgbClr val="FF0000"/>
                </a:solidFill>
              </a:rPr>
              <a:t>nabídka</a:t>
            </a:r>
          </a:p>
          <a:p>
            <a:pPr marL="457200" indent="-457200">
              <a:buFont typeface="Arial" charset="0"/>
              <a:buChar char="•"/>
            </a:pPr>
            <a:r>
              <a:rPr lang="cs-CZ" dirty="0"/>
              <a:t>tam, kde vzhledem k cílové skupině a charakteru služby není pravděpodobné, že bude nutné řešit nepřiměřené riziko</a:t>
            </a:r>
          </a:p>
        </p:txBody>
      </p:sp>
      <p:sp>
        <p:nvSpPr>
          <p:cNvPr id="4" name="Zástupný symbol pro obsah 3"/>
          <p:cNvSpPr>
            <a:spLocks noGrp="1"/>
          </p:cNvSpPr>
          <p:nvPr>
            <p:ph sz="half" idx="2"/>
          </p:nvPr>
        </p:nvSpPr>
        <p:spPr/>
        <p:txBody>
          <a:bodyPr>
            <a:normAutofit/>
          </a:bodyPr>
          <a:lstStyle/>
          <a:p>
            <a:r>
              <a:rPr lang="cs-CZ" dirty="0"/>
              <a:t>práce s rizikem jako </a:t>
            </a:r>
            <a:r>
              <a:rPr lang="cs-CZ" dirty="0">
                <a:solidFill>
                  <a:srgbClr val="FF0000"/>
                </a:solidFill>
              </a:rPr>
              <a:t>podmínka poskytnutí služby</a:t>
            </a:r>
          </a:p>
          <a:p>
            <a:pPr marL="457200" indent="-457200">
              <a:buFont typeface="Arial" charset="0"/>
              <a:buChar char="•"/>
            </a:pPr>
            <a:r>
              <a:rPr lang="cs-CZ" dirty="0"/>
              <a:t>tam, kde je vzhledem k cílové skupině a charakteru služby vysoce pravděpodobné, že nastane nepřiměřené riziko</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73606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Riziko</a:t>
            </a:r>
          </a:p>
        </p:txBody>
      </p:sp>
      <p:sp>
        <p:nvSpPr>
          <p:cNvPr id="3" name="Zástupný symbol pro obsah 2"/>
          <p:cNvSpPr>
            <a:spLocks noGrp="1"/>
          </p:cNvSpPr>
          <p:nvPr>
            <p:ph idx="1"/>
          </p:nvPr>
        </p:nvSpPr>
        <p:spPr/>
        <p:txBody>
          <a:bodyPr>
            <a:normAutofit fontScale="92500" lnSpcReduction="20000"/>
          </a:bodyPr>
          <a:lstStyle/>
          <a:p>
            <a:pPr marL="342900" indent="-342900">
              <a:buFont typeface="Arial" charset="0"/>
              <a:buChar char="•"/>
            </a:pPr>
            <a:r>
              <a:rPr lang="cs-CZ" dirty="0">
                <a:highlight>
                  <a:srgbClr val="FFFF00"/>
                </a:highlight>
              </a:rPr>
              <a:t>Nebezpečí, možnost škody, ztráty, nezdaru</a:t>
            </a:r>
            <a:r>
              <a:rPr lang="cs-CZ" dirty="0"/>
              <a:t>. (Akademický slovník cizích slov, Slovník spisovné češtiny)</a:t>
            </a:r>
          </a:p>
          <a:p>
            <a:pPr marL="342900" indent="-342900">
              <a:buFont typeface="Arial" charset="0"/>
              <a:buChar char="•"/>
            </a:pPr>
            <a:r>
              <a:rPr lang="cs-CZ" dirty="0"/>
              <a:t>Riziko je stavem, </a:t>
            </a:r>
            <a:r>
              <a:rPr lang="cs-CZ" dirty="0">
                <a:highlight>
                  <a:srgbClr val="FFFF00"/>
                </a:highlight>
              </a:rPr>
              <a:t>který ještě nenastal</a:t>
            </a:r>
            <a:r>
              <a:rPr lang="cs-CZ" dirty="0">
                <a:highlight>
                  <a:srgbClr val="00FF00"/>
                </a:highlight>
              </a:rPr>
              <a:t>. Přítomná skutečnost obsahuje v sobě potencionál prosazení nechtěné možnosti. </a:t>
            </a:r>
            <a:r>
              <a:rPr lang="cs-CZ" dirty="0"/>
              <a:t>Tato možnost má větší nebo menší pravděpodobnost. … Riziko se od pravděpodobnosti odlišuje v tom, že souvisí se subjektem zúčastněným proměny skutečnosti v některou z možností. Pravděpodobnost nepostihuje, jestli jsme si nový stav přáli, či nepřáli. Pokud se prosadí možnost, která nás výrazně potěší, říkáme jí „štěstí“. Pokud se prosadí možnost, po které jsme rozhodně netoužili, která nás naopak zraní a silně poškodí, pak mluvíme o „neštěstí“. Pokud předpovídáme, že může nastat stav, který nepřejeme, ale ještě nenastal, pak mluvím (v běžné řeči) o riziku. (MIŠÍK Dušan. Perspektivy kvality. Praha: Česká společnost pro jakost, z.s., 2015. ISSN 1805-6857)</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p:txBody>
      </p:sp>
    </p:spTree>
    <p:extLst>
      <p:ext uri="{BB962C8B-B14F-4D97-AF65-F5344CB8AC3E}">
        <p14:creationId xmlns:p14="http://schemas.microsoft.com/office/powerpoint/2010/main" val="627324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Posouzení schopností klienta</a:t>
            </a:r>
          </a:p>
        </p:txBody>
      </p:sp>
      <p:sp>
        <p:nvSpPr>
          <p:cNvPr id="3" name="Zástupný symbol pro obsah 2"/>
          <p:cNvSpPr>
            <a:spLocks noGrp="1"/>
          </p:cNvSpPr>
          <p:nvPr>
            <p:ph sz="half" idx="1"/>
          </p:nvPr>
        </p:nvSpPr>
        <p:spPr/>
        <p:txBody>
          <a:bodyPr/>
          <a:lstStyle/>
          <a:p>
            <a:r>
              <a:rPr lang="cs-CZ" dirty="0"/>
              <a:t>klient </a:t>
            </a:r>
            <a:r>
              <a:rPr lang="cs-CZ" dirty="0">
                <a:solidFill>
                  <a:srgbClr val="FF0000"/>
                </a:solidFill>
              </a:rPr>
              <a:t>je</a:t>
            </a:r>
            <a:r>
              <a:rPr lang="cs-CZ" dirty="0"/>
              <a:t> schopen chápat riziko a jeho důsledky</a:t>
            </a:r>
          </a:p>
          <a:p>
            <a:pPr marL="457200" indent="-457200">
              <a:buFont typeface="Arial" charset="0"/>
              <a:buChar char="•"/>
            </a:pPr>
            <a:r>
              <a:rPr lang="cs-CZ" dirty="0"/>
              <a:t>pracovník nabízí </a:t>
            </a:r>
          </a:p>
          <a:p>
            <a:pPr marL="457200" indent="-457200">
              <a:buFont typeface="Arial" charset="0"/>
              <a:buChar char="•"/>
            </a:pPr>
            <a:r>
              <a:rPr lang="cs-CZ" dirty="0"/>
              <a:t>klient rozhoduje </a:t>
            </a:r>
          </a:p>
        </p:txBody>
      </p:sp>
      <p:sp>
        <p:nvSpPr>
          <p:cNvPr id="4" name="Zástupný symbol pro obsah 3"/>
          <p:cNvSpPr>
            <a:spLocks noGrp="1"/>
          </p:cNvSpPr>
          <p:nvPr>
            <p:ph sz="half" idx="2"/>
          </p:nvPr>
        </p:nvSpPr>
        <p:spPr/>
        <p:txBody>
          <a:bodyPr/>
          <a:lstStyle/>
          <a:p>
            <a:r>
              <a:rPr lang="cs-CZ" dirty="0"/>
              <a:t>klient </a:t>
            </a:r>
            <a:r>
              <a:rPr lang="cs-CZ" dirty="0">
                <a:solidFill>
                  <a:srgbClr val="FF0000"/>
                </a:solidFill>
              </a:rPr>
              <a:t>není</a:t>
            </a:r>
            <a:r>
              <a:rPr lang="cs-CZ" dirty="0"/>
              <a:t> schopen chápat riziko a jeho důsledky</a:t>
            </a:r>
          </a:p>
          <a:p>
            <a:pPr marL="457200" indent="-457200">
              <a:buFont typeface="Arial" charset="0"/>
              <a:buChar char="•"/>
            </a:pPr>
            <a:r>
              <a:rPr lang="cs-CZ" dirty="0"/>
              <a:t>pracovník rozhoduje</a:t>
            </a:r>
          </a:p>
          <a:p>
            <a:pPr marL="457200" indent="-457200">
              <a:buFont typeface="Arial" charset="0"/>
              <a:buChar char="•"/>
            </a:pPr>
            <a:r>
              <a:rPr lang="cs-CZ" dirty="0"/>
              <a:t>klient je chráněn</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7185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je to důležité?</a:t>
            </a:r>
          </a:p>
        </p:txBody>
      </p:sp>
      <p:sp>
        <p:nvSpPr>
          <p:cNvPr id="6" name="Zástupný symbol pro obsah 5"/>
          <p:cNvSpPr>
            <a:spLocks noGrp="1"/>
          </p:cNvSpPr>
          <p:nvPr>
            <p:ph sz="half" idx="1"/>
          </p:nvPr>
        </p:nvSpPr>
        <p:spPr/>
        <p:txBody>
          <a:bodyPr>
            <a:normAutofit/>
          </a:bodyPr>
          <a:lstStyle/>
          <a:p>
            <a:r>
              <a:rPr lang="cs-CZ" dirty="0">
                <a:solidFill>
                  <a:srgbClr val="00B050"/>
                </a:solidFill>
              </a:rPr>
              <a:t>Orientovaný klient </a:t>
            </a:r>
            <a:r>
              <a:rPr lang="cs-CZ" dirty="0"/>
              <a:t>je označen za </a:t>
            </a:r>
            <a:r>
              <a:rPr lang="cs-CZ" dirty="0">
                <a:solidFill>
                  <a:srgbClr val="FF0000"/>
                </a:solidFill>
              </a:rPr>
              <a:t>neorientovaného</a:t>
            </a:r>
            <a:r>
              <a:rPr lang="cs-CZ" dirty="0"/>
              <a:t>.</a:t>
            </a:r>
          </a:p>
          <a:p>
            <a:r>
              <a:rPr lang="cs-CZ" dirty="0"/>
              <a:t>Důsledky:</a:t>
            </a:r>
          </a:p>
          <a:p>
            <a:pPr marL="457200" indent="-457200">
              <a:buFont typeface="Arial" charset="0"/>
              <a:buChar char="•"/>
            </a:pPr>
            <a:r>
              <a:rPr lang="cs-CZ" dirty="0"/>
              <a:t>přepečovávání (péče o uživatele, která není potřebná)</a:t>
            </a:r>
          </a:p>
          <a:p>
            <a:pPr marL="457200" indent="-457200">
              <a:buFont typeface="Arial" charset="0"/>
              <a:buChar char="•"/>
            </a:pPr>
            <a:r>
              <a:rPr lang="cs-CZ" dirty="0"/>
              <a:t>porušení práv (právo na svobodu pohybu apod.)</a:t>
            </a:r>
          </a:p>
        </p:txBody>
      </p:sp>
      <p:sp>
        <p:nvSpPr>
          <p:cNvPr id="7" name="Zástupný symbol pro obsah 6"/>
          <p:cNvSpPr>
            <a:spLocks noGrp="1"/>
          </p:cNvSpPr>
          <p:nvPr>
            <p:ph sz="half" idx="2"/>
          </p:nvPr>
        </p:nvSpPr>
        <p:spPr/>
        <p:txBody>
          <a:bodyPr>
            <a:normAutofit/>
          </a:bodyPr>
          <a:lstStyle/>
          <a:p>
            <a:r>
              <a:rPr lang="cs-CZ" dirty="0">
                <a:solidFill>
                  <a:srgbClr val="FF0000"/>
                </a:solidFill>
              </a:rPr>
              <a:t>Neorientovaný klient </a:t>
            </a:r>
            <a:r>
              <a:rPr lang="cs-CZ" dirty="0"/>
              <a:t>je označen za </a:t>
            </a:r>
            <a:r>
              <a:rPr lang="cs-CZ" dirty="0">
                <a:solidFill>
                  <a:srgbClr val="00B050"/>
                </a:solidFill>
              </a:rPr>
              <a:t>orientovaného</a:t>
            </a:r>
            <a:r>
              <a:rPr lang="cs-CZ" dirty="0"/>
              <a:t>.</a:t>
            </a:r>
          </a:p>
          <a:p>
            <a:r>
              <a:rPr lang="cs-CZ" dirty="0"/>
              <a:t>Důsledky:</a:t>
            </a:r>
          </a:p>
          <a:p>
            <a:pPr marL="457200" indent="-457200">
              <a:buFont typeface="Arial" charset="0"/>
              <a:buChar char="•"/>
            </a:pPr>
            <a:r>
              <a:rPr lang="cs-CZ" dirty="0"/>
              <a:t>zanedbání péče</a:t>
            </a:r>
          </a:p>
          <a:p>
            <a:pPr marL="457200" indent="-457200">
              <a:buFont typeface="Arial" charset="0"/>
              <a:buChar char="•"/>
            </a:pPr>
            <a:r>
              <a:rPr lang="cs-CZ" dirty="0"/>
              <a:t>porušení právní povinnosti</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98490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Kdo to má udělat?</a:t>
            </a:r>
          </a:p>
        </p:txBody>
      </p:sp>
      <p:sp>
        <p:nvSpPr>
          <p:cNvPr id="7" name="Zástupný symbol pro obsah 6"/>
          <p:cNvSpPr>
            <a:spLocks noGrp="1"/>
          </p:cNvSpPr>
          <p:nvPr>
            <p:ph sz="half" idx="1"/>
          </p:nvPr>
        </p:nvSpPr>
        <p:spPr>
          <a:solidFill>
            <a:schemeClr val="accent6">
              <a:lumMod val="20000"/>
              <a:lumOff val="80000"/>
            </a:schemeClr>
          </a:solidFill>
        </p:spPr>
        <p:txBody>
          <a:bodyPr>
            <a:normAutofit/>
          </a:bodyPr>
          <a:lstStyle/>
          <a:p>
            <a:pPr marL="342900" indent="-342900">
              <a:buFont typeface="Arial" charset="0"/>
              <a:buChar char="•"/>
            </a:pPr>
            <a:r>
              <a:rPr lang="cs-CZ" dirty="0"/>
              <a:t>lékař</a:t>
            </a:r>
          </a:p>
          <a:p>
            <a:pPr marL="342900" indent="-342900">
              <a:buFont typeface="Arial" charset="0"/>
              <a:buChar char="•"/>
            </a:pPr>
            <a:r>
              <a:rPr lang="cs-CZ" dirty="0"/>
              <a:t>zdravotní sestra</a:t>
            </a:r>
          </a:p>
          <a:p>
            <a:pPr marL="342900" indent="-342900">
              <a:buFont typeface="Arial" charset="0"/>
              <a:buChar char="•"/>
            </a:pPr>
            <a:r>
              <a:rPr lang="cs-CZ" dirty="0"/>
              <a:t>vedoucí</a:t>
            </a:r>
          </a:p>
          <a:p>
            <a:pPr marL="342900" indent="-342900">
              <a:buFont typeface="Arial" charset="0"/>
              <a:buChar char="•"/>
            </a:pPr>
            <a:r>
              <a:rPr lang="cs-CZ" dirty="0"/>
              <a:t>sociální pracovník</a:t>
            </a:r>
          </a:p>
          <a:p>
            <a:pPr marL="342900" indent="-342900">
              <a:buFont typeface="Arial" charset="0"/>
              <a:buChar char="•"/>
            </a:pPr>
            <a:r>
              <a:rPr lang="cs-CZ" dirty="0"/>
              <a:t>klíčový pracovník</a:t>
            </a:r>
          </a:p>
          <a:p>
            <a:pPr marL="342900" indent="-342900">
              <a:buFont typeface="Arial" charset="0"/>
              <a:buChar char="•"/>
            </a:pPr>
            <a:r>
              <a:rPr lang="cs-CZ" dirty="0"/>
              <a:t>psycholog</a:t>
            </a:r>
          </a:p>
          <a:p>
            <a:pPr marL="342900" indent="-342900">
              <a:buFont typeface="Arial" charset="0"/>
              <a:buChar char="•"/>
            </a:pPr>
            <a:r>
              <a:rPr lang="cs-CZ" dirty="0"/>
              <a:t>speciální pedagog</a:t>
            </a:r>
          </a:p>
          <a:p>
            <a:pPr marL="342900" indent="-342900">
              <a:buFont typeface="Arial" charset="0"/>
              <a:buChar char="•"/>
            </a:pPr>
            <a:r>
              <a:rPr lang="cs-CZ" dirty="0"/>
              <a:t>opatrovník</a:t>
            </a:r>
          </a:p>
          <a:p>
            <a:pPr marL="342900" indent="-342900">
              <a:buFont typeface="Arial" charset="0"/>
              <a:buChar char="•"/>
            </a:pPr>
            <a:r>
              <a:rPr lang="cs-CZ" dirty="0"/>
              <a:t>příbuzný</a:t>
            </a:r>
          </a:p>
        </p:txBody>
      </p:sp>
      <p:sp>
        <p:nvSpPr>
          <p:cNvPr id="8" name="Zástupný symbol pro obsah 7"/>
          <p:cNvSpPr>
            <a:spLocks noGrp="1"/>
          </p:cNvSpPr>
          <p:nvPr>
            <p:ph sz="half" idx="2"/>
          </p:nvPr>
        </p:nvSpPr>
        <p:spPr>
          <a:solidFill>
            <a:schemeClr val="accent3">
              <a:lumMod val="20000"/>
              <a:lumOff val="80000"/>
            </a:schemeClr>
          </a:solidFill>
        </p:spPr>
        <p:txBody>
          <a:bodyPr>
            <a:normAutofit/>
          </a:bodyPr>
          <a:lstStyle/>
          <a:p>
            <a:r>
              <a:rPr lang="cs-CZ" dirty="0"/>
              <a:t>multidisciplinární tým</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1652" y="2243731"/>
            <a:ext cx="3457977" cy="3457977"/>
          </a:xfrm>
          <a:prstGeom prst="rect">
            <a:avLst/>
          </a:prstGeom>
        </p:spPr>
      </p:pic>
    </p:spTree>
    <p:extLst>
      <p:ext uri="{BB962C8B-B14F-4D97-AF65-F5344CB8AC3E}">
        <p14:creationId xmlns:p14="http://schemas.microsoft.com/office/powerpoint/2010/main" val="126243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vhodných opatření</a:t>
            </a:r>
          </a:p>
        </p:txBody>
      </p:sp>
      <p:sp>
        <p:nvSpPr>
          <p:cNvPr id="3" name="Zástupný symbol pro obsah 2"/>
          <p:cNvSpPr>
            <a:spLocks noGrp="1"/>
          </p:cNvSpPr>
          <p:nvPr>
            <p:ph sz="half" idx="1"/>
          </p:nvPr>
        </p:nvSpPr>
        <p:spPr/>
        <p:txBody>
          <a:bodyPr/>
          <a:lstStyle/>
          <a:p>
            <a:r>
              <a:rPr lang="cs-CZ" dirty="0">
                <a:solidFill>
                  <a:srgbClr val="FF0000"/>
                </a:solidFill>
              </a:rPr>
              <a:t>reálné</a:t>
            </a:r>
          </a:p>
          <a:p>
            <a:r>
              <a:rPr lang="cs-CZ" dirty="0"/>
              <a:t>kdykoliv chce klient odejít ze zařízení, jeden z pracovníků jde s ním a po celou ho doprovází </a:t>
            </a:r>
          </a:p>
        </p:txBody>
      </p:sp>
      <p:sp>
        <p:nvSpPr>
          <p:cNvPr id="4" name="Zástupný symbol pro obsah 3"/>
          <p:cNvSpPr>
            <a:spLocks noGrp="1"/>
          </p:cNvSpPr>
          <p:nvPr>
            <p:ph sz="half" idx="2"/>
          </p:nvPr>
        </p:nvSpPr>
        <p:spPr/>
        <p:txBody>
          <a:bodyPr/>
          <a:lstStyle/>
          <a:p>
            <a:r>
              <a:rPr lang="cs-CZ" dirty="0">
                <a:solidFill>
                  <a:srgbClr val="FF0000"/>
                </a:solidFill>
              </a:rPr>
              <a:t>funkční</a:t>
            </a:r>
          </a:p>
          <a:p>
            <a:r>
              <a:rPr lang="cs-CZ" dirty="0"/>
              <a:t>klient slíbil, že v bytě nebude kouřit</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256974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sz="3300" dirty="0"/>
              <a:t>Pracovník &gt; zachránce &gt; oběť?</a:t>
            </a:r>
          </a:p>
        </p:txBody>
      </p:sp>
      <p:sp>
        <p:nvSpPr>
          <p:cNvPr id="8" name="Zástupný symbol pro obsah 7"/>
          <p:cNvSpPr>
            <a:spLocks noGrp="1"/>
          </p:cNvSpPr>
          <p:nvPr>
            <p:ph idx="1"/>
          </p:nvPr>
        </p:nvSpPr>
        <p:spPr/>
        <p:txBody>
          <a:bodyPr>
            <a:normAutofit fontScale="85000" lnSpcReduction="10000"/>
          </a:bodyPr>
          <a:lstStyle/>
          <a:p>
            <a:r>
              <a:rPr lang="cs-CZ" dirty="0"/>
              <a:t>§ 150 Neposkytnutí pomoci (Trestní zákoník)</a:t>
            </a:r>
          </a:p>
          <a:p>
            <a:r>
              <a:rPr lang="cs-CZ" dirty="0"/>
              <a:t>(1) Kdo osobě, která je v nebezpečí smrti nebo jeví známky vážné poruchy zdraví nebo jiného vážného onemocnění, neposkytne potřebnou pomoc, ač tak může učinit </a:t>
            </a:r>
            <a:r>
              <a:rPr lang="cs-CZ" dirty="0">
                <a:solidFill>
                  <a:srgbClr val="FF0000"/>
                </a:solidFill>
              </a:rPr>
              <a:t>bez nebezpečí pro sebe nebo jiného</a:t>
            </a:r>
            <a:r>
              <a:rPr lang="cs-CZ" dirty="0"/>
              <a:t>, bude potrestán odnětím svobody až na dvě léta.</a:t>
            </a:r>
          </a:p>
          <a:p>
            <a:r>
              <a:rPr lang="cs-CZ" dirty="0"/>
              <a:t>§ 106 Práva a povinnosti zaměstnance (Zákoník práce)</a:t>
            </a:r>
          </a:p>
          <a:p>
            <a:r>
              <a:rPr lang="cs-CZ" dirty="0"/>
              <a:t>(2) Zaměstnanec je oprávněn odmítnout výkon práce, o níž má důvodně za to, že </a:t>
            </a:r>
            <a:r>
              <a:rPr lang="cs-CZ" dirty="0">
                <a:solidFill>
                  <a:srgbClr val="FF0000"/>
                </a:solidFill>
              </a:rPr>
              <a:t>bezprostředně a závažným způsobem ohrožuje jeho život nebo zdraví, popřípadě život nebo zdraví jiných fyzických osob</a:t>
            </a:r>
            <a:r>
              <a:rPr lang="cs-CZ" dirty="0"/>
              <a:t>; takové odmítnutí není možné posuzovat jako nesplnění povinnosti zaměstnance.</a:t>
            </a:r>
          </a:p>
          <a:p>
            <a:r>
              <a:rPr lang="cs-CZ" dirty="0"/>
              <a:t>(4) Každý zaměstnanec je povinen dbát podle svých možností o svou vlastní </a:t>
            </a:r>
            <a:r>
              <a:rPr lang="cs-CZ" dirty="0">
                <a:solidFill>
                  <a:srgbClr val="FF0000"/>
                </a:solidFill>
              </a:rPr>
              <a:t>bezpečnost, o své zdraví i o bezpečnost a zdraví fyzických osob</a:t>
            </a:r>
            <a:r>
              <a:rPr lang="cs-CZ" dirty="0"/>
              <a:t>, kterých se bezprostředně dotýká jeho jednání, případně opomenutí při práci.</a:t>
            </a:r>
          </a:p>
        </p:txBody>
      </p:sp>
      <p:sp>
        <p:nvSpPr>
          <p:cNvPr id="5" name="Zástupný symbol pro datum 4"/>
          <p:cNvSpPr>
            <a:spLocks noGrp="1"/>
          </p:cNvSpPr>
          <p:nvPr>
            <p:ph type="dt" sz="half" idx="10"/>
          </p:nvPr>
        </p:nvSpPr>
        <p:spPr/>
        <p:txBody>
          <a:bodyPr/>
          <a:lstStyle/>
          <a:p>
            <a:fld id="{98D9BBCA-DECC-804C-9F45-1311B2875BA9}" type="datetime2">
              <a:rPr lang="cs-CZ" b="1" smtClean="0"/>
              <a:pPr/>
              <a:t>úterý 1. listopadu 2022</a:t>
            </a:fld>
            <a:endParaRPr lang="en-US" b="1" dirty="0"/>
          </a:p>
        </p:txBody>
      </p:sp>
      <p:sp>
        <p:nvSpPr>
          <p:cNvPr id="6" name="Zástupný symbol pro zápatí 5"/>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532265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Tři bratři</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621328380"/>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568522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odpovědnost</a:t>
            </a:r>
          </a:p>
        </p:txBody>
      </p:sp>
      <p:sp>
        <p:nvSpPr>
          <p:cNvPr id="3" name="Zástupný symbol pro obsah 2"/>
          <p:cNvSpPr>
            <a:spLocks noGrp="1"/>
          </p:cNvSpPr>
          <p:nvPr>
            <p:ph idx="1"/>
          </p:nvPr>
        </p:nvSpPr>
        <p:spPr/>
        <p:txBody>
          <a:bodyPr>
            <a:normAutofit lnSpcReduction="10000"/>
          </a:bodyPr>
          <a:lstStyle/>
          <a:p>
            <a:pPr marL="342900" indent="-342900">
              <a:buFont typeface="Arial" charset="0"/>
              <a:buChar char="•"/>
            </a:pPr>
            <a:r>
              <a:rPr lang="cs-CZ" dirty="0"/>
              <a:t>uplatnění nepříznivých právních následků vůči tomu, kdo porušil právní povinnost</a:t>
            </a:r>
          </a:p>
          <a:p>
            <a:pPr marL="342900" indent="-342900">
              <a:buFont typeface="Arial" charset="0"/>
              <a:buChar char="•"/>
            </a:pPr>
            <a:r>
              <a:rPr lang="cs-CZ" dirty="0"/>
              <a:t>trest, sankce</a:t>
            </a:r>
          </a:p>
          <a:p>
            <a:pPr marL="342900" indent="-342900">
              <a:buFont typeface="Arial" charset="0"/>
              <a:buChar char="•"/>
            </a:pPr>
            <a:r>
              <a:rPr lang="cs-CZ" dirty="0">
                <a:solidFill>
                  <a:srgbClr val="FF0000"/>
                </a:solidFill>
              </a:rPr>
              <a:t>veřejnoprávní odpovědnost</a:t>
            </a:r>
          </a:p>
          <a:p>
            <a:pPr marL="800100" lvl="1" indent="-342900">
              <a:buFont typeface="Arial" charset="0"/>
              <a:buChar char="•"/>
            </a:pPr>
            <a:r>
              <a:rPr lang="cs-CZ" dirty="0"/>
              <a:t>trestněprávní odpovědnost (trestné činy)</a:t>
            </a:r>
          </a:p>
          <a:p>
            <a:pPr marL="800100" lvl="1" indent="-342900">
              <a:buFont typeface="Arial" charset="0"/>
              <a:buChar char="•"/>
            </a:pPr>
            <a:r>
              <a:rPr lang="cs-CZ" dirty="0"/>
              <a:t>odpovědnost za přestupek (přestupky)</a:t>
            </a:r>
          </a:p>
          <a:p>
            <a:pPr marL="342900" indent="-342900">
              <a:buFont typeface="Arial" charset="0"/>
              <a:buChar char="•"/>
            </a:pPr>
            <a:r>
              <a:rPr lang="cs-CZ" dirty="0">
                <a:solidFill>
                  <a:srgbClr val="FF0000"/>
                </a:solidFill>
              </a:rPr>
              <a:t>soukromoprávní odpovědnost</a:t>
            </a:r>
          </a:p>
          <a:p>
            <a:pPr marL="800100" lvl="1" indent="-342900">
              <a:buFont typeface="Arial" charset="0"/>
              <a:buChar char="•"/>
            </a:pPr>
            <a:r>
              <a:rPr lang="cs-CZ" dirty="0"/>
              <a:t>občanskoprávní odpovědnost (odpovědnost za škodu, újmu)</a:t>
            </a:r>
          </a:p>
          <a:p>
            <a:pPr marL="800100" lvl="1" indent="-342900">
              <a:buFont typeface="Arial" charset="0"/>
              <a:buChar char="•"/>
            </a:pPr>
            <a:r>
              <a:rPr lang="cs-CZ" dirty="0"/>
              <a:t>pracovněprávní odpovědnost (odpovědnost zaměstnavatele, odpovědnost zaměstnance)</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031940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Trestně právní odpovědnost</a:t>
            </a:r>
          </a:p>
        </p:txBody>
      </p:sp>
      <p:sp>
        <p:nvSpPr>
          <p:cNvPr id="3" name="Content Placeholder 2"/>
          <p:cNvSpPr>
            <a:spLocks noGrp="1"/>
          </p:cNvSpPr>
          <p:nvPr>
            <p:ph idx="1"/>
          </p:nvPr>
        </p:nvSpPr>
        <p:spPr/>
        <p:txBody>
          <a:bodyPr>
            <a:normAutofit/>
          </a:bodyPr>
          <a:lstStyle/>
          <a:p>
            <a:r>
              <a:rPr lang="cs-CZ" dirty="0"/>
              <a:t>Trestní zákoník (40/2009 Sb.)</a:t>
            </a:r>
          </a:p>
          <a:p>
            <a:r>
              <a:rPr lang="cs-CZ" b="1" dirty="0"/>
              <a:t>§ 148</a:t>
            </a:r>
          </a:p>
          <a:p>
            <a:r>
              <a:rPr lang="cs-CZ" b="1" dirty="0"/>
              <a:t>Ublížení na zdraví z nedbalosti</a:t>
            </a:r>
          </a:p>
          <a:p>
            <a:r>
              <a:rPr lang="cs-CZ" b="1" dirty="0"/>
              <a:t>(1)</a:t>
            </a:r>
            <a:r>
              <a:rPr lang="cs-CZ" dirty="0"/>
              <a:t> Kdo jinému z nedbalosti ublíží na zdraví tím, že poruší důležitou povinnost vyplývající z jeho zaměstnání, povolání, postavení nebo funkce nebo uloženou mu podle zákona, bude potrestán odnětím svobody až na jeden rok nebo zákazem činnosti.</a:t>
            </a:r>
          </a:p>
        </p:txBody>
      </p:sp>
    </p:spTree>
    <p:extLst>
      <p:ext uri="{BB962C8B-B14F-4D97-AF65-F5344CB8AC3E}">
        <p14:creationId xmlns:p14="http://schemas.microsoft.com/office/powerpoint/2010/main" val="657206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Odpovědnost za přestupek</a:t>
            </a:r>
          </a:p>
        </p:txBody>
      </p:sp>
      <p:sp>
        <p:nvSpPr>
          <p:cNvPr id="3" name="Content Placeholder 2"/>
          <p:cNvSpPr>
            <a:spLocks noGrp="1"/>
          </p:cNvSpPr>
          <p:nvPr>
            <p:ph idx="1"/>
          </p:nvPr>
        </p:nvSpPr>
        <p:spPr/>
        <p:txBody>
          <a:bodyPr>
            <a:normAutofit fontScale="92500" lnSpcReduction="20000"/>
          </a:bodyPr>
          <a:lstStyle/>
          <a:p>
            <a:r>
              <a:rPr lang="cs-CZ" dirty="0"/>
              <a:t>Zákon o přestupcích (200/1990 Sb.)</a:t>
            </a:r>
          </a:p>
          <a:p>
            <a:r>
              <a:rPr lang="cs-CZ" b="1" dirty="0"/>
              <a:t>§ 49</a:t>
            </a:r>
          </a:p>
          <a:p>
            <a:r>
              <a:rPr lang="cs-CZ" b="1" dirty="0"/>
              <a:t>Přestupky proti občanskému soužití</a:t>
            </a:r>
          </a:p>
          <a:p>
            <a:r>
              <a:rPr lang="cs-CZ" b="1" dirty="0"/>
              <a:t>(1)</a:t>
            </a:r>
            <a:r>
              <a:rPr lang="cs-CZ" dirty="0"/>
              <a:t> Přestupku se dopustí ten, kdo</a:t>
            </a:r>
          </a:p>
          <a:p>
            <a:r>
              <a:rPr lang="cs-CZ" b="1" dirty="0"/>
              <a:t>a)</a:t>
            </a:r>
            <a:r>
              <a:rPr lang="cs-CZ" dirty="0"/>
              <a:t> jinému ublíží na cti tím, že ho urazí nebo vydá v posměch,</a:t>
            </a:r>
          </a:p>
          <a:p>
            <a:r>
              <a:rPr lang="cs-CZ" b="1" dirty="0"/>
              <a:t>b)</a:t>
            </a:r>
            <a:r>
              <a:rPr lang="cs-CZ" dirty="0"/>
              <a:t> jinému z nedbalosti ublíží na zdraví,</a:t>
            </a:r>
          </a:p>
          <a:p>
            <a:r>
              <a:rPr lang="cs-CZ" b="1" dirty="0"/>
              <a:t>c)</a:t>
            </a:r>
            <a:r>
              <a:rPr lang="cs-CZ" dirty="0"/>
              <a:t> úmyslně naruší občanské soužití vyhrožováním újmou na zdraví, drobným ublížením na zdraví, nepravdivým obviněním z přestupku, schválnostmi nebo jiným hrubým jednáním,</a:t>
            </a:r>
          </a:p>
          <a:p>
            <a:r>
              <a:rPr lang="cs-CZ" b="1" dirty="0"/>
              <a:t>d)</a:t>
            </a:r>
            <a:r>
              <a:rPr lang="cs-CZ" dirty="0"/>
              <a:t> omezuje nebo znemožňuje příslušníku národnostní menšiny výkon práv příslušníků národnostních menšin,</a:t>
            </a:r>
          </a:p>
        </p:txBody>
      </p:sp>
    </p:spTree>
    <p:extLst>
      <p:ext uri="{BB962C8B-B14F-4D97-AF65-F5344CB8AC3E}">
        <p14:creationId xmlns:p14="http://schemas.microsoft.com/office/powerpoint/2010/main" val="433174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Občanskoprávní odpovědnost</a:t>
            </a:r>
          </a:p>
        </p:txBody>
      </p:sp>
      <p:sp>
        <p:nvSpPr>
          <p:cNvPr id="3" name="Content Placeholder 2"/>
          <p:cNvSpPr>
            <a:spLocks noGrp="1"/>
          </p:cNvSpPr>
          <p:nvPr>
            <p:ph idx="1"/>
          </p:nvPr>
        </p:nvSpPr>
        <p:spPr/>
        <p:txBody>
          <a:bodyPr>
            <a:normAutofit fontScale="92500"/>
          </a:bodyPr>
          <a:lstStyle/>
          <a:p>
            <a:r>
              <a:rPr lang="cs-CZ" dirty="0"/>
              <a:t>Občanský zákoník (89/2012 Sb.)</a:t>
            </a:r>
          </a:p>
          <a:p>
            <a:r>
              <a:rPr lang="cs-CZ" dirty="0"/>
              <a:t>Škody je možné se dopustit:</a:t>
            </a:r>
          </a:p>
          <a:p>
            <a:pPr marL="342900" indent="-342900">
              <a:buFont typeface="Arial" charset="0"/>
              <a:buChar char="•"/>
            </a:pPr>
            <a:r>
              <a:rPr lang="cs-CZ" dirty="0"/>
              <a:t>porušením dobrých mravů (§ 2909, úmyslné porušení) ,</a:t>
            </a:r>
          </a:p>
          <a:p>
            <a:pPr marL="342900" indent="-342900">
              <a:buFont typeface="Arial" charset="0"/>
              <a:buChar char="•"/>
            </a:pPr>
            <a:r>
              <a:rPr lang="cs-CZ" dirty="0"/>
              <a:t>porušením zákona (§ 2910, vlastní zavinění),</a:t>
            </a:r>
          </a:p>
          <a:p>
            <a:pPr marL="342900" indent="-342900">
              <a:buFont typeface="Arial" charset="0"/>
              <a:buChar char="•"/>
            </a:pPr>
            <a:r>
              <a:rPr lang="cs-CZ" dirty="0"/>
              <a:t>porušením smlouvy (§ 2913, zavinění není vyžadováno). </a:t>
            </a:r>
          </a:p>
          <a:p>
            <a:r>
              <a:rPr lang="cs-CZ" dirty="0"/>
              <a:t>§ 2912</a:t>
            </a:r>
          </a:p>
          <a:p>
            <a:pPr marL="342900" indent="-342900">
              <a:buFont typeface="Arial" charset="0"/>
              <a:buChar char="•"/>
            </a:pPr>
            <a:r>
              <a:rPr lang="cs-CZ" dirty="0"/>
              <a:t>(2) Dá-li škůdce najevo zvláštní znalost, dovednost nebo pečlivost, nebo zaváže-li se k činnosti, k níž je zvláštní znalosti, dovednosti nebo pečlivosti zapotřebí, a neuplatní-li tyto zvláštní vlastnosti, má se za to, že jedná nedbale.</a:t>
            </a:r>
          </a:p>
          <a:p>
            <a:pPr marL="342900" indent="-342900">
              <a:buFont typeface="Arial" charset="0"/>
              <a:buChar char="•"/>
            </a:pPr>
            <a:endParaRPr lang="cs-CZ" dirty="0"/>
          </a:p>
        </p:txBody>
      </p:sp>
    </p:spTree>
    <p:extLst>
      <p:ext uri="{BB962C8B-B14F-4D97-AF65-F5344CB8AC3E}">
        <p14:creationId xmlns:p14="http://schemas.microsoft.com/office/powerpoint/2010/main" val="39867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Riziko</a:t>
            </a:r>
          </a:p>
        </p:txBody>
      </p:sp>
      <p:sp>
        <p:nvSpPr>
          <p:cNvPr id="3" name="Zástupný symbol pro obsah 2"/>
          <p:cNvSpPr>
            <a:spLocks noGrp="1"/>
          </p:cNvSpPr>
          <p:nvPr>
            <p:ph idx="1"/>
          </p:nvPr>
        </p:nvSpPr>
        <p:spPr/>
        <p:txBody>
          <a:bodyPr>
            <a:normAutofit/>
          </a:bodyPr>
          <a:lstStyle/>
          <a:p>
            <a:r>
              <a:rPr lang="cs-CZ" dirty="0"/>
              <a:t>Stav, který ještě nenastal, a který si z důvodu možnosti škody, ztráty či nezdaru nepřejeme.</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p>
          <a:p>
            <a:endParaRPr lang="en-US" dirty="0"/>
          </a:p>
        </p:txBody>
      </p:sp>
    </p:spTree>
    <p:extLst>
      <p:ext uri="{BB962C8B-B14F-4D97-AF65-F5344CB8AC3E}">
        <p14:creationId xmlns:p14="http://schemas.microsoft.com/office/powerpoint/2010/main" val="204880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it-IT" dirty="0"/>
              <a:t>25 Cdo 552/2014 NEJVYŠŠÍ SOUD 17.12.2015</a:t>
            </a:r>
            <a:endParaRPr lang="cs-CZ" dirty="0"/>
          </a:p>
        </p:txBody>
      </p:sp>
      <p:sp>
        <p:nvSpPr>
          <p:cNvPr id="3" name="Zástupný symbol pro obsah 2"/>
          <p:cNvSpPr>
            <a:spLocks noGrp="1"/>
          </p:cNvSpPr>
          <p:nvPr>
            <p:ph idx="1"/>
          </p:nvPr>
        </p:nvSpPr>
        <p:spPr/>
        <p:txBody>
          <a:bodyPr/>
          <a:lstStyle/>
          <a:p>
            <a:r>
              <a:rPr lang="cs-CZ" dirty="0"/>
              <a:t>M. K. [matka žalobců a) a b) a sestra žalobkyně c)] byla svojí rodinou v dubnu 2007 umístěna do domova, který provozuje žalovaný a který se specializuje na osoby postižené demencí Alzheimerova typu (domov se zvláštním režimem). V té době trpěla těžkou demencí, byla nesoběstačná, její stav se postupně zhoršoval, stávala se stále více neklidnou, zmatenou a podléhala depresi. Dne 15. 9. 2007 se nacházela sama bez dozoru v místnosti ve druhém patře domova, z níž vypadla oknem a zemřela.</a:t>
            </a:r>
          </a:p>
        </p:txBody>
      </p:sp>
    </p:spTree>
    <p:extLst>
      <p:ext uri="{BB962C8B-B14F-4D97-AF65-F5344CB8AC3E}">
        <p14:creationId xmlns:p14="http://schemas.microsoft.com/office/powerpoint/2010/main" val="78033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Odvolací krajský soud</a:t>
            </a:r>
          </a:p>
        </p:txBody>
      </p:sp>
      <p:sp>
        <p:nvSpPr>
          <p:cNvPr id="3" name="Zástupný symbol pro obsah 2"/>
          <p:cNvSpPr>
            <a:spLocks noGrp="1"/>
          </p:cNvSpPr>
          <p:nvPr>
            <p:ph idx="1"/>
          </p:nvPr>
        </p:nvSpPr>
        <p:spPr/>
        <p:txBody>
          <a:bodyPr>
            <a:normAutofit/>
          </a:bodyPr>
          <a:lstStyle/>
          <a:p>
            <a:r>
              <a:rPr lang="cs-CZ" dirty="0"/>
              <a:t>Odvolací soud dospěl k závěru, že s ohledem na typ zařízení a osoby v něm umístěné žalobci oprávněně očekávali, že bude zajištěna bezpečnost jejich matky, resp. sestry. Skutečnost, že se poškozená mohla volně pohybovat po zařízení, navštívit společenskou místnost nedozorovanou personálem, otevřít si okno a vypadnout z něj, svědčí o </a:t>
            </a:r>
            <a:r>
              <a:rPr lang="cs-CZ" b="1" dirty="0">
                <a:solidFill>
                  <a:srgbClr val="FF0000"/>
                </a:solidFill>
              </a:rPr>
              <a:t>zanedbání základní prevenční povinnosti žalovaného ve formě nevědomé nedbalosti</a:t>
            </a:r>
            <a:r>
              <a:rPr lang="cs-CZ" dirty="0"/>
              <a:t>. Podle odvolacího soudu nebylo nutné zajišťovat pacienty mřížemi, ale stačilo odstranit okenní kliky tak, aby je pacienti nemohli samostatně otevírat.</a:t>
            </a:r>
          </a:p>
        </p:txBody>
      </p:sp>
    </p:spTree>
    <p:extLst>
      <p:ext uri="{BB962C8B-B14F-4D97-AF65-F5344CB8AC3E}">
        <p14:creationId xmlns:p14="http://schemas.microsoft.com/office/powerpoint/2010/main" val="1718375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Nejvyšší soud</a:t>
            </a:r>
          </a:p>
        </p:txBody>
      </p:sp>
      <p:sp>
        <p:nvSpPr>
          <p:cNvPr id="3" name="Zástupný symbol pro obsah 2"/>
          <p:cNvSpPr>
            <a:spLocks noGrp="1"/>
          </p:cNvSpPr>
          <p:nvPr>
            <p:ph idx="1"/>
          </p:nvPr>
        </p:nvSpPr>
        <p:spPr/>
        <p:txBody>
          <a:bodyPr/>
          <a:lstStyle/>
          <a:p>
            <a:r>
              <a:rPr lang="cs-CZ" dirty="0"/>
              <a:t>Poskytovatel </a:t>
            </a:r>
            <a:r>
              <a:rPr lang="cs-CZ" b="1" dirty="0"/>
              <a:t>byl vybaven </a:t>
            </a:r>
            <a:r>
              <a:rPr lang="cs-CZ" b="1" dirty="0">
                <a:solidFill>
                  <a:srgbClr val="FF0000"/>
                </a:solidFill>
              </a:rPr>
              <a:t>odbornými znalostmi </a:t>
            </a:r>
            <a:r>
              <a:rPr lang="cs-CZ" dirty="0"/>
              <a:t>umožňujícími mu učinit závěr, že taková osoba postižená dezorientací, poruchami vnímání a ztrátou identity nesmí zůstat sama v místnosti, ve které by si mohla snadno otevřít okno a vypadnout. </a:t>
            </a:r>
            <a:r>
              <a:rPr lang="cs-CZ" b="1" dirty="0">
                <a:solidFill>
                  <a:srgbClr val="FF0000"/>
                </a:solidFill>
              </a:rPr>
              <a:t>Měl a mohl tak předvídat, že může tímto způsobem dojít k vážnému úrazu či k usmrcení.</a:t>
            </a:r>
          </a:p>
        </p:txBody>
      </p:sp>
    </p:spTree>
    <p:extLst>
      <p:ext uri="{BB962C8B-B14F-4D97-AF65-F5344CB8AC3E}">
        <p14:creationId xmlns:p14="http://schemas.microsoft.com/office/powerpoint/2010/main" val="138371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Nejvyšší soud</a:t>
            </a:r>
          </a:p>
        </p:txBody>
      </p:sp>
      <p:sp>
        <p:nvSpPr>
          <p:cNvPr id="3" name="Zástupný symbol pro obsah 2"/>
          <p:cNvSpPr>
            <a:spLocks noGrp="1"/>
          </p:cNvSpPr>
          <p:nvPr>
            <p:ph idx="1"/>
          </p:nvPr>
        </p:nvSpPr>
        <p:spPr/>
        <p:txBody>
          <a:bodyPr/>
          <a:lstStyle/>
          <a:p>
            <a:r>
              <a:rPr lang="cs-CZ" b="1" dirty="0"/>
              <a:t>Náležitý</a:t>
            </a:r>
            <a:r>
              <a:rPr lang="cs-CZ" dirty="0"/>
              <a:t> </a:t>
            </a:r>
            <a:r>
              <a:rPr lang="cs-CZ" b="1" dirty="0"/>
              <a:t>dohled </a:t>
            </a:r>
            <a:r>
              <a:rPr lang="cs-CZ" dirty="0"/>
              <a:t>nad pacientem umístěným v domově se zvláštním režimem podle zákona o sociálních službách </a:t>
            </a:r>
            <a:r>
              <a:rPr lang="cs-CZ" b="1" dirty="0"/>
              <a:t>neznamená vždy nepřetržitý a bezprostřední dohled "na každém kroku"</a:t>
            </a:r>
            <a:r>
              <a:rPr lang="cs-CZ" dirty="0"/>
              <a:t>, avšak v závislosti na konkrétních okolnostech musí být </a:t>
            </a:r>
            <a:r>
              <a:rPr lang="cs-CZ" b="1" dirty="0"/>
              <a:t>vytvořeny takové podmínky</a:t>
            </a:r>
            <a:r>
              <a:rPr lang="cs-CZ" dirty="0"/>
              <a:t>, aby si pacient v době, kdy není pod bezprostředním </a:t>
            </a:r>
            <a:r>
              <a:rPr lang="cs-CZ" b="1" dirty="0"/>
              <a:t>dohledem</a:t>
            </a:r>
            <a:r>
              <a:rPr lang="cs-CZ" dirty="0"/>
              <a:t> personálu, sám nezpůsobil újmu na zdraví či životě. </a:t>
            </a:r>
          </a:p>
        </p:txBody>
      </p:sp>
    </p:spTree>
    <p:extLst>
      <p:ext uri="{BB962C8B-B14F-4D97-AF65-F5344CB8AC3E}">
        <p14:creationId xmlns:p14="http://schemas.microsoft.com/office/powerpoint/2010/main" val="1028936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bylo porušeno?</a:t>
            </a:r>
          </a:p>
        </p:txBody>
      </p:sp>
      <p:sp>
        <p:nvSpPr>
          <p:cNvPr id="3" name="Zástupný symbol pro obsah 2"/>
          <p:cNvSpPr>
            <a:spLocks noGrp="1"/>
          </p:cNvSpPr>
          <p:nvPr>
            <p:ph idx="1"/>
          </p:nvPr>
        </p:nvSpPr>
        <p:spPr/>
        <p:txBody>
          <a:bodyPr>
            <a:normAutofit fontScale="85000" lnSpcReduction="20000"/>
          </a:bodyPr>
          <a:lstStyle/>
          <a:p>
            <a:r>
              <a:rPr lang="cs-CZ" b="1" dirty="0"/>
              <a:t>§ 415 OZ </a:t>
            </a:r>
            <a:r>
              <a:rPr lang="cs-CZ" dirty="0"/>
              <a:t>Každý je povinen počínat si tak, aby nedocházelo ke škodám na zdraví, na majetku, na přírodě a životním prostředí.</a:t>
            </a:r>
            <a:endParaRPr lang="cs-CZ" b="1" dirty="0"/>
          </a:p>
          <a:p>
            <a:r>
              <a:rPr lang="cs-CZ" b="1" dirty="0"/>
              <a:t>§ 420 OZ (1)</a:t>
            </a:r>
            <a:r>
              <a:rPr lang="cs-CZ" dirty="0"/>
              <a:t> Každý odpovídá za škodu, kterou způsobil porušením právní povinnosti.</a:t>
            </a:r>
          </a:p>
          <a:p>
            <a:r>
              <a:rPr lang="cs-CZ" dirty="0"/>
              <a:t>Právní povinnosti = </a:t>
            </a:r>
            <a:r>
              <a:rPr lang="cs-CZ" b="1" dirty="0"/>
              <a:t>zákon o sociálních službách</a:t>
            </a:r>
          </a:p>
          <a:p>
            <a:r>
              <a:rPr lang="cs-CZ" b="1" dirty="0"/>
              <a:t>§2, odst. 2 </a:t>
            </a:r>
            <a:r>
              <a:rPr lang="cs-CZ" dirty="0"/>
              <a:t>- sociální služby musí být poskytovány v zájmu osob a v náležité kvalitě takovými způsoby, aby bylo vždy důsledně zajištěno dodržování lidských práv a základních svobod osob.</a:t>
            </a:r>
          </a:p>
          <a:p>
            <a:r>
              <a:rPr lang="cs-CZ" b="1" dirty="0"/>
              <a:t>§ 88, písm. c)</a:t>
            </a:r>
            <a:r>
              <a:rPr lang="cs-CZ" dirty="0"/>
              <a:t> vytvářet při poskytování sociálních služeb takové podmínky, které umožní osobám, kterým poskytují sociální služby, naplňovat jejich lidská i občanská práva, a které zamezí střetům zájmů těchto osob se zájmy poskytovatele sociální služby,</a:t>
            </a:r>
          </a:p>
          <a:p>
            <a:r>
              <a:rPr lang="cs-CZ" b="1" dirty="0"/>
              <a:t>§89</a:t>
            </a:r>
            <a:r>
              <a:rPr lang="cs-CZ" dirty="0"/>
              <a:t>, např. odst. 4) Poskytovatel sociálních služeb je povinen poskytovat sociální služby tak, aby metody poskytování těchto služeb předcházely situacím, ve kterých je nezbytné použít opatření omezující pohyb osob.</a:t>
            </a:r>
          </a:p>
        </p:txBody>
      </p:sp>
    </p:spTree>
    <p:extLst>
      <p:ext uri="{BB962C8B-B14F-4D97-AF65-F5344CB8AC3E}">
        <p14:creationId xmlns:p14="http://schemas.microsoft.com/office/powerpoint/2010/main" val="1453742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Škoda způsobená tím, kdo nemůže posoudit následky svého jednání</a:t>
            </a:r>
          </a:p>
        </p:txBody>
      </p:sp>
      <p:sp>
        <p:nvSpPr>
          <p:cNvPr id="3" name="Zástupný symbol pro obsah 2"/>
          <p:cNvSpPr>
            <a:spLocks noGrp="1"/>
          </p:cNvSpPr>
          <p:nvPr>
            <p:ph idx="1"/>
          </p:nvPr>
        </p:nvSpPr>
        <p:spPr/>
        <p:txBody>
          <a:bodyPr>
            <a:normAutofit lnSpcReduction="10000"/>
          </a:bodyPr>
          <a:lstStyle/>
          <a:p>
            <a:r>
              <a:rPr lang="cs-CZ" b="1" dirty="0"/>
              <a:t>§ 2920</a:t>
            </a:r>
          </a:p>
          <a:p>
            <a:r>
              <a:rPr lang="cs-CZ" b="1" dirty="0"/>
              <a:t>(1)</a:t>
            </a:r>
            <a:r>
              <a:rPr lang="cs-CZ" dirty="0"/>
              <a:t> Nezletilý, který nenabyl plné svéprávnosti, nebo ten, kdo je stižen duševní poruchou, </a:t>
            </a:r>
            <a:r>
              <a:rPr lang="cs-CZ" b="1" dirty="0"/>
              <a:t>nahradí způsobenou </a:t>
            </a:r>
            <a:r>
              <a:rPr lang="cs-CZ" dirty="0"/>
              <a:t>škodu, </a:t>
            </a:r>
            <a:r>
              <a:rPr lang="cs-CZ" b="1" dirty="0"/>
              <a:t>pokud byl způsobilý ovládnout své jednání a posoudit jeho následky</a:t>
            </a:r>
            <a:r>
              <a:rPr lang="cs-CZ" dirty="0"/>
              <a:t>; poškozenému náleží náhrada škody i tehdy, nebránil-li se škůdci ze šetrnosti k němu.</a:t>
            </a:r>
          </a:p>
          <a:p>
            <a:r>
              <a:rPr lang="cs-CZ" dirty="0"/>
              <a:t>(2) Nebyl-li nezletilý, který nenabyl plné svéprávnosti, nebo ten, kdo je stižen duševní poruchou, způsobilý ovládnout své jednání a posoudit jeho následky, má poškozený právo na náhradu, je-li to spravedlivé se zřetelem k majetkovým poměrům škůdce a poškozeného.</a:t>
            </a:r>
          </a:p>
        </p:txBody>
      </p:sp>
    </p:spTree>
    <p:extLst>
      <p:ext uri="{BB962C8B-B14F-4D97-AF65-F5344CB8AC3E}">
        <p14:creationId xmlns:p14="http://schemas.microsoft.com/office/powerpoint/2010/main" val="1672878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Škoda způsobená tím, kdo nemůže posoudit následky svého jednání</a:t>
            </a:r>
          </a:p>
        </p:txBody>
      </p:sp>
      <p:sp>
        <p:nvSpPr>
          <p:cNvPr id="3" name="Zástupný symbol pro obsah 2"/>
          <p:cNvSpPr>
            <a:spLocks noGrp="1"/>
          </p:cNvSpPr>
          <p:nvPr>
            <p:ph idx="1"/>
          </p:nvPr>
        </p:nvSpPr>
        <p:spPr/>
        <p:txBody>
          <a:bodyPr/>
          <a:lstStyle/>
          <a:p>
            <a:r>
              <a:rPr lang="cs-CZ" b="1" dirty="0"/>
              <a:t>§ 2921</a:t>
            </a:r>
          </a:p>
          <a:p>
            <a:r>
              <a:rPr lang="cs-CZ" dirty="0"/>
              <a:t>Společně a nerozdílně se škůdcem </a:t>
            </a:r>
            <a:r>
              <a:rPr lang="cs-CZ" b="1" dirty="0"/>
              <a:t>nahradí škodu i ten, kdo nad ním zanedbal náležitý dohled</a:t>
            </a:r>
            <a:r>
              <a:rPr lang="cs-CZ" dirty="0"/>
              <a:t>. Není-li škůdce povinen k náhradě, nahradí poškozenému škodu ten, kdo nad škůdcem zanedbal dohled.</a:t>
            </a:r>
          </a:p>
        </p:txBody>
      </p:sp>
    </p:spTree>
    <p:extLst>
      <p:ext uri="{BB962C8B-B14F-4D97-AF65-F5344CB8AC3E}">
        <p14:creationId xmlns:p14="http://schemas.microsoft.com/office/powerpoint/2010/main" val="2092475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Pracovněprávní odpovědnost</a:t>
            </a:r>
          </a:p>
        </p:txBody>
      </p:sp>
      <p:sp>
        <p:nvSpPr>
          <p:cNvPr id="3" name="Content Placeholder 2"/>
          <p:cNvSpPr>
            <a:spLocks noGrp="1"/>
          </p:cNvSpPr>
          <p:nvPr>
            <p:ph idx="1"/>
          </p:nvPr>
        </p:nvSpPr>
        <p:spPr/>
        <p:txBody>
          <a:bodyPr/>
          <a:lstStyle/>
          <a:p>
            <a:r>
              <a:rPr lang="cs-CZ" dirty="0"/>
              <a:t>Zákoník práce (262/2006 Sb.)</a:t>
            </a:r>
          </a:p>
          <a:p>
            <a:r>
              <a:rPr lang="cs-CZ" b="1" dirty="0"/>
              <a:t>Odpovědnost za nesplnění povinnosti k odvrácení škody</a:t>
            </a:r>
          </a:p>
          <a:p>
            <a:r>
              <a:rPr lang="cs-CZ" b="1" dirty="0"/>
              <a:t>§ 251</a:t>
            </a:r>
          </a:p>
          <a:p>
            <a:r>
              <a:rPr lang="cs-CZ" b="1" dirty="0"/>
              <a:t>(1)</a:t>
            </a:r>
            <a:r>
              <a:rPr lang="cs-CZ" dirty="0"/>
              <a:t> Na zaměstnanci, který vědomě neupozornil nadřízeného vedoucího zaměstnance na škodu hrozící zaměstnavateli nebo nezakročil proti hrozící škodě, ačkoliv by tím bylo zabráněno bezprostřednímu vzniku škody, může zaměstnavatel požadovat, aby se podílel na náhradě škody, která byla zaměstnavateli způsobena, a to v rozsahu přiměřeném okolnostem případu, pokud ji není možné nahradit jinak.</a:t>
            </a:r>
          </a:p>
        </p:txBody>
      </p:sp>
    </p:spTree>
    <p:extLst>
      <p:ext uri="{BB962C8B-B14F-4D97-AF65-F5344CB8AC3E}">
        <p14:creationId xmlns:p14="http://schemas.microsoft.com/office/powerpoint/2010/main" val="1047693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 </a:t>
            </a:r>
            <a:r>
              <a:rPr lang="cs-CZ" dirty="0">
                <a:sym typeface="Wingdings" panose="05000000000000000000" pitchFamily="2" charset="2"/>
              </a:rPr>
              <a:t></a:t>
            </a:r>
            <a:endParaRPr lang="cs-CZ" dirty="0"/>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pic>
        <p:nvPicPr>
          <p:cNvPr id="9" name="Zástupný obsah 8">
            <a:extLst>
              <a:ext uri="{FF2B5EF4-FFF2-40B4-BE49-F238E27FC236}">
                <a16:creationId xmlns:a16="http://schemas.microsoft.com/office/drawing/2014/main" id="{496184D9-6266-4E5E-BE46-97C1EE78E32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3966" y="2133600"/>
            <a:ext cx="6505303" cy="3778250"/>
          </a:xfrm>
        </p:spPr>
      </p:pic>
      <p:sp>
        <p:nvSpPr>
          <p:cNvPr id="10" name="TextovéPole 9">
            <a:extLst>
              <a:ext uri="{FF2B5EF4-FFF2-40B4-BE49-F238E27FC236}">
                <a16:creationId xmlns:a16="http://schemas.microsoft.com/office/drawing/2014/main" id="{50E739B0-B687-469D-BD4F-F2F1AFB31B23}"/>
              </a:ext>
            </a:extLst>
          </p:cNvPr>
          <p:cNvSpPr txBox="1"/>
          <p:nvPr/>
        </p:nvSpPr>
        <p:spPr>
          <a:xfrm>
            <a:off x="1793966" y="5911850"/>
            <a:ext cx="6505303" cy="230832"/>
          </a:xfrm>
          <a:prstGeom prst="rect">
            <a:avLst/>
          </a:prstGeom>
          <a:noFill/>
        </p:spPr>
        <p:txBody>
          <a:bodyPr wrap="square" rtlCol="0">
            <a:spAutoFit/>
          </a:bodyPr>
          <a:lstStyle/>
          <a:p>
            <a:r>
              <a:rPr lang="cs-CZ" sz="900" dirty="0">
                <a:hlinkClick r:id="rId3" tooltip="https://www.flickr.com/photos/tofu_mugwump/14234115441"/>
              </a:rPr>
              <a:t>Tato fotka</a:t>
            </a:r>
            <a:r>
              <a:rPr lang="cs-CZ" sz="900" dirty="0"/>
              <a:t> od autora Neznámý autor s licencí </a:t>
            </a:r>
            <a:r>
              <a:rPr lang="cs-CZ" sz="900" dirty="0">
                <a:hlinkClick r:id="rId4" tooltip="https://creativecommons.org/licenses/by-sa/3.0/"/>
              </a:rPr>
              <a:t>CC BY-SA</a:t>
            </a:r>
            <a:endParaRPr lang="cs-CZ" sz="900" dirty="0"/>
          </a:p>
        </p:txBody>
      </p:sp>
    </p:spTree>
    <p:extLst>
      <p:ext uri="{BB962C8B-B14F-4D97-AF65-F5344CB8AC3E}">
        <p14:creationId xmlns:p14="http://schemas.microsoft.com/office/powerpoint/2010/main" val="13567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chor="ctr">
            <a:normAutofit/>
          </a:bodyPr>
          <a:lstStyle/>
          <a:p>
            <a:pPr algn="ctr"/>
            <a:r>
              <a:rPr lang="cs-CZ" sz="6000" dirty="0">
                <a:solidFill>
                  <a:srgbClr val="FF0000"/>
                </a:solidFill>
              </a:rPr>
              <a:t>HODNOTY</a:t>
            </a:r>
          </a:p>
          <a:p>
            <a:pPr algn="ctr"/>
            <a:r>
              <a:rPr lang="cs-CZ" dirty="0"/>
              <a:t>NĚCO, NA ČEM NÁM ZÁLEŽÍ</a:t>
            </a:r>
          </a:p>
        </p:txBody>
      </p:sp>
      <p:sp>
        <p:nvSpPr>
          <p:cNvPr id="2" name="Nadpis 1"/>
          <p:cNvSpPr>
            <a:spLocks noGrp="1"/>
          </p:cNvSpPr>
          <p:nvPr>
            <p:ph type="title"/>
          </p:nvPr>
        </p:nvSpPr>
        <p:spPr/>
        <p:txBody>
          <a:bodyPr/>
          <a:lstStyle/>
          <a:p>
            <a:r>
              <a:rPr lang="cs-CZ" dirty="0"/>
              <a:t>Co je v ohrožení?</a:t>
            </a:r>
          </a:p>
        </p:txBody>
      </p:sp>
      <p:sp>
        <p:nvSpPr>
          <p:cNvPr id="6" name="Zástupný symbol pro obsah 5"/>
          <p:cNvSpPr>
            <a:spLocks noGrp="1"/>
          </p:cNvSpPr>
          <p:nvPr>
            <p:ph idx="13"/>
          </p:nvPr>
        </p:nvSpPr>
        <p:spPr/>
        <p:txBody>
          <a:bodyPr/>
          <a:lstStyle/>
          <a:p>
            <a:r>
              <a:rPr lang="cs-CZ" dirty="0"/>
              <a:t>Škoda na čem?</a:t>
            </a:r>
          </a:p>
          <a:p>
            <a:r>
              <a:rPr lang="cs-CZ" dirty="0"/>
              <a:t>Ztráta čeho?</a:t>
            </a:r>
          </a:p>
          <a:p>
            <a:r>
              <a:rPr lang="cs-CZ" dirty="0"/>
              <a:t>Nezdar v čem?</a:t>
            </a:r>
          </a:p>
        </p:txBody>
      </p:sp>
      <p:sp>
        <p:nvSpPr>
          <p:cNvPr id="4" name="Zástupný symbol pro datum 3"/>
          <p:cNvSpPr>
            <a:spLocks noGrp="1"/>
          </p:cNvSpPr>
          <p:nvPr>
            <p:ph type="dt" sz="half" idx="2"/>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3"/>
          </p:nvPr>
        </p:nvSpPr>
        <p:spPr/>
        <p:txBody>
          <a:bodyPr/>
          <a:lstStyle/>
          <a:p>
            <a:r>
              <a:rPr lang="cs-CZ" dirty="0"/>
              <a:t>Pavel Navrátil</a:t>
            </a:r>
          </a:p>
          <a:p>
            <a:endParaRPr lang="en-US" dirty="0"/>
          </a:p>
        </p:txBody>
      </p:sp>
    </p:spTree>
    <p:extLst>
      <p:ext uri="{BB962C8B-B14F-4D97-AF65-F5344CB8AC3E}">
        <p14:creationId xmlns:p14="http://schemas.microsoft.com/office/powerpoint/2010/main" val="208624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JAKÉ HODNOTY JSOU VE HŘE?</a:t>
            </a:r>
          </a:p>
        </p:txBody>
      </p:sp>
      <p:sp>
        <p:nvSpPr>
          <p:cNvPr id="3" name="Zástupný symbol pro obsah 2"/>
          <p:cNvSpPr>
            <a:spLocks noGrp="1"/>
          </p:cNvSpPr>
          <p:nvPr>
            <p:ph idx="1"/>
          </p:nvPr>
        </p:nvSpPr>
        <p:spPr/>
        <p:txBody>
          <a:bodyPr/>
          <a:lstStyle/>
          <a:p>
            <a:r>
              <a:rPr lang="cs-CZ" dirty="0"/>
              <a:t>ZDRAVÍ</a:t>
            </a:r>
          </a:p>
          <a:p>
            <a:r>
              <a:rPr lang="cs-CZ" dirty="0"/>
              <a:t>ŽIVOT</a:t>
            </a:r>
          </a:p>
          <a:p>
            <a:r>
              <a:rPr lang="cs-CZ" dirty="0"/>
              <a:t>MAJETEK</a:t>
            </a:r>
          </a:p>
          <a:p>
            <a:r>
              <a:rPr lang="cs-CZ" dirty="0"/>
              <a:t>ZÁKLADNÍ LIDSKÁ PRÁVA</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13670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Riziko</a:t>
            </a:r>
          </a:p>
        </p:txBody>
      </p:sp>
      <p:sp>
        <p:nvSpPr>
          <p:cNvPr id="3" name="Zástupný symbol pro obsah 2"/>
          <p:cNvSpPr>
            <a:spLocks noGrp="1"/>
          </p:cNvSpPr>
          <p:nvPr>
            <p:ph idx="1"/>
          </p:nvPr>
        </p:nvSpPr>
        <p:spPr/>
        <p:txBody>
          <a:bodyPr>
            <a:normAutofit/>
          </a:bodyPr>
          <a:lstStyle/>
          <a:p>
            <a:r>
              <a:rPr lang="cs-CZ" dirty="0"/>
              <a:t>Stav, který ještě nenastal, a který si z důvodu možnosti škody na zdraví či životě, ztráty majetku či nezdaru v ochraně základních lidských práv nepřejeme.</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cs-CZ" dirty="0"/>
              <a:t>Pavel Navrátil</a:t>
            </a:r>
            <a:endParaRPr lang="en-US" dirty="0"/>
          </a:p>
          <a:p>
            <a:endParaRPr lang="en-US" dirty="0"/>
          </a:p>
        </p:txBody>
      </p:sp>
    </p:spTree>
    <p:extLst>
      <p:ext uri="{BB962C8B-B14F-4D97-AF65-F5344CB8AC3E}">
        <p14:creationId xmlns:p14="http://schemas.microsoft.com/office/powerpoint/2010/main" val="148249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Přiměřené x nepřiměřené riziko	</a:t>
            </a:r>
          </a:p>
        </p:txBody>
      </p:sp>
      <p:sp>
        <p:nvSpPr>
          <p:cNvPr id="3" name="Zástupný symbol pro obsah 2"/>
          <p:cNvSpPr>
            <a:spLocks noGrp="1"/>
          </p:cNvSpPr>
          <p:nvPr>
            <p:ph idx="1"/>
          </p:nvPr>
        </p:nvSpPr>
        <p:spPr/>
        <p:txBody>
          <a:bodyPr/>
          <a:lstStyle/>
          <a:p>
            <a:r>
              <a:rPr lang="cs-CZ" dirty="0"/>
              <a:t>Zásadní rozlišení pro práci s riziky v sociálních službách, nezbytná dovednost.</a:t>
            </a:r>
          </a:p>
        </p:txBody>
      </p:sp>
      <p:sp>
        <p:nvSpPr>
          <p:cNvPr id="4" name="Zástupný symbol pro datum 3"/>
          <p:cNvSpPr>
            <a:spLocks noGrp="1"/>
          </p:cNvSpPr>
          <p:nvPr>
            <p:ph type="dt" sz="half" idx="10"/>
          </p:nvPr>
        </p:nvSpPr>
        <p:spPr/>
        <p:txBody>
          <a:bodyPr/>
          <a:lstStyle/>
          <a:p>
            <a:fld id="{FE10D3F8-173F-404F-AF21-6B7E80E6B1C1}" type="datetime2">
              <a:rPr lang="cs-CZ" b="1" smtClean="0"/>
              <a:pPr/>
              <a:t>úterý 1. listopadu 2022</a:t>
            </a:fld>
            <a:endParaRPr lang="en-US" b="1" dirty="0"/>
          </a:p>
        </p:txBody>
      </p:sp>
      <p:sp>
        <p:nvSpPr>
          <p:cNvPr id="5" name="Zástupný symbol pro zápatí 4"/>
          <p:cNvSpPr>
            <a:spLocks noGrp="1"/>
          </p:cNvSpPr>
          <p:nvPr>
            <p:ph type="ftr" sz="quarter" idx="11"/>
          </p:nvPr>
        </p:nvSpPr>
        <p:spPr/>
        <p:txBody>
          <a:bodyPr/>
          <a:lstStyle/>
          <a:p>
            <a:r>
              <a:rPr lang="en-US" dirty="0"/>
              <a:t>Pavel Navrátil</a:t>
            </a:r>
          </a:p>
        </p:txBody>
      </p:sp>
    </p:spTree>
    <p:extLst>
      <p:ext uri="{BB962C8B-B14F-4D97-AF65-F5344CB8AC3E}">
        <p14:creationId xmlns:p14="http://schemas.microsoft.com/office/powerpoint/2010/main" val="825877100"/>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374</TotalTime>
  <Words>4107</Words>
  <Application>Microsoft Office PowerPoint</Application>
  <PresentationFormat>Předvádění na obrazovce (4:3)</PresentationFormat>
  <Paragraphs>414</Paragraphs>
  <Slides>58</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58</vt:i4>
      </vt:variant>
    </vt:vector>
  </HeadingPairs>
  <TitlesOfParts>
    <vt:vector size="64" baseType="lpstr">
      <vt:lpstr>Arial</vt:lpstr>
      <vt:lpstr>Calibri</vt:lpstr>
      <vt:lpstr>Century Gothic</vt:lpstr>
      <vt:lpstr>Helvetica</vt:lpstr>
      <vt:lpstr>Wingdings 3</vt:lpstr>
      <vt:lpstr>Stébla</vt:lpstr>
      <vt:lpstr>Reflexe rizik v SS a sociální práci</vt:lpstr>
      <vt:lpstr>Cíl lekce</vt:lpstr>
      <vt:lpstr>Obsah</vt:lpstr>
      <vt:lpstr>Riziko</vt:lpstr>
      <vt:lpstr>Riziko</vt:lpstr>
      <vt:lpstr>Co je v ohrožení?</vt:lpstr>
      <vt:lpstr>JAKÉ HODNOTY JSOU VE HŘE?</vt:lpstr>
      <vt:lpstr>Riziko</vt:lpstr>
      <vt:lpstr>Přiměřené x nepřiměřené riziko </vt:lpstr>
      <vt:lpstr>Přiměřené riziko</vt:lpstr>
      <vt:lpstr>Přiměřené riziko</vt:lpstr>
      <vt:lpstr>Přiměřené riziko</vt:lpstr>
      <vt:lpstr>Znaky přiměřeného rizika</vt:lpstr>
      <vt:lpstr>Nepřiměřené riziko</vt:lpstr>
      <vt:lpstr>Nepřiměřené riziko</vt:lpstr>
      <vt:lpstr>Nepřiměřené riziko</vt:lpstr>
      <vt:lpstr>Nepřiměřené riziko</vt:lpstr>
      <vt:lpstr>Znaky nepřiměřeného rizika</vt:lpstr>
      <vt:lpstr>Přiměřené x nepřiměřené riziko</vt:lpstr>
      <vt:lpstr>pád uživatele při chůzi po schodech</vt:lpstr>
      <vt:lpstr>něco je jinak a něco je ohroženo</vt:lpstr>
      <vt:lpstr>co je jinak a co je ohroženo</vt:lpstr>
      <vt:lpstr>Nepřiměřené riziko - dvě podmínky</vt:lpstr>
      <vt:lpstr>pád uživatele při chůzi po schodech</vt:lpstr>
      <vt:lpstr>pád uživatele při chůzi po schodech</vt:lpstr>
      <vt:lpstr>plošné nepřiměřené riziko</vt:lpstr>
      <vt:lpstr>Požadavky právních norem - prevence rizik</vt:lpstr>
      <vt:lpstr>Občanský zákoník - obecná prevenční povinnost</vt:lpstr>
      <vt:lpstr>Zákoník práce - § 106</vt:lpstr>
      <vt:lpstr>Zákoník práce - § 249</vt:lpstr>
      <vt:lpstr>Zákon o sociálních službách</vt:lpstr>
      <vt:lpstr>Standardy kvality sociálních služeb</vt:lpstr>
      <vt:lpstr>Postup při práci s riziky v sociálních službách</vt:lpstr>
      <vt:lpstr>Identifikace nepřiměřených rizik</vt:lpstr>
      <vt:lpstr>Popis rizika</vt:lpstr>
      <vt:lpstr>A co přiměřená rizika?</vt:lpstr>
      <vt:lpstr>Proč je to důležité?</vt:lpstr>
      <vt:lpstr>U kterých klientů provádět identifikaci rizik?</vt:lpstr>
      <vt:lpstr>Souhlas klienta</vt:lpstr>
      <vt:lpstr>Posouzení schopností klienta</vt:lpstr>
      <vt:lpstr>Proč je to důležité?</vt:lpstr>
      <vt:lpstr>Kdo to má udělat?</vt:lpstr>
      <vt:lpstr>stanovení vhodných opatření</vt:lpstr>
      <vt:lpstr>Pracovník &gt; zachránce &gt; oběť?</vt:lpstr>
      <vt:lpstr>Tři bratři</vt:lpstr>
      <vt:lpstr>Právní odpovědnost</vt:lpstr>
      <vt:lpstr>Trestně právní odpovědnost</vt:lpstr>
      <vt:lpstr>Odpovědnost za přestupek</vt:lpstr>
      <vt:lpstr>Občanskoprávní odpovědnost</vt:lpstr>
      <vt:lpstr>25 Cdo 552/2014 NEJVYŠŠÍ SOUD 17.12.2015</vt:lpstr>
      <vt:lpstr>Odvolací krajský soud</vt:lpstr>
      <vt:lpstr>Nejvyšší soud</vt:lpstr>
      <vt:lpstr>Nejvyšší soud</vt:lpstr>
      <vt:lpstr>Co bylo porušeno?</vt:lpstr>
      <vt:lpstr>Škoda způsobená tím, kdo nemůže posoudit následky svého jednání</vt:lpstr>
      <vt:lpstr>Škoda způsobená tím, kdo nemůže posoudit následky svého jednání</vt:lpstr>
      <vt:lpstr>Pracovněprávní odpovědnost</vt:lpstr>
      <vt:lpstr>Děkuji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Práce s riziky v sociálních službách</dc:title>
  <dc:creator>Jan Syrový</dc:creator>
  <cp:lastModifiedBy>Pavel Navrátil</cp:lastModifiedBy>
  <cp:revision>31</cp:revision>
  <dcterms:created xsi:type="dcterms:W3CDTF">2017-08-21T11:38:55Z</dcterms:created>
  <dcterms:modified xsi:type="dcterms:W3CDTF">2022-11-01T09:23:58Z</dcterms:modified>
</cp:coreProperties>
</file>