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56"/>
  </p:notesMasterIdLst>
  <p:sldIdLst>
    <p:sldId id="269" r:id="rId5"/>
    <p:sldId id="309" r:id="rId6"/>
    <p:sldId id="343" r:id="rId7"/>
    <p:sldId id="382" r:id="rId8"/>
    <p:sldId id="392" r:id="rId9"/>
    <p:sldId id="393" r:id="rId10"/>
    <p:sldId id="391" r:id="rId11"/>
    <p:sldId id="374" r:id="rId12"/>
    <p:sldId id="350" r:id="rId13"/>
    <p:sldId id="357" r:id="rId14"/>
    <p:sldId id="383" r:id="rId15"/>
    <p:sldId id="384" r:id="rId16"/>
    <p:sldId id="256" r:id="rId17"/>
    <p:sldId id="278" r:id="rId18"/>
    <p:sldId id="277" r:id="rId19"/>
    <p:sldId id="258" r:id="rId20"/>
    <p:sldId id="274" r:id="rId21"/>
    <p:sldId id="273" r:id="rId22"/>
    <p:sldId id="395" r:id="rId23"/>
    <p:sldId id="270" r:id="rId24"/>
    <p:sldId id="271" r:id="rId25"/>
    <p:sldId id="259" r:id="rId26"/>
    <p:sldId id="260" r:id="rId27"/>
    <p:sldId id="279" r:id="rId28"/>
    <p:sldId id="261" r:id="rId29"/>
    <p:sldId id="280" r:id="rId30"/>
    <p:sldId id="262" r:id="rId31"/>
    <p:sldId id="263" r:id="rId32"/>
    <p:sldId id="264" r:id="rId33"/>
    <p:sldId id="266" r:id="rId34"/>
    <p:sldId id="267" r:id="rId35"/>
    <p:sldId id="268" r:id="rId36"/>
    <p:sldId id="265" r:id="rId37"/>
    <p:sldId id="272" r:id="rId38"/>
    <p:sldId id="275" r:id="rId39"/>
    <p:sldId id="276" r:id="rId40"/>
    <p:sldId id="394" r:id="rId41"/>
    <p:sldId id="385" r:id="rId42"/>
    <p:sldId id="386" r:id="rId43"/>
    <p:sldId id="375" r:id="rId44"/>
    <p:sldId id="358" r:id="rId45"/>
    <p:sldId id="378" r:id="rId46"/>
    <p:sldId id="387" r:id="rId47"/>
    <p:sldId id="388" r:id="rId48"/>
    <p:sldId id="389" r:id="rId49"/>
    <p:sldId id="342" r:id="rId50"/>
    <p:sldId id="379" r:id="rId51"/>
    <p:sldId id="359" r:id="rId52"/>
    <p:sldId id="349" r:id="rId53"/>
    <p:sldId id="390" r:id="rId54"/>
    <p:sldId id="311" r:id="rId55"/>
  </p:sldIdLst>
  <p:sldSz cx="12192000" cy="6858000"/>
  <p:notesSz cx="7102475" cy="9388475"/>
  <p:embeddedFontLst>
    <p:embeddedFont>
      <p:font typeface="Calibri" panose="020F0502020204030204" pitchFamily="3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Raleway" pitchFamily="2" charset="-18"/>
      <p:regular r:id="rId65"/>
      <p:bold r:id="rId66"/>
      <p:italic r:id="rId67"/>
      <p:boldItalic r:id="rId68"/>
    </p:embeddedFont>
    <p:embeddedFont>
      <p:font typeface="Raleway Light" pitchFamily="2" charset="-18"/>
      <p:regular r:id="rId69"/>
      <p:italic r:id="rId70"/>
    </p:embeddedFont>
    <p:embeddedFont>
      <p:font typeface="Raleway SemiBold" pitchFamily="2" charset="-18"/>
      <p:bold r:id="rId71"/>
      <p:boldItalic r:id="rId72"/>
    </p:embeddedFont>
    <p:embeddedFont>
      <p:font typeface="Tahoma" panose="020B0604030504040204" pitchFamily="34" charset="0"/>
      <p:regular r:id="rId73"/>
      <p:bold r:id="rId74"/>
    </p:embeddedFont>
    <p:embeddedFont>
      <p:font typeface="Wingdings 2" panose="05020102010507070707" pitchFamily="18" charset="2"/>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0424" autoAdjust="0"/>
  </p:normalViewPr>
  <p:slideViewPr>
    <p:cSldViewPr snapToGrid="0">
      <p:cViewPr varScale="1">
        <p:scale>
          <a:sx n="114" d="100"/>
          <a:sy n="114" d="100"/>
        </p:scale>
        <p:origin x="3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5.fntdata"/><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6D26517-1FC9-4DA5-ADAF-9CF6AB98B4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31050B-0025-4FEE-A4B8-B04AC1937901}">
      <dgm:prSet/>
      <dgm:spPr/>
      <dgm:t>
        <a:bodyPr/>
        <a:lstStyle/>
        <a:p>
          <a:pPr>
            <a:lnSpc>
              <a:spcPct val="100000"/>
            </a:lnSpc>
          </a:pPr>
          <a:r>
            <a:rPr lang="cs-CZ" dirty="0"/>
            <a:t>Emoce POHÁNĚJÍ výkon</a:t>
          </a:r>
        </a:p>
      </dgm:t>
    </dgm:pt>
    <dgm:pt modelId="{92836741-F50C-4D9B-BFED-AC4481E82104}" type="parTrans" cxnId="{3648FD35-4D69-47B5-9CDA-84EA9B5F7C5D}">
      <dgm:prSet/>
      <dgm:spPr/>
      <dgm:t>
        <a:bodyPr/>
        <a:lstStyle/>
        <a:p>
          <a:endParaRPr lang="en-US"/>
        </a:p>
      </dgm:t>
    </dgm:pt>
    <dgm:pt modelId="{9A30DE71-3820-428D-90EB-6FA17CC0A50B}" type="sibTrans" cxnId="{3648FD35-4D69-47B5-9CDA-84EA9B5F7C5D}">
      <dgm:prSet/>
      <dgm:spPr/>
      <dgm:t>
        <a:bodyPr/>
        <a:lstStyle/>
        <a:p>
          <a:endParaRPr lang="en-US"/>
        </a:p>
      </dgm:t>
    </dgm:pt>
    <dgm:pt modelId="{3DEE6C2E-5BD1-44E9-9816-6D0BBE2D420F}">
      <dgm:prSet/>
      <dgm:spPr/>
      <dgm:t>
        <a:bodyPr/>
        <a:lstStyle/>
        <a:p>
          <a:pPr>
            <a:lnSpc>
              <a:spcPct val="100000"/>
            </a:lnSpc>
          </a:pPr>
          <a:r>
            <a:rPr lang="en-US" dirty="0"/>
            <a:t>$40B </a:t>
          </a:r>
          <a:r>
            <a:rPr lang="cs-CZ" dirty="0"/>
            <a:t>se utratí na výcvik EI</a:t>
          </a:r>
          <a:endParaRPr lang="en-US" dirty="0"/>
        </a:p>
      </dgm:t>
    </dgm:pt>
    <dgm:pt modelId="{CC20630D-F5DC-44EC-9C74-D392AFCE3795}" type="parTrans" cxnId="{759BD1F2-BAD2-4D4C-B710-250D10F7C0D2}">
      <dgm:prSet/>
      <dgm:spPr/>
      <dgm:t>
        <a:bodyPr/>
        <a:lstStyle/>
        <a:p>
          <a:endParaRPr lang="en-US"/>
        </a:p>
      </dgm:t>
    </dgm:pt>
    <dgm:pt modelId="{9D685B0D-BF95-45F7-82A0-C8BD65A78B0D}" type="sibTrans" cxnId="{759BD1F2-BAD2-4D4C-B710-250D10F7C0D2}">
      <dgm:prSet/>
      <dgm:spPr/>
      <dgm:t>
        <a:bodyPr/>
        <a:lstStyle/>
        <a:p>
          <a:endParaRPr lang="en-US"/>
        </a:p>
      </dgm:t>
    </dgm:pt>
    <dgm:pt modelId="{59AA6650-3A93-4D29-A4A4-21153959C465}">
      <dgm:prSet/>
      <dgm:spPr/>
      <dgm:t>
        <a:bodyPr/>
        <a:lstStyle/>
        <a:p>
          <a:pPr>
            <a:lnSpc>
              <a:spcPct val="100000"/>
            </a:lnSpc>
          </a:pPr>
          <a:r>
            <a:rPr lang="cs-CZ" dirty="0"/>
            <a:t>EI tvoří 58 % výkonu vedoucího pracovníka</a:t>
          </a:r>
        </a:p>
      </dgm:t>
    </dgm:pt>
    <dgm:pt modelId="{8E48E623-D384-43E5-9D3A-5D9A70219202}" type="parTrans" cxnId="{BA373C38-A51D-4D29-90AA-59C5F4C20801}">
      <dgm:prSet/>
      <dgm:spPr/>
      <dgm:t>
        <a:bodyPr/>
        <a:lstStyle/>
        <a:p>
          <a:endParaRPr lang="en-US"/>
        </a:p>
      </dgm:t>
    </dgm:pt>
    <dgm:pt modelId="{2CAF22D9-A436-422B-9B6C-2041892F1946}" type="sibTrans" cxnId="{BA373C38-A51D-4D29-90AA-59C5F4C20801}">
      <dgm:prSet/>
      <dgm:spPr/>
      <dgm:t>
        <a:bodyPr/>
        <a:lstStyle/>
        <a:p>
          <a:endParaRPr lang="en-US"/>
        </a:p>
      </dgm:t>
    </dgm:pt>
    <dgm:pt modelId="{3F3BA1AF-3B24-4061-9EE1-BCAA0C1D8F1F}">
      <dgm:prSet/>
      <dgm:spPr/>
      <dgm:t>
        <a:bodyPr/>
        <a:lstStyle/>
        <a:p>
          <a:pPr>
            <a:lnSpc>
              <a:spcPct val="100000"/>
            </a:lnSpc>
          </a:pPr>
          <a:r>
            <a:rPr lang="cs-CZ" dirty="0"/>
            <a:t>90 % špičkových výkonných pracovníků má vysokou EI</a:t>
          </a:r>
        </a:p>
      </dgm:t>
    </dgm:pt>
    <dgm:pt modelId="{70C52DA3-4416-4064-AC4C-F12B7F480B92}" type="parTrans" cxnId="{862709FE-B6C6-4469-9047-B95E79575052}">
      <dgm:prSet/>
      <dgm:spPr/>
      <dgm:t>
        <a:bodyPr/>
        <a:lstStyle/>
        <a:p>
          <a:endParaRPr lang="en-US"/>
        </a:p>
      </dgm:t>
    </dgm:pt>
    <dgm:pt modelId="{281C9C7F-3E57-4806-903A-4C3042318C12}" type="sibTrans" cxnId="{862709FE-B6C6-4469-9047-B95E79575052}">
      <dgm:prSet/>
      <dgm:spPr/>
      <dgm:t>
        <a:bodyPr/>
        <a:lstStyle/>
        <a:p>
          <a:endParaRPr lang="en-US"/>
        </a:p>
      </dgm:t>
    </dgm:pt>
    <dgm:pt modelId="{153F7C8A-B2AA-4A84-8213-A0B9F0D6284A}">
      <dgm:prSet/>
      <dgm:spPr/>
      <dgm:t>
        <a:bodyPr/>
        <a:lstStyle/>
        <a:p>
          <a:pPr>
            <a:lnSpc>
              <a:spcPct val="100000"/>
            </a:lnSpc>
          </a:pPr>
          <a:r>
            <a:rPr lang="cs-CZ" dirty="0"/>
            <a:t>EI: potřebná na všech pracovních úrovních, ve všech odvětvích a ve všech aspektech života: osobním i profesním.</a:t>
          </a:r>
        </a:p>
      </dgm:t>
    </dgm:pt>
    <dgm:pt modelId="{47352298-20E1-426D-BD36-1E903500BD0B}" type="parTrans" cxnId="{98DC26BC-879D-40C9-B978-33347DC937D4}">
      <dgm:prSet/>
      <dgm:spPr/>
      <dgm:t>
        <a:bodyPr/>
        <a:lstStyle/>
        <a:p>
          <a:endParaRPr lang="en-US"/>
        </a:p>
      </dgm:t>
    </dgm:pt>
    <dgm:pt modelId="{A005DDDF-5CD7-4DCB-97D6-1E9F7C5AC30E}" type="sibTrans" cxnId="{98DC26BC-879D-40C9-B978-33347DC937D4}">
      <dgm:prSet/>
      <dgm:spPr/>
      <dgm:t>
        <a:bodyPr/>
        <a:lstStyle/>
        <a:p>
          <a:endParaRPr lang="en-US"/>
        </a:p>
      </dgm:t>
    </dgm:pt>
    <dgm:pt modelId="{892A7459-4D16-4177-9545-F073A98097FF}" type="pres">
      <dgm:prSet presAssocID="{26D26517-1FC9-4DA5-ADAF-9CF6AB98B40D}" presName="root" presStyleCnt="0">
        <dgm:presLayoutVars>
          <dgm:dir/>
          <dgm:resizeHandles val="exact"/>
        </dgm:presLayoutVars>
      </dgm:prSet>
      <dgm:spPr/>
    </dgm:pt>
    <dgm:pt modelId="{8586CE0A-7475-46C3-8EDD-DEB86DA4504A}" type="pres">
      <dgm:prSet presAssocID="{6731050B-0025-4FEE-A4B8-B04AC1937901}" presName="compNode" presStyleCnt="0"/>
      <dgm:spPr/>
    </dgm:pt>
    <dgm:pt modelId="{DE44455B-81DF-431D-A767-15096721DBD2}" type="pres">
      <dgm:prSet presAssocID="{6731050B-0025-4FEE-A4B8-B04AC1937901}" presName="bgRect" presStyleLbl="bgShp" presStyleIdx="0" presStyleCnt="5"/>
      <dgm:spPr/>
    </dgm:pt>
    <dgm:pt modelId="{E376BE60-9F91-4BC6-BFE0-E70D41E2A68E}" type="pres">
      <dgm:prSet presAssocID="{6731050B-0025-4FEE-A4B8-B04AC193790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21DD118B-ED58-456B-8713-D021FD268D94}" type="pres">
      <dgm:prSet presAssocID="{6731050B-0025-4FEE-A4B8-B04AC1937901}" presName="spaceRect" presStyleCnt="0"/>
      <dgm:spPr/>
    </dgm:pt>
    <dgm:pt modelId="{7437BF31-76BC-41B4-BC43-2A8CCF31E73D}" type="pres">
      <dgm:prSet presAssocID="{6731050B-0025-4FEE-A4B8-B04AC1937901}" presName="parTx" presStyleLbl="revTx" presStyleIdx="0" presStyleCnt="5">
        <dgm:presLayoutVars>
          <dgm:chMax val="0"/>
          <dgm:chPref val="0"/>
        </dgm:presLayoutVars>
      </dgm:prSet>
      <dgm:spPr/>
    </dgm:pt>
    <dgm:pt modelId="{1941C170-F231-4AA8-A37B-E4C090FB6EC0}" type="pres">
      <dgm:prSet presAssocID="{9A30DE71-3820-428D-90EB-6FA17CC0A50B}" presName="sibTrans" presStyleCnt="0"/>
      <dgm:spPr/>
    </dgm:pt>
    <dgm:pt modelId="{151C3E47-E01A-495D-8586-DBC0C690FB6C}" type="pres">
      <dgm:prSet presAssocID="{3DEE6C2E-5BD1-44E9-9816-6D0BBE2D420F}" presName="compNode" presStyleCnt="0"/>
      <dgm:spPr/>
    </dgm:pt>
    <dgm:pt modelId="{C470D64E-6670-4A9F-B0B8-DDF7C6EA1CD8}" type="pres">
      <dgm:prSet presAssocID="{3DEE6C2E-5BD1-44E9-9816-6D0BBE2D420F}" presName="bgRect" presStyleLbl="bgShp" presStyleIdx="1" presStyleCnt="5"/>
      <dgm:spPr/>
    </dgm:pt>
    <dgm:pt modelId="{AD60E996-A3EA-4D54-94F3-1CE3BA482623}" type="pres">
      <dgm:prSet presAssocID="{3DEE6C2E-5BD1-44E9-9816-6D0BBE2D420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6DCC15D-3823-40FB-8FBF-A0D8773EA8C2}" type="pres">
      <dgm:prSet presAssocID="{3DEE6C2E-5BD1-44E9-9816-6D0BBE2D420F}" presName="spaceRect" presStyleCnt="0"/>
      <dgm:spPr/>
    </dgm:pt>
    <dgm:pt modelId="{AB8356C2-7AA1-4B0E-A4EC-665BBFA8E9E4}" type="pres">
      <dgm:prSet presAssocID="{3DEE6C2E-5BD1-44E9-9816-6D0BBE2D420F}" presName="parTx" presStyleLbl="revTx" presStyleIdx="1" presStyleCnt="5">
        <dgm:presLayoutVars>
          <dgm:chMax val="0"/>
          <dgm:chPref val="0"/>
        </dgm:presLayoutVars>
      </dgm:prSet>
      <dgm:spPr/>
    </dgm:pt>
    <dgm:pt modelId="{2A41342D-6663-49BE-92E3-007987D456A3}" type="pres">
      <dgm:prSet presAssocID="{9D685B0D-BF95-45F7-82A0-C8BD65A78B0D}" presName="sibTrans" presStyleCnt="0"/>
      <dgm:spPr/>
    </dgm:pt>
    <dgm:pt modelId="{F79640C1-CF6E-44A3-A53B-E09634106A7D}" type="pres">
      <dgm:prSet presAssocID="{59AA6650-3A93-4D29-A4A4-21153959C465}" presName="compNode" presStyleCnt="0"/>
      <dgm:spPr/>
    </dgm:pt>
    <dgm:pt modelId="{DBF33263-0259-4735-8D4D-7FDC160BD2EB}" type="pres">
      <dgm:prSet presAssocID="{59AA6650-3A93-4D29-A4A4-21153959C465}" presName="bgRect" presStyleLbl="bgShp" presStyleIdx="2" presStyleCnt="5"/>
      <dgm:spPr/>
    </dgm:pt>
    <dgm:pt modelId="{866A0981-D94A-44CC-B553-34762870BFFC}" type="pres">
      <dgm:prSet presAssocID="{59AA6650-3A93-4D29-A4A4-21153959C46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ic Note"/>
        </a:ext>
      </dgm:extLst>
    </dgm:pt>
    <dgm:pt modelId="{B6169BAD-4E39-448C-8677-FE3E6BABE287}" type="pres">
      <dgm:prSet presAssocID="{59AA6650-3A93-4D29-A4A4-21153959C465}" presName="spaceRect" presStyleCnt="0"/>
      <dgm:spPr/>
    </dgm:pt>
    <dgm:pt modelId="{0BF77D7C-FBBA-4CD9-B6BA-733D648CFD54}" type="pres">
      <dgm:prSet presAssocID="{59AA6650-3A93-4D29-A4A4-21153959C465}" presName="parTx" presStyleLbl="revTx" presStyleIdx="2" presStyleCnt="5">
        <dgm:presLayoutVars>
          <dgm:chMax val="0"/>
          <dgm:chPref val="0"/>
        </dgm:presLayoutVars>
      </dgm:prSet>
      <dgm:spPr/>
    </dgm:pt>
    <dgm:pt modelId="{82E9B771-2133-4265-876D-59A5A4C883A4}" type="pres">
      <dgm:prSet presAssocID="{2CAF22D9-A436-422B-9B6C-2041892F1946}" presName="sibTrans" presStyleCnt="0"/>
      <dgm:spPr/>
    </dgm:pt>
    <dgm:pt modelId="{4FDE2207-C5F2-4688-B5C3-80BEDE8551BF}" type="pres">
      <dgm:prSet presAssocID="{3F3BA1AF-3B24-4061-9EE1-BCAA0C1D8F1F}" presName="compNode" presStyleCnt="0"/>
      <dgm:spPr/>
    </dgm:pt>
    <dgm:pt modelId="{46AE855E-6DC3-4BA4-BABA-51309478C114}" type="pres">
      <dgm:prSet presAssocID="{3F3BA1AF-3B24-4061-9EE1-BCAA0C1D8F1F}" presName="bgRect" presStyleLbl="bgShp" presStyleIdx="3" presStyleCnt="5"/>
      <dgm:spPr/>
    </dgm:pt>
    <dgm:pt modelId="{BB09B067-E9E8-47AD-B722-254F74FD035A}" type="pres">
      <dgm:prSet presAssocID="{3F3BA1AF-3B24-4061-9EE1-BCAA0C1D8F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623D6A44-0138-439A-9C4A-803B72242A4C}" type="pres">
      <dgm:prSet presAssocID="{3F3BA1AF-3B24-4061-9EE1-BCAA0C1D8F1F}" presName="spaceRect" presStyleCnt="0"/>
      <dgm:spPr/>
    </dgm:pt>
    <dgm:pt modelId="{5EA8BD92-82CC-43CE-B133-4F12598F3274}" type="pres">
      <dgm:prSet presAssocID="{3F3BA1AF-3B24-4061-9EE1-BCAA0C1D8F1F}" presName="parTx" presStyleLbl="revTx" presStyleIdx="3" presStyleCnt="5">
        <dgm:presLayoutVars>
          <dgm:chMax val="0"/>
          <dgm:chPref val="0"/>
        </dgm:presLayoutVars>
      </dgm:prSet>
      <dgm:spPr/>
    </dgm:pt>
    <dgm:pt modelId="{B0D2538F-9CFF-4C47-8B8E-1B9AE926EFEC}" type="pres">
      <dgm:prSet presAssocID="{281C9C7F-3E57-4806-903A-4C3042318C12}" presName="sibTrans" presStyleCnt="0"/>
      <dgm:spPr/>
    </dgm:pt>
    <dgm:pt modelId="{A70B83CB-B538-4B93-B297-68952330B79D}" type="pres">
      <dgm:prSet presAssocID="{153F7C8A-B2AA-4A84-8213-A0B9F0D6284A}" presName="compNode" presStyleCnt="0"/>
      <dgm:spPr/>
    </dgm:pt>
    <dgm:pt modelId="{DB25F133-256B-46C6-B655-9197F66298D9}" type="pres">
      <dgm:prSet presAssocID="{153F7C8A-B2AA-4A84-8213-A0B9F0D6284A}" presName="bgRect" presStyleLbl="bgShp" presStyleIdx="4" presStyleCnt="5"/>
      <dgm:spPr/>
    </dgm:pt>
    <dgm:pt modelId="{00FBFDE8-EFD6-457C-9BA8-EF76CD93C360}" type="pres">
      <dgm:prSet presAssocID="{153F7C8A-B2AA-4A84-8213-A0B9F0D628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2672E4FC-FAD6-484C-8869-15D624648F93}" type="pres">
      <dgm:prSet presAssocID="{153F7C8A-B2AA-4A84-8213-A0B9F0D6284A}" presName="spaceRect" presStyleCnt="0"/>
      <dgm:spPr/>
    </dgm:pt>
    <dgm:pt modelId="{ECE92CCA-9E6C-4225-A34D-91EBD8FE5197}" type="pres">
      <dgm:prSet presAssocID="{153F7C8A-B2AA-4A84-8213-A0B9F0D6284A}" presName="parTx" presStyleLbl="revTx" presStyleIdx="4" presStyleCnt="5">
        <dgm:presLayoutVars>
          <dgm:chMax val="0"/>
          <dgm:chPref val="0"/>
        </dgm:presLayoutVars>
      </dgm:prSet>
      <dgm:spPr/>
    </dgm:pt>
  </dgm:ptLst>
  <dgm:cxnLst>
    <dgm:cxn modelId="{D4AF9302-29F0-46A8-9515-58E04A2A6BFB}" type="presOf" srcId="{59AA6650-3A93-4D29-A4A4-21153959C465}" destId="{0BF77D7C-FBBA-4CD9-B6BA-733D648CFD54}" srcOrd="0" destOrd="0" presId="urn:microsoft.com/office/officeart/2018/2/layout/IconVerticalSolidList"/>
    <dgm:cxn modelId="{3648FD35-4D69-47B5-9CDA-84EA9B5F7C5D}" srcId="{26D26517-1FC9-4DA5-ADAF-9CF6AB98B40D}" destId="{6731050B-0025-4FEE-A4B8-B04AC1937901}" srcOrd="0" destOrd="0" parTransId="{92836741-F50C-4D9B-BFED-AC4481E82104}" sibTransId="{9A30DE71-3820-428D-90EB-6FA17CC0A50B}"/>
    <dgm:cxn modelId="{BA373C38-A51D-4D29-90AA-59C5F4C20801}" srcId="{26D26517-1FC9-4DA5-ADAF-9CF6AB98B40D}" destId="{59AA6650-3A93-4D29-A4A4-21153959C465}" srcOrd="2" destOrd="0" parTransId="{8E48E623-D384-43E5-9D3A-5D9A70219202}" sibTransId="{2CAF22D9-A436-422B-9B6C-2041892F1946}"/>
    <dgm:cxn modelId="{BF35F55A-D97B-4357-8305-8E8B58854700}" type="presOf" srcId="{3F3BA1AF-3B24-4061-9EE1-BCAA0C1D8F1F}" destId="{5EA8BD92-82CC-43CE-B133-4F12598F3274}" srcOrd="0" destOrd="0" presId="urn:microsoft.com/office/officeart/2018/2/layout/IconVerticalSolidList"/>
    <dgm:cxn modelId="{98DC26BC-879D-40C9-B978-33347DC937D4}" srcId="{26D26517-1FC9-4DA5-ADAF-9CF6AB98B40D}" destId="{153F7C8A-B2AA-4A84-8213-A0B9F0D6284A}" srcOrd="4" destOrd="0" parTransId="{47352298-20E1-426D-BD36-1E903500BD0B}" sibTransId="{A005DDDF-5CD7-4DCB-97D6-1E9F7C5AC30E}"/>
    <dgm:cxn modelId="{13E8B9C0-663B-446F-B02B-61A00E8E3B46}" type="presOf" srcId="{153F7C8A-B2AA-4A84-8213-A0B9F0D6284A}" destId="{ECE92CCA-9E6C-4225-A34D-91EBD8FE5197}" srcOrd="0" destOrd="0" presId="urn:microsoft.com/office/officeart/2018/2/layout/IconVerticalSolidList"/>
    <dgm:cxn modelId="{DE4DCCD4-B96A-4531-BD2C-3FE5ADB23B5A}" type="presOf" srcId="{6731050B-0025-4FEE-A4B8-B04AC1937901}" destId="{7437BF31-76BC-41B4-BC43-2A8CCF31E73D}" srcOrd="0" destOrd="0" presId="urn:microsoft.com/office/officeart/2018/2/layout/IconVerticalSolidList"/>
    <dgm:cxn modelId="{2DF3E6E8-74CB-4A41-B366-C7BAE36103FB}" type="presOf" srcId="{3DEE6C2E-5BD1-44E9-9816-6D0BBE2D420F}" destId="{AB8356C2-7AA1-4B0E-A4EC-665BBFA8E9E4}" srcOrd="0" destOrd="0" presId="urn:microsoft.com/office/officeart/2018/2/layout/IconVerticalSolidList"/>
    <dgm:cxn modelId="{2923F5EF-59E0-45F7-A35B-63C20C54A3EA}" type="presOf" srcId="{26D26517-1FC9-4DA5-ADAF-9CF6AB98B40D}" destId="{892A7459-4D16-4177-9545-F073A98097FF}" srcOrd="0" destOrd="0" presId="urn:microsoft.com/office/officeart/2018/2/layout/IconVerticalSolidList"/>
    <dgm:cxn modelId="{759BD1F2-BAD2-4D4C-B710-250D10F7C0D2}" srcId="{26D26517-1FC9-4DA5-ADAF-9CF6AB98B40D}" destId="{3DEE6C2E-5BD1-44E9-9816-6D0BBE2D420F}" srcOrd="1" destOrd="0" parTransId="{CC20630D-F5DC-44EC-9C74-D392AFCE3795}" sibTransId="{9D685B0D-BF95-45F7-82A0-C8BD65A78B0D}"/>
    <dgm:cxn modelId="{862709FE-B6C6-4469-9047-B95E79575052}" srcId="{26D26517-1FC9-4DA5-ADAF-9CF6AB98B40D}" destId="{3F3BA1AF-3B24-4061-9EE1-BCAA0C1D8F1F}" srcOrd="3" destOrd="0" parTransId="{70C52DA3-4416-4064-AC4C-F12B7F480B92}" sibTransId="{281C9C7F-3E57-4806-903A-4C3042318C12}"/>
    <dgm:cxn modelId="{E44530B5-B951-4E3E-A78C-CA79C5A7B1F6}" type="presParOf" srcId="{892A7459-4D16-4177-9545-F073A98097FF}" destId="{8586CE0A-7475-46C3-8EDD-DEB86DA4504A}" srcOrd="0" destOrd="0" presId="urn:microsoft.com/office/officeart/2018/2/layout/IconVerticalSolidList"/>
    <dgm:cxn modelId="{A8B424C7-F2CE-4EAF-8610-2057EB8A7C63}" type="presParOf" srcId="{8586CE0A-7475-46C3-8EDD-DEB86DA4504A}" destId="{DE44455B-81DF-431D-A767-15096721DBD2}" srcOrd="0" destOrd="0" presId="urn:microsoft.com/office/officeart/2018/2/layout/IconVerticalSolidList"/>
    <dgm:cxn modelId="{917B337A-E214-4B93-B248-547F0F8820EF}" type="presParOf" srcId="{8586CE0A-7475-46C3-8EDD-DEB86DA4504A}" destId="{E376BE60-9F91-4BC6-BFE0-E70D41E2A68E}" srcOrd="1" destOrd="0" presId="urn:microsoft.com/office/officeart/2018/2/layout/IconVerticalSolidList"/>
    <dgm:cxn modelId="{7FE1A61B-E199-4506-9DD7-EE47D4AC1573}" type="presParOf" srcId="{8586CE0A-7475-46C3-8EDD-DEB86DA4504A}" destId="{21DD118B-ED58-456B-8713-D021FD268D94}" srcOrd="2" destOrd="0" presId="urn:microsoft.com/office/officeart/2018/2/layout/IconVerticalSolidList"/>
    <dgm:cxn modelId="{85DF10F1-FC64-4FEB-9E9C-776CCF3BCF72}" type="presParOf" srcId="{8586CE0A-7475-46C3-8EDD-DEB86DA4504A}" destId="{7437BF31-76BC-41B4-BC43-2A8CCF31E73D}" srcOrd="3" destOrd="0" presId="urn:microsoft.com/office/officeart/2018/2/layout/IconVerticalSolidList"/>
    <dgm:cxn modelId="{4A3EA43F-65EA-4B60-A4F5-29AC12975321}" type="presParOf" srcId="{892A7459-4D16-4177-9545-F073A98097FF}" destId="{1941C170-F231-4AA8-A37B-E4C090FB6EC0}" srcOrd="1" destOrd="0" presId="urn:microsoft.com/office/officeart/2018/2/layout/IconVerticalSolidList"/>
    <dgm:cxn modelId="{DE67E57E-A739-40F4-9848-B5CD22E7C6F6}" type="presParOf" srcId="{892A7459-4D16-4177-9545-F073A98097FF}" destId="{151C3E47-E01A-495D-8586-DBC0C690FB6C}" srcOrd="2" destOrd="0" presId="urn:microsoft.com/office/officeart/2018/2/layout/IconVerticalSolidList"/>
    <dgm:cxn modelId="{2F95DC62-BA32-443B-9D47-148D62FF713F}" type="presParOf" srcId="{151C3E47-E01A-495D-8586-DBC0C690FB6C}" destId="{C470D64E-6670-4A9F-B0B8-DDF7C6EA1CD8}" srcOrd="0" destOrd="0" presId="urn:microsoft.com/office/officeart/2018/2/layout/IconVerticalSolidList"/>
    <dgm:cxn modelId="{0ED3040D-301F-4724-8FB5-67EDFE986132}" type="presParOf" srcId="{151C3E47-E01A-495D-8586-DBC0C690FB6C}" destId="{AD60E996-A3EA-4D54-94F3-1CE3BA482623}" srcOrd="1" destOrd="0" presId="urn:microsoft.com/office/officeart/2018/2/layout/IconVerticalSolidList"/>
    <dgm:cxn modelId="{01E9AB69-BF7E-458F-9A41-8AE9C6D24506}" type="presParOf" srcId="{151C3E47-E01A-495D-8586-DBC0C690FB6C}" destId="{76DCC15D-3823-40FB-8FBF-A0D8773EA8C2}" srcOrd="2" destOrd="0" presId="urn:microsoft.com/office/officeart/2018/2/layout/IconVerticalSolidList"/>
    <dgm:cxn modelId="{4000BA0B-7324-4921-B650-2A580EB891C2}" type="presParOf" srcId="{151C3E47-E01A-495D-8586-DBC0C690FB6C}" destId="{AB8356C2-7AA1-4B0E-A4EC-665BBFA8E9E4}" srcOrd="3" destOrd="0" presId="urn:microsoft.com/office/officeart/2018/2/layout/IconVerticalSolidList"/>
    <dgm:cxn modelId="{4768092F-8CAA-4D38-B0A8-B0F416F7DE89}" type="presParOf" srcId="{892A7459-4D16-4177-9545-F073A98097FF}" destId="{2A41342D-6663-49BE-92E3-007987D456A3}" srcOrd="3" destOrd="0" presId="urn:microsoft.com/office/officeart/2018/2/layout/IconVerticalSolidList"/>
    <dgm:cxn modelId="{1593DA82-4D78-44AF-8D23-E1ED403BE1FB}" type="presParOf" srcId="{892A7459-4D16-4177-9545-F073A98097FF}" destId="{F79640C1-CF6E-44A3-A53B-E09634106A7D}" srcOrd="4" destOrd="0" presId="urn:microsoft.com/office/officeart/2018/2/layout/IconVerticalSolidList"/>
    <dgm:cxn modelId="{46F239DE-E126-4D84-8DD5-DC1C58094B4A}" type="presParOf" srcId="{F79640C1-CF6E-44A3-A53B-E09634106A7D}" destId="{DBF33263-0259-4735-8D4D-7FDC160BD2EB}" srcOrd="0" destOrd="0" presId="urn:microsoft.com/office/officeart/2018/2/layout/IconVerticalSolidList"/>
    <dgm:cxn modelId="{8303336A-C10B-4C3F-B0CF-F206EB78599A}" type="presParOf" srcId="{F79640C1-CF6E-44A3-A53B-E09634106A7D}" destId="{866A0981-D94A-44CC-B553-34762870BFFC}" srcOrd="1" destOrd="0" presId="urn:microsoft.com/office/officeart/2018/2/layout/IconVerticalSolidList"/>
    <dgm:cxn modelId="{CD302937-4135-4C9E-9997-6008300B3684}" type="presParOf" srcId="{F79640C1-CF6E-44A3-A53B-E09634106A7D}" destId="{B6169BAD-4E39-448C-8677-FE3E6BABE287}" srcOrd="2" destOrd="0" presId="urn:microsoft.com/office/officeart/2018/2/layout/IconVerticalSolidList"/>
    <dgm:cxn modelId="{24B499AD-BEB0-4809-B442-703210CE6D73}" type="presParOf" srcId="{F79640C1-CF6E-44A3-A53B-E09634106A7D}" destId="{0BF77D7C-FBBA-4CD9-B6BA-733D648CFD54}" srcOrd="3" destOrd="0" presId="urn:microsoft.com/office/officeart/2018/2/layout/IconVerticalSolidList"/>
    <dgm:cxn modelId="{ABE56A02-F0F0-4553-A506-EDC4CFD5BFDC}" type="presParOf" srcId="{892A7459-4D16-4177-9545-F073A98097FF}" destId="{82E9B771-2133-4265-876D-59A5A4C883A4}" srcOrd="5" destOrd="0" presId="urn:microsoft.com/office/officeart/2018/2/layout/IconVerticalSolidList"/>
    <dgm:cxn modelId="{670DDDC8-9D6F-4334-A7F8-A02BEBC41E01}" type="presParOf" srcId="{892A7459-4D16-4177-9545-F073A98097FF}" destId="{4FDE2207-C5F2-4688-B5C3-80BEDE8551BF}" srcOrd="6" destOrd="0" presId="urn:microsoft.com/office/officeart/2018/2/layout/IconVerticalSolidList"/>
    <dgm:cxn modelId="{66646C0A-573B-47CE-9B55-A662C05D2162}" type="presParOf" srcId="{4FDE2207-C5F2-4688-B5C3-80BEDE8551BF}" destId="{46AE855E-6DC3-4BA4-BABA-51309478C114}" srcOrd="0" destOrd="0" presId="urn:microsoft.com/office/officeart/2018/2/layout/IconVerticalSolidList"/>
    <dgm:cxn modelId="{19363244-ACD6-4F2A-A201-6A7CBDF9400B}" type="presParOf" srcId="{4FDE2207-C5F2-4688-B5C3-80BEDE8551BF}" destId="{BB09B067-E9E8-47AD-B722-254F74FD035A}" srcOrd="1" destOrd="0" presId="urn:microsoft.com/office/officeart/2018/2/layout/IconVerticalSolidList"/>
    <dgm:cxn modelId="{1940D1E3-6D92-4DAF-8F55-2AA779BF2124}" type="presParOf" srcId="{4FDE2207-C5F2-4688-B5C3-80BEDE8551BF}" destId="{623D6A44-0138-439A-9C4A-803B72242A4C}" srcOrd="2" destOrd="0" presId="urn:microsoft.com/office/officeart/2018/2/layout/IconVerticalSolidList"/>
    <dgm:cxn modelId="{E20B194A-AC3F-40A1-8125-3C835A9F3CAD}" type="presParOf" srcId="{4FDE2207-C5F2-4688-B5C3-80BEDE8551BF}" destId="{5EA8BD92-82CC-43CE-B133-4F12598F3274}" srcOrd="3" destOrd="0" presId="urn:microsoft.com/office/officeart/2018/2/layout/IconVerticalSolidList"/>
    <dgm:cxn modelId="{DD781FA9-A8C4-4AED-A086-EBE59C87E49A}" type="presParOf" srcId="{892A7459-4D16-4177-9545-F073A98097FF}" destId="{B0D2538F-9CFF-4C47-8B8E-1B9AE926EFEC}" srcOrd="7" destOrd="0" presId="urn:microsoft.com/office/officeart/2018/2/layout/IconVerticalSolidList"/>
    <dgm:cxn modelId="{CD047AC7-0AEB-4704-862C-CF0048191B3A}" type="presParOf" srcId="{892A7459-4D16-4177-9545-F073A98097FF}" destId="{A70B83CB-B538-4B93-B297-68952330B79D}" srcOrd="8" destOrd="0" presId="urn:microsoft.com/office/officeart/2018/2/layout/IconVerticalSolidList"/>
    <dgm:cxn modelId="{C714BB84-3630-4AF5-8F8C-20338ACF6BA0}" type="presParOf" srcId="{A70B83CB-B538-4B93-B297-68952330B79D}" destId="{DB25F133-256B-46C6-B655-9197F66298D9}" srcOrd="0" destOrd="0" presId="urn:microsoft.com/office/officeart/2018/2/layout/IconVerticalSolidList"/>
    <dgm:cxn modelId="{6D8223A5-E487-4B70-A24B-FF8CA64F3796}" type="presParOf" srcId="{A70B83CB-B538-4B93-B297-68952330B79D}" destId="{00FBFDE8-EFD6-457C-9BA8-EF76CD93C360}" srcOrd="1" destOrd="0" presId="urn:microsoft.com/office/officeart/2018/2/layout/IconVerticalSolidList"/>
    <dgm:cxn modelId="{60A49F6A-8C4D-496E-AD1B-E11007BF8F11}" type="presParOf" srcId="{A70B83CB-B538-4B93-B297-68952330B79D}" destId="{2672E4FC-FAD6-484C-8869-15D624648F93}" srcOrd="2" destOrd="0" presId="urn:microsoft.com/office/officeart/2018/2/layout/IconVerticalSolidList"/>
    <dgm:cxn modelId="{6B2A3648-26F9-4D05-9127-C64AAD61BBC4}" type="presParOf" srcId="{A70B83CB-B538-4B93-B297-68952330B79D}" destId="{ECE92CCA-9E6C-4225-A34D-91EBD8FE51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4455B-81DF-431D-A767-15096721DBD2}">
      <dsp:nvSpPr>
        <dsp:cNvPr id="0" name=""/>
        <dsp:cNvSpPr/>
      </dsp:nvSpPr>
      <dsp:spPr>
        <a:xfrm>
          <a:off x="0" y="4450"/>
          <a:ext cx="6117335" cy="9479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6BE60-9F91-4BC6-BFE0-E70D41E2A68E}">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37BF31-76BC-41B4-BC43-2A8CCF31E73D}">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cs-CZ" sz="1400" kern="1200" dirty="0"/>
            <a:t>Emoce POHÁNĚJÍ výkon</a:t>
          </a:r>
        </a:p>
      </dsp:txBody>
      <dsp:txXfrm>
        <a:off x="1094903" y="4450"/>
        <a:ext cx="5022432" cy="947968"/>
      </dsp:txXfrm>
    </dsp:sp>
    <dsp:sp modelId="{C470D64E-6670-4A9F-B0B8-DDF7C6EA1CD8}">
      <dsp:nvSpPr>
        <dsp:cNvPr id="0" name=""/>
        <dsp:cNvSpPr/>
      </dsp:nvSpPr>
      <dsp:spPr>
        <a:xfrm>
          <a:off x="0" y="1189411"/>
          <a:ext cx="6117335" cy="947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0E996-A3EA-4D54-94F3-1CE3BA482623}">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8356C2-7AA1-4B0E-A4EC-665BBFA8E9E4}">
      <dsp:nvSpPr>
        <dsp:cNvPr id="0" name=""/>
        <dsp:cNvSpPr/>
      </dsp:nvSpPr>
      <dsp:spPr>
        <a:xfrm>
          <a:off x="1094903" y="118941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dirty="0"/>
            <a:t>$40B </a:t>
          </a:r>
          <a:r>
            <a:rPr lang="cs-CZ" sz="1400" kern="1200" dirty="0"/>
            <a:t>se utratí na výcvik EI</a:t>
          </a:r>
          <a:endParaRPr lang="en-US" sz="1400" kern="1200" dirty="0"/>
        </a:p>
      </dsp:txBody>
      <dsp:txXfrm>
        <a:off x="1094903" y="1189411"/>
        <a:ext cx="5022432" cy="947968"/>
      </dsp:txXfrm>
    </dsp:sp>
    <dsp:sp modelId="{DBF33263-0259-4735-8D4D-7FDC160BD2EB}">
      <dsp:nvSpPr>
        <dsp:cNvPr id="0" name=""/>
        <dsp:cNvSpPr/>
      </dsp:nvSpPr>
      <dsp:spPr>
        <a:xfrm>
          <a:off x="0" y="2374371"/>
          <a:ext cx="6117335" cy="9479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A0981-D94A-44CC-B553-34762870BFFC}">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77D7C-FBBA-4CD9-B6BA-733D648CFD54}">
      <dsp:nvSpPr>
        <dsp:cNvPr id="0" name=""/>
        <dsp:cNvSpPr/>
      </dsp:nvSpPr>
      <dsp:spPr>
        <a:xfrm>
          <a:off x="1094903" y="237437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cs-CZ" sz="1400" kern="1200" dirty="0"/>
            <a:t>EI tvoří 58 % výkonu vedoucího pracovníka</a:t>
          </a:r>
        </a:p>
      </dsp:txBody>
      <dsp:txXfrm>
        <a:off x="1094903" y="2374371"/>
        <a:ext cx="5022432" cy="947968"/>
      </dsp:txXfrm>
    </dsp:sp>
    <dsp:sp modelId="{46AE855E-6DC3-4BA4-BABA-51309478C114}">
      <dsp:nvSpPr>
        <dsp:cNvPr id="0" name=""/>
        <dsp:cNvSpPr/>
      </dsp:nvSpPr>
      <dsp:spPr>
        <a:xfrm>
          <a:off x="0" y="3559332"/>
          <a:ext cx="6117335" cy="94796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9B067-E9E8-47AD-B722-254F74FD035A}">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8BD92-82CC-43CE-B133-4F12598F3274}">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cs-CZ" sz="1400" kern="1200" dirty="0"/>
            <a:t>90 % špičkových výkonných pracovníků má vysokou EI</a:t>
          </a:r>
        </a:p>
      </dsp:txBody>
      <dsp:txXfrm>
        <a:off x="1094903" y="3559332"/>
        <a:ext cx="5022432" cy="947968"/>
      </dsp:txXfrm>
    </dsp:sp>
    <dsp:sp modelId="{DB25F133-256B-46C6-B655-9197F66298D9}">
      <dsp:nvSpPr>
        <dsp:cNvPr id="0" name=""/>
        <dsp:cNvSpPr/>
      </dsp:nvSpPr>
      <dsp:spPr>
        <a:xfrm>
          <a:off x="0" y="4744292"/>
          <a:ext cx="6117335" cy="94796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BFDE8-EFD6-457C-9BA8-EF76CD93C360}">
      <dsp:nvSpPr>
        <dsp:cNvPr id="0" name=""/>
        <dsp:cNvSpPr/>
      </dsp:nvSpPr>
      <dsp:spPr>
        <a:xfrm>
          <a:off x="286760" y="4957585"/>
          <a:ext cx="521382" cy="5213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92CCA-9E6C-4225-A34D-91EBD8FE5197}">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cs-CZ" sz="1400" kern="1200" dirty="0"/>
            <a:t>EI: potřebná na všech pracovních úrovních, ve všech odvětvích a ve všech aspektech života: osobním i profesním.</a:t>
          </a:r>
        </a:p>
      </dsp:txBody>
      <dsp:txXfrm>
        <a:off x="1094903" y="4744292"/>
        <a:ext cx="5022432" cy="9479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E5EB3CC-822A-448C-A494-11F5A0573AD4}" type="datetimeFigureOut">
              <a:rPr lang="en-US" smtClean="0"/>
              <a:t>10/4/2022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 are now going to transition into how to use emotional intelligence. Keeping</a:t>
            </a:r>
            <a:r>
              <a:rPr lang="en-US" altLang="en-US" baseline="0" dirty="0"/>
              <a:t> a</a:t>
            </a:r>
            <a:r>
              <a:rPr lang="en-US" altLang="en-US" dirty="0"/>
              <a:t> journal is a way to</a:t>
            </a:r>
            <a:r>
              <a:rPr lang="en-US" altLang="en-US" baseline="0" dirty="0"/>
              <a:t> help us</a:t>
            </a:r>
            <a:r>
              <a:rPr lang="en-US" altLang="en-US" dirty="0"/>
              <a:t> understand the variety of emotions we have and how they affect us.  It</a:t>
            </a:r>
            <a:r>
              <a:rPr lang="en-US" altLang="en-US" baseline="0" dirty="0"/>
              <a:t> is important to know how we feel, what triggered the emotion, what emotion is driving our behavior; once identified we can figure out what to do about it, and how to fix it, if needed.    </a:t>
            </a:r>
            <a:endParaRPr lang="en-US" altLang="en-US" dirty="0"/>
          </a:p>
          <a:p>
            <a:pPr eaLnBrk="1" hangingPunct="1">
              <a:spcBef>
                <a:spcPct val="0"/>
              </a:spcBef>
            </a:pPr>
            <a:endParaRPr lang="en-US" altLang="en-US" dirty="0"/>
          </a:p>
          <a:p>
            <a:pPr eaLnBrk="1" hangingPunct="1">
              <a:spcBef>
                <a:spcPct val="0"/>
              </a:spcBef>
            </a:pPr>
            <a:r>
              <a:rPr lang="en-US" altLang="en-US" dirty="0"/>
              <a:t>There is a sampling of emotion and behavior, for example: anger leads to yelling,</a:t>
            </a:r>
            <a:r>
              <a:rPr lang="en-US" altLang="en-US" baseline="0" dirty="0"/>
              <a:t> </a:t>
            </a:r>
            <a:r>
              <a:rPr lang="en-US" altLang="en-US" dirty="0"/>
              <a:t>sadness leads to crying.</a:t>
            </a:r>
            <a:r>
              <a:rPr lang="en-US" altLang="en-US" baseline="0" dirty="0"/>
              <a:t> </a:t>
            </a:r>
            <a:r>
              <a:rPr lang="en-US" altLang="en-US" dirty="0"/>
              <a:t>Trying to understand our emotions and behaviors is what ultimately makes us more successful.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350571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C7F164A-A4DD-4543-95A6-5E4511BDDC1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FC3907-80A3-4631-9A68-A4B915F1A5F4}" type="slidenum">
              <a:rPr lang="cs-CZ" altLang="cs-CZ"/>
              <a:pPr>
                <a:spcBef>
                  <a:spcPct val="0"/>
                </a:spcBef>
              </a:pPr>
              <a:t>16</a:t>
            </a:fld>
            <a:endParaRPr lang="cs-CZ" altLang="cs-CZ"/>
          </a:p>
        </p:txBody>
      </p:sp>
      <p:sp>
        <p:nvSpPr>
          <p:cNvPr id="8195" name="Rectangle 2">
            <a:extLst>
              <a:ext uri="{FF2B5EF4-FFF2-40B4-BE49-F238E27FC236}">
                <a16:creationId xmlns:a16="http://schemas.microsoft.com/office/drawing/2014/main" id="{21C19C08-DDBC-4A22-AB32-FBC22CB254EC}"/>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16CBAB40-82A8-42DC-882B-4FAA3C375C33}"/>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Ad 1) jedná se o intervence, které v systému vyvolávají zjevné změny – nejznámější </a:t>
            </a:r>
            <a:r>
              <a:rPr lang="cs-CZ" altLang="cs-CZ" b="1">
                <a:latin typeface="Arial" panose="020B0604020202020204" pitchFamily="34" charset="0"/>
              </a:rPr>
              <a:t>večírek části</a:t>
            </a:r>
            <a:r>
              <a:rPr lang="cs-CZ" altLang="cs-CZ">
                <a:latin typeface="Arial" panose="020B0604020202020204" pitchFamily="34" charset="0"/>
              </a:rPr>
              <a:t> (integruje vnitřní části a zdroje osobnosti) a </a:t>
            </a:r>
            <a:r>
              <a:rPr lang="cs-CZ" altLang="cs-CZ" b="1">
                <a:latin typeface="Arial" panose="020B0604020202020204" pitchFamily="34" charset="0"/>
              </a:rPr>
              <a:t>rodinná rekonstrukce</a:t>
            </a:r>
            <a:r>
              <a:rPr lang="cs-CZ" altLang="cs-CZ">
                <a:latin typeface="Arial" panose="020B0604020202020204" pitchFamily="34" charset="0"/>
              </a:rPr>
              <a:t> (znovuprožívání formativních zážitků ovlivněné třemi či více generacemi jeho rodiny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5343483-A33E-4E7C-93D4-308A366D760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C90C72-7EE3-4575-B808-80E8B7728F26}" type="slidenum">
              <a:rPr lang="cs-CZ" altLang="cs-CZ"/>
              <a:pPr>
                <a:spcBef>
                  <a:spcPct val="0"/>
                </a:spcBef>
              </a:pPr>
              <a:t>20</a:t>
            </a:fld>
            <a:endParaRPr lang="cs-CZ" altLang="cs-CZ"/>
          </a:p>
        </p:txBody>
      </p:sp>
      <p:sp>
        <p:nvSpPr>
          <p:cNvPr id="13315" name="Rectangle 2">
            <a:extLst>
              <a:ext uri="{FF2B5EF4-FFF2-40B4-BE49-F238E27FC236}">
                <a16:creationId xmlns:a16="http://schemas.microsoft.com/office/drawing/2014/main" id="{5515047F-7F62-4669-88E2-77BE83A89A0A}"/>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1449F210-1757-45B9-805C-A4542C2B5630}"/>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Satirová viděla souvislost mezi tím, jak lidé vnímají vlastní hodnotu a jejich způsobem copingu, chováním a sebevyjádřením. Nezaměřovala se tedy na chování klienta, ale na jeho touhy, očekávání, pocity a vnímání.</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F2470C5-17FC-4FCF-B7B5-EEBAF679058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4AD66E-D76C-4C20-96BF-1B07ADCD27D9}" type="slidenum">
              <a:rPr lang="cs-CZ" altLang="cs-CZ"/>
              <a:pPr>
                <a:spcBef>
                  <a:spcPct val="0"/>
                </a:spcBef>
              </a:pPr>
              <a:t>22</a:t>
            </a:fld>
            <a:endParaRPr lang="cs-CZ" altLang="cs-CZ"/>
          </a:p>
        </p:txBody>
      </p:sp>
      <p:sp>
        <p:nvSpPr>
          <p:cNvPr id="16387" name="Rectangle 2">
            <a:extLst>
              <a:ext uri="{FF2B5EF4-FFF2-40B4-BE49-F238E27FC236}">
                <a16:creationId xmlns:a16="http://schemas.microsoft.com/office/drawing/2014/main" id="{56196EA6-9A01-4C22-9737-840B137F47DF}"/>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46207913-BCCD-48D8-9BB5-CA226276D921}"/>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Pomáhající a klient každou z těchto otázek detailně zkoumají.</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5E3F5AC-8A38-430E-A6D9-08E88AAB3EB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40F78-6178-4DE4-8086-3808D3D5CAF4}" type="slidenum">
              <a:rPr lang="cs-CZ" altLang="cs-CZ"/>
              <a:pPr>
                <a:spcBef>
                  <a:spcPct val="0"/>
                </a:spcBef>
              </a:pPr>
              <a:t>23</a:t>
            </a:fld>
            <a:endParaRPr lang="cs-CZ" altLang="cs-CZ"/>
          </a:p>
        </p:txBody>
      </p:sp>
      <p:sp>
        <p:nvSpPr>
          <p:cNvPr id="18435" name="Rectangle 2">
            <a:extLst>
              <a:ext uri="{FF2B5EF4-FFF2-40B4-BE49-F238E27FC236}">
                <a16:creationId xmlns:a16="http://schemas.microsoft.com/office/drawing/2014/main" id="{C001E400-4777-4C73-9C01-8D2C9C712FCD}"/>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95F13F30-2143-4CB6-866A-55444A79DDFA}"/>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Znáte to? „Jeden myslel, a druhý myslel,  a žádný si neověřil, co, kdo, myslel. Přeložíme si, interpretujeme si jednání druhého nějak, ale nezeptáme se, co a jak myslel a interpretujeme si jednání druhého chybně a často v náš neprospěch. Musíme říkat sobě i druhým: „To není o tobě, mně, to se tě (mě) netýká.“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23B0448-5804-474F-A9B6-25741C61B59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0AEA26-1F29-4872-9AFC-9164ED942FE1}" type="slidenum">
              <a:rPr lang="cs-CZ" altLang="cs-CZ"/>
              <a:pPr>
                <a:spcBef>
                  <a:spcPct val="0"/>
                </a:spcBef>
              </a:pPr>
              <a:t>25</a:t>
            </a:fld>
            <a:endParaRPr lang="cs-CZ" altLang="cs-CZ"/>
          </a:p>
        </p:txBody>
      </p:sp>
      <p:sp>
        <p:nvSpPr>
          <p:cNvPr id="21507" name="Rectangle 2">
            <a:extLst>
              <a:ext uri="{FF2B5EF4-FFF2-40B4-BE49-F238E27FC236}">
                <a16:creationId xmlns:a16="http://schemas.microsoft.com/office/drawing/2014/main" id="{E40A7A95-A236-401B-A223-8663BE550C85}"/>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C151DA2F-E49D-41A5-8FB9-35FB547584BC}"/>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Ad 1) Vidíme, zažíváme obyčejné události, situace a přikládáme jim obrovský význam – života  a smrti. Viz můj význam přikládaný zvonění zvonů – umřel biskup.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7FA3806-F204-4686-B07F-F6B6F1C2A9D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9EE3B8-2E69-42FB-841B-4D7CA6A12529}" type="slidenum">
              <a:rPr lang="cs-CZ" altLang="cs-CZ"/>
              <a:pPr>
                <a:spcBef>
                  <a:spcPct val="0"/>
                </a:spcBef>
              </a:pPr>
              <a:t>28</a:t>
            </a:fld>
            <a:endParaRPr lang="cs-CZ" altLang="cs-CZ"/>
          </a:p>
        </p:txBody>
      </p:sp>
      <p:sp>
        <p:nvSpPr>
          <p:cNvPr id="25603" name="Rectangle 2">
            <a:extLst>
              <a:ext uri="{FF2B5EF4-FFF2-40B4-BE49-F238E27FC236}">
                <a16:creationId xmlns:a16="http://schemas.microsoft.com/office/drawing/2014/main" id="{81D57604-E82D-4988-BB61-C9D5F706DF7E}"/>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23D9F504-B2DD-4722-B5EC-29B0C3A9522A}"/>
              </a:ext>
            </a:extLst>
          </p:cNvPr>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a:p>
            <a:pPr eaLnBrk="1" hangingPunct="1"/>
            <a:r>
              <a:rPr lang="cs-CZ" altLang="cs-CZ">
                <a:latin typeface="Arial" panose="020B0604020202020204" pitchFamily="34" charset="0"/>
              </a:rPr>
              <a:t>Ad 1) např. „Neměl bych se tak cítit.“ V kongruentím vztahu a chování svůj pocit přijímáme bez souzení a nakládáme s ním s pozitivní a otevřenou myslí.</a:t>
            </a:r>
          </a:p>
          <a:p>
            <a:pPr eaLnBrk="1" hangingPunct="1"/>
            <a:r>
              <a:rPr lang="cs-CZ" altLang="cs-CZ">
                <a:latin typeface="Arial" panose="020B0604020202020204" pitchFamily="34" charset="0"/>
              </a:rPr>
              <a:t>Ad 2) např. když jsme naštvaní , můžeme se kvůli tomu cítit zle a rozhodnout se, že to nedáme nikomu najevo, i když vidíme rudě. Jsem-li zraněni, můžeme se cítit zahanbeni. Pocit odmítnutí nás může vyděsit. Můžeme se cítit provinile, když nás přitahuje kamarádčin přítel. </a:t>
            </a:r>
          </a:p>
          <a:p>
            <a:pPr eaLnBrk="1" hangingPunct="1"/>
            <a:r>
              <a:rPr lang="cs-CZ" altLang="cs-CZ">
                <a:latin typeface="Arial" panose="020B0604020202020204" pitchFamily="34" charset="0"/>
              </a:rPr>
              <a:t>Ad 4) Souzení pocitů obvykle aktivuje sebezáchovné pozice a coping</a:t>
            </a:r>
          </a:p>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8818105-8B24-4A0A-921D-A72EF6B02B9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87EDD4-6A21-4B67-ADB7-9199573C299F}" type="slidenum">
              <a:rPr lang="cs-CZ" altLang="cs-CZ"/>
              <a:pPr>
                <a:spcBef>
                  <a:spcPct val="0"/>
                </a:spcBef>
              </a:pPr>
              <a:t>29</a:t>
            </a:fld>
            <a:endParaRPr lang="cs-CZ" altLang="cs-CZ"/>
          </a:p>
        </p:txBody>
      </p:sp>
      <p:sp>
        <p:nvSpPr>
          <p:cNvPr id="27651" name="Rectangle 2">
            <a:extLst>
              <a:ext uri="{FF2B5EF4-FFF2-40B4-BE49-F238E27FC236}">
                <a16:creationId xmlns:a16="http://schemas.microsoft.com/office/drawing/2014/main" id="{6ED88C92-9F1A-470E-B43A-F24616ED9775}"/>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405BF2EF-97EC-4EE5-906D-BE65E46A7E18}"/>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S klientem pracujeme během procesu ingredience na identifikaci obran, zkoumání způsobů, jak sami sebe vnímají, a na změně jejich vzorců na zdravější formy chování.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306844A-292E-43CE-A9B8-7C6940E34AD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77CAE5-ECF3-4768-B6C9-A215D46C3A6F}" type="slidenum">
              <a:rPr lang="cs-CZ" altLang="cs-CZ"/>
              <a:pPr>
                <a:spcBef>
                  <a:spcPct val="0"/>
                </a:spcBef>
              </a:pPr>
              <a:t>33</a:t>
            </a:fld>
            <a:endParaRPr lang="cs-CZ" altLang="cs-CZ"/>
          </a:p>
        </p:txBody>
      </p:sp>
      <p:sp>
        <p:nvSpPr>
          <p:cNvPr id="32771" name="Rectangle 2">
            <a:extLst>
              <a:ext uri="{FF2B5EF4-FFF2-40B4-BE49-F238E27FC236}">
                <a16:creationId xmlns:a16="http://schemas.microsoft.com/office/drawing/2014/main" id="{A8CD02D1-2AC8-4794-A657-E943B9A5EEFC}"/>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95AD2531-E3AA-4A80-AEAF-7A0B381CFED8}"/>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rPr>
              <a:t>Rodinná pravidla jsou sama o sobě dost mocná, aby ovlivnila naši vnitřní realitu, dokonce, aby kontrolovala, co říkáme. Naše pravidla formuje nejen rodina, ale i další důležití lidé a instituce – škola, vrstevníci – parta, církev.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a:t>
            </a:r>
            <a:r>
              <a:rPr lang="en-US" altLang="en-US" baseline="0" dirty="0"/>
              <a:t> </a:t>
            </a:r>
            <a:r>
              <a:rPr lang="en-US" altLang="en-US" dirty="0"/>
              <a:t>vast majority of us are not comfortable sharing how we feel.</a:t>
            </a:r>
            <a:r>
              <a:rPr lang="en-US" altLang="en-US" baseline="0" dirty="0"/>
              <a:t> Therefore, w</a:t>
            </a:r>
            <a:r>
              <a:rPr lang="en-US" altLang="en-US" dirty="0"/>
              <a:t>e need to be attuned to other signs and signals. By picking</a:t>
            </a:r>
            <a:r>
              <a:rPr lang="en-US" altLang="en-US" baseline="0" dirty="0"/>
              <a:t> up on verbal and non verbal cues we can get insight into others’ emotions. </a:t>
            </a:r>
            <a:r>
              <a:rPr lang="en-US" altLang="en-US" dirty="0"/>
              <a:t> Ask if anyone is a good people watcher? If this is an area you want to improve upon, take a day and go sit in a coffee house.</a:t>
            </a:r>
          </a:p>
          <a:p>
            <a:pPr eaLnBrk="1" hangingPunct="1">
              <a:spcBef>
                <a:spcPct val="0"/>
              </a:spcBef>
            </a:pPr>
            <a:endParaRPr lang="en-US" altLang="en-US" dirty="0"/>
          </a:p>
          <a:p>
            <a:pPr eaLnBrk="1" hangingPunct="1">
              <a:spcBef>
                <a:spcPct val="0"/>
              </a:spcBef>
            </a:pPr>
            <a:r>
              <a:rPr lang="en-US" altLang="en-US" dirty="0"/>
              <a:t>Even watching foreign films or traveling to new and different areas can help to better understand human behavior and actions</a:t>
            </a:r>
          </a:p>
          <a:p>
            <a:pPr eaLnBrk="1" hangingPunct="1">
              <a:spcBef>
                <a:spcPct val="0"/>
              </a:spcBef>
            </a:pPr>
            <a:endParaRPr lang="en-US" altLang="en-US" dirty="0"/>
          </a:p>
          <a:p>
            <a:pPr eaLnBrk="1" hangingPunct="1">
              <a:spcBef>
                <a:spcPct val="0"/>
              </a:spcBef>
            </a:pPr>
            <a:r>
              <a:rPr lang="en-US" altLang="en-US" dirty="0"/>
              <a:t>The more comfortable we become being open about our feelings the more likely we are to get along with others.  Emotional</a:t>
            </a:r>
            <a:r>
              <a:rPr lang="en-US" altLang="en-US" baseline="0" dirty="0"/>
              <a:t> Intelligence helps us to build social skills and connect with people.</a:t>
            </a: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38</a:t>
            </a:fld>
            <a:endParaRPr lang="en-US"/>
          </a:p>
        </p:txBody>
      </p:sp>
    </p:spTree>
    <p:extLst>
      <p:ext uri="{BB962C8B-B14F-4D97-AF65-F5344CB8AC3E}">
        <p14:creationId xmlns:p14="http://schemas.microsoft.com/office/powerpoint/2010/main" val="238918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Review the agenda,</a:t>
            </a:r>
            <a:r>
              <a:rPr lang="en-US" baseline="0" dirty="0"/>
              <a:t> providing a brief preview of each item.  Throughout the training, discuss how Emotional Intelligence applies to both their personal and professional lives and give examples from both. </a:t>
            </a:r>
            <a:r>
              <a:rPr lang="en-US" dirty="0"/>
              <a:t> Let participants</a:t>
            </a:r>
            <a:r>
              <a:rPr lang="en-US" baseline="0" dirty="0"/>
              <a:t> know they will have an opportunity to apply what they have learned to one of their own situations through an activity.  They will also have an opportunity to reflect on their learning and think about how they will incorporate Emotional Intelligence into their lives. </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Thalamus is in the center of the brain, a</a:t>
            </a:r>
            <a:r>
              <a:rPr lang="en-US" baseline="0" dirty="0"/>
              <a:t> sort of relay center where our thoughts from the “higher” parts of the brain are integrated with sensory and motor information from our “lower” brain.</a:t>
            </a:r>
          </a:p>
          <a:p>
            <a:r>
              <a:rPr lang="en-US" baseline="0" dirty="0"/>
              <a:t>The Cortex is what you see on the outside of the brain, and it is where our conscious thoughts occur.</a:t>
            </a:r>
          </a:p>
          <a:p>
            <a:r>
              <a:rPr lang="en-US" baseline="0" dirty="0"/>
              <a:t>The Amygdala is connected along the pathway between the thalamus and cortex, you can think of it as where some of our gut reactions happen.</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39</a:t>
            </a:fld>
            <a:endParaRPr lang="en-US"/>
          </a:p>
        </p:txBody>
      </p:sp>
    </p:spTree>
    <p:extLst>
      <p:ext uri="{BB962C8B-B14F-4D97-AF65-F5344CB8AC3E}">
        <p14:creationId xmlns:p14="http://schemas.microsoft.com/office/powerpoint/2010/main" val="278953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40</a:t>
            </a:fld>
            <a:endParaRPr lang="en-US"/>
          </a:p>
        </p:txBody>
      </p:sp>
    </p:spTree>
    <p:extLst>
      <p:ext uri="{BB962C8B-B14F-4D97-AF65-F5344CB8AC3E}">
        <p14:creationId xmlns:p14="http://schemas.microsoft.com/office/powerpoint/2010/main" val="394379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response to a trigger or stress is complex, and we still aren’t sure how exactly it works. One major obstacle in understanding it is how many regions of the brain are involved, only a few of which are mentioned here. What we do understand is that in each stressful situation, the involvement of our “higher” brain regions (cortex) give us more reasonable responses.</a:t>
            </a:r>
            <a:r>
              <a:rPr lang="en-US" altLang="en-US" baseline="0" dirty="0"/>
              <a:t>  It is the part of the brain that calms ourselves.  W</a:t>
            </a:r>
            <a:r>
              <a:rPr lang="en-US" altLang="en-US" dirty="0"/>
              <a:t>hereas when our “lower” brain regions become more involved, we get more rash, irrational responses to triggers and stress.  The</a:t>
            </a:r>
            <a:r>
              <a:rPr lang="en-US" altLang="en-US" baseline="0" dirty="0"/>
              <a:t> lower brain region produces more</a:t>
            </a:r>
            <a:r>
              <a:rPr lang="en-US" altLang="en-US" dirty="0"/>
              <a:t> knee jerk reactions.  </a:t>
            </a:r>
          </a:p>
          <a:p>
            <a:pPr eaLnBrk="1" hangingPunct="1">
              <a:spcBef>
                <a:spcPct val="0"/>
              </a:spcBef>
            </a:pPr>
            <a:endParaRPr lang="en-US" altLang="en-US" dirty="0"/>
          </a:p>
          <a:p>
            <a:pPr eaLnBrk="1" hangingPunct="1">
              <a:spcBef>
                <a:spcPct val="0"/>
              </a:spcBef>
            </a:pPr>
            <a:r>
              <a:rPr lang="en-US" altLang="en-US" dirty="0"/>
              <a:t>In this situation, imagine that your teenage son or daughter came to you and said “I crashed the car”.</a:t>
            </a:r>
            <a:br>
              <a:rPr lang="en-US" altLang="en-US" dirty="0"/>
            </a:br>
            <a:r>
              <a:rPr lang="en-US" altLang="en-US" dirty="0"/>
              <a:t>Since this isn’t actually happening right now, we can all appreciate that the more important thing is that they’re okay.</a:t>
            </a:r>
          </a:p>
          <a:p>
            <a:pPr eaLnBrk="1" hangingPunct="1">
              <a:spcBef>
                <a:spcPct val="0"/>
              </a:spcBef>
            </a:pPr>
            <a:r>
              <a:rPr lang="en-US" altLang="en-US"/>
              <a:t>In the moment, you may be overwhelmed and freak out, forgetting the important facts</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41</a:t>
            </a:fld>
            <a:endParaRPr lang="en-US"/>
          </a:p>
        </p:txBody>
      </p:sp>
    </p:spTree>
    <p:extLst>
      <p:ext uri="{BB962C8B-B14F-4D97-AF65-F5344CB8AC3E}">
        <p14:creationId xmlns:p14="http://schemas.microsoft.com/office/powerpoint/2010/main" val="27668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Introduce</a:t>
            </a:r>
            <a:r>
              <a:rPr lang="en-US" altLang="en-US" baseline="0" dirty="0"/>
              <a:t> empathy.  </a:t>
            </a:r>
            <a:r>
              <a:rPr lang="en-US" altLang="en-US" dirty="0"/>
              <a:t>Insert a story here that demonstrates the importance</a:t>
            </a:r>
            <a:r>
              <a:rPr lang="en-US" altLang="en-US" baseline="0" dirty="0"/>
              <a:t> </a:t>
            </a:r>
            <a:r>
              <a:rPr lang="en-US" altLang="en-US" dirty="0"/>
              <a:t>of seeing and understanding someone else's view point</a:t>
            </a:r>
            <a:r>
              <a:rPr lang="en-US" altLang="en-US" baseline="0" dirty="0"/>
              <a:t> and talk about employing empathy.  Looking at things from the others’ perspective and what they may be experiencing as a result.</a:t>
            </a:r>
            <a:endParaRPr lang="en-US" altLang="en-US" dirty="0"/>
          </a:p>
          <a:p>
            <a:pPr eaLnBrk="1" hangingPunct="1">
              <a:spcBef>
                <a:spcPct val="0"/>
              </a:spcBef>
            </a:pPr>
            <a:endParaRPr lang="en-US" altLang="en-US" dirty="0"/>
          </a:p>
          <a:p>
            <a:pPr eaLnBrk="1" hangingPunct="1">
              <a:spcBef>
                <a:spcPct val="0"/>
              </a:spcBef>
            </a:pPr>
            <a:r>
              <a:rPr lang="en-US" altLang="en-US" dirty="0"/>
              <a:t>In a personal relationship its easy to understand why we would want to know what's going on in the other persons life.  It is equally important in business relationships.</a:t>
            </a:r>
          </a:p>
          <a:p>
            <a:pPr eaLnBrk="1" hangingPunct="1">
              <a:spcBef>
                <a:spcPct val="0"/>
              </a:spcBef>
            </a:pPr>
            <a:endParaRPr lang="en-US" altLang="en-US" dirty="0"/>
          </a:p>
          <a:p>
            <a:pPr eaLnBrk="1" hangingPunct="1">
              <a:spcBef>
                <a:spcPct val="0"/>
              </a:spcBef>
            </a:pPr>
            <a:r>
              <a:rPr lang="en-US" altLang="en-US" dirty="0"/>
              <a:t>When we yell at someone, how does it make that person feel. When we shut down and tune out, how does that make someone feel. What do OUR actions do to others…… something to think about!</a:t>
            </a:r>
          </a:p>
          <a:p>
            <a:pPr eaLnBrk="1" hangingPunct="1">
              <a:spcBef>
                <a:spcPct val="0"/>
              </a:spcBef>
            </a:pPr>
            <a:endParaRPr lang="en-US" altLang="en-US" dirty="0"/>
          </a:p>
          <a:p>
            <a:pPr eaLnBrk="1" hangingPunct="1">
              <a:spcBef>
                <a:spcPct val="0"/>
              </a:spcBef>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42</a:t>
            </a:fld>
            <a:endParaRPr lang="en-US"/>
          </a:p>
        </p:txBody>
      </p:sp>
    </p:spTree>
    <p:extLst>
      <p:ext uri="{BB962C8B-B14F-4D97-AF65-F5344CB8AC3E}">
        <p14:creationId xmlns:p14="http://schemas.microsoft.com/office/powerpoint/2010/main" val="295052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It is empowering to remember that we choose our responses… how do you want to feel.  What makes you feel good?</a:t>
            </a:r>
            <a:r>
              <a:rPr lang="en-US" altLang="en-US" baseline="0" dirty="0"/>
              <a:t> Once we know, we can use to reprogram our mood.  </a:t>
            </a:r>
            <a:endParaRPr lang="en-US" altLang="en-US" dirty="0"/>
          </a:p>
          <a:p>
            <a:pPr eaLnBrk="1" hangingPunct="1">
              <a:spcBef>
                <a:spcPct val="0"/>
              </a:spcBef>
            </a:pPr>
            <a:endParaRPr lang="en-US" altLang="en-US" dirty="0"/>
          </a:p>
          <a:p>
            <a:pPr eaLnBrk="1" hangingPunct="1">
              <a:spcBef>
                <a:spcPct val="0"/>
              </a:spcBef>
            </a:pPr>
            <a:r>
              <a:rPr lang="en-US" altLang="en-US" dirty="0"/>
              <a:t>A story one</a:t>
            </a:r>
            <a:r>
              <a:rPr lang="en-US" altLang="en-US" baseline="0" dirty="0"/>
              <a:t> instruction</a:t>
            </a:r>
            <a:r>
              <a:rPr lang="en-US" altLang="en-US" dirty="0"/>
              <a:t> shares is:  The holiday season after my dad died I wanted to have a calm holiday and family get together. I picked the mood and then I asked myself what makes me feel that way… less parties, less presents, calm music.</a:t>
            </a:r>
            <a:r>
              <a:rPr lang="en-US" altLang="en-US" baseline="0" dirty="0"/>
              <a:t> </a:t>
            </a:r>
            <a:r>
              <a:rPr lang="en-US" altLang="en-US" dirty="0"/>
              <a:t> I orchestrate and dictate the mood and emotions that I am going for.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43</a:t>
            </a:fld>
            <a:endParaRPr lang="en-US"/>
          </a:p>
        </p:txBody>
      </p:sp>
    </p:spTree>
    <p:extLst>
      <p:ext uri="{BB962C8B-B14F-4D97-AF65-F5344CB8AC3E}">
        <p14:creationId xmlns:p14="http://schemas.microsoft.com/office/powerpoint/2010/main" val="2346054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dirty="0"/>
              <a:t>While these are some quick,</a:t>
            </a:r>
            <a:r>
              <a:rPr lang="en-US" altLang="en-US" baseline="0" dirty="0"/>
              <a:t> simple </a:t>
            </a:r>
            <a:r>
              <a:rPr lang="en-US" altLang="en-US" dirty="0"/>
              <a:t>ideas, they are effective.  They help us</a:t>
            </a:r>
            <a:r>
              <a:rPr lang="en-US" altLang="en-US" baseline="0" dirty="0"/>
              <a:t> to decompress and be able to handle a task or  situation in a positive way.  </a:t>
            </a:r>
            <a:r>
              <a:rPr lang="en-US" altLang="en-US" dirty="0"/>
              <a:t>Ask the audience to share what works for them.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44</a:t>
            </a:fld>
            <a:endParaRPr lang="en-US"/>
          </a:p>
        </p:txBody>
      </p:sp>
    </p:spTree>
    <p:extLst>
      <p:ext uri="{BB962C8B-B14F-4D97-AF65-F5344CB8AC3E}">
        <p14:creationId xmlns:p14="http://schemas.microsoft.com/office/powerpoint/2010/main" val="225323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There</a:t>
            </a:r>
            <a:r>
              <a:rPr lang="en-US" altLang="en-US" baseline="0" dirty="0">
                <a:latin typeface="Arial" panose="020B0604020202020204" pitchFamily="34" charset="0"/>
              </a:rPr>
              <a:t> is plenty of research supporting the benefits of Emotional Intelligence at work, below is a sampling:</a:t>
            </a:r>
          </a:p>
          <a:p>
            <a:endParaRPr lang="en-US" altLang="en-US" baseline="0" dirty="0">
              <a:latin typeface="Arial" panose="020B0604020202020204" pitchFamily="34" charset="0"/>
            </a:endParaRPr>
          </a:p>
          <a:p>
            <a:r>
              <a:rPr lang="en-US" altLang="en-US" dirty="0">
                <a:latin typeface="Arial" panose="020B0604020202020204" pitchFamily="34" charset="0"/>
              </a:rPr>
              <a:t>EQ is a driving force in the $40 billion training and development industry. </a:t>
            </a:r>
          </a:p>
          <a:p>
            <a:r>
              <a:rPr lang="en-US" altLang="en-US" dirty="0">
                <a:latin typeface="Arial" panose="020B0604020202020204" pitchFamily="34" charset="0"/>
              </a:rPr>
              <a:t>The 1998 Harvard Business Review article on emotional intelligence is their most popular piece of </a:t>
            </a:r>
          </a:p>
          <a:p>
            <a:r>
              <a:rPr lang="en-US" altLang="en-US" dirty="0">
                <a:latin typeface="Arial" panose="020B0604020202020204" pitchFamily="34" charset="0"/>
              </a:rPr>
              <a:t>all time. </a:t>
            </a:r>
          </a:p>
          <a:p>
            <a:r>
              <a:rPr lang="en-US" altLang="en-US" dirty="0" err="1">
                <a:latin typeface="Arial" panose="020B0604020202020204" pitchFamily="34" charset="0"/>
              </a:rPr>
              <a:t>TalentSmart®studies</a:t>
            </a:r>
            <a:r>
              <a:rPr lang="en-US" altLang="en-US" dirty="0">
                <a:latin typeface="Arial" panose="020B0604020202020204" pitchFamily="34" charset="0"/>
              </a:rPr>
              <a:t> show the link between EQ and job performance: </a:t>
            </a:r>
          </a:p>
          <a:p>
            <a:endParaRPr lang="en-US" altLang="en-US" dirty="0">
              <a:latin typeface="Arial" panose="020B0604020202020204" pitchFamily="34" charset="0"/>
            </a:endParaRPr>
          </a:p>
          <a:p>
            <a:r>
              <a:rPr lang="en-US" altLang="en-US" dirty="0">
                <a:latin typeface="Arial" panose="020B0604020202020204" pitchFamily="34" charset="0"/>
              </a:rPr>
              <a:t>  EQ alone explains 58% of a leader’s job performance. </a:t>
            </a:r>
          </a:p>
          <a:p>
            <a:r>
              <a:rPr lang="en-US" altLang="en-US" dirty="0">
                <a:latin typeface="Arial" panose="020B0604020202020204" pitchFamily="34" charset="0"/>
              </a:rPr>
              <a:t>  90% of top performers are high in EQ. </a:t>
            </a:r>
          </a:p>
          <a:p>
            <a:r>
              <a:rPr lang="en-US" altLang="en-US" dirty="0">
                <a:latin typeface="Arial" panose="020B0604020202020204" pitchFamily="34" charset="0"/>
              </a:rPr>
              <a:t>  Just 20% of low performers are high in EQ. </a:t>
            </a:r>
          </a:p>
          <a:p>
            <a:r>
              <a:rPr lang="en-US" altLang="en-US" dirty="0">
                <a:latin typeface="Arial" panose="020B0604020202020204" pitchFamily="34" charset="0"/>
              </a:rPr>
              <a:t>EQ is linked to job performance for employees at all levels, in virtually every industry. </a:t>
            </a:r>
          </a:p>
          <a:p>
            <a:endParaRPr lang="en-US" altLang="en-US" dirty="0">
              <a:latin typeface="Arial" panose="020B0604020202020204" pitchFamily="34" charset="0"/>
            </a:endParaRPr>
          </a:p>
          <a:p>
            <a:r>
              <a:rPr lang="en-US" dirty="0">
                <a:ea typeface="ＭＳ Ｐゴシック" charset="-128"/>
              </a:rPr>
              <a:t>In Working With Emotional Intelligence, Daniel Goleman reported that 80-90% of the competencies that differentiate top performers are in the domain of emotional intelligence.</a:t>
            </a:r>
          </a:p>
          <a:p>
            <a:endParaRPr lang="en-US" b="1" dirty="0">
              <a:ea typeface="ＭＳ Ｐゴシック" charset="-128"/>
            </a:endParaRPr>
          </a:p>
          <a:p>
            <a:r>
              <a:rPr lang="en-US" dirty="0">
                <a:ea typeface="ＭＳ Ｐゴシック" charset="-128"/>
              </a:rPr>
              <a:t>In a study, when asked what sets superior performers apart, participants identified emotionally intelligent competencies 44% of the time and cognitively intelligent competencies 19% of the time.</a:t>
            </a:r>
          </a:p>
          <a:p>
            <a:endParaRPr lang="en-US" b="1" dirty="0">
              <a:ea typeface="ＭＳ Ｐゴシック" charset="-128"/>
            </a:endParaRPr>
          </a:p>
          <a:p>
            <a:endParaRPr lang="en-US" altLang="en-US" dirty="0">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45</a:t>
            </a:fld>
            <a:endParaRPr lang="en-US"/>
          </a:p>
        </p:txBody>
      </p:sp>
    </p:spTree>
    <p:extLst>
      <p:ext uri="{BB962C8B-B14F-4D97-AF65-F5344CB8AC3E}">
        <p14:creationId xmlns:p14="http://schemas.microsoft.com/office/powerpoint/2010/main" val="599908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Arial" panose="020B0604020202020204" pitchFamily="34" charset="0"/>
              </a:rPr>
              <a:t>If time allows, have people share stories of role models in their life. Who is the most EI person they know? </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Or share someone you know! And what makes them emotionally intelligent?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46</a:t>
            </a:fld>
            <a:endParaRPr lang="en-US"/>
          </a:p>
        </p:txBody>
      </p:sp>
    </p:spTree>
    <p:extLst>
      <p:ext uri="{BB962C8B-B14F-4D97-AF65-F5344CB8AC3E}">
        <p14:creationId xmlns:p14="http://schemas.microsoft.com/office/powerpoint/2010/main" val="2288827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Participants</a:t>
            </a:r>
            <a:r>
              <a:rPr lang="en-US" baseline="0" dirty="0"/>
              <a:t> will now have an opportunity to apply what they have learned to one of their own situations.  </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47</a:t>
            </a:fld>
            <a:endParaRPr lang="en-US"/>
          </a:p>
        </p:txBody>
      </p:sp>
    </p:spTree>
    <p:extLst>
      <p:ext uri="{BB962C8B-B14F-4D97-AF65-F5344CB8AC3E}">
        <p14:creationId xmlns:p14="http://schemas.microsoft.com/office/powerpoint/2010/main" val="2479520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dirty="0"/>
              <a:t>Ask participants to reflect back on what they learned, what they want to be sure to remember and what they want to apply from the training.  Walking them through these 3 bullets will help them to do so. In bringing the session to a close, if time allows, ask participants to share one new thing they learned from this presentation, one thing that closed a circle for them, one thing they now see from a new angle, or one thing they will do differently. </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48</a:t>
            </a:fld>
            <a:endParaRPr lang="en-US"/>
          </a:p>
        </p:txBody>
      </p:sp>
    </p:spTree>
    <p:extLst>
      <p:ext uri="{BB962C8B-B14F-4D97-AF65-F5344CB8AC3E}">
        <p14:creationId xmlns:p14="http://schemas.microsoft.com/office/powerpoint/2010/main" val="298636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dirty="0"/>
              <a:t>Review the learning objectives. Ask participants what their expectations are for this training. Explain that if there’s time at the end, there may be room to discuss some of the expectations that weren’t addressed during the presentation.</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dirty="0"/>
              <a:t>This topic really opens up a whole new world. So, for some people that have a high IQ they need to understand how important people skills are.  Ask the audience their experience with people who have little or no common sense.</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346707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sz="2500" dirty="0"/>
              <a:t>Review the lists, give examples of each alternating between work and personal examples.  Provide background on leaders in the field and their contributions:  </a:t>
            </a:r>
            <a:r>
              <a:rPr lang="en-US" sz="2500" dirty="0" err="1"/>
              <a:t>Salovoy</a:t>
            </a:r>
            <a:r>
              <a:rPr lang="en-US" sz="2500" dirty="0"/>
              <a:t>, Mayer and Caruso; Goleman.</a:t>
            </a:r>
          </a:p>
          <a:p>
            <a:pPr eaLnBrk="1" hangingPunct="1">
              <a:spcBef>
                <a:spcPct val="0"/>
              </a:spcBef>
            </a:pPr>
            <a:endParaRPr lang="en-US" sz="2200"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218273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sz="2500" dirty="0"/>
              <a:t>Review the lists, give examples of each alternating between work and personal examples.  Provide background on leaders in the field and their contributions:  </a:t>
            </a:r>
            <a:r>
              <a:rPr lang="en-US" sz="2500" dirty="0" err="1"/>
              <a:t>Salovoy</a:t>
            </a:r>
            <a:r>
              <a:rPr lang="en-US" sz="2500" dirty="0"/>
              <a:t>, Mayer and Caruso; Goleman.</a:t>
            </a:r>
          </a:p>
          <a:p>
            <a:pPr eaLnBrk="1" hangingPunct="1">
              <a:spcBef>
                <a:spcPct val="0"/>
              </a:spcBef>
            </a:pPr>
            <a:endParaRPr lang="en-US" sz="2200"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298786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Read and discuss the quote.  Ask participants if they can relate to the quote</a:t>
            </a:r>
            <a:r>
              <a:rPr lang="en-US" baseline="0" dirty="0"/>
              <a:t>.  While it is not in everyone’s power and not easy, Emotional Intelligence can be learned.</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119568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 all need to be more comfortable talking</a:t>
            </a:r>
            <a:r>
              <a:rPr lang="en-US" altLang="en-US" baseline="0" dirty="0"/>
              <a:t> </a:t>
            </a:r>
            <a:r>
              <a:rPr lang="en-US" altLang="en-US" dirty="0"/>
              <a:t>about how we feel. Ask participants to share different emotions. </a:t>
            </a:r>
          </a:p>
          <a:p>
            <a:pPr eaLnBrk="1" hangingPunct="1">
              <a:spcBef>
                <a:spcPct val="0"/>
              </a:spcBef>
            </a:pPr>
            <a:r>
              <a:rPr lang="en-US" altLang="en-US" dirty="0"/>
              <a:t>Ask people to show what it looks like when they are happy! Sad! Angry! Confused! The point being, some of us express our emotions more clearly than others. Emotional</a:t>
            </a:r>
            <a:r>
              <a:rPr lang="en-US" altLang="en-US" baseline="0" dirty="0"/>
              <a:t> Intelligence gives us a vocabulary to express our emotions, moods and feelings. All of which effect our actions, interactions and connections.</a:t>
            </a:r>
          </a:p>
          <a:p>
            <a:pPr eaLnBrk="1" hangingPunct="1">
              <a:spcBef>
                <a:spcPct val="0"/>
              </a:spcBef>
            </a:pPr>
            <a:endParaRPr lang="en-US" altLang="en-US" baseline="0" dirty="0"/>
          </a:p>
          <a:p>
            <a:pPr eaLnBrk="1" hangingPunct="1">
              <a:spcBef>
                <a:spcPct val="0"/>
              </a:spcBef>
            </a:pPr>
            <a:r>
              <a:rPr lang="en-US" altLang="en-US" dirty="0"/>
              <a:t>Remind everyone that in</a:t>
            </a:r>
            <a:r>
              <a:rPr lang="en-US" altLang="en-US" baseline="0" dirty="0"/>
              <a:t> this one hour training </a:t>
            </a:r>
            <a:r>
              <a:rPr lang="en-US" altLang="en-US" dirty="0"/>
              <a:t>we are “introducing”</a:t>
            </a:r>
            <a:r>
              <a:rPr lang="en-US" altLang="en-US" baseline="0" dirty="0"/>
              <a:t> Emotional Intelligence.  Our goal is to familiarize participants with the topic and it’s importance.</a:t>
            </a:r>
          </a:p>
          <a:p>
            <a:pPr eaLnBrk="1" hangingPunct="1">
              <a:spcBef>
                <a:spcPct val="0"/>
              </a:spcBef>
            </a:pPr>
            <a:endParaRPr lang="en-US" altLang="en-US" baseline="0" dirty="0"/>
          </a:p>
          <a:p>
            <a:pPr eaLnBrk="1" hangingPunct="1">
              <a:spcBef>
                <a:spcPct val="0"/>
              </a:spcBef>
            </a:pPr>
            <a:r>
              <a:rPr lang="en-US" altLang="en-US" baseline="0" dirty="0"/>
              <a:t>Definitions:</a:t>
            </a:r>
          </a:p>
          <a:p>
            <a:pPr eaLnBrk="1" hangingPunct="1">
              <a:spcBef>
                <a:spcPct val="0"/>
              </a:spcBef>
            </a:pPr>
            <a:r>
              <a:rPr lang="en-US" altLang="en-US" baseline="0" dirty="0"/>
              <a:t>Emotion: a </a:t>
            </a:r>
            <a:r>
              <a:rPr lang="en-US" dirty="0"/>
              <a:t>mental state that arises spontaneously rather than through conscious effort and is often accompanied by physiological and behavioral changes in the body.</a:t>
            </a:r>
            <a:endParaRPr lang="en-US" altLang="en-US" baseline="0" dirty="0"/>
          </a:p>
          <a:p>
            <a:pPr eaLnBrk="1" hangingPunct="1">
              <a:spcBef>
                <a:spcPct val="0"/>
              </a:spcBef>
            </a:pPr>
            <a:r>
              <a:rPr lang="en-US" altLang="en-US" baseline="0" dirty="0"/>
              <a:t>Mood: a particular state of mind or outlook at a particular time.</a:t>
            </a:r>
          </a:p>
          <a:p>
            <a:pPr eaLnBrk="1" hangingPunct="1">
              <a:spcBef>
                <a:spcPct val="0"/>
              </a:spcBef>
            </a:pPr>
            <a:r>
              <a:rPr lang="en-US" altLang="en-US" baseline="0" dirty="0"/>
              <a:t>Feeling: an emotional state or reaction; an awareness by your body.</a:t>
            </a:r>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251005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2500" dirty="0"/>
              <a:t>Primary Emotions are our immediate reactions, they are advantageous and have great value.  They motivate us.  Secondary emotions hinder us.  When we experience a secondary emotion, we need to figure out why we feel that way and what we can do to do away with them.</a:t>
            </a:r>
          </a:p>
          <a:p>
            <a:pPr eaLnBrk="1" hangingPunct="1">
              <a:spcBef>
                <a:spcPct val="0"/>
              </a:spcBef>
            </a:pPr>
            <a:endParaRPr lang="en-US" altLang="en-US" sz="2500" u="sng" dirty="0"/>
          </a:p>
          <a:p>
            <a:pPr eaLnBrk="1" hangingPunct="1">
              <a:spcBef>
                <a:spcPct val="0"/>
              </a:spcBef>
            </a:pPr>
            <a:r>
              <a:rPr lang="en-US" altLang="en-US" sz="2500" dirty="0"/>
              <a:t>Source: Personalitycafe.com</a:t>
            </a:r>
            <a:br>
              <a:rPr lang="en-US" altLang="en-US" sz="2500" u="sng" dirty="0"/>
            </a:br>
            <a:br>
              <a:rPr lang="en-US" altLang="en-US" sz="2500" dirty="0"/>
            </a:br>
            <a:r>
              <a:rPr lang="en-US" altLang="en-US" sz="2500" dirty="0"/>
              <a:t>Primary emotions are</a:t>
            </a:r>
            <a:r>
              <a:rPr lang="en-US" altLang="en-US" sz="2500" b="1" dirty="0"/>
              <a:t> in- the- moment </a:t>
            </a:r>
            <a:r>
              <a:rPr lang="en-US" altLang="en-US" sz="2500" dirty="0"/>
              <a:t>emotional responses to a pleasant or unpleasant stimulus. They happen as a </a:t>
            </a:r>
            <a:r>
              <a:rPr lang="en-US" altLang="en-US" sz="2500" i="1" dirty="0"/>
              <a:t>direct result</a:t>
            </a:r>
            <a:r>
              <a:rPr lang="en-US" altLang="en-US" sz="2500" dirty="0"/>
              <a:t> of an external cue that affects us emotionally. That is, they occur in close proximity to the event that brought them on. Primary emotions are important because they provide us with information about our current situation and get us ready or motivated to act in some way. </a:t>
            </a:r>
            <a:br>
              <a:rPr lang="en-US" altLang="en-US" sz="2500" dirty="0"/>
            </a:br>
            <a:br>
              <a:rPr lang="en-US" altLang="en-US" sz="2500" dirty="0"/>
            </a:br>
            <a:r>
              <a:rPr lang="en-US" altLang="en-US" sz="2500" dirty="0"/>
              <a:t>Primary emotions can be extremely pleasant and they can also be extremely unpleasant. Crucial to understanding our emotional reactions and how we behave, either in a healthy and </a:t>
            </a:r>
            <a:r>
              <a:rPr lang="en-US" altLang="en-US" sz="2500" dirty="0" err="1"/>
              <a:t>self-actualising</a:t>
            </a:r>
            <a:r>
              <a:rPr lang="en-US" altLang="en-US" sz="2500" dirty="0"/>
              <a:t> way, or conversely in an unhealthy detrimental way, is being aware of our primary emotions and that they </a:t>
            </a:r>
            <a:r>
              <a:rPr lang="en-US" altLang="en-US" sz="2500" b="1" dirty="0"/>
              <a:t>all have value</a:t>
            </a:r>
            <a:r>
              <a:rPr lang="en-US" altLang="en-US" sz="2500" dirty="0"/>
              <a:t>. They are important cues to our humanity and growth on a personal level as well as interpersonally and socially. </a:t>
            </a:r>
            <a:br>
              <a:rPr lang="en-US" altLang="en-US" sz="2500" dirty="0"/>
            </a:br>
            <a:br>
              <a:rPr lang="en-US" altLang="en-US" sz="2500" dirty="0"/>
            </a:br>
            <a:r>
              <a:rPr lang="en-US" altLang="en-US" sz="2500" dirty="0"/>
              <a:t>We can look at our primary emotions as a </a:t>
            </a:r>
            <a:r>
              <a:rPr lang="en-US" altLang="en-US" sz="2500" i="1" dirty="0"/>
              <a:t>human survival mechanism</a:t>
            </a:r>
            <a:r>
              <a:rPr lang="en-US" altLang="en-US" sz="2500" dirty="0"/>
              <a:t>. If we do not allow ourselves the expression of our primary emotions, we at best fail to thrive and live a meagre detached existence, and at worst, when the primary emotions become secondary emotions (which they inevitably do), we cause damage to ourselves and others. </a:t>
            </a:r>
          </a:p>
          <a:p>
            <a:pPr eaLnBrk="1" hangingPunct="1">
              <a:spcBef>
                <a:spcPct val="0"/>
              </a:spcBef>
            </a:pPr>
            <a:endParaRPr lang="en-US" altLang="en-US" sz="2500" dirty="0"/>
          </a:p>
          <a:p>
            <a:pPr eaLnBrk="1" hangingPunct="1">
              <a:spcBef>
                <a:spcPct val="0"/>
              </a:spcBef>
            </a:pPr>
            <a:r>
              <a:rPr lang="en-US" altLang="en-US" sz="2500" u="sng" dirty="0"/>
              <a:t>Understanding Secondary Emotions</a:t>
            </a:r>
            <a:br>
              <a:rPr lang="en-US" altLang="en-US" sz="2500" dirty="0"/>
            </a:br>
            <a:br>
              <a:rPr lang="en-US" altLang="en-US" sz="2500" dirty="0"/>
            </a:br>
            <a:r>
              <a:rPr lang="en-US" altLang="en-US" sz="2500" dirty="0"/>
              <a:t>Let's look at the above statements. These statement do not help us to achieve. They do not make us better people. They disguise themselves by making us think we'll be better if we listen to the voice. But, in fact what they do is destroy our sense of self and </a:t>
            </a:r>
            <a:r>
              <a:rPr lang="en-US" altLang="en-US" sz="2500" dirty="0" err="1"/>
              <a:t>demoralise</a:t>
            </a:r>
            <a:r>
              <a:rPr lang="en-US" altLang="en-US" sz="2500" dirty="0"/>
              <a:t> us. </a:t>
            </a:r>
            <a:br>
              <a:rPr lang="en-US" altLang="en-US" sz="2500" dirty="0"/>
            </a:br>
            <a:br>
              <a:rPr lang="en-US" altLang="en-US" sz="2500" dirty="0"/>
            </a:br>
            <a:r>
              <a:rPr lang="en-US" altLang="en-US" sz="2500" dirty="0"/>
              <a:t>If that were not bad enough, in the long term, we get into a pattern of not even </a:t>
            </a:r>
            <a:r>
              <a:rPr lang="en-US" altLang="en-US" sz="2500" dirty="0" err="1"/>
              <a:t>recognising</a:t>
            </a:r>
            <a:r>
              <a:rPr lang="en-US" altLang="en-US" sz="2500" dirty="0"/>
              <a:t> the primary emotion anymore because the dysfunctional voice has infiltrated completely. What happens then? Not a pretty picture. Because the primary emotion never goes away. It gets buried, but we need it to survive. It makes us human.</a:t>
            </a:r>
            <a:br>
              <a:rPr lang="en-US" altLang="en-US" sz="2500" dirty="0"/>
            </a:br>
            <a:br>
              <a:rPr lang="en-US" altLang="en-US" sz="2500" dirty="0"/>
            </a:br>
            <a:r>
              <a:rPr lang="en-US" altLang="en-US" sz="2500" dirty="0"/>
              <a:t>This brings us to our secondary emotions. These are very familiar. We might mistake them for primary emotions if we're not self aware. For example, anxiety is often due to fear. We may not be aware that we're afraid, or even what we are fearing (it could be many things), so it becomes expressed as general anxiety. The thing about secondary emotions that will be a tip off is if you can't alleviate it without digging deeper. </a:t>
            </a:r>
            <a:br>
              <a:rPr lang="en-US" altLang="en-US" sz="2500" dirty="0"/>
            </a:br>
            <a:br>
              <a:rPr lang="en-US" altLang="en-US" sz="2500" dirty="0"/>
            </a:br>
            <a:r>
              <a:rPr lang="en-US" altLang="en-US" sz="2500" dirty="0"/>
              <a:t>Secondary emotions are not there to help us. They hinder us. They are the emotions we have in response to a primary emotion not being </a:t>
            </a:r>
            <a:r>
              <a:rPr lang="en-US" altLang="en-US" sz="2500" dirty="0" err="1"/>
              <a:t>recognised</a:t>
            </a:r>
            <a:r>
              <a:rPr lang="en-US" altLang="en-US" sz="2500" dirty="0"/>
              <a:t> or expressed. Secondary emotions can be </a:t>
            </a:r>
            <a:r>
              <a:rPr lang="en-US" altLang="en-US" sz="2500" dirty="0" err="1"/>
              <a:t>analysed</a:t>
            </a:r>
            <a:r>
              <a:rPr lang="en-US" altLang="en-US" sz="2500" dirty="0"/>
              <a:t> by listening to our inner dialogue. When we feel uncomfortable with the expression of a primary emotion, our inner </a:t>
            </a:r>
            <a:r>
              <a:rPr lang="en-US" altLang="en-US" sz="2500" dirty="0" err="1"/>
              <a:t>judgemental</a:t>
            </a:r>
            <a:r>
              <a:rPr lang="en-US" altLang="en-US" sz="2500" dirty="0"/>
              <a:t> voice kicks in. What does it say? Whatever that voice is saying will be a cue as to how we our turning our primary emotion into a secondary one.</a:t>
            </a:r>
            <a:br>
              <a:rPr lang="en-US" altLang="en-US" sz="2500" dirty="0"/>
            </a:br>
            <a:br>
              <a:rPr lang="en-US" altLang="en-US" sz="2500" dirty="0"/>
            </a:br>
            <a:r>
              <a:rPr lang="en-US" altLang="en-US" sz="2500" dirty="0"/>
              <a:t>A secondary emotion is what occurs when we don't value, listen to respond to our primary emotions. If we do not express the primary emotion it does not go away. We may not express it for a variety of reasons. It may be because of habit from our past (emotional blocks from childhood, family, school, society or relationships and past hurts), or it may be because we are in a social or work situation in which it is not acceptable or safe to express the primary emotion, or it could be because our current situation blocks us from expressing it (</a:t>
            </a:r>
            <a:r>
              <a:rPr lang="en-US" altLang="en-US" sz="2500" dirty="0" err="1"/>
              <a:t>ie</a:t>
            </a:r>
            <a:r>
              <a:rPr lang="en-US" altLang="en-US" sz="2500" dirty="0"/>
              <a:t>. it is not accepted by a partner). </a:t>
            </a:r>
            <a:br>
              <a:rPr lang="en-US" altLang="en-US" sz="2500" dirty="0"/>
            </a:br>
            <a:br>
              <a:rPr lang="en-US" altLang="en-US" sz="2500" dirty="0"/>
            </a:br>
            <a:endParaRPr lang="en-US" altLang="en-US" sz="2500" dirty="0"/>
          </a:p>
          <a:p>
            <a:pPr eaLnBrk="1" hangingPunct="1">
              <a:spcBef>
                <a:spcPct val="0"/>
              </a:spcBef>
            </a:pPr>
            <a:endParaRPr lang="en-US" sz="2200"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304417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3">
            <a:extLst>
              <a:ext uri="{FF2B5EF4-FFF2-40B4-BE49-F238E27FC236}">
                <a16:creationId xmlns:a16="http://schemas.microsoft.com/office/drawing/2014/main" id="{A0A490F7-D0C6-49F4-9F31-92232195DD39}"/>
              </a:ext>
            </a:extLst>
          </p:cNvPr>
          <p:cNvSpPr>
            <a:spLocks noGrp="1"/>
          </p:cNvSpPr>
          <p:nvPr>
            <p:ph type="dt" sz="half" idx="10"/>
          </p:nvPr>
        </p:nvSpPr>
        <p:spPr/>
        <p:txBody>
          <a:bodyPr/>
          <a:lstStyle>
            <a:lvl1pPr>
              <a:defRPr/>
            </a:lvl1pPr>
          </a:lstStyle>
          <a:p>
            <a:pPr>
              <a:defRPr/>
            </a:pPr>
            <a:endParaRPr lang="cs-CZ"/>
          </a:p>
        </p:txBody>
      </p:sp>
      <p:sp>
        <p:nvSpPr>
          <p:cNvPr id="4" name="Footer Placeholder 4">
            <a:extLst>
              <a:ext uri="{FF2B5EF4-FFF2-40B4-BE49-F238E27FC236}">
                <a16:creationId xmlns:a16="http://schemas.microsoft.com/office/drawing/2014/main" id="{D4E82BED-C0A1-4E6F-8D8B-DAFD70F0D996}"/>
              </a:ext>
            </a:extLst>
          </p:cNvPr>
          <p:cNvSpPr>
            <a:spLocks noGrp="1"/>
          </p:cNvSpPr>
          <p:nvPr>
            <p:ph type="ftr" sz="quarter" idx="11"/>
          </p:nvPr>
        </p:nvSpPr>
        <p:spPr/>
        <p:txBody>
          <a:bodyPr/>
          <a:lstStyle>
            <a:lvl1pPr>
              <a:defRPr/>
            </a:lvl1pPr>
          </a:lstStyle>
          <a:p>
            <a:pPr>
              <a:defRPr/>
            </a:pPr>
            <a:endParaRPr lang="cs-CZ"/>
          </a:p>
        </p:txBody>
      </p:sp>
      <p:sp>
        <p:nvSpPr>
          <p:cNvPr id="5" name="Slide Number Placeholder 5">
            <a:extLst>
              <a:ext uri="{FF2B5EF4-FFF2-40B4-BE49-F238E27FC236}">
                <a16:creationId xmlns:a16="http://schemas.microsoft.com/office/drawing/2014/main" id="{1158BC3D-909B-4C37-B322-D15FE1080875}"/>
              </a:ext>
            </a:extLst>
          </p:cNvPr>
          <p:cNvSpPr>
            <a:spLocks noGrp="1"/>
          </p:cNvSpPr>
          <p:nvPr>
            <p:ph type="sldNum" sz="quarter" idx="12"/>
          </p:nvPr>
        </p:nvSpPr>
        <p:spPr/>
        <p:txBody>
          <a:bodyPr/>
          <a:lstStyle>
            <a:lvl1pPr>
              <a:defRPr/>
            </a:lvl1pPr>
          </a:lstStyle>
          <a:p>
            <a:fld id="{68ACA8C1-7E73-4DB1-8008-DA8C5F721110}" type="slidenum">
              <a:rPr lang="cs-CZ" altLang="cs-CZ"/>
              <a:pPr/>
              <a:t>‹#›</a:t>
            </a:fld>
            <a:endParaRPr lang="cs-CZ" altLang="cs-CZ"/>
          </a:p>
        </p:txBody>
      </p:sp>
    </p:spTree>
    <p:extLst>
      <p:ext uri="{BB962C8B-B14F-4D97-AF65-F5344CB8AC3E}">
        <p14:creationId xmlns:p14="http://schemas.microsoft.com/office/powerpoint/2010/main" val="13736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F8074292-619A-44C1-985E-A0D7669107DA}"/>
              </a:ext>
            </a:extLst>
          </p:cNvPr>
          <p:cNvSpPr>
            <a:spLocks noGrp="1"/>
          </p:cNvSpPr>
          <p:nvPr>
            <p:ph type="dt" sz="half" idx="10"/>
          </p:nvPr>
        </p:nvSpPr>
        <p:spPr/>
        <p:txBody>
          <a:bodyPr/>
          <a:lstStyle>
            <a:lvl1pPr>
              <a:defRPr/>
            </a:lvl1pPr>
          </a:lstStyle>
          <a:p>
            <a:pPr>
              <a:defRPr/>
            </a:pPr>
            <a:endParaRPr lang="cs-CZ"/>
          </a:p>
        </p:txBody>
      </p:sp>
      <p:sp>
        <p:nvSpPr>
          <p:cNvPr id="5" name="Footer Placeholder 4">
            <a:extLst>
              <a:ext uri="{FF2B5EF4-FFF2-40B4-BE49-F238E27FC236}">
                <a16:creationId xmlns:a16="http://schemas.microsoft.com/office/drawing/2014/main" id="{F1CF3CAA-C600-4D13-B185-E8638D5EBF3A}"/>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id="{78505059-B67F-43EA-94EE-3FE5EE08D36F}"/>
              </a:ext>
            </a:extLst>
          </p:cNvPr>
          <p:cNvSpPr>
            <a:spLocks noGrp="1"/>
          </p:cNvSpPr>
          <p:nvPr>
            <p:ph type="sldNum" sz="quarter" idx="12"/>
          </p:nvPr>
        </p:nvSpPr>
        <p:spPr/>
        <p:txBody>
          <a:bodyPr/>
          <a:lstStyle>
            <a:lvl1pPr>
              <a:defRPr/>
            </a:lvl1pPr>
          </a:lstStyle>
          <a:p>
            <a:fld id="{A983ED04-129A-4AEB-B5D7-B1051750D407}" type="slidenum">
              <a:rPr lang="cs-CZ" altLang="cs-CZ"/>
              <a:pPr/>
              <a:t>‹#›</a:t>
            </a:fld>
            <a:endParaRPr lang="cs-CZ" altLang="cs-CZ"/>
          </a:p>
        </p:txBody>
      </p:sp>
    </p:spTree>
    <p:extLst>
      <p:ext uri="{BB962C8B-B14F-4D97-AF65-F5344CB8AC3E}">
        <p14:creationId xmlns:p14="http://schemas.microsoft.com/office/powerpoint/2010/main" val="2826754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cs-CZ"/>
              <a:t>Kliknutím lze upravit styl.</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a:extLst>
              <a:ext uri="{FF2B5EF4-FFF2-40B4-BE49-F238E27FC236}">
                <a16:creationId xmlns:a16="http://schemas.microsoft.com/office/drawing/2014/main" id="{50D86879-5004-4ADA-9B55-24DE2021323E}"/>
              </a:ext>
            </a:extLst>
          </p:cNvPr>
          <p:cNvSpPr>
            <a:spLocks noGrp="1"/>
          </p:cNvSpPr>
          <p:nvPr>
            <p:ph type="dt" sz="half" idx="10"/>
          </p:nvPr>
        </p:nvSpPr>
        <p:spPr/>
        <p:txBody>
          <a:bodyPr/>
          <a:lstStyle>
            <a:lvl1pPr>
              <a:defRPr/>
            </a:lvl1pPr>
          </a:lstStyle>
          <a:p>
            <a:pPr>
              <a:defRPr/>
            </a:pPr>
            <a:endParaRPr lang="cs-CZ"/>
          </a:p>
        </p:txBody>
      </p:sp>
      <p:sp>
        <p:nvSpPr>
          <p:cNvPr id="5" name="Footer Placeholder 4">
            <a:extLst>
              <a:ext uri="{FF2B5EF4-FFF2-40B4-BE49-F238E27FC236}">
                <a16:creationId xmlns:a16="http://schemas.microsoft.com/office/drawing/2014/main" id="{F07C27D9-E1EF-46D8-8A30-C384E91C3C98}"/>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id="{5864BD21-F52A-4801-B58A-C86FCA64C5BF}"/>
              </a:ext>
            </a:extLst>
          </p:cNvPr>
          <p:cNvSpPr>
            <a:spLocks noGrp="1"/>
          </p:cNvSpPr>
          <p:nvPr>
            <p:ph type="sldNum" sz="quarter" idx="12"/>
          </p:nvPr>
        </p:nvSpPr>
        <p:spPr/>
        <p:txBody>
          <a:bodyPr/>
          <a:lstStyle>
            <a:lvl1pPr>
              <a:defRPr/>
            </a:lvl1pPr>
          </a:lstStyle>
          <a:p>
            <a:fld id="{09B1B724-0EAC-4F2F-8A12-3AD5CABA0E7C}" type="slidenum">
              <a:rPr lang="cs-CZ" altLang="cs-CZ"/>
              <a:pPr/>
              <a:t>‹#›</a:t>
            </a:fld>
            <a:endParaRPr lang="cs-CZ" altLang="cs-CZ"/>
          </a:p>
        </p:txBody>
      </p:sp>
    </p:spTree>
    <p:extLst>
      <p:ext uri="{BB962C8B-B14F-4D97-AF65-F5344CB8AC3E}">
        <p14:creationId xmlns:p14="http://schemas.microsoft.com/office/powerpoint/2010/main" val="377605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 id="2147483781" r:id="rId22"/>
    <p:sldLayoutId id="2147483782" r:id="rId23"/>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cs/photo/67885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justinegraykin.wordpress.com/2014/11/07/being-right/" TargetMode="External"/><Relationship Id="rId2" Type="http://schemas.openxmlformats.org/officeDocument/2006/relationships/image" Target="../media/image36.png"/><Relationship Id="rId1" Type="http://schemas.openxmlformats.org/officeDocument/2006/relationships/slideLayout" Target="../slideLayouts/slideLayout22.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hyperlink" Target="https://creativecommons.org/licenses/by-nc/3.0/" TargetMode="External"/><Relationship Id="rId4" Type="http://schemas.openxmlformats.org/officeDocument/2006/relationships/hyperlink" Target="https://sunflowerstorytime.com/2015/04/28/feelings-fac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lehighvalleyramblings.blogspot.com/2016/06/armstrong-and-blame-game.html" TargetMode="External"/><Relationship Id="rId2" Type="http://schemas.openxmlformats.org/officeDocument/2006/relationships/hyperlink" Target="https://en.wikipedia.org/wiki/File:First_angle_projection.svg" TargetMode="External"/><Relationship Id="rId1" Type="http://schemas.openxmlformats.org/officeDocument/2006/relationships/slideLayout" Target="../slideLayouts/slideLayout22.xml"/><Relationship Id="rId6" Type="http://schemas.openxmlformats.org/officeDocument/2006/relationships/image" Target="../media/image42.jpeg"/><Relationship Id="rId5" Type="http://schemas.openxmlformats.org/officeDocument/2006/relationships/hyperlink" Target="https://creativecommons.org/licenses/by-nd/3.0/" TargetMode="External"/><Relationship Id="rId4" Type="http://schemas.openxmlformats.org/officeDocument/2006/relationships/hyperlink" Target="http://myjourneywithdepression.wordpress.com/2013/01/28/i-forgot-to-remember-to-forge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www.mindtheproduct.com/" TargetMode="External"/><Relationship Id="rId2" Type="http://schemas.openxmlformats.org/officeDocument/2006/relationships/image" Target="../media/image44.jpeg"/><Relationship Id="rId1" Type="http://schemas.openxmlformats.org/officeDocument/2006/relationships/slideLayout" Target="../slideLayouts/slideLayout22.xml"/><Relationship Id="rId4" Type="http://schemas.openxmlformats.org/officeDocument/2006/relationships/hyperlink" Target="https://creativecommons.org/licenses/by-nc-nd/3.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juanandres911.blogspot.com/2016/05/arqueologos-griegos-creen-haber-hallad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50678" y="3416477"/>
            <a:ext cx="9240458" cy="1532894"/>
          </a:xfrm>
        </p:spPr>
        <p:txBody>
          <a:bodyPr>
            <a:noAutofit/>
          </a:bodyPr>
          <a:lstStyle/>
          <a:p>
            <a:pPr eaLnBrk="1" hangingPunct="1"/>
            <a:r>
              <a:rPr lang="cs-CZ" altLang="en-US" sz="4500" dirty="0"/>
              <a:t>Emoční inteligence a sociální práce</a:t>
            </a:r>
            <a:endParaRPr lang="en-US" altLang="en-US" sz="4500" dirty="0"/>
          </a:p>
        </p:txBody>
      </p:sp>
      <p:pic>
        <p:nvPicPr>
          <p:cNvPr id="5" name="Obrázek 4">
            <a:extLst>
              <a:ext uri="{FF2B5EF4-FFF2-40B4-BE49-F238E27FC236}">
                <a16:creationId xmlns:a16="http://schemas.microsoft.com/office/drawing/2014/main" id="{24004086-96B7-4401-855D-28DE4BECF3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4640359" cy="3070371"/>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r>
              <a:rPr lang="en-US" b="1" dirty="0" err="1"/>
              <a:t>Emoce</a:t>
            </a:r>
            <a:r>
              <a:rPr lang="en-US" b="1" dirty="0"/>
              <a:t>, </a:t>
            </a:r>
            <a:r>
              <a:rPr lang="en-US" b="1" dirty="0" err="1"/>
              <a:t>nálady</a:t>
            </a:r>
            <a:r>
              <a:rPr lang="en-US" b="1" dirty="0"/>
              <a:t>, </a:t>
            </a:r>
            <a:r>
              <a:rPr lang="en-US" b="1" dirty="0" err="1"/>
              <a:t>pocity</a:t>
            </a:r>
            <a:endParaRPr lang="en-US" b="1" dirty="0"/>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Co je to </a:t>
            </a:r>
            <a:r>
              <a:rPr lang="en-US" altLang="en-US" sz="1500" dirty="0" err="1">
                <a:solidFill>
                  <a:schemeClr val="tx2"/>
                </a:solidFill>
                <a:latin typeface="Raleway SemiBold" panose="020B0604020202020204" charset="0"/>
              </a:rPr>
              <a:t>emoce</a:t>
            </a:r>
            <a:r>
              <a:rPr lang="en-US" altLang="en-US" sz="1500" dirty="0">
                <a:solidFill>
                  <a:schemeClr val="tx2"/>
                </a:solidFill>
                <a:latin typeface="Raleway SemiBold" panose="020B0604020202020204" charset="0"/>
              </a:rPr>
              <a:t>?</a:t>
            </a:r>
          </a:p>
          <a:p>
            <a:pPr marL="285750" indent="-28575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Proč</a:t>
            </a:r>
            <a:r>
              <a:rPr lang="en-US" altLang="en-US" sz="1500" dirty="0">
                <a:solidFill>
                  <a:schemeClr val="tx2"/>
                </a:solidFill>
                <a:latin typeface="Raleway SemiBold" panose="020B0604020202020204" charset="0"/>
              </a:rPr>
              <a:t> je </a:t>
            </a:r>
            <a:r>
              <a:rPr lang="en-US" altLang="en-US" sz="1500" dirty="0" err="1">
                <a:solidFill>
                  <a:schemeClr val="tx2"/>
                </a:solidFill>
                <a:latin typeface="Raleway SemiBold" panose="020B0604020202020204" charset="0"/>
              </a:rPr>
              <a:t>cenné</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porozumět</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tomu</a:t>
            </a:r>
            <a:r>
              <a:rPr lang="en-US" altLang="en-US" sz="1500" dirty="0">
                <a:solidFill>
                  <a:schemeClr val="tx2"/>
                </a:solidFill>
                <a:latin typeface="Raleway SemiBold" panose="020B0604020202020204" charset="0"/>
              </a:rPr>
              <a:t>, co </a:t>
            </a:r>
            <a:r>
              <a:rPr lang="en-US" altLang="en-US" sz="1500" dirty="0" err="1">
                <a:solidFill>
                  <a:schemeClr val="tx2"/>
                </a:solidFill>
                <a:latin typeface="Raleway SemiBold" panose="020B0604020202020204" charset="0"/>
              </a:rPr>
              <a:t>cítíte</a:t>
            </a:r>
            <a:r>
              <a:rPr lang="en-US" altLang="en-US" sz="1500" dirty="0">
                <a:solidFill>
                  <a:schemeClr val="tx2"/>
                </a:solidFill>
                <a:latin typeface="Raleway SemiBold" panose="020B0604020202020204" charset="0"/>
              </a:rPr>
              <a:t>?</a:t>
            </a:r>
          </a:p>
          <a:p>
            <a:pPr marL="285750" indent="-28575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Proč</a:t>
            </a:r>
            <a:r>
              <a:rPr lang="en-US" altLang="en-US" sz="1500" dirty="0">
                <a:solidFill>
                  <a:schemeClr val="tx2"/>
                </a:solidFill>
                <a:latin typeface="Raleway SemiBold" panose="020B0604020202020204" charset="0"/>
              </a:rPr>
              <a:t> je to </a:t>
            </a:r>
            <a:r>
              <a:rPr lang="en-US" altLang="en-US" sz="1500" dirty="0" err="1">
                <a:solidFill>
                  <a:schemeClr val="tx2"/>
                </a:solidFill>
                <a:latin typeface="Raleway SemiBold" panose="020B0604020202020204" charset="0"/>
              </a:rPr>
              <a:t>důležité</a:t>
            </a:r>
            <a:r>
              <a:rPr lang="en-US" altLang="en-US" sz="1500" dirty="0">
                <a:solidFill>
                  <a:schemeClr val="tx2"/>
                </a:solidFill>
                <a:latin typeface="Raleway SemiBold" panose="020B0604020202020204" charset="0"/>
              </a:rPr>
              <a:t>?</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Jak </a:t>
            </a:r>
            <a:r>
              <a:rPr lang="en-US" altLang="en-US" sz="1500" dirty="0" err="1">
                <a:solidFill>
                  <a:schemeClr val="tx2"/>
                </a:solidFill>
                <a:latin typeface="Raleway SemiBold" panose="020B0604020202020204" charset="0"/>
              </a:rPr>
              <a:t>pocity</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ovlivňují</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vaši</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náladu</a:t>
            </a:r>
            <a:r>
              <a:rPr lang="en-US" altLang="en-US" sz="1500" dirty="0">
                <a:solidFill>
                  <a:schemeClr val="tx2"/>
                </a:solidFill>
                <a:latin typeface="Raleway SemiBold" panose="020B0604020202020204" charset="0"/>
              </a:rPr>
              <a:t>?</a:t>
            </a:r>
          </a:p>
          <a:p>
            <a:pPr marL="285750" indent="-285750">
              <a:spcBef>
                <a:spcPts val="1200"/>
              </a:spcBef>
              <a:spcAft>
                <a:spcPts val="600"/>
              </a:spcAft>
              <a:buClr>
                <a:schemeClr val="tx2"/>
              </a:buClr>
              <a:buFont typeface="Arial" panose="020B0604020202020204" pitchFamily="34" charset="0"/>
              <a:buChar char="•"/>
            </a:pPr>
            <a:endParaRPr lang="en-US" altLang="en-US" sz="1500" dirty="0">
              <a:solidFill>
                <a:schemeClr val="tx2"/>
              </a:solidFill>
              <a:latin typeface="Raleway SemiBold" panose="020B0604020202020204" charset="0"/>
            </a:endParaRPr>
          </a:p>
          <a:p>
            <a:pPr marL="285750" indent="-28575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Naše</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emoce</a:t>
            </a:r>
            <a:r>
              <a:rPr lang="en-US" altLang="en-US" sz="1500" dirty="0">
                <a:solidFill>
                  <a:schemeClr val="tx2"/>
                </a:solidFill>
                <a:latin typeface="Raleway SemiBold" panose="020B0604020202020204" charset="0"/>
              </a:rPr>
              <a:t> a </a:t>
            </a:r>
            <a:r>
              <a:rPr lang="en-US" altLang="en-US" sz="1500" dirty="0" err="1">
                <a:solidFill>
                  <a:schemeClr val="tx2"/>
                </a:solidFill>
                <a:latin typeface="Raleway SemiBold" panose="020B0604020202020204" charset="0"/>
              </a:rPr>
              <a:t>nálady</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jsou</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nakažlivé</a:t>
            </a:r>
            <a:endParaRPr lang="en-US" altLang="en-US" sz="1500" dirty="0">
              <a:solidFill>
                <a:schemeClr val="tx2"/>
              </a:solidFill>
              <a:latin typeface="Raleway SemiBold" panose="020B0604020202020204" charset="0"/>
            </a:endParaRPr>
          </a:p>
          <a:p>
            <a:pPr>
              <a:spcBef>
                <a:spcPts val="1200"/>
              </a:spcBef>
              <a:spcAft>
                <a:spcPts val="600"/>
              </a:spcAft>
              <a:buClr>
                <a:schemeClr val="tx2"/>
              </a:buClr>
            </a:pPr>
            <a:endParaRPr lang="en-US" alt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0827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9329584" cy="436093"/>
          </a:xfrm>
        </p:spPr>
        <p:txBody>
          <a:bodyPr/>
          <a:lstStyle/>
          <a:p>
            <a:r>
              <a:rPr lang="en-US" altLang="en-US" sz="3600" b="1" dirty="0" err="1">
                <a:solidFill>
                  <a:schemeClr val="tx2"/>
                </a:solidFill>
              </a:rPr>
              <a:t>Primární</a:t>
            </a:r>
            <a:r>
              <a:rPr lang="en-US" altLang="en-US" sz="3600" b="1" dirty="0">
                <a:solidFill>
                  <a:schemeClr val="tx2"/>
                </a:solidFill>
              </a:rPr>
              <a:t> a </a:t>
            </a:r>
            <a:r>
              <a:rPr lang="en-US" altLang="en-US" sz="3600" b="1" dirty="0" err="1">
                <a:solidFill>
                  <a:schemeClr val="tx2"/>
                </a:solidFill>
              </a:rPr>
              <a:t>sekundární</a:t>
            </a:r>
            <a:r>
              <a:rPr lang="en-US" altLang="en-US" sz="3600" b="1" dirty="0">
                <a:solidFill>
                  <a:schemeClr val="tx2"/>
                </a:solidFill>
              </a:rPr>
              <a:t> </a:t>
            </a:r>
            <a:r>
              <a:rPr lang="en-US" altLang="en-US" sz="3600" b="1" dirty="0" err="1">
                <a:solidFill>
                  <a:schemeClr val="tx2"/>
                </a:solidFill>
              </a:rPr>
              <a:t>emoce</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1639965"/>
            <a:ext cx="5210174" cy="4272104"/>
          </a:xfrm>
        </p:spPr>
        <p:txBody>
          <a:bodyPr/>
          <a:lstStyle/>
          <a:p>
            <a:pPr>
              <a:spcBef>
                <a:spcPts val="600"/>
              </a:spcBef>
              <a:spcAft>
                <a:spcPts val="600"/>
              </a:spcAft>
            </a:pPr>
            <a:r>
              <a:rPr lang="en-US" sz="1500" dirty="0" err="1">
                <a:solidFill>
                  <a:schemeClr val="tx2"/>
                </a:solidFill>
                <a:latin typeface="Raleway SemiBold" panose="020B0604020202020204" charset="0"/>
              </a:rPr>
              <a:t>Primární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emoce</a:t>
            </a:r>
            <a:r>
              <a:rPr lang="en-US" sz="1500" dirty="0">
                <a:solidFill>
                  <a:schemeClr val="tx2"/>
                </a:solidFill>
                <a:latin typeface="Raleway SemiBold" panose="020B0604020202020204" charset="0"/>
              </a:rPr>
              <a:t> se </a:t>
            </a:r>
            <a:r>
              <a:rPr lang="en-US" sz="1500" dirty="0" err="1">
                <a:solidFill>
                  <a:schemeClr val="tx2"/>
                </a:solidFill>
                <a:latin typeface="Raleway SemiBold" panose="020B0604020202020204" charset="0"/>
              </a:rPr>
              <a:t>odehrávají</a:t>
            </a:r>
            <a:r>
              <a:rPr lang="en-US" sz="1500" dirty="0">
                <a:solidFill>
                  <a:schemeClr val="tx2"/>
                </a:solidFill>
                <a:latin typeface="Raleway SemiBold" panose="020B0604020202020204" charset="0"/>
              </a:rPr>
              <a:t> v </a:t>
            </a:r>
            <a:r>
              <a:rPr lang="en-US" sz="1500" dirty="0" err="1">
                <a:solidFill>
                  <a:schemeClr val="tx2"/>
                </a:solidFill>
                <a:latin typeface="Raleway SemiBold" panose="020B0604020202020204" charset="0"/>
              </a:rPr>
              <a:t>reálném</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čase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pohánějí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nás</a:t>
            </a:r>
            <a:r>
              <a:rPr lang="en-US" sz="1500" dirty="0">
                <a:solidFill>
                  <a:schemeClr val="tx2"/>
                </a:solidFill>
                <a:latin typeface="Raleway SemiBold" panose="020B0604020202020204" charset="0"/>
              </a:rPr>
              <a:t> k </a:t>
            </a:r>
            <a:r>
              <a:rPr lang="en-US" sz="1500" dirty="0" err="1">
                <a:solidFill>
                  <a:schemeClr val="tx2"/>
                </a:solidFill>
                <a:latin typeface="Raleway SemiBold" panose="020B0604020202020204" charset="0"/>
              </a:rPr>
              <a:t>akci</a:t>
            </a:r>
            <a:r>
              <a:rPr lang="en-US" sz="1500" dirty="0">
                <a:solidFill>
                  <a:schemeClr val="tx2"/>
                </a:solidFill>
                <a:latin typeface="Raleway SemiBold" panose="020B0604020202020204" charset="0"/>
              </a:rPr>
              <a:t>.</a:t>
            </a: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Radost</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Štěstí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Naplnění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Spokojenost</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Klid</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Strach</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Stud</a:t>
            </a: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Smutek</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Zranění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Vina</a:t>
            </a: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Frustrace</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Nespokojenost</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Zklamání</a:t>
            </a:r>
            <a:endParaRPr lang="en-US" sz="1500" dirty="0">
              <a:solidFill>
                <a:schemeClr val="tx2"/>
              </a:solidFill>
              <a:latin typeface="Raleway SemiBold" panose="020B0604020202020204" charset="0"/>
            </a:endParaRP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6095999" y="1639964"/>
            <a:ext cx="5210176" cy="427210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spcAft>
                <a:spcPts val="600"/>
              </a:spcAft>
            </a:pPr>
            <a:r>
              <a:rPr lang="en-US" sz="1500" dirty="0" err="1">
                <a:solidFill>
                  <a:schemeClr val="tx2"/>
                </a:solidFill>
                <a:latin typeface="Raleway SemiBold" panose="020B0604020202020204" charset="0"/>
              </a:rPr>
              <a:t>Sekundární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emoce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jsou</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komplikované</a:t>
            </a:r>
            <a:r>
              <a:rPr lang="en-US" sz="1500" dirty="0">
                <a:solidFill>
                  <a:schemeClr val="tx2"/>
                </a:solidFill>
                <a:latin typeface="Raleway SemiBold" panose="020B0604020202020204" charset="0"/>
              </a:rPr>
              <a:t> a </a:t>
            </a:r>
            <a:r>
              <a:rPr lang="en-US" sz="1500" dirty="0" err="1">
                <a:solidFill>
                  <a:schemeClr val="tx2"/>
                </a:solidFill>
                <a:latin typeface="Raleway SemiBold" panose="020B0604020202020204" charset="0"/>
              </a:rPr>
              <a:t>nahromaděné</a:t>
            </a:r>
            <a:r>
              <a:rPr lang="en-US" sz="1500" dirty="0">
                <a:solidFill>
                  <a:schemeClr val="tx2"/>
                </a:solidFill>
                <a:latin typeface="Raleway SemiBold" panose="020B0604020202020204" charset="0"/>
              </a:rPr>
              <a:t>; </a:t>
            </a:r>
            <a:r>
              <a:rPr lang="cs-CZ" sz="1500" dirty="0">
                <a:solidFill>
                  <a:schemeClr val="tx2"/>
                </a:solidFill>
                <a:latin typeface="Raleway SemiBold" panose="020B0604020202020204" charset="0"/>
              </a:rPr>
              <a:t>omezují nás</a:t>
            </a:r>
            <a:r>
              <a:rPr lang="en-US" sz="1500" dirty="0">
                <a:solidFill>
                  <a:schemeClr val="tx2"/>
                </a:solidFill>
                <a:latin typeface="Raleway SemiBold" panose="020B0604020202020204" charset="0"/>
              </a:rPr>
              <a:t>.</a:t>
            </a: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Nesouhlas</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Pohrdání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Nenávist</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Chlad</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Nepřátelství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Komplex</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pronásledování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Paranoia</a:t>
            </a: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Nedůvěra</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Obavy</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Úzkost</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Nejistota</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Nízké</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sebevědomí</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Nenávist</a:t>
            </a:r>
            <a:r>
              <a:rPr lang="en-US" sz="1500" dirty="0">
                <a:solidFill>
                  <a:schemeClr val="tx2"/>
                </a:solidFill>
                <a:latin typeface="Raleway SemiBold" panose="020B0604020202020204" charset="0"/>
              </a:rPr>
              <a:t> k </a:t>
            </a:r>
            <a:r>
              <a:rPr lang="en-US" sz="1500" dirty="0" err="1">
                <a:solidFill>
                  <a:schemeClr val="tx2"/>
                </a:solidFill>
                <a:latin typeface="Raleway SemiBold" panose="020B0604020202020204" charset="0"/>
              </a:rPr>
              <a:t>sobě</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samému</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Deprese</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Hněv</a:t>
            </a:r>
            <a:r>
              <a:rPr lang="en-US" sz="1500" dirty="0">
                <a:solidFill>
                  <a:schemeClr val="tx2"/>
                </a:solidFill>
                <a:latin typeface="Raleway SemiBold" panose="020B0604020202020204" charset="0"/>
              </a:rPr>
              <a:t>/</a:t>
            </a:r>
            <a:r>
              <a:rPr lang="en-US" sz="1500" dirty="0" err="1">
                <a:solidFill>
                  <a:schemeClr val="tx2"/>
                </a:solidFill>
                <a:latin typeface="Raleway SemiBold" panose="020B0604020202020204" charset="0"/>
              </a:rPr>
              <a:t>vztek</a:t>
            </a:r>
            <a:endParaRPr lang="en-US" sz="1500" dirty="0">
              <a:solidFill>
                <a:schemeClr val="tx2"/>
              </a:solidFill>
              <a:latin typeface="Raleway SemiBold" panose="020B0604020202020204" charset="0"/>
            </a:endParaRPr>
          </a:p>
          <a:p>
            <a:pPr marL="285750" indent="-285750">
              <a:spcBef>
                <a:spcPts val="0"/>
              </a:spcBef>
              <a:buClr>
                <a:schemeClr val="tx2"/>
              </a:buClr>
              <a:buFont typeface="Arial" panose="020B0604020202020204" pitchFamily="34" charset="0"/>
              <a:buChar char="•"/>
            </a:pPr>
            <a:r>
              <a:rPr lang="en-US" sz="1500" dirty="0" err="1">
                <a:solidFill>
                  <a:schemeClr val="tx2"/>
                </a:solidFill>
                <a:latin typeface="Raleway SemiBold" panose="020B0604020202020204" charset="0"/>
              </a:rPr>
              <a:t>Žárlivost</a:t>
            </a:r>
            <a:endParaRPr lang="en-US" sz="1500" dirty="0">
              <a:solidFill>
                <a:schemeClr val="tx2"/>
              </a:solidFill>
              <a:latin typeface="Raleway SemiBold" panose="020B0604020202020204" charset="0"/>
            </a:endParaRPr>
          </a:p>
          <a:p>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6549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pPr algn="l" fontAlgn="auto">
              <a:spcAft>
                <a:spcPts val="0"/>
              </a:spcAft>
            </a:pPr>
            <a:r>
              <a:rPr lang="cs-CZ" altLang="en-US" sz="3600" b="1" dirty="0">
                <a:solidFill>
                  <a:schemeClr val="tx2"/>
                </a:solidFill>
              </a:rPr>
              <a:t>Dále </a:t>
            </a:r>
            <a:r>
              <a:rPr lang="en-US" altLang="en-US" sz="3600" b="1" dirty="0">
                <a:solidFill>
                  <a:schemeClr val="tx2"/>
                </a:solidFill>
              </a:rPr>
              <a:t>…</a:t>
            </a:r>
          </a:p>
        </p:txBody>
      </p:sp>
      <p:sp>
        <p:nvSpPr>
          <p:cNvPr id="3" name="Text Placeholder 2"/>
          <p:cNvSpPr>
            <a:spLocks noGrp="1"/>
          </p:cNvSpPr>
          <p:nvPr>
            <p:ph type="body" sz="half" idx="22"/>
          </p:nvPr>
        </p:nvSpPr>
        <p:spPr>
          <a:xfrm>
            <a:off x="885823" y="1639966"/>
            <a:ext cx="10337699" cy="4375072"/>
          </a:xfrm>
        </p:spPr>
        <p:txBody>
          <a:bodyPr/>
          <a:lstStyle/>
          <a:p>
            <a:pPr>
              <a:buClr>
                <a:schemeClr val="tx1">
                  <a:lumMod val="90000"/>
                  <a:lumOff val="10000"/>
                </a:schemeClr>
              </a:buClr>
            </a:pPr>
            <a:r>
              <a:rPr lang="pl-PL" altLang="en-US" sz="1500" dirty="0">
                <a:solidFill>
                  <a:schemeClr val="tx2"/>
                </a:solidFill>
                <a:latin typeface="Raleway SemiBold" panose="020B0604020202020204" charset="0"/>
              </a:rPr>
              <a:t>Víme, jak se cítíme...</a:t>
            </a:r>
          </a:p>
          <a:p>
            <a:pPr>
              <a:buClr>
                <a:schemeClr val="tx1">
                  <a:lumMod val="90000"/>
                  <a:lumOff val="10000"/>
                </a:schemeClr>
              </a:buClr>
            </a:pPr>
            <a:r>
              <a:rPr lang="pl-PL" altLang="en-US" sz="1500" dirty="0">
                <a:solidFill>
                  <a:schemeClr val="tx2"/>
                </a:solidFill>
                <a:latin typeface="Raleway SemiBold" panose="020B0604020202020204" charset="0"/>
              </a:rPr>
              <a:t>Co to znamená?</a:t>
            </a:r>
          </a:p>
          <a:p>
            <a:pPr>
              <a:buClr>
                <a:schemeClr val="tx1">
                  <a:lumMod val="65000"/>
                  <a:lumOff val="35000"/>
                </a:schemeClr>
              </a:buClr>
            </a:pPr>
            <a:endParaRPr lang="en-US" altLang="en-US" sz="1500" dirty="0">
              <a:solidFill>
                <a:schemeClr val="tx2"/>
              </a:solidFill>
              <a:latin typeface="Raleway SemiBold" panose="020B0604020202020204" charset="0"/>
            </a:endParaRPr>
          </a:p>
          <a:p>
            <a:pPr>
              <a:spcBef>
                <a:spcPts val="1200"/>
              </a:spcBef>
              <a:spcAft>
                <a:spcPts val="600"/>
              </a:spcAft>
              <a:buClr>
                <a:schemeClr val="tx1">
                  <a:lumMod val="65000"/>
                  <a:lumOff val="35000"/>
                </a:schemeClr>
              </a:buClr>
            </a:pPr>
            <a:r>
              <a:rPr lang="en-US" altLang="en-US" sz="1500" dirty="0" err="1">
                <a:solidFill>
                  <a:schemeClr val="tx2"/>
                </a:solidFill>
                <a:latin typeface="Raleway SemiBold" panose="020B0604020202020204" charset="0"/>
              </a:rPr>
              <a:t>Veďte</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si</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deník</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svých</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emocí</a:t>
            </a:r>
            <a:r>
              <a:rPr lang="en-US" altLang="en-US" sz="1500" dirty="0">
                <a:solidFill>
                  <a:schemeClr val="tx2"/>
                </a:solidFill>
                <a:latin typeface="Raleway SemiBold" panose="020B0604020202020204" charset="0"/>
              </a:rPr>
              <a:t> a </a:t>
            </a:r>
            <a:r>
              <a:rPr lang="en-US" altLang="en-US" sz="1500" dirty="0" err="1">
                <a:solidFill>
                  <a:schemeClr val="tx2"/>
                </a:solidFill>
                <a:latin typeface="Raleway SemiBold" panose="020B0604020202020204" charset="0"/>
              </a:rPr>
              <a:t>chování</a:t>
            </a:r>
            <a:r>
              <a:rPr lang="en-US" altLang="en-US" sz="1500" dirty="0">
                <a:solidFill>
                  <a:schemeClr val="tx2"/>
                </a:solidFill>
                <a:latin typeface="Raleway SemiBold" panose="020B0604020202020204" charset="0"/>
              </a:rPr>
              <a:t>...</a:t>
            </a:r>
          </a:p>
          <a:p>
            <a:pPr marL="285750" indent="-285750">
              <a:spcBef>
                <a:spcPts val="1200"/>
              </a:spcBef>
              <a:spcAft>
                <a:spcPts val="600"/>
              </a:spcAft>
              <a:buClr>
                <a:schemeClr val="tx1">
                  <a:lumMod val="65000"/>
                  <a:lumOff val="35000"/>
                </a:schemeClr>
              </a:buClr>
              <a:buFont typeface="Arial" panose="020B0604020202020204" pitchFamily="34" charset="0"/>
              <a:buChar char="•"/>
            </a:pPr>
            <a:r>
              <a:rPr lang="en-US" altLang="en-US" sz="1500" dirty="0" err="1">
                <a:solidFill>
                  <a:schemeClr val="tx2"/>
                </a:solidFill>
                <a:latin typeface="Raleway SemiBold" panose="020B0604020202020204" charset="0"/>
              </a:rPr>
              <a:t>Kdy</a:t>
            </a:r>
            <a:r>
              <a:rPr lang="en-US" altLang="en-US" sz="1500" dirty="0">
                <a:solidFill>
                  <a:schemeClr val="tx2"/>
                </a:solidFill>
                <a:latin typeface="Raleway SemiBold" panose="020B0604020202020204" charset="0"/>
              </a:rPr>
              <a:t> se </a:t>
            </a:r>
            <a:r>
              <a:rPr lang="en-US" altLang="en-US" sz="1500" dirty="0" err="1">
                <a:solidFill>
                  <a:schemeClr val="tx2"/>
                </a:solidFill>
                <a:latin typeface="Raleway SemiBold" panose="020B0604020202020204" charset="0"/>
              </a:rPr>
              <a:t>zlobím</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křičím</a:t>
            </a:r>
            <a:endParaRPr lang="en-US" altLang="en-US" sz="1500" dirty="0">
              <a:solidFill>
                <a:schemeClr val="tx2"/>
              </a:solidFill>
              <a:latin typeface="Raleway SemiBold" panose="020B0604020202020204" charset="0"/>
            </a:endParaRPr>
          </a:p>
          <a:p>
            <a:pPr marL="285750" indent="-285750">
              <a:spcBef>
                <a:spcPts val="1200"/>
              </a:spcBef>
              <a:spcAft>
                <a:spcPts val="600"/>
              </a:spcAft>
              <a:buClr>
                <a:schemeClr val="tx1">
                  <a:lumMod val="65000"/>
                  <a:lumOff val="35000"/>
                </a:schemeClr>
              </a:buClr>
              <a:buFont typeface="Arial" panose="020B0604020202020204" pitchFamily="34" charset="0"/>
              <a:buChar char="•"/>
            </a:pPr>
            <a:r>
              <a:rPr lang="en-US" altLang="en-US" sz="1500" dirty="0" err="1">
                <a:solidFill>
                  <a:schemeClr val="tx2"/>
                </a:solidFill>
                <a:latin typeface="Raleway SemiBold" panose="020B0604020202020204" charset="0"/>
              </a:rPr>
              <a:t>Kdy</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jsem</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smutný</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pláču</a:t>
            </a:r>
            <a:endParaRPr lang="en-US" altLang="en-US" sz="1500" dirty="0">
              <a:solidFill>
                <a:schemeClr val="tx2"/>
              </a:solidFill>
              <a:latin typeface="Raleway SemiBold" panose="020B0604020202020204" charset="0"/>
            </a:endParaRPr>
          </a:p>
          <a:p>
            <a:pPr marL="285750" indent="-285750">
              <a:spcBef>
                <a:spcPts val="1200"/>
              </a:spcBef>
              <a:spcAft>
                <a:spcPts val="600"/>
              </a:spcAft>
              <a:buClr>
                <a:schemeClr val="tx1">
                  <a:lumMod val="65000"/>
                  <a:lumOff val="35000"/>
                </a:schemeClr>
              </a:buClr>
              <a:buFont typeface="Arial" panose="020B0604020202020204" pitchFamily="34" charset="0"/>
              <a:buChar char="•"/>
            </a:pPr>
            <a:r>
              <a:rPr lang="en-US" altLang="en-US" sz="1500" dirty="0" err="1">
                <a:solidFill>
                  <a:schemeClr val="tx2"/>
                </a:solidFill>
                <a:latin typeface="Raleway SemiBold" panose="020B0604020202020204" charset="0"/>
              </a:rPr>
              <a:t>Kdy</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jsem</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zraněný</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uzavřu</a:t>
            </a:r>
            <a:r>
              <a:rPr lang="en-US" altLang="en-US" sz="1500" dirty="0">
                <a:solidFill>
                  <a:schemeClr val="tx2"/>
                </a:solidFill>
                <a:latin typeface="Raleway SemiBold" panose="020B0604020202020204" charset="0"/>
              </a:rPr>
              <a:t> se do </a:t>
            </a:r>
            <a:r>
              <a:rPr lang="en-US" altLang="en-US" sz="1500" dirty="0" err="1">
                <a:solidFill>
                  <a:schemeClr val="tx2"/>
                </a:solidFill>
                <a:latin typeface="Raleway SemiBold" panose="020B0604020202020204" charset="0"/>
              </a:rPr>
              <a:t>sebe</a:t>
            </a:r>
            <a:endParaRPr lang="en-US" altLang="en-US" sz="1500" dirty="0">
              <a:solidFill>
                <a:schemeClr val="tx2"/>
              </a:solidFill>
              <a:latin typeface="Raleway SemiBold" panose="020B0604020202020204" charset="0"/>
            </a:endParaRPr>
          </a:p>
          <a:p>
            <a:pPr marL="285750" indent="-285750">
              <a:spcBef>
                <a:spcPts val="1200"/>
              </a:spcBef>
              <a:spcAft>
                <a:spcPts val="600"/>
              </a:spcAft>
              <a:buClr>
                <a:schemeClr val="tx1">
                  <a:lumMod val="65000"/>
                  <a:lumOff val="35000"/>
                </a:schemeClr>
              </a:buClr>
              <a:buFont typeface="Arial" panose="020B0604020202020204" pitchFamily="34" charset="0"/>
              <a:buChar char="•"/>
            </a:pPr>
            <a:r>
              <a:rPr lang="en-US" altLang="en-US" sz="1500" dirty="0" err="1">
                <a:solidFill>
                  <a:schemeClr val="tx2"/>
                </a:solidFill>
                <a:latin typeface="Raleway SemiBold" panose="020B0604020202020204" charset="0"/>
              </a:rPr>
              <a:t>Kdy</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jsem</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přetížený</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dělám</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chyby</a:t>
            </a:r>
            <a:r>
              <a:rPr lang="en-US" altLang="en-US" sz="1500" dirty="0">
                <a:solidFill>
                  <a:schemeClr val="tx2"/>
                </a:solidFill>
                <a:latin typeface="Raleway SemiBold" panose="020B0604020202020204" charset="0"/>
              </a:rPr>
              <a:t>.</a:t>
            </a:r>
          </a:p>
        </p:txBody>
      </p:sp>
    </p:spTree>
    <p:extLst>
      <p:ext uri="{BB962C8B-B14F-4D97-AF65-F5344CB8AC3E}">
        <p14:creationId xmlns:p14="http://schemas.microsoft.com/office/powerpoint/2010/main" val="308416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2E2D291E-09BF-4D14-81F9-648A2F7A773A}"/>
              </a:ext>
            </a:extLst>
          </p:cNvPr>
          <p:cNvSpPr>
            <a:spLocks noGrp="1" noChangeArrowheads="1"/>
          </p:cNvSpPr>
          <p:nvPr>
            <p:ph type="title"/>
          </p:nvPr>
        </p:nvSpPr>
        <p:spPr>
          <a:xfrm>
            <a:off x="1981200" y="1341439"/>
            <a:ext cx="8218488" cy="3671887"/>
          </a:xfrm>
        </p:spPr>
        <p:txBody>
          <a:bodyPr/>
          <a:lstStyle/>
          <a:p>
            <a:pPr eaLnBrk="1" hangingPunct="1">
              <a:defRPr/>
            </a:pPr>
            <a:r>
              <a:rPr lang="cs-CZ" altLang="cs-CZ" sz="6000" dirty="0">
                <a:solidFill>
                  <a:schemeClr val="accent4">
                    <a:lumMod val="75000"/>
                  </a:schemeClr>
                </a:solidFill>
                <a:cs typeface="Trebuchet MS" panose="020B0603020202020204" pitchFamily="34" charset="0"/>
              </a:rPr>
              <a:t>Ingredience interakcí</a:t>
            </a:r>
          </a:p>
        </p:txBody>
      </p:sp>
      <p:pic>
        <p:nvPicPr>
          <p:cNvPr id="4099" name="Picture 5" descr="Výsledek obrázku pro komunikace">
            <a:extLst>
              <a:ext uri="{FF2B5EF4-FFF2-40B4-BE49-F238E27FC236}">
                <a16:creationId xmlns:a16="http://schemas.microsoft.com/office/drawing/2014/main" id="{F73A7B3D-E039-48CD-9F56-B5D6D1E8F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1034">
            <a:off x="7235826" y="909638"/>
            <a:ext cx="21955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Obrázek 2">
            <a:extLst>
              <a:ext uri="{FF2B5EF4-FFF2-40B4-BE49-F238E27FC236}">
                <a16:creationId xmlns:a16="http://schemas.microsoft.com/office/drawing/2014/main" id="{DCA3C088-3702-41BA-B52C-A355A4D4E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716338"/>
            <a:ext cx="3913188"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4847019A-E09F-418D-9231-6F23C1E07F67}"/>
              </a:ext>
            </a:extLst>
          </p:cNvPr>
          <p:cNvSpPr>
            <a:spLocks noGrp="1"/>
          </p:cNvSpPr>
          <p:nvPr>
            <p:ph type="title"/>
          </p:nvPr>
        </p:nvSpPr>
        <p:spPr/>
        <p:txBody>
          <a:bodyPr/>
          <a:lstStyle/>
          <a:p>
            <a:r>
              <a:rPr lang="cs-CZ" altLang="cs-CZ">
                <a:cs typeface="Trebuchet MS" panose="020B0603020202020204" pitchFamily="34" charset="0"/>
              </a:rPr>
              <a:t>Kruh: příjemné x nepříjemné </a:t>
            </a:r>
          </a:p>
        </p:txBody>
      </p:sp>
      <p:sp>
        <p:nvSpPr>
          <p:cNvPr id="5123" name="Zástupný symbol pro obsah 2">
            <a:extLst>
              <a:ext uri="{FF2B5EF4-FFF2-40B4-BE49-F238E27FC236}">
                <a16:creationId xmlns:a16="http://schemas.microsoft.com/office/drawing/2014/main" id="{186C51E1-951C-4E49-B827-1C9C65622B34}"/>
              </a:ext>
            </a:extLst>
          </p:cNvPr>
          <p:cNvSpPr>
            <a:spLocks noGrp="1"/>
          </p:cNvSpPr>
          <p:nvPr>
            <p:ph idx="1"/>
          </p:nvPr>
        </p:nvSpPr>
        <p:spPr/>
        <p:txBody>
          <a:bodyPr>
            <a:normAutofit lnSpcReduction="10000"/>
          </a:bodyPr>
          <a:lstStyle/>
          <a:p>
            <a:r>
              <a:rPr lang="cs-CZ" altLang="cs-CZ"/>
              <a:t>Kdy jste v poslední době prožívali něco příjemného? – Jaké konkrétní pocity jste přitom cítili? (radost, štěstí, překvapení, „těšení se“) </a:t>
            </a:r>
          </a:p>
          <a:p>
            <a:pPr lvl="1"/>
            <a:r>
              <a:rPr lang="cs-CZ" altLang="cs-CZ"/>
              <a:t>Zažil někdo z vás něco podobného jako XY? Cítili jste se přitom podobně/jinak?</a:t>
            </a:r>
          </a:p>
          <a:p>
            <a:r>
              <a:rPr lang="cs-CZ" altLang="cs-CZ"/>
              <a:t>Prožili jste v poslední době nepříjemný zážitek? – Jaké pocity jste přitom cítili? (strach, zlost, smutek) </a:t>
            </a:r>
          </a:p>
          <a:p>
            <a:pPr lvl="1"/>
            <a:r>
              <a:rPr lang="cs-CZ" altLang="cs-CZ"/>
              <a:t>Zažil někdo z vás něco podobného jako XY? Cítili jste se přitom podobně/jinak?</a:t>
            </a:r>
          </a:p>
          <a:p>
            <a:r>
              <a:rPr lang="cs-CZ" altLang="cs-CZ"/>
              <a:t>Jak se cítíte právě teď? – Kdo se cítí spokojený/smutný/naštvaný/má strach/jiné pocity? ... 4 rohy + prostředek místnosti ... Je někdo z vás ochotný sdělit důvod?</a:t>
            </a:r>
          </a:p>
          <a:p>
            <a:endParaRPr lang="cs-CZ" alt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F0264-CDC1-42D1-97FF-A1B222934323}"/>
              </a:ext>
            </a:extLst>
          </p:cNvPr>
          <p:cNvSpPr>
            <a:spLocks noGrp="1"/>
          </p:cNvSpPr>
          <p:nvPr>
            <p:ph type="title"/>
          </p:nvPr>
        </p:nvSpPr>
        <p:spPr/>
        <p:txBody>
          <a:bodyPr/>
          <a:lstStyle/>
          <a:p>
            <a:pPr>
              <a:defRPr/>
            </a:pPr>
            <a:r>
              <a:rPr lang="cs-CZ" b="1" dirty="0">
                <a:solidFill>
                  <a:schemeClr val="accent6">
                    <a:lumMod val="75000"/>
                  </a:schemeClr>
                </a:solidFill>
              </a:rPr>
              <a:t>WU: Hádání emocí</a:t>
            </a:r>
          </a:p>
        </p:txBody>
      </p:sp>
      <p:sp>
        <p:nvSpPr>
          <p:cNvPr id="6147" name="Zástupný symbol pro obsah 2">
            <a:extLst>
              <a:ext uri="{FF2B5EF4-FFF2-40B4-BE49-F238E27FC236}">
                <a16:creationId xmlns:a16="http://schemas.microsoft.com/office/drawing/2014/main" id="{F5D24BAA-A61F-420D-89D0-2E41E77187D0}"/>
              </a:ext>
            </a:extLst>
          </p:cNvPr>
          <p:cNvSpPr>
            <a:spLocks noGrp="1"/>
          </p:cNvSpPr>
          <p:nvPr>
            <p:ph idx="1"/>
          </p:nvPr>
        </p:nvSpPr>
        <p:spPr/>
        <p:txBody>
          <a:bodyPr>
            <a:normAutofit fontScale="85000" lnSpcReduction="20000"/>
          </a:bodyPr>
          <a:lstStyle/>
          <a:p>
            <a:r>
              <a:rPr lang="cs-CZ" altLang="cs-CZ" sz="2000"/>
              <a:t>Skupinu rozdělíme na dva týmy (po 8 osobách)</a:t>
            </a:r>
            <a:endParaRPr lang="en-US" altLang="cs-CZ" sz="2000"/>
          </a:p>
          <a:p>
            <a:r>
              <a:rPr lang="cs-CZ" altLang="cs-CZ" sz="2000"/>
              <a:t>Člen týmu A si vybere lístek s emocí a pantomimicky ji předvede. (čas 1-2 minuty)</a:t>
            </a:r>
            <a:endParaRPr lang="en-US" altLang="cs-CZ" sz="2000"/>
          </a:p>
          <a:p>
            <a:r>
              <a:rPr lang="cs-CZ" altLang="cs-CZ" sz="2000"/>
              <a:t>Pokud skupina emoci správně určí, tým A obdrží 10 bodů</a:t>
            </a:r>
            <a:r>
              <a:rPr lang="en-US" altLang="cs-CZ" sz="2000"/>
              <a:t>.</a:t>
            </a:r>
          </a:p>
          <a:p>
            <a:r>
              <a:rPr lang="cs-CZ" altLang="cs-CZ" sz="2000"/>
              <a:t>Následuje tým B</a:t>
            </a:r>
            <a:r>
              <a:rPr lang="en-US" altLang="cs-CZ" sz="2000"/>
              <a:t>.</a:t>
            </a:r>
          </a:p>
          <a:p>
            <a:r>
              <a:rPr lang="cs-CZ" altLang="cs-CZ" sz="2000"/>
              <a:t>Tak se příležitosti střídají</a:t>
            </a:r>
            <a:r>
              <a:rPr lang="en-US" altLang="cs-CZ" sz="2000"/>
              <a:t>.</a:t>
            </a:r>
          </a:p>
          <a:p>
            <a:r>
              <a:rPr lang="cs-CZ" altLang="cs-CZ" sz="2000"/>
              <a:t>Po</a:t>
            </a:r>
            <a:r>
              <a:rPr lang="en-US" altLang="cs-CZ" sz="2000"/>
              <a:t> 20</a:t>
            </a:r>
            <a:r>
              <a:rPr lang="cs-CZ" altLang="cs-CZ" sz="2000"/>
              <a:t>-</a:t>
            </a:r>
            <a:r>
              <a:rPr lang="en-US" altLang="cs-CZ" sz="2000"/>
              <a:t>30 minut</a:t>
            </a:r>
            <a:r>
              <a:rPr lang="cs-CZ" altLang="cs-CZ" sz="2000"/>
              <a:t>ách předvádění</a:t>
            </a:r>
            <a:r>
              <a:rPr lang="en-US" altLang="cs-CZ" sz="2000"/>
              <a:t>, </a:t>
            </a:r>
            <a:r>
              <a:rPr lang="cs-CZ" altLang="cs-CZ" sz="2000"/>
              <a:t>je vyhlášen vítězný tým</a:t>
            </a:r>
            <a:r>
              <a:rPr lang="en-US" altLang="cs-CZ" sz="2000"/>
              <a:t>.</a:t>
            </a:r>
          </a:p>
          <a:p>
            <a:endParaRPr lang="cs-CZ" alt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26C351E-1231-4B12-B9DD-E2231F70CF8C}"/>
              </a:ext>
            </a:extLst>
          </p:cNvPr>
          <p:cNvSpPr>
            <a:spLocks noGrp="1" noChangeArrowheads="1"/>
          </p:cNvSpPr>
          <p:nvPr>
            <p:ph type="title"/>
          </p:nvPr>
        </p:nvSpPr>
        <p:spPr/>
        <p:txBody>
          <a:bodyPr/>
          <a:lstStyle/>
          <a:p>
            <a:pPr eaLnBrk="1" hangingPunct="1">
              <a:defRPr/>
            </a:pPr>
            <a:r>
              <a:rPr lang="cs-CZ" altLang="cs-CZ" b="1" dirty="0">
                <a:solidFill>
                  <a:schemeClr val="accent5">
                    <a:lumMod val="75000"/>
                  </a:schemeClr>
                </a:solidFill>
                <a:cs typeface="Trebuchet MS" panose="020B0603020202020204" pitchFamily="34" charset="0"/>
              </a:rPr>
              <a:t>Ingredience interakce</a:t>
            </a:r>
          </a:p>
        </p:txBody>
      </p:sp>
      <p:sp>
        <p:nvSpPr>
          <p:cNvPr id="9219" name="Rectangle 3">
            <a:extLst>
              <a:ext uri="{FF2B5EF4-FFF2-40B4-BE49-F238E27FC236}">
                <a16:creationId xmlns:a16="http://schemas.microsoft.com/office/drawing/2014/main" id="{1A9909FD-C308-4D14-93BD-3A211036DBC6}"/>
              </a:ext>
            </a:extLst>
          </p:cNvPr>
          <p:cNvSpPr>
            <a:spLocks noGrp="1" noChangeArrowheads="1"/>
          </p:cNvSpPr>
          <p:nvPr>
            <p:ph idx="1"/>
          </p:nvPr>
        </p:nvSpPr>
        <p:spPr/>
        <p:txBody>
          <a:bodyPr rtlCol="0">
            <a:normAutofit fontScale="77500" lnSpcReduction="20000"/>
          </a:bodyPr>
          <a:lstStyle/>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Jeden z prostředků změny/ </a:t>
            </a:r>
            <a:r>
              <a:rPr lang="cs-CZ" u="sng" dirty="0">
                <a:solidFill>
                  <a:schemeClr val="tx1">
                    <a:lumMod val="75000"/>
                    <a:lumOff val="25000"/>
                  </a:schemeClr>
                </a:solidFill>
              </a:rPr>
              <a:t>technika práce s klientem</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Lze jej užít nezávisle na dalších technikách</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Podrobný pohled na naše </a:t>
            </a:r>
            <a:r>
              <a:rPr lang="cs-CZ" b="1" u="sng" dirty="0">
                <a:solidFill>
                  <a:schemeClr val="tx1">
                    <a:lumMod val="75000"/>
                    <a:lumOff val="25000"/>
                  </a:schemeClr>
                </a:solidFill>
              </a:rPr>
              <a:t>vnitřní</a:t>
            </a:r>
            <a:r>
              <a:rPr lang="cs-CZ" dirty="0">
                <a:solidFill>
                  <a:schemeClr val="tx1">
                    <a:lumMod val="75000"/>
                    <a:lumOff val="25000"/>
                  </a:schemeClr>
                </a:solidFill>
              </a:rPr>
              <a:t> (mentální a emocionální) charakteristiky </a:t>
            </a:r>
            <a:r>
              <a:rPr lang="cs-CZ" dirty="0">
                <a:solidFill>
                  <a:srgbClr val="FF0000"/>
                </a:solidFill>
              </a:rPr>
              <a:t>komunikace</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Umožňuje: </a:t>
            </a:r>
          </a:p>
          <a:p>
            <a:pPr lvl="1" eaLnBrk="1" fontAlgn="auto" hangingPunct="1">
              <a:buClr>
                <a:schemeClr val="tx1">
                  <a:lumMod val="75000"/>
                  <a:lumOff val="25000"/>
                </a:schemeClr>
              </a:buClr>
              <a:buFont typeface="Wingdings 2" charset="2"/>
              <a:buChar char=""/>
              <a:defRPr/>
            </a:pPr>
            <a:r>
              <a:rPr lang="cs-CZ" dirty="0">
                <a:solidFill>
                  <a:schemeClr val="accent6">
                    <a:lumMod val="75000"/>
                  </a:schemeClr>
                </a:solidFill>
              </a:rPr>
              <a:t>Analyzovat </a:t>
            </a:r>
            <a:r>
              <a:rPr lang="cs-CZ" dirty="0" err="1">
                <a:solidFill>
                  <a:schemeClr val="accent6">
                    <a:lumMod val="75000"/>
                  </a:schemeClr>
                </a:solidFill>
              </a:rPr>
              <a:t>copingový</a:t>
            </a:r>
            <a:r>
              <a:rPr lang="cs-CZ" dirty="0">
                <a:solidFill>
                  <a:schemeClr val="accent6">
                    <a:lumMod val="75000"/>
                  </a:schemeClr>
                </a:solidFill>
              </a:rPr>
              <a:t> vzorec</a:t>
            </a:r>
          </a:p>
          <a:p>
            <a:pPr lvl="1" eaLnBrk="1" fontAlgn="auto" hangingPunct="1">
              <a:buClr>
                <a:schemeClr val="tx1">
                  <a:lumMod val="75000"/>
                  <a:lumOff val="25000"/>
                </a:schemeClr>
              </a:buClr>
              <a:buFont typeface="Wingdings 2" charset="2"/>
              <a:buChar char=""/>
              <a:defRPr/>
            </a:pPr>
            <a:r>
              <a:rPr lang="cs-CZ" dirty="0">
                <a:solidFill>
                  <a:srgbClr val="FF0000"/>
                </a:solidFill>
              </a:rPr>
              <a:t>Uvědomit si rodinná pravidla</a:t>
            </a:r>
          </a:p>
          <a:p>
            <a:pPr lvl="1" eaLnBrk="1" fontAlgn="auto" hangingPunct="1">
              <a:buClr>
                <a:schemeClr val="tx1">
                  <a:lumMod val="75000"/>
                  <a:lumOff val="25000"/>
                </a:schemeClr>
              </a:buClr>
              <a:buFont typeface="Wingdings 2" charset="2"/>
              <a:buChar char=""/>
              <a:defRPr/>
            </a:pPr>
            <a:r>
              <a:rPr lang="cs-CZ" dirty="0">
                <a:solidFill>
                  <a:schemeClr val="accent4">
                    <a:lumMod val="50000"/>
                  </a:schemeClr>
                </a:solidFill>
              </a:rPr>
              <a:t>Identifikovat obrany</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Klienti se skrze tuto techniku učí rozumět sobě</a:t>
            </a:r>
          </a:p>
          <a:p>
            <a:pPr eaLnBrk="1" fontAlgn="auto" hangingPunct="1">
              <a:buClr>
                <a:schemeClr val="tx1">
                  <a:lumMod val="75000"/>
                  <a:lumOff val="25000"/>
                </a:schemeClr>
              </a:buClr>
              <a:buFont typeface="Wingdings 2" charset="2"/>
              <a:buChar char=""/>
              <a:defRPr/>
            </a:pPr>
            <a:endParaRPr lang="cs-CZ" dirty="0">
              <a:solidFill>
                <a:schemeClr val="tx1">
                  <a:lumMod val="75000"/>
                  <a:lumOff val="25000"/>
                </a:schemeClr>
              </a:solidFill>
            </a:endParaRPr>
          </a:p>
        </p:txBody>
      </p:sp>
      <p:pic>
        <p:nvPicPr>
          <p:cNvPr id="7172" name="Obrázek 1">
            <a:extLst>
              <a:ext uri="{FF2B5EF4-FFF2-40B4-BE49-F238E27FC236}">
                <a16:creationId xmlns:a16="http://schemas.microsoft.com/office/drawing/2014/main" id="{89002459-F85A-40B1-955E-AA6628189E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3429001"/>
            <a:ext cx="2016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27D49F7B-B132-4C38-A6DC-F4129E54495D}"/>
              </a:ext>
            </a:extLst>
          </p:cNvPr>
          <p:cNvSpPr>
            <a:spLocks noGrp="1"/>
          </p:cNvSpPr>
          <p:nvPr>
            <p:ph type="title"/>
          </p:nvPr>
        </p:nvSpPr>
        <p:spPr>
          <a:xfrm>
            <a:off x="2351088" y="612776"/>
            <a:ext cx="7313612" cy="923925"/>
          </a:xfrm>
        </p:spPr>
        <p:txBody>
          <a:bodyPr/>
          <a:lstStyle/>
          <a:p>
            <a:pPr eaLnBrk="1" hangingPunct="1"/>
            <a:r>
              <a:rPr lang="cs-CZ" altLang="cs-CZ" b="1">
                <a:cs typeface="Trebuchet MS" panose="020B0603020202020204" pitchFamily="34" charset="0"/>
              </a:rPr>
              <a:t>Co víme o komunikaci?</a:t>
            </a:r>
          </a:p>
        </p:txBody>
      </p:sp>
      <p:sp>
        <p:nvSpPr>
          <p:cNvPr id="9219" name="Zástupný symbol pro obsah 2">
            <a:extLst>
              <a:ext uri="{FF2B5EF4-FFF2-40B4-BE49-F238E27FC236}">
                <a16:creationId xmlns:a16="http://schemas.microsoft.com/office/drawing/2014/main" id="{7D721275-E107-430B-9A3D-0865757E2460}"/>
              </a:ext>
            </a:extLst>
          </p:cNvPr>
          <p:cNvSpPr>
            <a:spLocks noGrp="1"/>
          </p:cNvSpPr>
          <p:nvPr>
            <p:ph idx="1"/>
          </p:nvPr>
        </p:nvSpPr>
        <p:spPr>
          <a:xfrm>
            <a:off x="838200" y="2099994"/>
            <a:ext cx="10515600" cy="1918239"/>
          </a:xfrm>
        </p:spPr>
        <p:txBody>
          <a:bodyPr/>
          <a:lstStyle/>
          <a:p>
            <a:pPr eaLnBrk="1" hangingPunct="1"/>
            <a:r>
              <a:rPr lang="cs-CZ" altLang="cs-CZ" dirty="0"/>
              <a:t>Jaké má složky? </a:t>
            </a:r>
          </a:p>
          <a:p>
            <a:pPr eaLnBrk="1" hangingPunct="1"/>
            <a:r>
              <a:rPr lang="cs-CZ" altLang="cs-CZ" dirty="0"/>
              <a:t>Co ji ovlivňuje? </a:t>
            </a:r>
          </a:p>
          <a:p>
            <a:pPr eaLnBrk="1" hangingPunct="1"/>
            <a:r>
              <a:rPr lang="cs-CZ" altLang="cs-CZ" dirty="0"/>
              <a:t>Jaký jsem v komunikaci já?</a:t>
            </a:r>
          </a:p>
          <a:p>
            <a:pPr eaLnBrk="1" hangingPunct="1"/>
            <a:r>
              <a:rPr lang="cs-CZ" altLang="cs-CZ" dirty="0"/>
              <a:t>Co mě v komunikaci ohrožuje?</a:t>
            </a:r>
          </a:p>
          <a:p>
            <a:pPr eaLnBrk="1" hangingPunct="1"/>
            <a:r>
              <a:rPr lang="cs-CZ" altLang="cs-CZ" dirty="0"/>
              <a:t>Co mě v komunikaci těší?</a:t>
            </a:r>
          </a:p>
          <a:p>
            <a:pPr eaLnBrk="1" hangingPunct="1"/>
            <a:endParaRPr lang="cs-CZ" altLang="cs-CZ" dirty="0"/>
          </a:p>
          <a:p>
            <a:pPr eaLnBrk="1" hangingPunct="1"/>
            <a:endParaRPr lang="cs-CZ" altLang="cs-CZ" dirty="0"/>
          </a:p>
          <a:p>
            <a:pPr eaLnBrk="1" hangingPunct="1"/>
            <a:endParaRPr lang="cs-CZ" altLang="cs-CZ" dirty="0"/>
          </a:p>
        </p:txBody>
      </p:sp>
      <p:sp>
        <p:nvSpPr>
          <p:cNvPr id="9220" name="TextovéPole 1">
            <a:extLst>
              <a:ext uri="{FF2B5EF4-FFF2-40B4-BE49-F238E27FC236}">
                <a16:creationId xmlns:a16="http://schemas.microsoft.com/office/drawing/2014/main" id="{409072C9-6D1F-4B75-AACD-D0C25CA46C48}"/>
              </a:ext>
            </a:extLst>
          </p:cNvPr>
          <p:cNvSpPr txBox="1">
            <a:spLocks noChangeArrowheads="1"/>
          </p:cNvSpPr>
          <p:nvPr/>
        </p:nvSpPr>
        <p:spPr bwMode="auto">
          <a:xfrm>
            <a:off x="2513013" y="1666875"/>
            <a:ext cx="538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spcBef>
                <a:spcPct val="0"/>
              </a:spcBef>
              <a:spcAft>
                <a:spcPct val="0"/>
              </a:spcAft>
              <a:buClrTx/>
              <a:buFontTx/>
              <a:buNone/>
            </a:pPr>
            <a:r>
              <a:rPr lang="cs-CZ" altLang="cs-CZ">
                <a:solidFill>
                  <a:srgbClr val="FF0000"/>
                </a:solidFill>
                <a:latin typeface="Tahoma" panose="020B0604030504040204" pitchFamily="34" charset="0"/>
              </a:rPr>
              <a:t>Práce ve dvojicích/triádách  (1 osoba cca 15 minut)</a:t>
            </a:r>
          </a:p>
        </p:txBody>
      </p:sp>
      <p:pic>
        <p:nvPicPr>
          <p:cNvPr id="9221" name="Obrázek 2">
            <a:extLst>
              <a:ext uri="{FF2B5EF4-FFF2-40B4-BE49-F238E27FC236}">
                <a16:creationId xmlns:a16="http://schemas.microsoft.com/office/drawing/2014/main" id="{54BB9CD7-B276-4E2D-B847-BA46BB715D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1538" y="4581526"/>
            <a:ext cx="34464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4E274150-A54A-4FAE-909F-C1977279D4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61064" y="0"/>
            <a:ext cx="4706937"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ovéPole 1">
            <a:extLst>
              <a:ext uri="{FF2B5EF4-FFF2-40B4-BE49-F238E27FC236}">
                <a16:creationId xmlns:a16="http://schemas.microsoft.com/office/drawing/2014/main" id="{A7BBC7BF-054F-4BF6-A5A2-8393551A5D77}"/>
              </a:ext>
            </a:extLst>
          </p:cNvPr>
          <p:cNvSpPr txBox="1">
            <a:spLocks noChangeArrowheads="1"/>
          </p:cNvSpPr>
          <p:nvPr/>
        </p:nvSpPr>
        <p:spPr bwMode="auto">
          <a:xfrm>
            <a:off x="1774826" y="1052513"/>
            <a:ext cx="3529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spcBef>
                <a:spcPct val="0"/>
              </a:spcBef>
              <a:spcAft>
                <a:spcPct val="0"/>
              </a:spcAft>
              <a:buClrTx/>
              <a:buFontTx/>
              <a:buNone/>
            </a:pPr>
            <a:r>
              <a:rPr lang="cs-CZ" altLang="cs-CZ">
                <a:solidFill>
                  <a:schemeClr val="tx1"/>
                </a:solidFill>
                <a:latin typeface="Tahoma" panose="020B0604030504040204" pitchFamily="34" charset="0"/>
              </a:rPr>
              <a:t>Proces komunikace nás zajímá z hlediska vnitřního procesu komunikanta/ účastníka komunikace. </a:t>
            </a:r>
          </a:p>
        </p:txBody>
      </p:sp>
      <p:sp>
        <p:nvSpPr>
          <p:cNvPr id="10244" name="TextovéPole 2">
            <a:extLst>
              <a:ext uri="{FF2B5EF4-FFF2-40B4-BE49-F238E27FC236}">
                <a16:creationId xmlns:a16="http://schemas.microsoft.com/office/drawing/2014/main" id="{8EF888F1-CC8E-46F7-A55B-EA5CCB04AA5B}"/>
              </a:ext>
            </a:extLst>
          </p:cNvPr>
          <p:cNvSpPr txBox="1">
            <a:spLocks noChangeArrowheads="1"/>
          </p:cNvSpPr>
          <p:nvPr/>
        </p:nvSpPr>
        <p:spPr bwMode="auto">
          <a:xfrm>
            <a:off x="1774825" y="404814"/>
            <a:ext cx="381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spcBef>
                <a:spcPct val="0"/>
              </a:spcBef>
              <a:spcAft>
                <a:spcPct val="0"/>
              </a:spcAft>
              <a:buClrTx/>
              <a:buFontTx/>
              <a:buNone/>
            </a:pPr>
            <a:r>
              <a:rPr lang="cs-CZ" altLang="cs-CZ" b="1">
                <a:solidFill>
                  <a:srgbClr val="FF0000"/>
                </a:solidFill>
                <a:latin typeface="Tahoma" panose="020B0604030504040204" pitchFamily="34" charset="0"/>
              </a:rPr>
              <a:t>Ingredience komunikace</a:t>
            </a:r>
          </a:p>
        </p:txBody>
      </p:sp>
      <p:cxnSp>
        <p:nvCxnSpPr>
          <p:cNvPr id="5" name="Pravoúhlá spojnice 4">
            <a:extLst>
              <a:ext uri="{FF2B5EF4-FFF2-40B4-BE49-F238E27FC236}">
                <a16:creationId xmlns:a16="http://schemas.microsoft.com/office/drawing/2014/main" id="{B3568CF5-4BB3-442B-88F2-B7C737DBE8C3}"/>
              </a:ext>
            </a:extLst>
          </p:cNvPr>
          <p:cNvCxnSpPr/>
          <p:nvPr/>
        </p:nvCxnSpPr>
        <p:spPr>
          <a:xfrm>
            <a:off x="2782888" y="2708276"/>
            <a:ext cx="2520950" cy="1152525"/>
          </a:xfrm>
          <a:prstGeom prst="bentConnector3">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A4A0324-AF34-4DA9-AAF3-50C2723B37EA}"/>
              </a:ext>
            </a:extLst>
          </p:cNvPr>
          <p:cNvSpPr>
            <a:spLocks noGrp="1"/>
          </p:cNvSpPr>
          <p:nvPr>
            <p:ph type="title"/>
          </p:nvPr>
        </p:nvSpPr>
        <p:spPr/>
        <p:txBody>
          <a:bodyPr/>
          <a:lstStyle/>
          <a:p>
            <a:pPr eaLnBrk="1" hangingPunct="1"/>
            <a:r>
              <a:rPr lang="cs-CZ" altLang="cs-CZ" b="1">
                <a:cs typeface="Trebuchet MS" panose="020B0603020202020204" pitchFamily="34" charset="0"/>
              </a:rPr>
              <a:t>Komunikační procesy</a:t>
            </a:r>
          </a:p>
        </p:txBody>
      </p:sp>
      <p:sp>
        <p:nvSpPr>
          <p:cNvPr id="10243" name="Rectangle 3">
            <a:extLst>
              <a:ext uri="{FF2B5EF4-FFF2-40B4-BE49-F238E27FC236}">
                <a16:creationId xmlns:a16="http://schemas.microsoft.com/office/drawing/2014/main" id="{8122360D-BEED-4AFC-8812-2159C2773EB9}"/>
              </a:ext>
            </a:extLst>
          </p:cNvPr>
          <p:cNvSpPr>
            <a:spLocks noGrp="1" noChangeArrowheads="1"/>
          </p:cNvSpPr>
          <p:nvPr>
            <p:ph idx="1"/>
          </p:nvPr>
        </p:nvSpPr>
        <p:spPr/>
        <p:txBody>
          <a:bodyPr rtlCol="0">
            <a:normAutofit/>
          </a:bodyPr>
          <a:lstStyle/>
          <a:p>
            <a:pPr marL="0" indent="0">
              <a:buClr>
                <a:schemeClr val="tx1">
                  <a:lumMod val="75000"/>
                  <a:lumOff val="25000"/>
                </a:schemeClr>
              </a:buClr>
              <a:buNone/>
              <a:defRPr/>
            </a:pPr>
            <a:r>
              <a:rPr lang="cs-CZ" b="1" dirty="0">
                <a:solidFill>
                  <a:schemeClr val="accent4">
                    <a:lumMod val="50000"/>
                  </a:schemeClr>
                </a:solidFill>
              </a:rPr>
              <a:t>Základní východiska MR: </a:t>
            </a:r>
          </a:p>
          <a:p>
            <a:pPr marL="0" indent="0">
              <a:buClr>
                <a:schemeClr val="tx1">
                  <a:lumMod val="75000"/>
                  <a:lumOff val="25000"/>
                </a:schemeClr>
              </a:buClr>
              <a:buNone/>
              <a:defRPr/>
            </a:pPr>
            <a:endParaRPr lang="cs-CZ" dirty="0">
              <a:solidFill>
                <a:schemeClr val="tx1">
                  <a:lumMod val="75000"/>
                  <a:lumOff val="25000"/>
                </a:schemeClr>
              </a:solidFill>
            </a:endParaRP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Zvláště když komunikujeme ve stresu, můžeme reagovat jen z pozice naši </a:t>
            </a:r>
            <a:r>
              <a:rPr lang="cs-CZ" b="1" i="1" dirty="0">
                <a:solidFill>
                  <a:srgbClr val="FF0000"/>
                </a:solidFill>
              </a:rPr>
              <a:t>vnitřní interpretace</a:t>
            </a:r>
            <a:r>
              <a:rPr lang="cs-CZ" dirty="0">
                <a:solidFill>
                  <a:schemeClr val="tx1">
                    <a:lumMod val="75000"/>
                    <a:lumOff val="25000"/>
                  </a:schemeClr>
                </a:solidFill>
              </a:rPr>
              <a:t>, místo abychom si záměr (</a:t>
            </a:r>
            <a:r>
              <a:rPr lang="cs-CZ" dirty="0" err="1">
                <a:solidFill>
                  <a:schemeClr val="tx1">
                    <a:lumMod val="75000"/>
                    <a:lumOff val="25000"/>
                  </a:schemeClr>
                </a:solidFill>
              </a:rPr>
              <a:t>komunikanta</a:t>
            </a:r>
            <a:r>
              <a:rPr lang="cs-CZ" dirty="0">
                <a:solidFill>
                  <a:schemeClr val="tx1">
                    <a:lumMod val="75000"/>
                    <a:lumOff val="25000"/>
                  </a:schemeClr>
                </a:solidFill>
              </a:rPr>
              <a:t>) nebo skutečnost ověřili</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Naše interpretace ale může a nemusí být založena na přítomnosti – </a:t>
            </a:r>
            <a:r>
              <a:rPr lang="cs-CZ" dirty="0">
                <a:solidFill>
                  <a:srgbClr val="0070C0"/>
                </a:solidFill>
              </a:rPr>
              <a:t>tady a teď </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Většinou však používáme vzorce hluboce </a:t>
            </a:r>
            <a:r>
              <a:rPr lang="cs-CZ" b="1" i="1" dirty="0">
                <a:solidFill>
                  <a:schemeClr val="tx1">
                    <a:lumMod val="75000"/>
                    <a:lumOff val="25000"/>
                  </a:schemeClr>
                </a:solidFill>
              </a:rPr>
              <a:t>zakořeněné v minulosti</a:t>
            </a:r>
            <a:r>
              <a:rPr lang="cs-CZ" dirty="0">
                <a:solidFill>
                  <a:schemeClr val="tx1">
                    <a:lumMod val="75000"/>
                    <a:lumOff val="25000"/>
                  </a:schemeClr>
                </a:solidFill>
              </a:rPr>
              <a:t> </a:t>
            </a:r>
          </a:p>
        </p:txBody>
      </p:sp>
      <p:pic>
        <p:nvPicPr>
          <p:cNvPr id="11268" name="Obrázek 1">
            <a:extLst>
              <a:ext uri="{FF2B5EF4-FFF2-40B4-BE49-F238E27FC236}">
                <a16:creationId xmlns:a16="http://schemas.microsoft.com/office/drawing/2014/main" id="{78074B77-F6B6-4909-BEF7-A7635918DB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5732464"/>
            <a:ext cx="6159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Obrázek 1">
            <a:extLst>
              <a:ext uri="{FF2B5EF4-FFF2-40B4-BE49-F238E27FC236}">
                <a16:creationId xmlns:a16="http://schemas.microsoft.com/office/drawing/2014/main" id="{7129A71C-0F26-4B89-91C5-67F355271B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8951" y="-57150"/>
            <a:ext cx="25638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5416550" cy="4401317"/>
          </a:xfrm>
        </p:spPr>
        <p:txBody>
          <a:bodyPr>
            <a:normAutofit/>
          </a:bodyPr>
          <a:lstStyle/>
          <a:p>
            <a:pPr>
              <a:spcBef>
                <a:spcPts val="1200"/>
              </a:spcBef>
              <a:spcAft>
                <a:spcPts val="600"/>
              </a:spcAft>
              <a:buClr>
                <a:schemeClr val="tx2"/>
              </a:buClr>
              <a:buFont typeface="Arial" panose="020B0604020202020204" pitchFamily="34" charset="0"/>
              <a:buChar char="•"/>
            </a:pPr>
            <a:r>
              <a:rPr lang="cs-CZ" sz="1600" dirty="0">
                <a:solidFill>
                  <a:schemeClr val="tx2"/>
                </a:solidFill>
              </a:rPr>
              <a:t>Úvod</a:t>
            </a:r>
            <a:endParaRPr lang="en-US" sz="1600" dirty="0">
              <a:solidFill>
                <a:schemeClr val="tx2"/>
              </a:solidFill>
            </a:endParaRPr>
          </a:p>
          <a:p>
            <a:pPr>
              <a:spcBef>
                <a:spcPts val="1200"/>
              </a:spcBef>
              <a:spcAft>
                <a:spcPts val="600"/>
              </a:spcAft>
              <a:buClr>
                <a:schemeClr val="tx2"/>
              </a:buClr>
              <a:buFont typeface="Arial" panose="020B0604020202020204" pitchFamily="34" charset="0"/>
              <a:buChar char="•"/>
            </a:pPr>
            <a:r>
              <a:rPr lang="cs-CZ" sz="1600" dirty="0">
                <a:solidFill>
                  <a:schemeClr val="tx2"/>
                </a:solidFill>
              </a:rPr>
              <a:t>Emoce</a:t>
            </a:r>
            <a:r>
              <a:rPr lang="en-US" sz="1600" dirty="0">
                <a:solidFill>
                  <a:schemeClr val="tx2"/>
                </a:solidFill>
              </a:rPr>
              <a:t>, </a:t>
            </a:r>
            <a:r>
              <a:rPr lang="cs-CZ" sz="1600" dirty="0">
                <a:solidFill>
                  <a:schemeClr val="tx2"/>
                </a:solidFill>
              </a:rPr>
              <a:t>nálada</a:t>
            </a:r>
            <a:r>
              <a:rPr lang="en-US" sz="1600" dirty="0">
                <a:solidFill>
                  <a:schemeClr val="tx2"/>
                </a:solidFill>
              </a:rPr>
              <a:t>, </a:t>
            </a:r>
            <a:r>
              <a:rPr lang="cs-CZ" sz="1600" dirty="0">
                <a:solidFill>
                  <a:schemeClr val="tx2"/>
                </a:solidFill>
              </a:rPr>
              <a:t>pocity</a:t>
            </a:r>
            <a:endParaRPr lang="en-US" sz="1600" dirty="0">
              <a:solidFill>
                <a:schemeClr val="tx2"/>
              </a:solidFill>
            </a:endParaRPr>
          </a:p>
          <a:p>
            <a:pPr>
              <a:spcBef>
                <a:spcPts val="1200"/>
              </a:spcBef>
              <a:spcAft>
                <a:spcPts val="600"/>
              </a:spcAft>
              <a:buClr>
                <a:schemeClr val="tx2"/>
              </a:buClr>
              <a:buFont typeface="Arial" panose="020B0604020202020204" pitchFamily="34" charset="0"/>
              <a:buChar char="•"/>
            </a:pPr>
            <a:r>
              <a:rPr lang="cs-CZ" sz="1600" dirty="0">
                <a:solidFill>
                  <a:schemeClr val="tx2"/>
                </a:solidFill>
              </a:rPr>
              <a:t>Emoční inteligence</a:t>
            </a:r>
            <a:endParaRPr lang="en-US" sz="1600" dirty="0">
              <a:solidFill>
                <a:schemeClr val="tx2"/>
              </a:solidFill>
            </a:endParaRPr>
          </a:p>
          <a:p>
            <a:pPr>
              <a:spcBef>
                <a:spcPts val="1200"/>
              </a:spcBef>
              <a:spcAft>
                <a:spcPts val="600"/>
              </a:spcAft>
              <a:buClr>
                <a:schemeClr val="tx2"/>
              </a:buClr>
              <a:buFont typeface="Arial" panose="020B0604020202020204" pitchFamily="34" charset="0"/>
              <a:buChar char="•"/>
            </a:pPr>
            <a:r>
              <a:rPr lang="cs-CZ" sz="1600" dirty="0">
                <a:solidFill>
                  <a:schemeClr val="tx2"/>
                </a:solidFill>
              </a:rPr>
              <a:t>Využití emoční inteligence</a:t>
            </a:r>
            <a:endParaRPr lang="en-US" sz="1600" dirty="0">
              <a:solidFill>
                <a:schemeClr val="tx2"/>
              </a:solidFill>
            </a:endParaRPr>
          </a:p>
          <a:p>
            <a:pPr>
              <a:spcBef>
                <a:spcPts val="1200"/>
              </a:spcBef>
              <a:spcAft>
                <a:spcPts val="600"/>
              </a:spcAft>
              <a:buClr>
                <a:schemeClr val="tx2"/>
              </a:buClr>
              <a:buFont typeface="Arial" panose="020B0604020202020204" pitchFamily="34" charset="0"/>
              <a:buChar char="•"/>
            </a:pPr>
            <a:r>
              <a:rPr lang="cs-CZ" sz="1600" dirty="0">
                <a:solidFill>
                  <a:schemeClr val="tx2"/>
                </a:solidFill>
              </a:rPr>
              <a:t>Závěr</a:t>
            </a:r>
            <a:endParaRPr lang="en-US" sz="1600" dirty="0">
              <a:solidFill>
                <a:schemeClr val="tx2"/>
              </a:solidFill>
            </a:endParaRP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cs-CZ" sz="3600" b="1" dirty="0">
                <a:solidFill>
                  <a:schemeClr val="tx2"/>
                </a:solidFill>
              </a:rPr>
              <a:t>Obsah</a:t>
            </a:r>
            <a:endParaRPr lang="en-US" sz="3600" dirty="0">
              <a:solidFill>
                <a:schemeClr val="tx2"/>
              </a:solidFill>
              <a:latin typeface="+mj-lt"/>
            </a:endParaRPr>
          </a:p>
        </p:txBody>
      </p:sp>
      <p:pic>
        <p:nvPicPr>
          <p:cNvPr id="14" name="Picture Placeholder 13">
            <a:extLst>
              <a:ext uri="{FF2B5EF4-FFF2-40B4-BE49-F238E27FC236}">
                <a16:creationId xmlns:a16="http://schemas.microsoft.com/office/drawing/2014/main" id="{89338BF2-7418-4E40-8D13-9176C26B3A46}"/>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l="738" r="738"/>
          <a:stretch>
            <a:fillRect/>
          </a:stretch>
        </p:blipFill>
        <p:spPr>
          <a:xfrm>
            <a:off x="633042" y="653314"/>
            <a:ext cx="3645660" cy="5551371"/>
          </a:xfrm>
        </p:spPr>
      </p:pic>
    </p:spTree>
    <p:extLst>
      <p:ext uri="{BB962C8B-B14F-4D97-AF65-F5344CB8AC3E}">
        <p14:creationId xmlns:p14="http://schemas.microsoft.com/office/powerpoint/2010/main" val="25655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F1C05ED-766C-4045-A83D-3CB85BF48751}"/>
              </a:ext>
            </a:extLst>
          </p:cNvPr>
          <p:cNvSpPr>
            <a:spLocks noGrp="1"/>
          </p:cNvSpPr>
          <p:nvPr>
            <p:ph type="title"/>
          </p:nvPr>
        </p:nvSpPr>
        <p:spPr/>
        <p:txBody>
          <a:bodyPr/>
          <a:lstStyle/>
          <a:p>
            <a:pPr eaLnBrk="1" hangingPunct="1"/>
            <a:r>
              <a:rPr lang="cs-CZ" altLang="cs-CZ" b="1">
                <a:cs typeface="Trebuchet MS" panose="020B0603020202020204" pitchFamily="34" charset="0"/>
              </a:rPr>
              <a:t>Faktory ingredience interakce</a:t>
            </a:r>
          </a:p>
        </p:txBody>
      </p:sp>
      <p:sp>
        <p:nvSpPr>
          <p:cNvPr id="12291" name="Rectangle 3">
            <a:extLst>
              <a:ext uri="{FF2B5EF4-FFF2-40B4-BE49-F238E27FC236}">
                <a16:creationId xmlns:a16="http://schemas.microsoft.com/office/drawing/2014/main" id="{10DD18DD-0220-4ECA-9EBF-B1E2373BA316}"/>
              </a:ext>
            </a:extLst>
          </p:cNvPr>
          <p:cNvSpPr>
            <a:spLocks noGrp="1"/>
          </p:cNvSpPr>
          <p:nvPr>
            <p:ph idx="1"/>
          </p:nvPr>
        </p:nvSpPr>
        <p:spPr/>
        <p:txBody>
          <a:bodyPr/>
          <a:lstStyle/>
          <a:p>
            <a:pPr eaLnBrk="1" hangingPunct="1"/>
            <a:r>
              <a:rPr lang="cs-CZ" altLang="cs-CZ" b="1"/>
              <a:t>Rodinná pravidla</a:t>
            </a:r>
            <a:r>
              <a:rPr lang="cs-CZ" altLang="cs-CZ"/>
              <a:t>, kterými se řídíme při zpracování informací</a:t>
            </a:r>
          </a:p>
          <a:p>
            <a:pPr eaLnBrk="1" hangingPunct="1"/>
            <a:r>
              <a:rPr lang="cs-CZ" altLang="cs-CZ" b="1"/>
              <a:t>Způsob našeho copingu</a:t>
            </a:r>
            <a:r>
              <a:rPr lang="cs-CZ" altLang="cs-CZ"/>
              <a:t>, který odráží naši sebeúctu a dává základ tomu, co a jak slyšíme, cítíme, reagujeme, bráníme a komentujeme</a:t>
            </a:r>
          </a:p>
        </p:txBody>
      </p:sp>
      <p:pic>
        <p:nvPicPr>
          <p:cNvPr id="12292" name="Obrázek 1">
            <a:extLst>
              <a:ext uri="{FF2B5EF4-FFF2-40B4-BE49-F238E27FC236}">
                <a16:creationId xmlns:a16="http://schemas.microsoft.com/office/drawing/2014/main" id="{894C68BA-BCCA-452E-A722-3963AFD5F1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600200"/>
            <a:ext cx="13398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Obrázek 2">
            <a:extLst>
              <a:ext uri="{FF2B5EF4-FFF2-40B4-BE49-F238E27FC236}">
                <a16:creationId xmlns:a16="http://schemas.microsoft.com/office/drawing/2014/main" id="{75E97A5A-AB3D-4600-A48B-E714BC6611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4797425"/>
            <a:ext cx="1517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Obrázek 3">
            <a:extLst>
              <a:ext uri="{FF2B5EF4-FFF2-40B4-BE49-F238E27FC236}">
                <a16:creationId xmlns:a16="http://schemas.microsoft.com/office/drawing/2014/main" id="{B353E86B-D3BE-4DCB-AAF1-81D2F61F8F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1839" y="4805364"/>
            <a:ext cx="13668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Obrázek 4">
            <a:extLst>
              <a:ext uri="{FF2B5EF4-FFF2-40B4-BE49-F238E27FC236}">
                <a16:creationId xmlns:a16="http://schemas.microsoft.com/office/drawing/2014/main" id="{BF873C6A-5C5C-4D7C-9E0E-C693E25055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7350" y="4805363"/>
            <a:ext cx="8397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Obrázek 5">
            <a:extLst>
              <a:ext uri="{FF2B5EF4-FFF2-40B4-BE49-F238E27FC236}">
                <a16:creationId xmlns:a16="http://schemas.microsoft.com/office/drawing/2014/main" id="{D17D3A2F-24C8-4904-8B27-0FE1E9538A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4339" y="4795839"/>
            <a:ext cx="110172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9CEA5B6-4839-446C-94D6-09B4FCBBF222}"/>
              </a:ext>
            </a:extLst>
          </p:cNvPr>
          <p:cNvSpPr>
            <a:spLocks noGrp="1"/>
          </p:cNvSpPr>
          <p:nvPr>
            <p:ph type="title"/>
          </p:nvPr>
        </p:nvSpPr>
        <p:spPr/>
        <p:txBody>
          <a:bodyPr/>
          <a:lstStyle/>
          <a:p>
            <a:pPr eaLnBrk="1" hangingPunct="1"/>
            <a:r>
              <a:rPr lang="cs-CZ" altLang="cs-CZ" b="1">
                <a:cs typeface="Trebuchet MS" panose="020B0603020202020204" pitchFamily="34" charset="0"/>
              </a:rPr>
              <a:t>Cíle pomáhajícího</a:t>
            </a:r>
          </a:p>
        </p:txBody>
      </p:sp>
      <p:sp>
        <p:nvSpPr>
          <p:cNvPr id="12291" name="Rectangle 3">
            <a:extLst>
              <a:ext uri="{FF2B5EF4-FFF2-40B4-BE49-F238E27FC236}">
                <a16:creationId xmlns:a16="http://schemas.microsoft.com/office/drawing/2014/main" id="{ED35C577-A9DB-4B07-8A9D-D5C1F6F67B77}"/>
              </a:ext>
            </a:extLst>
          </p:cNvPr>
          <p:cNvSpPr>
            <a:spLocks noGrp="1" noChangeArrowheads="1"/>
          </p:cNvSpPr>
          <p:nvPr>
            <p:ph idx="1"/>
          </p:nvPr>
        </p:nvSpPr>
        <p:spPr/>
        <p:txBody>
          <a:bodyPr rtlCol="0">
            <a:normAutofit fontScale="62500" lnSpcReduction="20000"/>
          </a:bodyPr>
          <a:lstStyle/>
          <a:p>
            <a:pPr eaLnBrk="1" fontAlgn="auto" hangingPunct="1">
              <a:buClr>
                <a:schemeClr val="tx1">
                  <a:lumMod val="75000"/>
                  <a:lumOff val="25000"/>
                </a:schemeClr>
              </a:buClr>
              <a:buFont typeface="Wingdings" panose="05000000000000000000" pitchFamily="2" charset="2"/>
              <a:buNone/>
              <a:defRPr/>
            </a:pPr>
            <a:r>
              <a:rPr lang="cs-CZ" b="1" dirty="0">
                <a:solidFill>
                  <a:schemeClr val="tx1">
                    <a:lumMod val="75000"/>
                    <a:lumOff val="25000"/>
                  </a:schemeClr>
                </a:solidFill>
              </a:rPr>
              <a:t>Naučit se v procesu ingredience:</a:t>
            </a:r>
          </a:p>
          <a:p>
            <a:pPr eaLnBrk="1" fontAlgn="auto" hangingPunct="1">
              <a:buClr>
                <a:schemeClr val="tx1">
                  <a:lumMod val="75000"/>
                  <a:lumOff val="25000"/>
                </a:schemeClr>
              </a:buClr>
              <a:buFont typeface="Wingdings" panose="05000000000000000000" pitchFamily="2" charset="2"/>
              <a:buNone/>
              <a:defRPr/>
            </a:pPr>
            <a:endParaRPr lang="cs-CZ" b="1" dirty="0">
              <a:solidFill>
                <a:schemeClr val="tx1">
                  <a:lumMod val="75000"/>
                  <a:lumOff val="25000"/>
                </a:schemeClr>
              </a:solidFill>
            </a:endParaRPr>
          </a:p>
          <a:p>
            <a:pPr eaLnBrk="1" fontAlgn="auto" hangingPunct="1">
              <a:buClr>
                <a:schemeClr val="tx1">
                  <a:lumMod val="75000"/>
                  <a:lumOff val="25000"/>
                </a:schemeClr>
              </a:buClr>
              <a:buFont typeface="Wingdings" panose="05000000000000000000" pitchFamily="2" charset="2"/>
              <a:buNone/>
              <a:defRPr/>
            </a:pPr>
            <a:r>
              <a:rPr lang="cs-CZ" b="1" u="sng" dirty="0">
                <a:solidFill>
                  <a:srgbClr val="0070C0"/>
                </a:solidFill>
              </a:rPr>
              <a:t>Cíl: Rozšířit svůj repertoár komunikace</a:t>
            </a:r>
          </a:p>
          <a:p>
            <a:pPr eaLnBrk="1" fontAlgn="auto" hangingPunct="1">
              <a:buClr>
                <a:schemeClr val="tx1">
                  <a:lumMod val="75000"/>
                  <a:lumOff val="25000"/>
                </a:schemeClr>
              </a:buClr>
              <a:buFont typeface="Wingdings" panose="05000000000000000000" pitchFamily="2" charset="2"/>
              <a:buNone/>
              <a:defRPr/>
            </a:pPr>
            <a:endParaRPr lang="cs-CZ" b="1" dirty="0">
              <a:solidFill>
                <a:schemeClr val="tx1">
                  <a:lumMod val="75000"/>
                  <a:lumOff val="25000"/>
                </a:schemeClr>
              </a:solidFill>
            </a:endParaRPr>
          </a:p>
          <a:p>
            <a:pPr eaLnBrk="1" fontAlgn="auto" hangingPunct="1">
              <a:buClr>
                <a:schemeClr val="tx1">
                  <a:lumMod val="75000"/>
                  <a:lumOff val="25000"/>
                </a:schemeClr>
              </a:buClr>
              <a:buFont typeface="Wingdings 2" charset="2"/>
              <a:buChar char=""/>
              <a:defRPr/>
            </a:pPr>
            <a:r>
              <a:rPr lang="cs-CZ" dirty="0">
                <a:solidFill>
                  <a:schemeClr val="accent4">
                    <a:lumMod val="75000"/>
                  </a:schemeClr>
                </a:solidFill>
              </a:rPr>
              <a:t>Změnit vzorce </a:t>
            </a:r>
            <a:r>
              <a:rPr lang="cs-CZ" dirty="0" err="1">
                <a:solidFill>
                  <a:schemeClr val="accent4">
                    <a:lumMod val="75000"/>
                  </a:schemeClr>
                </a:solidFill>
              </a:rPr>
              <a:t>copingu</a:t>
            </a:r>
            <a:r>
              <a:rPr lang="cs-CZ" dirty="0">
                <a:solidFill>
                  <a:schemeClr val="tx1">
                    <a:lumMod val="75000"/>
                    <a:lumOff val="25000"/>
                  </a:schemeClr>
                </a:solidFill>
              </a:rPr>
              <a:t>, komunikovat kongruentně</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Zvyšovat </a:t>
            </a:r>
            <a:r>
              <a:rPr lang="cs-CZ" dirty="0">
                <a:solidFill>
                  <a:schemeClr val="accent6">
                    <a:lumMod val="50000"/>
                  </a:schemeClr>
                </a:solidFill>
              </a:rPr>
              <a:t>sebeúctu</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Aktualizovat svoje </a:t>
            </a:r>
            <a:r>
              <a:rPr lang="cs-CZ" b="1" dirty="0">
                <a:solidFill>
                  <a:srgbClr val="FFFF00"/>
                </a:solidFill>
              </a:rPr>
              <a:t>pravidla</a:t>
            </a:r>
            <a:r>
              <a:rPr lang="cs-CZ" dirty="0">
                <a:solidFill>
                  <a:schemeClr val="tx1">
                    <a:lumMod val="75000"/>
                    <a:lumOff val="25000"/>
                  </a:schemeClr>
                </a:solidFill>
              </a:rPr>
              <a:t>, měnit je ve vodítka</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Redukovat svoji </a:t>
            </a:r>
            <a:r>
              <a:rPr lang="cs-CZ" dirty="0">
                <a:solidFill>
                  <a:schemeClr val="accent5">
                    <a:lumMod val="50000"/>
                  </a:schemeClr>
                </a:solidFill>
              </a:rPr>
              <a:t>sebeobranu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2CC35C-6D59-433D-BC84-8B9F47D9F587}"/>
              </a:ext>
            </a:extLst>
          </p:cNvPr>
          <p:cNvSpPr>
            <a:spLocks noGrp="1"/>
          </p:cNvSpPr>
          <p:nvPr>
            <p:ph type="title"/>
          </p:nvPr>
        </p:nvSpPr>
        <p:spPr/>
        <p:txBody>
          <a:bodyPr/>
          <a:lstStyle/>
          <a:p>
            <a:pPr eaLnBrk="1" hangingPunct="1"/>
            <a:r>
              <a:rPr lang="cs-CZ" altLang="cs-CZ" b="1">
                <a:cs typeface="Trebuchet MS" panose="020B0603020202020204" pitchFamily="34" charset="0"/>
              </a:rPr>
              <a:t>Igredience komunikačního procesu	</a:t>
            </a:r>
          </a:p>
        </p:txBody>
      </p:sp>
      <p:sp>
        <p:nvSpPr>
          <p:cNvPr id="13315" name="Rectangle 3">
            <a:extLst>
              <a:ext uri="{FF2B5EF4-FFF2-40B4-BE49-F238E27FC236}">
                <a16:creationId xmlns:a16="http://schemas.microsoft.com/office/drawing/2014/main" id="{BE3D23DE-E9FB-44B4-BF9F-DDC90E270418}"/>
              </a:ext>
            </a:extLst>
          </p:cNvPr>
          <p:cNvSpPr>
            <a:spLocks noGrp="1" noChangeArrowheads="1"/>
          </p:cNvSpPr>
          <p:nvPr>
            <p:ph idx="1"/>
          </p:nvPr>
        </p:nvSpPr>
        <p:spPr/>
        <p:txBody>
          <a:bodyPr rtlCol="0">
            <a:normAutofit fontScale="62500" lnSpcReduction="20000"/>
          </a:bodyPr>
          <a:lstStyle/>
          <a:p>
            <a:pPr marL="0" indent="0">
              <a:buClr>
                <a:schemeClr val="tx1">
                  <a:lumMod val="75000"/>
                  <a:lumOff val="25000"/>
                </a:schemeClr>
              </a:buClr>
              <a:buNone/>
              <a:defRPr/>
            </a:pPr>
            <a:r>
              <a:rPr lang="cs-CZ" b="1" dirty="0">
                <a:solidFill>
                  <a:schemeClr val="tx1">
                    <a:lumMod val="75000"/>
                    <a:lumOff val="25000"/>
                  </a:schemeClr>
                </a:solidFill>
              </a:rPr>
              <a:t>6 klíčových otázek:</a:t>
            </a:r>
          </a:p>
          <a:p>
            <a:pPr marL="0" indent="0">
              <a:buClr>
                <a:schemeClr val="tx1">
                  <a:lumMod val="75000"/>
                  <a:lumOff val="25000"/>
                </a:schemeClr>
              </a:buClr>
              <a:buNone/>
              <a:defRPr/>
            </a:pPr>
            <a:endParaRPr lang="cs-CZ" b="1" dirty="0">
              <a:solidFill>
                <a:schemeClr val="tx1">
                  <a:lumMod val="75000"/>
                  <a:lumOff val="25000"/>
                </a:schemeClr>
              </a:solidFill>
            </a:endParaRP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Co </a:t>
            </a:r>
            <a:r>
              <a:rPr lang="cs-CZ" b="1" dirty="0">
                <a:solidFill>
                  <a:schemeClr val="tx1">
                    <a:lumMod val="75000"/>
                    <a:lumOff val="25000"/>
                  </a:schemeClr>
                </a:solidFill>
              </a:rPr>
              <a:t>vidím a slyším</a:t>
            </a:r>
            <a:r>
              <a:rPr lang="cs-CZ" dirty="0">
                <a:solidFill>
                  <a:schemeClr val="tx1">
                    <a:lumMod val="75000"/>
                    <a:lumOff val="25000"/>
                  </a:schemeClr>
                </a:solidFill>
              </a:rPr>
              <a:t>?</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Jaký </a:t>
            </a:r>
            <a:r>
              <a:rPr lang="cs-CZ" b="1" dirty="0">
                <a:solidFill>
                  <a:srgbClr val="C00000"/>
                </a:solidFill>
              </a:rPr>
              <a:t>význam</a:t>
            </a:r>
            <a:r>
              <a:rPr lang="cs-CZ" dirty="0">
                <a:solidFill>
                  <a:schemeClr val="tx1">
                    <a:lumMod val="75000"/>
                    <a:lumOff val="25000"/>
                  </a:schemeClr>
                </a:solidFill>
              </a:rPr>
              <a:t> přikládám tomu, co vidím a slyším?</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Jaký </a:t>
            </a:r>
            <a:r>
              <a:rPr lang="cs-CZ" b="1" dirty="0">
                <a:solidFill>
                  <a:srgbClr val="FF0000"/>
                </a:solidFill>
              </a:rPr>
              <a:t>pocit</a:t>
            </a:r>
            <a:r>
              <a:rPr lang="cs-CZ" dirty="0">
                <a:solidFill>
                  <a:schemeClr val="tx1">
                    <a:lumMod val="75000"/>
                    <a:lumOff val="25000"/>
                  </a:schemeClr>
                </a:solidFill>
              </a:rPr>
              <a:t> mám z významu, které jsem věcem dal?</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Jaký </a:t>
            </a:r>
            <a:r>
              <a:rPr lang="cs-CZ" b="1" dirty="0">
                <a:solidFill>
                  <a:srgbClr val="FFFF00"/>
                </a:solidFill>
              </a:rPr>
              <a:t>pocit mám z toho pocitu</a:t>
            </a:r>
            <a:r>
              <a:rPr lang="cs-CZ" dirty="0">
                <a:solidFill>
                  <a:schemeClr val="tx1">
                    <a:lumMod val="75000"/>
                    <a:lumOff val="25000"/>
                  </a:schemeClr>
                </a:solidFill>
              </a:rPr>
              <a:t>?</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Jaké </a:t>
            </a:r>
            <a:r>
              <a:rPr lang="cs-CZ" b="1" dirty="0">
                <a:solidFill>
                  <a:srgbClr val="00B0F0"/>
                </a:solidFill>
              </a:rPr>
              <a:t>obrany používám </a:t>
            </a:r>
            <a:r>
              <a:rPr lang="cs-CZ" dirty="0">
                <a:solidFill>
                  <a:srgbClr val="002060"/>
                </a:solidFill>
              </a:rPr>
              <a:t>(projekce, popření, ignorování)</a:t>
            </a:r>
            <a:r>
              <a:rPr lang="cs-CZ" dirty="0">
                <a:solidFill>
                  <a:schemeClr val="tx1">
                    <a:lumMod val="75000"/>
                    <a:lumOff val="25000"/>
                  </a:schemeClr>
                </a:solidFill>
              </a:rPr>
              <a:t>?</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Jaké jsou </a:t>
            </a:r>
            <a:r>
              <a:rPr lang="cs-CZ" b="1" dirty="0">
                <a:solidFill>
                  <a:srgbClr val="0070C0"/>
                </a:solidFill>
              </a:rPr>
              <a:t>moje pravidla </a:t>
            </a:r>
            <a:r>
              <a:rPr lang="cs-CZ" dirty="0">
                <a:solidFill>
                  <a:schemeClr val="tx1">
                    <a:lumMod val="75000"/>
                    <a:lumOff val="25000"/>
                  </a:schemeClr>
                </a:solidFill>
              </a:rPr>
              <a:t>pro komentování?</a:t>
            </a:r>
          </a:p>
          <a:p>
            <a:pPr eaLnBrk="1" fontAlgn="auto" hangingPunct="1">
              <a:buClr>
                <a:schemeClr val="tx1">
                  <a:lumMod val="75000"/>
                  <a:lumOff val="25000"/>
                </a:schemeClr>
              </a:buClr>
              <a:buFont typeface="Wingdings 2" charset="2"/>
              <a:buChar char=""/>
              <a:defRPr/>
            </a:pPr>
            <a:endParaRPr lang="cs-CZ" dirty="0">
              <a:solidFill>
                <a:schemeClr val="tx1">
                  <a:lumMod val="75000"/>
                  <a:lumOff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9DC00DA-6389-4D89-A557-46289B26B421}"/>
              </a:ext>
            </a:extLst>
          </p:cNvPr>
          <p:cNvSpPr>
            <a:spLocks noGrp="1"/>
          </p:cNvSpPr>
          <p:nvPr>
            <p:ph type="title"/>
          </p:nvPr>
        </p:nvSpPr>
        <p:spPr/>
        <p:txBody>
          <a:bodyPr/>
          <a:lstStyle/>
          <a:p>
            <a:pPr eaLnBrk="1" hangingPunct="1"/>
            <a:r>
              <a:rPr lang="cs-CZ" altLang="cs-CZ" b="1">
                <a:cs typeface="Trebuchet MS" panose="020B0603020202020204" pitchFamily="34" charset="0"/>
              </a:rPr>
              <a:t>1/ Co vidím a slyším?</a:t>
            </a:r>
          </a:p>
        </p:txBody>
      </p:sp>
      <p:sp>
        <p:nvSpPr>
          <p:cNvPr id="14339" name="Rectangle 3">
            <a:extLst>
              <a:ext uri="{FF2B5EF4-FFF2-40B4-BE49-F238E27FC236}">
                <a16:creationId xmlns:a16="http://schemas.microsoft.com/office/drawing/2014/main" id="{96BAB5E2-B75C-4707-9CA8-1D9469061303}"/>
              </a:ext>
            </a:extLst>
          </p:cNvPr>
          <p:cNvSpPr>
            <a:spLocks noGrp="1" noChangeArrowheads="1"/>
          </p:cNvSpPr>
          <p:nvPr>
            <p:ph idx="1"/>
          </p:nvPr>
        </p:nvSpPr>
        <p:spPr/>
        <p:txBody>
          <a:bodyPr rtlCol="0">
            <a:normAutofit/>
          </a:bodyPr>
          <a:lstStyle/>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Předpokládáme, že slyšíme a vidíme objektivně, bez zaujatosti</a:t>
            </a:r>
          </a:p>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Nejdůležitější je odlišit </a:t>
            </a:r>
            <a:r>
              <a:rPr lang="cs-CZ" b="1" dirty="0">
                <a:solidFill>
                  <a:schemeClr val="tx1">
                    <a:lumMod val="75000"/>
                    <a:lumOff val="25000"/>
                  </a:schemeClr>
                </a:solidFill>
              </a:rPr>
              <a:t>smyslový vjem </a:t>
            </a:r>
            <a:r>
              <a:rPr lang="cs-CZ" dirty="0">
                <a:solidFill>
                  <a:schemeClr val="tx1">
                    <a:lumMod val="75000"/>
                    <a:lumOff val="25000"/>
                  </a:schemeClr>
                </a:solidFill>
              </a:rPr>
              <a:t>od </a:t>
            </a:r>
            <a:r>
              <a:rPr lang="cs-CZ" b="1" dirty="0">
                <a:solidFill>
                  <a:schemeClr val="tx1">
                    <a:lumMod val="75000"/>
                    <a:lumOff val="25000"/>
                  </a:schemeClr>
                </a:solidFill>
              </a:rPr>
              <a:t>vlastní interpretace</a:t>
            </a:r>
          </a:p>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Interpretujeme totiž většinou tak </a:t>
            </a:r>
            <a:r>
              <a:rPr lang="cs-CZ" dirty="0">
                <a:solidFill>
                  <a:schemeClr val="accent5">
                    <a:lumMod val="75000"/>
                  </a:schemeClr>
                </a:solidFill>
              </a:rPr>
              <a:t>rychle</a:t>
            </a:r>
            <a:r>
              <a:rPr lang="cs-CZ" dirty="0">
                <a:solidFill>
                  <a:schemeClr val="tx1">
                    <a:lumMod val="75000"/>
                    <a:lumOff val="25000"/>
                  </a:schemeClr>
                </a:solidFill>
              </a:rPr>
              <a:t>, že se naše smyslové vnímání zrakem, sluchem, čichem, a hmatem zkreslí</a:t>
            </a:r>
          </a:p>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Musíme se učit rozdílnému uvědomování si a oddělování událostí od naší interpretace</a:t>
            </a:r>
          </a:p>
        </p:txBody>
      </p:sp>
      <p:pic>
        <p:nvPicPr>
          <p:cNvPr id="17412" name="Obrázek 2">
            <a:extLst>
              <a:ext uri="{FF2B5EF4-FFF2-40B4-BE49-F238E27FC236}">
                <a16:creationId xmlns:a16="http://schemas.microsoft.com/office/drawing/2014/main" id="{6490C319-9507-4209-892A-E2FE754951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63014" y="188914"/>
            <a:ext cx="15906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D032DE8B-FDCF-4F12-812D-C8E145051818}"/>
              </a:ext>
            </a:extLst>
          </p:cNvPr>
          <p:cNvSpPr>
            <a:spLocks noGrp="1"/>
          </p:cNvSpPr>
          <p:nvPr>
            <p:ph type="title"/>
          </p:nvPr>
        </p:nvSpPr>
        <p:spPr/>
        <p:txBody>
          <a:bodyPr/>
          <a:lstStyle/>
          <a:p>
            <a:r>
              <a:rPr lang="cs-CZ" altLang="cs-CZ">
                <a:cs typeface="Trebuchet MS" panose="020B0603020202020204" pitchFamily="34" charset="0"/>
              </a:rPr>
              <a:t>Co vidím? </a:t>
            </a:r>
          </a:p>
        </p:txBody>
      </p:sp>
      <p:sp>
        <p:nvSpPr>
          <p:cNvPr id="19459" name="Zástupný symbol pro obsah 2">
            <a:extLst>
              <a:ext uri="{FF2B5EF4-FFF2-40B4-BE49-F238E27FC236}">
                <a16:creationId xmlns:a16="http://schemas.microsoft.com/office/drawing/2014/main" id="{229F4026-882A-459D-A690-DFBD4D929894}"/>
              </a:ext>
            </a:extLst>
          </p:cNvPr>
          <p:cNvSpPr>
            <a:spLocks noGrp="1"/>
          </p:cNvSpPr>
          <p:nvPr>
            <p:ph idx="1"/>
          </p:nvPr>
        </p:nvSpPr>
        <p:spPr/>
        <p:txBody>
          <a:bodyPr/>
          <a:lstStyle/>
          <a:p>
            <a:endParaRPr lang="cs-CZ" altLang="cs-CZ"/>
          </a:p>
        </p:txBody>
      </p:sp>
      <p:pic>
        <p:nvPicPr>
          <p:cNvPr id="19460" name="Obrázek 3">
            <a:extLst>
              <a:ext uri="{FF2B5EF4-FFF2-40B4-BE49-F238E27FC236}">
                <a16:creationId xmlns:a16="http://schemas.microsoft.com/office/drawing/2014/main" id="{95A865BD-54B3-4734-B2FA-D32A0C0D9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8" y="1916114"/>
            <a:ext cx="69723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4">
            <a:extLst>
              <a:ext uri="{FF2B5EF4-FFF2-40B4-BE49-F238E27FC236}">
                <a16:creationId xmlns:a16="http://schemas.microsoft.com/office/drawing/2014/main" id="{8FEBB9D5-5272-4F76-8B5A-8673B2D1650E}"/>
              </a:ext>
            </a:extLst>
          </p:cNvPr>
          <p:cNvSpPr txBox="1">
            <a:spLocks noChangeArrowheads="1"/>
          </p:cNvSpPr>
          <p:nvPr/>
        </p:nvSpPr>
        <p:spPr bwMode="auto">
          <a:xfrm>
            <a:off x="2797176" y="5770564"/>
            <a:ext cx="67294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sz="900">
                <a:hlinkClick r:id="rId3" tooltip="https://justinegraykin.wordpress.com/2014/11/07/being-right/"/>
              </a:rPr>
              <a:t>Tato fotka</a:t>
            </a:r>
            <a:r>
              <a:rPr lang="cs-CZ" altLang="cs-CZ" sz="900"/>
              <a:t> od autora Neznámý autor s licencí </a:t>
            </a:r>
            <a:r>
              <a:rPr lang="cs-CZ" altLang="cs-CZ" sz="900">
                <a:hlinkClick r:id="rId4" tooltip="https://creativecommons.org/licenses/by-nc-sa/3.0/"/>
              </a:rPr>
              <a:t>CC BY-SA-NC</a:t>
            </a:r>
            <a:endParaRPr lang="cs-CZ" altLang="cs-CZ" sz="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8FBFDC-91B8-4F14-A59B-4150E0F73297}"/>
              </a:ext>
            </a:extLst>
          </p:cNvPr>
          <p:cNvSpPr>
            <a:spLocks noGrp="1" noChangeArrowheads="1"/>
          </p:cNvSpPr>
          <p:nvPr>
            <p:ph type="title"/>
          </p:nvPr>
        </p:nvSpPr>
        <p:spPr>
          <a:xfrm>
            <a:off x="1981200" y="115889"/>
            <a:ext cx="8218488" cy="1512887"/>
          </a:xfrm>
        </p:spPr>
        <p:txBody>
          <a:bodyPr>
            <a:normAutofit/>
          </a:bodyPr>
          <a:lstStyle/>
          <a:p>
            <a:pPr eaLnBrk="1" hangingPunct="1"/>
            <a:br>
              <a:rPr lang="cs-CZ" altLang="cs-CZ" sz="2600">
                <a:cs typeface="Trebuchet MS" panose="020B0603020202020204" pitchFamily="34" charset="0"/>
              </a:rPr>
            </a:br>
            <a:r>
              <a:rPr lang="cs-CZ" altLang="cs-CZ" sz="2600">
                <a:cs typeface="Trebuchet MS" panose="020B0603020202020204" pitchFamily="34" charset="0"/>
              </a:rPr>
              <a:t>Jaký význam přikládám tomu, co vnímám?</a:t>
            </a:r>
            <a:br>
              <a:rPr lang="cs-CZ" altLang="cs-CZ" sz="2600">
                <a:cs typeface="Trebuchet MS" panose="020B0603020202020204" pitchFamily="34" charset="0"/>
              </a:rPr>
            </a:br>
            <a:endParaRPr lang="cs-CZ" altLang="cs-CZ" sz="2600">
              <a:cs typeface="Trebuchet MS" panose="020B0603020202020204" pitchFamily="34" charset="0"/>
            </a:endParaRPr>
          </a:p>
        </p:txBody>
      </p:sp>
      <p:sp>
        <p:nvSpPr>
          <p:cNvPr id="20483" name="Rectangle 3">
            <a:extLst>
              <a:ext uri="{FF2B5EF4-FFF2-40B4-BE49-F238E27FC236}">
                <a16:creationId xmlns:a16="http://schemas.microsoft.com/office/drawing/2014/main" id="{F50C7B1B-10B0-4C8E-94AE-8D05BF28A92B}"/>
              </a:ext>
            </a:extLst>
          </p:cNvPr>
          <p:cNvSpPr>
            <a:spLocks noGrp="1"/>
          </p:cNvSpPr>
          <p:nvPr>
            <p:ph idx="1"/>
          </p:nvPr>
        </p:nvSpPr>
        <p:spPr>
          <a:xfrm>
            <a:off x="1981201" y="1600201"/>
            <a:ext cx="8291513" cy="4924425"/>
          </a:xfrm>
        </p:spPr>
        <p:txBody>
          <a:bodyPr/>
          <a:lstStyle/>
          <a:p>
            <a:pPr eaLnBrk="1" hangingPunct="1">
              <a:lnSpc>
                <a:spcPct val="90000"/>
              </a:lnSpc>
            </a:pPr>
            <a:r>
              <a:rPr lang="cs-CZ" altLang="cs-CZ" sz="2000"/>
              <a:t>Máme sklon každé události či zkušenosti přikládat význam</a:t>
            </a:r>
          </a:p>
          <a:p>
            <a:pPr eaLnBrk="1" hangingPunct="1">
              <a:lnSpc>
                <a:spcPct val="90000"/>
              </a:lnSpc>
            </a:pPr>
            <a:r>
              <a:rPr lang="cs-CZ" altLang="cs-CZ" sz="2000"/>
              <a:t>Mnohdy jsou naše významy událostí, lidí a zážitků založené na minulých zkušenostech  a na úrovni naši </a:t>
            </a:r>
            <a:r>
              <a:rPr lang="cs-CZ" altLang="cs-CZ" sz="2000" i="1"/>
              <a:t>sebeúcty</a:t>
            </a:r>
          </a:p>
          <a:p>
            <a:pPr eaLnBrk="1" hangingPunct="1">
              <a:lnSpc>
                <a:spcPct val="90000"/>
              </a:lnSpc>
            </a:pPr>
            <a:r>
              <a:rPr lang="cs-CZ" altLang="cs-CZ" sz="2000"/>
              <a:t>Podstatné je založit své interpretace na </a:t>
            </a:r>
            <a:r>
              <a:rPr lang="cs-CZ" altLang="cs-CZ" sz="2000">
                <a:solidFill>
                  <a:srgbClr val="FF0000"/>
                </a:solidFill>
              </a:rPr>
              <a:t>přítomné skutečnosti </a:t>
            </a:r>
            <a:r>
              <a:rPr lang="cs-CZ" altLang="cs-CZ" sz="2000"/>
              <a:t>a porozumět rozdílu mezi tím, jaký význam připisujeme tomu, co vidíme, a tím, </a:t>
            </a:r>
            <a:r>
              <a:rPr lang="cs-CZ" altLang="cs-CZ" sz="2000">
                <a:solidFill>
                  <a:srgbClr val="FFFF00"/>
                </a:solidFill>
              </a:rPr>
              <a:t>co ostatní svým chováním v dané situace myslí </a:t>
            </a:r>
          </a:p>
        </p:txBody>
      </p:sp>
      <p:pic>
        <p:nvPicPr>
          <p:cNvPr id="20484" name="Obrázek 1">
            <a:extLst>
              <a:ext uri="{FF2B5EF4-FFF2-40B4-BE49-F238E27FC236}">
                <a16:creationId xmlns:a16="http://schemas.microsoft.com/office/drawing/2014/main" id="{E7F125DA-1AFB-4969-9768-071303ED53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5030789"/>
            <a:ext cx="18351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4C6A29D7-47A3-4001-8F91-14748874AF1A}"/>
              </a:ext>
            </a:extLst>
          </p:cNvPr>
          <p:cNvSpPr>
            <a:spLocks noGrp="1"/>
          </p:cNvSpPr>
          <p:nvPr>
            <p:ph type="title"/>
          </p:nvPr>
        </p:nvSpPr>
        <p:spPr/>
        <p:txBody>
          <a:bodyPr/>
          <a:lstStyle/>
          <a:p>
            <a:r>
              <a:rPr lang="cs-CZ" altLang="cs-CZ">
                <a:cs typeface="Trebuchet MS" panose="020B0603020202020204" pitchFamily="34" charset="0"/>
              </a:rPr>
              <a:t>Interpretace</a:t>
            </a:r>
          </a:p>
        </p:txBody>
      </p:sp>
      <p:sp>
        <p:nvSpPr>
          <p:cNvPr id="22531" name="Zástupný symbol pro obsah 4">
            <a:extLst>
              <a:ext uri="{FF2B5EF4-FFF2-40B4-BE49-F238E27FC236}">
                <a16:creationId xmlns:a16="http://schemas.microsoft.com/office/drawing/2014/main" id="{57ABE8EA-3DDA-41C5-90CA-05CEDCF1A0C2}"/>
              </a:ext>
            </a:extLst>
          </p:cNvPr>
          <p:cNvSpPr>
            <a:spLocks noGrp="1"/>
          </p:cNvSpPr>
          <p:nvPr>
            <p:ph idx="1"/>
          </p:nvPr>
        </p:nvSpPr>
        <p:spPr/>
        <p:txBody>
          <a:bodyPr/>
          <a:lstStyle/>
          <a:p>
            <a:endParaRPr lang="cs-CZ" altLang="cs-CZ"/>
          </a:p>
        </p:txBody>
      </p:sp>
      <p:pic>
        <p:nvPicPr>
          <p:cNvPr id="22532" name="Picture 4" descr="Výsledek obrázku pro pohled  životní optimismus">
            <a:extLst>
              <a:ext uri="{FF2B5EF4-FFF2-40B4-BE49-F238E27FC236}">
                <a16:creationId xmlns:a16="http://schemas.microsoft.com/office/drawing/2014/main" id="{3624A580-6464-4824-B749-C43A3A449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1" y="1820864"/>
            <a:ext cx="3865563"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D40725-5A94-4073-A9AB-B810DDCAB20C}"/>
              </a:ext>
            </a:extLst>
          </p:cNvPr>
          <p:cNvSpPr>
            <a:spLocks noGrp="1" noChangeArrowheads="1"/>
          </p:cNvSpPr>
          <p:nvPr>
            <p:ph type="title"/>
          </p:nvPr>
        </p:nvSpPr>
        <p:spPr/>
        <p:txBody>
          <a:bodyPr>
            <a:normAutofit/>
          </a:bodyPr>
          <a:lstStyle/>
          <a:p>
            <a:pPr eaLnBrk="1" hangingPunct="1"/>
            <a:br>
              <a:rPr lang="cs-CZ" altLang="cs-CZ" sz="2600">
                <a:cs typeface="Trebuchet MS" panose="020B0603020202020204" pitchFamily="34" charset="0"/>
              </a:rPr>
            </a:br>
            <a:r>
              <a:rPr lang="cs-CZ" altLang="cs-CZ" sz="2600">
                <a:cs typeface="Trebuchet MS" panose="020B0603020202020204" pitchFamily="34" charset="0"/>
              </a:rPr>
              <a:t>Jaký pocit mám z významu, který jsem věcem dal?</a:t>
            </a:r>
            <a:br>
              <a:rPr lang="cs-CZ" altLang="cs-CZ" sz="2600">
                <a:cs typeface="Trebuchet MS" panose="020B0603020202020204" pitchFamily="34" charset="0"/>
              </a:rPr>
            </a:br>
            <a:endParaRPr lang="cs-CZ" altLang="cs-CZ" sz="2600">
              <a:cs typeface="Trebuchet MS" panose="020B0603020202020204" pitchFamily="34" charset="0"/>
            </a:endParaRPr>
          </a:p>
        </p:txBody>
      </p:sp>
      <p:sp>
        <p:nvSpPr>
          <p:cNvPr id="16387" name="Rectangle 3">
            <a:extLst>
              <a:ext uri="{FF2B5EF4-FFF2-40B4-BE49-F238E27FC236}">
                <a16:creationId xmlns:a16="http://schemas.microsoft.com/office/drawing/2014/main" id="{26A90919-A9BA-4E5A-8550-E1E0EBADCA00}"/>
              </a:ext>
            </a:extLst>
          </p:cNvPr>
          <p:cNvSpPr>
            <a:spLocks noGrp="1" noChangeArrowheads="1"/>
          </p:cNvSpPr>
          <p:nvPr>
            <p:ph idx="1"/>
          </p:nvPr>
        </p:nvSpPr>
        <p:spPr>
          <a:xfrm>
            <a:off x="1524001" y="1600200"/>
            <a:ext cx="8748713" cy="5257800"/>
          </a:xfrm>
        </p:spPr>
        <p:txBody>
          <a:bodyPr rtlCol="0">
            <a:normAutofit/>
          </a:bodyPr>
          <a:lstStyle/>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Prioritu v komunikaci má kognitivní (interpretační) proces</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Poté přicházejí na řadu naše </a:t>
            </a:r>
            <a:r>
              <a:rPr lang="cs-CZ" b="1" dirty="0">
                <a:solidFill>
                  <a:srgbClr val="FFFF00"/>
                </a:solidFill>
              </a:rPr>
              <a:t>pocity</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Viděné a slyšené zosobňujeme a sbližujeme ze svým pocitem z významu</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Lidé těžko odlišují své </a:t>
            </a:r>
            <a:r>
              <a:rPr lang="cs-CZ" b="1" dirty="0">
                <a:solidFill>
                  <a:srgbClr val="0070C0"/>
                </a:solidFill>
              </a:rPr>
              <a:t>pocity</a:t>
            </a:r>
            <a:r>
              <a:rPr lang="cs-CZ" dirty="0">
                <a:solidFill>
                  <a:srgbClr val="0070C0"/>
                </a:solidFill>
              </a:rPr>
              <a:t> </a:t>
            </a:r>
            <a:r>
              <a:rPr lang="cs-CZ" dirty="0">
                <a:solidFill>
                  <a:schemeClr val="tx1">
                    <a:lumMod val="75000"/>
                    <a:lumOff val="25000"/>
                  </a:schemeClr>
                </a:solidFill>
              </a:rPr>
              <a:t>od </a:t>
            </a:r>
            <a:r>
              <a:rPr lang="cs-CZ" b="1" dirty="0">
                <a:solidFill>
                  <a:schemeClr val="accent5">
                    <a:lumMod val="75000"/>
                  </a:schemeClr>
                </a:solidFill>
              </a:rPr>
              <a:t>významu</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Důležité pocity od významů oddělit</a:t>
            </a:r>
          </a:p>
          <a:p>
            <a:pPr eaLnBrk="1" fontAlgn="auto" hangingPunct="1">
              <a:buClr>
                <a:schemeClr val="tx1">
                  <a:lumMod val="75000"/>
                  <a:lumOff val="25000"/>
                </a:schemeClr>
              </a:buClr>
              <a:buFont typeface="Wingdings 2" charset="2"/>
              <a:buChar char=""/>
              <a:defRPr/>
            </a:pPr>
            <a:r>
              <a:rPr lang="cs-CZ" dirty="0">
                <a:solidFill>
                  <a:schemeClr val="tx1">
                    <a:lumMod val="75000"/>
                    <a:lumOff val="25000"/>
                  </a:schemeClr>
                </a:solidFill>
              </a:rPr>
              <a:t>Můžeme pochopit, že existují i jiné významy</a:t>
            </a:r>
          </a:p>
          <a:p>
            <a:pPr eaLnBrk="1" fontAlgn="auto" hangingPunct="1">
              <a:buClr>
                <a:schemeClr val="tx1">
                  <a:lumMod val="75000"/>
                  <a:lumOff val="25000"/>
                </a:schemeClr>
              </a:buClr>
              <a:buFont typeface="Wingdings 2" charset="2"/>
              <a:buChar char=""/>
              <a:defRPr/>
            </a:pPr>
            <a:endParaRPr lang="cs-CZ" dirty="0">
              <a:solidFill>
                <a:schemeClr val="tx1">
                  <a:lumMod val="75000"/>
                  <a:lumOff val="25000"/>
                </a:schemeClr>
              </a:solidFill>
            </a:endParaRPr>
          </a:p>
        </p:txBody>
      </p:sp>
      <p:pic>
        <p:nvPicPr>
          <p:cNvPr id="23556" name="Obrázek 1">
            <a:extLst>
              <a:ext uri="{FF2B5EF4-FFF2-40B4-BE49-F238E27FC236}">
                <a16:creationId xmlns:a16="http://schemas.microsoft.com/office/drawing/2014/main" id="{85F6C5C9-FAFA-4E21-A935-0D15B8058E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6950" y="1138238"/>
            <a:ext cx="18605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8CD6AF6-E4FA-4B37-9B63-EE85F40FB62C}"/>
              </a:ext>
            </a:extLst>
          </p:cNvPr>
          <p:cNvSpPr>
            <a:spLocks noGrp="1" noChangeArrowheads="1"/>
          </p:cNvSpPr>
          <p:nvPr>
            <p:ph type="title"/>
          </p:nvPr>
        </p:nvSpPr>
        <p:spPr/>
        <p:txBody>
          <a:bodyPr>
            <a:normAutofit/>
          </a:bodyPr>
          <a:lstStyle/>
          <a:p>
            <a:pPr eaLnBrk="1" hangingPunct="1"/>
            <a:br>
              <a:rPr lang="cs-CZ" altLang="cs-CZ" sz="2600">
                <a:cs typeface="Trebuchet MS" panose="020B0603020202020204" pitchFamily="34" charset="0"/>
              </a:rPr>
            </a:br>
            <a:r>
              <a:rPr lang="cs-CZ" altLang="cs-CZ" sz="2600">
                <a:cs typeface="Trebuchet MS" panose="020B0603020202020204" pitchFamily="34" charset="0"/>
              </a:rPr>
              <a:t>Jaký mám pocit ze svých pocitů?</a:t>
            </a:r>
            <a:br>
              <a:rPr lang="cs-CZ" altLang="cs-CZ" sz="2600">
                <a:cs typeface="Trebuchet MS" panose="020B0603020202020204" pitchFamily="34" charset="0"/>
              </a:rPr>
            </a:br>
            <a:endParaRPr lang="cs-CZ" altLang="cs-CZ" sz="2600">
              <a:cs typeface="Trebuchet MS" panose="020B0603020202020204" pitchFamily="34" charset="0"/>
            </a:endParaRPr>
          </a:p>
        </p:txBody>
      </p:sp>
      <p:sp>
        <p:nvSpPr>
          <p:cNvPr id="17411" name="Rectangle 3">
            <a:extLst>
              <a:ext uri="{FF2B5EF4-FFF2-40B4-BE49-F238E27FC236}">
                <a16:creationId xmlns:a16="http://schemas.microsoft.com/office/drawing/2014/main" id="{764FC867-87A6-428A-9E9B-0A7CDE35AC0C}"/>
              </a:ext>
            </a:extLst>
          </p:cNvPr>
          <p:cNvSpPr>
            <a:spLocks noGrp="1" noChangeArrowheads="1"/>
          </p:cNvSpPr>
          <p:nvPr>
            <p:ph idx="1"/>
          </p:nvPr>
        </p:nvSpPr>
        <p:spPr>
          <a:xfrm>
            <a:off x="2495550" y="1814514"/>
            <a:ext cx="7124700" cy="4052887"/>
          </a:xfrm>
        </p:spPr>
        <p:txBody>
          <a:bodyPr rtlCol="0">
            <a:normAutofit/>
          </a:bodyPr>
          <a:lstStyle/>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Naše prožívání indikuje, jaký soud nebo rozhodnutí jsme o svém pocitu učinili</a:t>
            </a:r>
          </a:p>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Když jsme nekongruentní se stavíme </a:t>
            </a:r>
            <a:r>
              <a:rPr lang="cs-CZ" b="1" dirty="0">
                <a:solidFill>
                  <a:srgbClr val="FF0000"/>
                </a:solidFill>
              </a:rPr>
              <a:t>proti</a:t>
            </a:r>
            <a:r>
              <a:rPr lang="cs-CZ" dirty="0">
                <a:solidFill>
                  <a:srgbClr val="FF0000"/>
                </a:solidFill>
              </a:rPr>
              <a:t> </a:t>
            </a:r>
            <a:r>
              <a:rPr lang="cs-CZ" dirty="0">
                <a:solidFill>
                  <a:schemeClr val="accent6">
                    <a:lumMod val="75000"/>
                  </a:schemeClr>
                </a:solidFill>
              </a:rPr>
              <a:t>přijetí</a:t>
            </a:r>
            <a:r>
              <a:rPr lang="cs-CZ" dirty="0">
                <a:solidFill>
                  <a:schemeClr val="tx1">
                    <a:lumMod val="75000"/>
                    <a:lumOff val="25000"/>
                  </a:schemeClr>
                </a:solidFill>
              </a:rPr>
              <a:t> nebo </a:t>
            </a:r>
            <a:r>
              <a:rPr lang="cs-CZ" dirty="0">
                <a:solidFill>
                  <a:schemeClr val="accent5">
                    <a:lumMod val="75000"/>
                  </a:schemeClr>
                </a:solidFill>
              </a:rPr>
              <a:t>vyjádření</a:t>
            </a:r>
            <a:r>
              <a:rPr lang="cs-CZ" dirty="0">
                <a:solidFill>
                  <a:schemeClr val="tx1">
                    <a:lumMod val="75000"/>
                    <a:lumOff val="25000"/>
                  </a:schemeClr>
                </a:solidFill>
              </a:rPr>
              <a:t> vlastních pocitů</a:t>
            </a:r>
          </a:p>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Nejlépe určují oblast, kde je potřebná intervence</a:t>
            </a:r>
          </a:p>
          <a:p>
            <a:pPr eaLnBrk="1" fontAlgn="auto" hangingPunct="1">
              <a:lnSpc>
                <a:spcPct val="90000"/>
              </a:lnSpc>
              <a:buClr>
                <a:schemeClr val="tx1">
                  <a:lumMod val="75000"/>
                  <a:lumOff val="25000"/>
                </a:schemeClr>
              </a:buClr>
              <a:buFont typeface="Wingdings 2" charset="2"/>
              <a:buChar char=""/>
              <a:defRPr/>
            </a:pPr>
            <a:r>
              <a:rPr lang="cs-CZ" dirty="0">
                <a:solidFill>
                  <a:schemeClr val="tx1">
                    <a:lumMod val="75000"/>
                    <a:lumOff val="25000"/>
                  </a:schemeClr>
                </a:solidFill>
              </a:rPr>
              <a:t>Zkoumání reakcí nám umožňuje měnit svá disfunkční rozhodnutí, která jsme učinili o sobě a svých pocitech</a:t>
            </a:r>
          </a:p>
        </p:txBody>
      </p:sp>
      <p:pic>
        <p:nvPicPr>
          <p:cNvPr id="24580" name="Obrázek 2">
            <a:extLst>
              <a:ext uri="{FF2B5EF4-FFF2-40B4-BE49-F238E27FC236}">
                <a16:creationId xmlns:a16="http://schemas.microsoft.com/office/drawing/2014/main" id="{8144D285-6AE7-4038-BA43-DC3B3064C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1" y="5157788"/>
            <a:ext cx="19780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ovéPole 3">
            <a:extLst>
              <a:ext uri="{FF2B5EF4-FFF2-40B4-BE49-F238E27FC236}">
                <a16:creationId xmlns:a16="http://schemas.microsoft.com/office/drawing/2014/main" id="{D6025864-6D39-46F8-A179-3D7D2B0D2158}"/>
              </a:ext>
            </a:extLst>
          </p:cNvPr>
          <p:cNvSpPr txBox="1">
            <a:spLocks noChangeArrowheads="1"/>
          </p:cNvSpPr>
          <p:nvPr/>
        </p:nvSpPr>
        <p:spPr bwMode="auto">
          <a:xfrm>
            <a:off x="4800600" y="6953250"/>
            <a:ext cx="226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sz="900">
                <a:hlinkClick r:id="rId4" tooltip="https://sunflowerstorytime.com/2015/04/28/feelings-faces/"/>
              </a:rPr>
              <a:t>Tato fotka</a:t>
            </a:r>
            <a:r>
              <a:rPr lang="cs-CZ" altLang="cs-CZ" sz="900"/>
              <a:t> od autora Neznámý autor s licencí </a:t>
            </a:r>
            <a:r>
              <a:rPr lang="cs-CZ" altLang="cs-CZ" sz="900">
                <a:hlinkClick r:id="rId5" tooltip="https://creativecommons.org/licenses/by-nc/3.0/"/>
              </a:rPr>
              <a:t>CC BY-NC</a:t>
            </a:r>
            <a:endParaRPr lang="cs-CZ" altLang="cs-CZ" sz="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FF73DC-702A-4197-914C-9B2A81F08EDA}"/>
              </a:ext>
            </a:extLst>
          </p:cNvPr>
          <p:cNvSpPr>
            <a:spLocks noGrp="1"/>
          </p:cNvSpPr>
          <p:nvPr>
            <p:ph type="title"/>
          </p:nvPr>
        </p:nvSpPr>
        <p:spPr/>
        <p:txBody>
          <a:bodyPr/>
          <a:lstStyle/>
          <a:p>
            <a:pPr eaLnBrk="1" hangingPunct="1"/>
            <a:r>
              <a:rPr lang="cs-CZ" altLang="cs-CZ" b="1">
                <a:cs typeface="Trebuchet MS" panose="020B0603020202020204" pitchFamily="34" charset="0"/>
              </a:rPr>
              <a:t>Jaké obrany používám?</a:t>
            </a:r>
          </a:p>
        </p:txBody>
      </p:sp>
      <p:sp>
        <p:nvSpPr>
          <p:cNvPr id="26627" name="Rectangle 3">
            <a:extLst>
              <a:ext uri="{FF2B5EF4-FFF2-40B4-BE49-F238E27FC236}">
                <a16:creationId xmlns:a16="http://schemas.microsoft.com/office/drawing/2014/main" id="{DCE65AA1-F251-49E2-9963-61C77B9FC90C}"/>
              </a:ext>
            </a:extLst>
          </p:cNvPr>
          <p:cNvSpPr>
            <a:spLocks noGrp="1"/>
          </p:cNvSpPr>
          <p:nvPr>
            <p:ph idx="1"/>
          </p:nvPr>
        </p:nvSpPr>
        <p:spPr/>
        <p:txBody>
          <a:bodyPr>
            <a:normAutofit lnSpcReduction="10000"/>
          </a:bodyPr>
          <a:lstStyle/>
          <a:p>
            <a:pPr eaLnBrk="1" hangingPunct="1"/>
            <a:r>
              <a:rPr lang="cs-CZ" altLang="cs-CZ"/>
              <a:t>I naše obrany jsou založeny minulých prožitcích</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Hlavní obrany: </a:t>
            </a:r>
          </a:p>
          <a:p>
            <a:pPr eaLnBrk="1" hangingPunct="1"/>
            <a:r>
              <a:rPr lang="cs-CZ" altLang="cs-CZ" b="1"/>
              <a:t>Projekce </a:t>
            </a:r>
          </a:p>
          <a:p>
            <a:pPr eaLnBrk="1" hangingPunct="1"/>
            <a:r>
              <a:rPr lang="cs-CZ" altLang="cs-CZ" b="1"/>
              <a:t>Popření</a:t>
            </a:r>
          </a:p>
          <a:p>
            <a:pPr eaLnBrk="1" hangingPunct="1"/>
            <a:r>
              <a:rPr lang="cs-CZ" altLang="cs-CZ" b="1"/>
              <a:t>Ignorování</a:t>
            </a:r>
          </a:p>
        </p:txBody>
      </p:sp>
      <p:pic>
        <p:nvPicPr>
          <p:cNvPr id="26628" name="Obrázek 2">
            <a:extLst>
              <a:ext uri="{FF2B5EF4-FFF2-40B4-BE49-F238E27FC236}">
                <a16:creationId xmlns:a16="http://schemas.microsoft.com/office/drawing/2014/main" id="{47307C46-E89B-4317-9F45-2975FBC71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3213100"/>
            <a:ext cx="24812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217674" cy="436093"/>
          </a:xfrm>
        </p:spPr>
        <p:txBody>
          <a:bodyPr/>
          <a:lstStyle/>
          <a:p>
            <a:r>
              <a:rPr lang="cs-CZ" sz="3600" b="1" dirty="0">
                <a:solidFill>
                  <a:schemeClr val="tx2"/>
                </a:solidFill>
              </a:rPr>
              <a:t>Co se naučíme?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6821262" cy="4375072"/>
          </a:xfrm>
        </p:spPr>
        <p:txBody>
          <a:bodyPr/>
          <a:lstStyle/>
          <a:p>
            <a:pPr>
              <a:lnSpc>
                <a:spcPct val="110000"/>
              </a:lnSpc>
              <a:spcBef>
                <a:spcPts val="1200"/>
              </a:spcBef>
              <a:spcAft>
                <a:spcPts val="600"/>
              </a:spcAft>
              <a:buClr>
                <a:schemeClr val="tx2"/>
              </a:buClr>
            </a:pPr>
            <a:r>
              <a:rPr lang="en-US" sz="1500" dirty="0">
                <a:solidFill>
                  <a:schemeClr val="tx2"/>
                </a:solidFill>
                <a:latin typeface="Raleway SemiBold" panose="020B0604020202020204" charset="0"/>
              </a:rPr>
              <a:t>Po </a:t>
            </a:r>
            <a:r>
              <a:rPr lang="en-US" sz="1500" dirty="0" err="1">
                <a:solidFill>
                  <a:schemeClr val="tx2"/>
                </a:solidFill>
                <a:latin typeface="Raleway SemiBold" panose="020B0604020202020204" charset="0"/>
              </a:rPr>
              <a:t>absolvování</a:t>
            </a:r>
            <a:r>
              <a:rPr lang="en-US" sz="1500" dirty="0">
                <a:solidFill>
                  <a:schemeClr val="tx2"/>
                </a:solidFill>
                <a:latin typeface="Raleway SemiBold" panose="020B0604020202020204" charset="0"/>
              </a:rPr>
              <a:t> t</a:t>
            </a:r>
            <a:r>
              <a:rPr lang="cs-CZ" sz="1500" dirty="0">
                <a:solidFill>
                  <a:schemeClr val="tx2"/>
                </a:solidFill>
                <a:latin typeface="Raleway SemiBold" panose="020B0604020202020204" charset="0"/>
              </a:rPr>
              <a:t>éto lekce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budete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umět</a:t>
            </a:r>
            <a:r>
              <a:rPr lang="en-US" sz="1500" dirty="0">
                <a:solidFill>
                  <a:schemeClr val="tx2"/>
                </a:solidFill>
                <a:latin typeface="Raleway SemiBold" panose="020B0604020202020204" charset="0"/>
              </a:rPr>
              <a:t>:</a:t>
            </a:r>
          </a:p>
          <a:p>
            <a:pPr marL="285750" indent="-285750">
              <a:lnSpc>
                <a:spcPct val="110000"/>
              </a:lnSpc>
              <a:spcBef>
                <a:spcPts val="1200"/>
              </a:spcBef>
              <a:spcAft>
                <a:spcPts val="600"/>
              </a:spcAft>
              <a:buClr>
                <a:schemeClr val="tx2"/>
              </a:buClr>
              <a:buFont typeface="Arial" panose="020B0604020202020204" pitchFamily="34" charset="0"/>
              <a:buChar char="•"/>
            </a:pPr>
            <a:r>
              <a:rPr lang="cs-CZ" sz="1500" dirty="0">
                <a:solidFill>
                  <a:schemeClr val="tx2"/>
                </a:solidFill>
                <a:latin typeface="Raleway SemiBold" panose="020B0604020202020204" charset="0"/>
              </a:rPr>
              <a:t>V</a:t>
            </a:r>
            <a:r>
              <a:rPr lang="en-US" sz="1500" dirty="0" err="1">
                <a:solidFill>
                  <a:schemeClr val="tx2"/>
                </a:solidFill>
                <a:latin typeface="Raleway SemiBold" panose="020B0604020202020204" charset="0"/>
              </a:rPr>
              <a:t>ysvětlit</a:t>
            </a:r>
            <a:r>
              <a:rPr lang="en-US" sz="1500" dirty="0">
                <a:solidFill>
                  <a:schemeClr val="tx2"/>
                </a:solidFill>
                <a:latin typeface="Raleway SemiBold" panose="020B0604020202020204" charset="0"/>
              </a:rPr>
              <a:t>, co je a co </a:t>
            </a:r>
            <a:r>
              <a:rPr lang="en-US" sz="1500" dirty="0" err="1">
                <a:solidFill>
                  <a:schemeClr val="tx2"/>
                </a:solidFill>
                <a:latin typeface="Raleway SemiBold" panose="020B0604020202020204" charset="0"/>
              </a:rPr>
              <a:t>není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emoční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inteligence</a:t>
            </a:r>
            <a:r>
              <a:rPr lang="en-US" sz="1500" dirty="0">
                <a:solidFill>
                  <a:schemeClr val="tx2"/>
                </a:solidFill>
                <a:latin typeface="Raleway SemiBold" panose="020B0604020202020204" charset="0"/>
              </a:rPr>
              <a:t>.</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err="1">
                <a:solidFill>
                  <a:schemeClr val="tx2"/>
                </a:solidFill>
                <a:latin typeface="Raleway SemiBold" panose="020B0604020202020204" charset="0"/>
              </a:rPr>
              <a:t>Identifikovat</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své</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vlastní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primární</a:t>
            </a:r>
            <a:r>
              <a:rPr lang="en-US" sz="1500" dirty="0">
                <a:solidFill>
                  <a:schemeClr val="tx2"/>
                </a:solidFill>
                <a:latin typeface="Raleway SemiBold" panose="020B0604020202020204" charset="0"/>
              </a:rPr>
              <a:t> a </a:t>
            </a:r>
            <a:r>
              <a:rPr lang="en-US" sz="1500" dirty="0" err="1">
                <a:solidFill>
                  <a:schemeClr val="tx2"/>
                </a:solidFill>
                <a:latin typeface="Raleway SemiBold" panose="020B0604020202020204" charset="0"/>
              </a:rPr>
              <a:t>sekundární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emoce</a:t>
            </a:r>
            <a:endParaRPr lang="en-US" sz="1500" dirty="0">
              <a:solidFill>
                <a:schemeClr val="tx2"/>
              </a:solidFill>
              <a:latin typeface="Raleway SemiBold" panose="020B0604020202020204" charset="0"/>
            </a:endParaRP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err="1">
                <a:solidFill>
                  <a:schemeClr val="tx2"/>
                </a:solidFill>
                <a:latin typeface="Raleway SemiBold" panose="020B0604020202020204" charset="0"/>
              </a:rPr>
              <a:t>Popsat</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spojení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mezi</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mozkem</a:t>
            </a:r>
            <a:r>
              <a:rPr lang="en-US" sz="1500" dirty="0">
                <a:solidFill>
                  <a:schemeClr val="tx2"/>
                </a:solidFill>
                <a:latin typeface="Raleway SemiBold" panose="020B0604020202020204" charset="0"/>
              </a:rPr>
              <a:t> a </a:t>
            </a:r>
            <a:r>
              <a:rPr lang="en-US" sz="1500" dirty="0" err="1">
                <a:solidFill>
                  <a:schemeClr val="tx2"/>
                </a:solidFill>
                <a:latin typeface="Raleway SemiBold" panose="020B0604020202020204" charset="0"/>
              </a:rPr>
              <a:t>emočními</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reakcemi</a:t>
            </a:r>
            <a:endParaRPr lang="en-US" sz="1500" dirty="0">
              <a:solidFill>
                <a:schemeClr val="tx2"/>
              </a:solidFill>
              <a:latin typeface="Raleway SemiBold" panose="020B0604020202020204" charset="0"/>
            </a:endParaRP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err="1">
                <a:solidFill>
                  <a:schemeClr val="tx2"/>
                </a:solidFill>
                <a:latin typeface="Raleway SemiBold" panose="020B0604020202020204" charset="0"/>
              </a:rPr>
              <a:t>Pochopit</a:t>
            </a:r>
            <a:r>
              <a:rPr lang="en-US" sz="1500" dirty="0">
                <a:solidFill>
                  <a:schemeClr val="tx2"/>
                </a:solidFill>
                <a:latin typeface="Raleway SemiBold" panose="020B0604020202020204" charset="0"/>
              </a:rPr>
              <a:t>, jak </a:t>
            </a:r>
            <a:r>
              <a:rPr lang="en-US" sz="1500" dirty="0" err="1">
                <a:solidFill>
                  <a:schemeClr val="tx2"/>
                </a:solidFill>
                <a:latin typeface="Raleway SemiBold" panose="020B0604020202020204" charset="0"/>
              </a:rPr>
              <a:t>vám</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vyšší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emoční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inteligence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může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pomoci</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zvládat</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vaše</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emoce</a:t>
            </a:r>
            <a:r>
              <a:rPr lang="en-US" sz="1500" dirty="0">
                <a:solidFill>
                  <a:schemeClr val="tx2"/>
                </a:solidFill>
                <a:latin typeface="Raleway SemiBold" panose="020B0604020202020204" charset="0"/>
              </a:rPr>
              <a:t>.</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err="1">
                <a:solidFill>
                  <a:schemeClr val="tx2"/>
                </a:solidFill>
                <a:latin typeface="Raleway SemiBold" panose="020B0604020202020204" charset="0"/>
              </a:rPr>
              <a:t>Zjistit</a:t>
            </a:r>
            <a:r>
              <a:rPr lang="en-US" sz="1500" dirty="0">
                <a:solidFill>
                  <a:schemeClr val="tx2"/>
                </a:solidFill>
                <a:latin typeface="Raleway SemiBold" panose="020B0604020202020204" charset="0"/>
              </a:rPr>
              <a:t>, jak </a:t>
            </a:r>
            <a:r>
              <a:rPr lang="en-US" sz="1500" dirty="0" err="1">
                <a:solidFill>
                  <a:schemeClr val="tx2"/>
                </a:solidFill>
                <a:latin typeface="Raleway SemiBold" panose="020B0604020202020204" charset="0"/>
              </a:rPr>
              <a:t>začít</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zlepšovat</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své</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zvládání</a:t>
            </a:r>
            <a:r>
              <a:rPr lang="en-US" sz="1500" dirty="0">
                <a:solidFill>
                  <a:schemeClr val="tx2"/>
                </a:solidFill>
                <a:latin typeface="Raleway SemiBold" panose="020B0604020202020204" charset="0"/>
              </a:rPr>
              <a:t> </a:t>
            </a:r>
            <a:r>
              <a:rPr lang="en-US" sz="1500" dirty="0" err="1">
                <a:solidFill>
                  <a:schemeClr val="tx2"/>
                </a:solidFill>
                <a:latin typeface="Raleway SemiBold" panose="020B0604020202020204" charset="0"/>
              </a:rPr>
              <a:t>emocí</a:t>
            </a:r>
            <a:r>
              <a:rPr lang="en-US" sz="1500" dirty="0">
                <a:solidFill>
                  <a:schemeClr val="tx2"/>
                </a:solidFill>
                <a:latin typeface="Raleway SemiBold" panose="020B0604020202020204" charset="0"/>
              </a:rPr>
              <a:t>.</a:t>
            </a:r>
          </a:p>
        </p:txBody>
      </p:sp>
    </p:spTree>
    <p:extLst>
      <p:ext uri="{BB962C8B-B14F-4D97-AF65-F5344CB8AC3E}">
        <p14:creationId xmlns:p14="http://schemas.microsoft.com/office/powerpoint/2010/main" val="234251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F590422-D52B-4123-B7E1-9765170A92DD}"/>
              </a:ext>
            </a:extLst>
          </p:cNvPr>
          <p:cNvSpPr>
            <a:spLocks noGrp="1"/>
          </p:cNvSpPr>
          <p:nvPr>
            <p:ph type="title"/>
          </p:nvPr>
        </p:nvSpPr>
        <p:spPr/>
        <p:txBody>
          <a:bodyPr/>
          <a:lstStyle/>
          <a:p>
            <a:pPr eaLnBrk="1" hangingPunct="1"/>
            <a:r>
              <a:rPr lang="cs-CZ" altLang="cs-CZ" b="1">
                <a:cs typeface="Trebuchet MS" panose="020B0603020202020204" pitchFamily="34" charset="0"/>
              </a:rPr>
              <a:t>Projekce do ostatních</a:t>
            </a:r>
            <a:r>
              <a:rPr lang="cs-CZ" altLang="cs-CZ">
                <a:cs typeface="Trebuchet MS" panose="020B0603020202020204" pitchFamily="34" charset="0"/>
              </a:rPr>
              <a:t>	</a:t>
            </a:r>
          </a:p>
        </p:txBody>
      </p:sp>
      <p:sp>
        <p:nvSpPr>
          <p:cNvPr id="28675" name="Rectangle 3">
            <a:extLst>
              <a:ext uri="{FF2B5EF4-FFF2-40B4-BE49-F238E27FC236}">
                <a16:creationId xmlns:a16="http://schemas.microsoft.com/office/drawing/2014/main" id="{C307C2F8-938C-485F-9DD5-4126B2533EC9}"/>
              </a:ext>
            </a:extLst>
          </p:cNvPr>
          <p:cNvSpPr>
            <a:spLocks noGrp="1"/>
          </p:cNvSpPr>
          <p:nvPr>
            <p:ph idx="1"/>
          </p:nvPr>
        </p:nvSpPr>
        <p:spPr>
          <a:xfrm>
            <a:off x="2503488" y="1800225"/>
            <a:ext cx="7124700" cy="4052888"/>
          </a:xfrm>
        </p:spPr>
        <p:txBody>
          <a:bodyPr/>
          <a:lstStyle/>
          <a:p>
            <a:pPr eaLnBrk="1" hangingPunct="1"/>
            <a:r>
              <a:rPr lang="cs-CZ" altLang="cs-CZ"/>
              <a:t>Pokus přenést zodpovědnost na někoho jiného</a:t>
            </a:r>
          </a:p>
          <a:p>
            <a:pPr eaLnBrk="1" hangingPunct="1"/>
            <a:r>
              <a:rPr lang="cs-CZ" altLang="cs-CZ"/>
              <a:t>Pomůže nám zbavit se pocitu viny</a:t>
            </a:r>
          </a:p>
          <a:p>
            <a:pPr eaLnBrk="1" hangingPunct="1"/>
            <a:r>
              <a:rPr lang="cs-CZ" altLang="cs-CZ"/>
              <a:t>Zároveň omezuje osobní odpovědnost</a:t>
            </a:r>
          </a:p>
          <a:p>
            <a:pPr eaLnBrk="1" hangingPunct="1"/>
            <a:r>
              <a:rPr lang="cs-CZ" altLang="cs-CZ"/>
              <a:t>Podporuje status quo, nikdo totiž nepřijímá odpovědnost a ani se nesnaží nic změnit </a:t>
            </a:r>
          </a:p>
        </p:txBody>
      </p:sp>
      <p:sp>
        <p:nvSpPr>
          <p:cNvPr id="28676" name="TextovéPole 3">
            <a:extLst>
              <a:ext uri="{FF2B5EF4-FFF2-40B4-BE49-F238E27FC236}">
                <a16:creationId xmlns:a16="http://schemas.microsoft.com/office/drawing/2014/main" id="{9D8B8C90-D3F4-49BF-83CA-9B22CB67992B}"/>
              </a:ext>
            </a:extLst>
          </p:cNvPr>
          <p:cNvSpPr txBox="1">
            <a:spLocks noChangeArrowheads="1"/>
          </p:cNvSpPr>
          <p:nvPr/>
        </p:nvSpPr>
        <p:spPr bwMode="auto">
          <a:xfrm>
            <a:off x="7824788" y="70739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sz="900">
                <a:hlinkClick r:id="rId2" tooltip="https://en.wikipedia.org/wiki/File:First_angle_projection.svg"/>
              </a:rPr>
              <a:t>Tato fotka</a:t>
            </a:r>
            <a:r>
              <a:rPr lang="cs-CZ" altLang="cs-CZ" sz="900"/>
              <a:t> od autora Neznámý autor s licencí </a:t>
            </a:r>
            <a:r>
              <a:rPr lang="cs-CZ" altLang="cs-CZ" sz="900">
                <a:hlinkClick r:id="rId3" tooltip="https://creativecommons.org/licenses/by-sa/3.0/"/>
              </a:rPr>
              <a:t>CC BY-SA</a:t>
            </a:r>
            <a:endParaRPr lang="cs-CZ" altLang="cs-CZ" sz="900"/>
          </a:p>
        </p:txBody>
      </p:sp>
      <p:sp>
        <p:nvSpPr>
          <p:cNvPr id="28677" name="TextovéPole 6">
            <a:extLst>
              <a:ext uri="{FF2B5EF4-FFF2-40B4-BE49-F238E27FC236}">
                <a16:creationId xmlns:a16="http://schemas.microsoft.com/office/drawing/2014/main" id="{AB9D9E62-39A4-4945-933B-375A0FF11090}"/>
              </a:ext>
            </a:extLst>
          </p:cNvPr>
          <p:cNvSpPr txBox="1">
            <a:spLocks noChangeArrowheads="1"/>
          </p:cNvSpPr>
          <p:nvPr/>
        </p:nvSpPr>
        <p:spPr bwMode="auto">
          <a:xfrm>
            <a:off x="2921000" y="5842000"/>
            <a:ext cx="6350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sz="900">
                <a:hlinkClick r:id="rId4" tooltip="http://myjourneywithdepression.wordpress.com/2013/01/28/i-forgot-to-remember-to-forget/"/>
              </a:rPr>
              <a:t>Tato fotka</a:t>
            </a:r>
            <a:r>
              <a:rPr lang="cs-CZ" altLang="cs-CZ" sz="900"/>
              <a:t> od autora Neznámý autor s licencí </a:t>
            </a:r>
            <a:r>
              <a:rPr lang="cs-CZ" altLang="cs-CZ" sz="900">
                <a:hlinkClick r:id="rId5" tooltip="https://creativecommons.org/licenses/by-nd/3.0/"/>
              </a:rPr>
              <a:t>CC BY-ND</a:t>
            </a:r>
            <a:endParaRPr lang="cs-CZ" altLang="cs-CZ" sz="900"/>
          </a:p>
        </p:txBody>
      </p:sp>
      <p:pic>
        <p:nvPicPr>
          <p:cNvPr id="28678" name="Obrázek 8">
            <a:extLst>
              <a:ext uri="{FF2B5EF4-FFF2-40B4-BE49-F238E27FC236}">
                <a16:creationId xmlns:a16="http://schemas.microsoft.com/office/drawing/2014/main" id="{55DED9A3-0E78-458B-B897-9C58C1BE0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0" y="4568825"/>
            <a:ext cx="41544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ovéPole 9">
            <a:extLst>
              <a:ext uri="{FF2B5EF4-FFF2-40B4-BE49-F238E27FC236}">
                <a16:creationId xmlns:a16="http://schemas.microsoft.com/office/drawing/2014/main" id="{BB6F9D14-5F18-4043-B7A1-CBD838F5A9CF}"/>
              </a:ext>
            </a:extLst>
          </p:cNvPr>
          <p:cNvSpPr txBox="1">
            <a:spLocks noChangeArrowheads="1"/>
          </p:cNvSpPr>
          <p:nvPr/>
        </p:nvSpPr>
        <p:spPr bwMode="auto">
          <a:xfrm>
            <a:off x="6311900" y="6851650"/>
            <a:ext cx="4154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sz="900">
                <a:hlinkClick r:id="rId7" tooltip="http://lehighvalleyramblings.blogspot.com/2016/06/armstrong-and-blame-game.html"/>
              </a:rPr>
              <a:t>Tato fotka</a:t>
            </a:r>
            <a:r>
              <a:rPr lang="cs-CZ" altLang="cs-CZ" sz="900"/>
              <a:t> od autora Neznámý autor s licencí </a:t>
            </a:r>
            <a:r>
              <a:rPr lang="cs-CZ" altLang="cs-CZ" sz="900">
                <a:hlinkClick r:id="rId5" tooltip="https://creativecommons.org/licenses/by-nd/3.0/"/>
              </a:rPr>
              <a:t>CC BY-ND</a:t>
            </a:r>
            <a:endParaRPr lang="cs-CZ" altLang="cs-CZ" sz="900"/>
          </a:p>
        </p:txBody>
      </p:sp>
      <p:sp>
        <p:nvSpPr>
          <p:cNvPr id="28680" name="TextovéPole 10">
            <a:extLst>
              <a:ext uri="{FF2B5EF4-FFF2-40B4-BE49-F238E27FC236}">
                <a16:creationId xmlns:a16="http://schemas.microsoft.com/office/drawing/2014/main" id="{D1CD3DEC-C51A-4D92-A57F-DBB830334379}"/>
              </a:ext>
            </a:extLst>
          </p:cNvPr>
          <p:cNvSpPr txBox="1">
            <a:spLocks noChangeArrowheads="1"/>
          </p:cNvSpPr>
          <p:nvPr/>
        </p:nvSpPr>
        <p:spPr bwMode="auto">
          <a:xfrm>
            <a:off x="1725614" y="5064126"/>
            <a:ext cx="42259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i="1"/>
              <a:t>Ž:Chodíš z práce tak pozdě domů!</a:t>
            </a:r>
          </a:p>
          <a:p>
            <a:r>
              <a:rPr lang="cs-CZ" altLang="cs-CZ" i="1"/>
              <a:t>M: Děláš jen studené večeře, tak co bys chtěla. </a:t>
            </a:r>
          </a:p>
          <a:p>
            <a:endParaRPr lang="cs-CZ" altLang="cs-CZ"/>
          </a:p>
          <a:p>
            <a:endParaRPr lang="cs-CZ" alt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AC37501-B5F9-48E5-929A-23F413E5720A}"/>
              </a:ext>
            </a:extLst>
          </p:cNvPr>
          <p:cNvSpPr>
            <a:spLocks noGrp="1"/>
          </p:cNvSpPr>
          <p:nvPr>
            <p:ph type="title"/>
          </p:nvPr>
        </p:nvSpPr>
        <p:spPr/>
        <p:txBody>
          <a:bodyPr/>
          <a:lstStyle/>
          <a:p>
            <a:pPr eaLnBrk="1" hangingPunct="1"/>
            <a:r>
              <a:rPr lang="cs-CZ" altLang="cs-CZ" b="1">
                <a:cs typeface="Trebuchet MS" panose="020B0603020202020204" pitchFamily="34" charset="0"/>
              </a:rPr>
              <a:t>Popření</a:t>
            </a:r>
          </a:p>
        </p:txBody>
      </p:sp>
      <p:sp>
        <p:nvSpPr>
          <p:cNvPr id="29699" name="Rectangle 3">
            <a:extLst>
              <a:ext uri="{FF2B5EF4-FFF2-40B4-BE49-F238E27FC236}">
                <a16:creationId xmlns:a16="http://schemas.microsoft.com/office/drawing/2014/main" id="{A66DBC31-5B5D-4D40-A39D-9E35A782C2D1}"/>
              </a:ext>
            </a:extLst>
          </p:cNvPr>
          <p:cNvSpPr>
            <a:spLocks noGrp="1"/>
          </p:cNvSpPr>
          <p:nvPr>
            <p:ph idx="1"/>
          </p:nvPr>
        </p:nvSpPr>
        <p:spPr/>
        <p:txBody>
          <a:bodyPr/>
          <a:lstStyle/>
          <a:p>
            <a:pPr eaLnBrk="1" hangingPunct="1"/>
            <a:r>
              <a:rPr lang="cs-CZ" altLang="cs-CZ"/>
              <a:t>Když popřeme existenci problému, nemusíme mu věnovat pozornost, ani za něj přebírat odpovědnost</a:t>
            </a:r>
          </a:p>
          <a:p>
            <a:pPr eaLnBrk="1" hangingPunct="1"/>
            <a:r>
              <a:rPr lang="cs-CZ" altLang="cs-CZ"/>
              <a:t>Tato obrana patří do problematického sebezáchovného vzorce</a:t>
            </a:r>
          </a:p>
          <a:p>
            <a:pPr eaLnBrk="1" hangingPunct="1"/>
            <a:r>
              <a:rPr lang="cs-CZ" altLang="cs-CZ"/>
              <a:t>Používáme ho od doby, než jej nahradíme za přítomně zaměřené vnímání, očekávání a chování</a:t>
            </a:r>
          </a:p>
        </p:txBody>
      </p:sp>
      <p:pic>
        <p:nvPicPr>
          <p:cNvPr id="29700" name="Obrázek 2">
            <a:extLst>
              <a:ext uri="{FF2B5EF4-FFF2-40B4-BE49-F238E27FC236}">
                <a16:creationId xmlns:a16="http://schemas.microsoft.com/office/drawing/2014/main" id="{7ADDB913-B38F-47CF-9ADE-2F4C58598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260351"/>
            <a:ext cx="344328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Obdélník 3">
            <a:extLst>
              <a:ext uri="{FF2B5EF4-FFF2-40B4-BE49-F238E27FC236}">
                <a16:creationId xmlns:a16="http://schemas.microsoft.com/office/drawing/2014/main" id="{01236CF1-E0BC-4409-9E3C-C821855C3EF4}"/>
              </a:ext>
            </a:extLst>
          </p:cNvPr>
          <p:cNvSpPr>
            <a:spLocks noChangeArrowheads="1"/>
          </p:cNvSpPr>
          <p:nvPr/>
        </p:nvSpPr>
        <p:spPr bwMode="auto">
          <a:xfrm>
            <a:off x="2640013" y="516572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i="1"/>
              <a:t>Ž:Chodíš z práce tak pozdě domů!</a:t>
            </a:r>
          </a:p>
          <a:p>
            <a:r>
              <a:rPr lang="cs-CZ" altLang="cs-CZ" i="1"/>
              <a:t>M: Ale ne, vždyť je ještě světlo.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32402A5-88B6-47C6-9716-F1B394473CBA}"/>
              </a:ext>
            </a:extLst>
          </p:cNvPr>
          <p:cNvSpPr>
            <a:spLocks noGrp="1"/>
          </p:cNvSpPr>
          <p:nvPr>
            <p:ph type="title"/>
          </p:nvPr>
        </p:nvSpPr>
        <p:spPr/>
        <p:txBody>
          <a:bodyPr/>
          <a:lstStyle/>
          <a:p>
            <a:pPr eaLnBrk="1" hangingPunct="1"/>
            <a:r>
              <a:rPr lang="cs-CZ" altLang="cs-CZ" b="1">
                <a:cs typeface="Trebuchet MS" panose="020B0603020202020204" pitchFamily="34" charset="0"/>
              </a:rPr>
              <a:t>Ignorování</a:t>
            </a:r>
          </a:p>
        </p:txBody>
      </p:sp>
      <p:sp>
        <p:nvSpPr>
          <p:cNvPr id="30723" name="Rectangle 3">
            <a:extLst>
              <a:ext uri="{FF2B5EF4-FFF2-40B4-BE49-F238E27FC236}">
                <a16:creationId xmlns:a16="http://schemas.microsoft.com/office/drawing/2014/main" id="{A3AC49B1-1E4D-4710-97BA-A33E7681C633}"/>
              </a:ext>
            </a:extLst>
          </p:cNvPr>
          <p:cNvSpPr>
            <a:spLocks noGrp="1"/>
          </p:cNvSpPr>
          <p:nvPr>
            <p:ph idx="1"/>
          </p:nvPr>
        </p:nvSpPr>
        <p:spPr/>
        <p:txBody>
          <a:bodyPr/>
          <a:lstStyle/>
          <a:p>
            <a:pPr eaLnBrk="1" hangingPunct="1"/>
            <a:r>
              <a:rPr lang="cs-CZ" altLang="cs-CZ"/>
              <a:t>Uznáme, že problém existuje, ale jakékoli změně se vyhýbáme </a:t>
            </a:r>
          </a:p>
          <a:p>
            <a:pPr eaLnBrk="1" hangingPunct="1"/>
            <a:r>
              <a:rPr lang="cs-CZ" altLang="cs-CZ"/>
              <a:t>Souvisí často s váháním</a:t>
            </a:r>
          </a:p>
          <a:p>
            <a:pPr eaLnBrk="1" hangingPunct="1"/>
            <a:r>
              <a:rPr lang="cs-CZ" altLang="cs-CZ"/>
              <a:t>„Ono to vyhnije“</a:t>
            </a:r>
          </a:p>
          <a:p>
            <a:pPr eaLnBrk="1" hangingPunct="1"/>
            <a:r>
              <a:rPr lang="cs-CZ" altLang="cs-CZ"/>
              <a:t>Tento vzorec jednání se časem zvnitřní, a proto považuje za přijatelný a obtížně se mění</a:t>
            </a:r>
          </a:p>
        </p:txBody>
      </p:sp>
      <p:pic>
        <p:nvPicPr>
          <p:cNvPr id="30724" name="Obrázek 2">
            <a:extLst>
              <a:ext uri="{FF2B5EF4-FFF2-40B4-BE49-F238E27FC236}">
                <a16:creationId xmlns:a16="http://schemas.microsoft.com/office/drawing/2014/main" id="{A06D679D-D9F8-4D3A-A79A-12C1EB3F4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5065713"/>
            <a:ext cx="39560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ovéPole 3">
            <a:extLst>
              <a:ext uri="{FF2B5EF4-FFF2-40B4-BE49-F238E27FC236}">
                <a16:creationId xmlns:a16="http://schemas.microsoft.com/office/drawing/2014/main" id="{5A381D1F-C806-466F-B36F-953F97EAA087}"/>
              </a:ext>
            </a:extLst>
          </p:cNvPr>
          <p:cNvSpPr txBox="1">
            <a:spLocks noChangeArrowheads="1"/>
          </p:cNvSpPr>
          <p:nvPr/>
        </p:nvSpPr>
        <p:spPr bwMode="auto">
          <a:xfrm>
            <a:off x="2927350" y="6838950"/>
            <a:ext cx="3956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sz="900">
                <a:hlinkClick r:id="rId3" tooltip="http://www.mindtheproduct.com/"/>
              </a:rPr>
              <a:t>Tato fotka</a:t>
            </a:r>
            <a:r>
              <a:rPr lang="cs-CZ" altLang="cs-CZ" sz="900"/>
              <a:t> od autora Neznámý autor s licencí </a:t>
            </a:r>
            <a:r>
              <a:rPr lang="cs-CZ" altLang="cs-CZ" sz="900">
                <a:hlinkClick r:id="rId4" tooltip="https://creativecommons.org/licenses/by-nc-nd/3.0/"/>
              </a:rPr>
              <a:t>CC BY-NC-ND</a:t>
            </a:r>
            <a:endParaRPr lang="cs-CZ" altLang="cs-CZ" sz="900"/>
          </a:p>
        </p:txBody>
      </p:sp>
      <p:sp>
        <p:nvSpPr>
          <p:cNvPr id="30726" name="Obdélník 4">
            <a:extLst>
              <a:ext uri="{FF2B5EF4-FFF2-40B4-BE49-F238E27FC236}">
                <a16:creationId xmlns:a16="http://schemas.microsoft.com/office/drawing/2014/main" id="{4028FC3C-1A60-4B6A-A6CD-D48242EBC388}"/>
              </a:ext>
            </a:extLst>
          </p:cNvPr>
          <p:cNvSpPr>
            <a:spLocks noChangeArrowheads="1"/>
          </p:cNvSpPr>
          <p:nvPr/>
        </p:nvSpPr>
        <p:spPr bwMode="auto">
          <a:xfrm>
            <a:off x="6883400" y="5141913"/>
            <a:ext cx="346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cs-CZ" altLang="cs-CZ" i="1"/>
              <a:t>Ž:Chodíš z práce tak pozdě domů!</a:t>
            </a:r>
          </a:p>
          <a:p>
            <a:r>
              <a:rPr lang="cs-CZ" altLang="cs-CZ" i="1"/>
              <a:t>M: Bohužel s tím nic neudělám, moje práce je taková.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E80A3ED-1616-44BD-AE64-8E51E5EE7411}"/>
              </a:ext>
            </a:extLst>
          </p:cNvPr>
          <p:cNvSpPr>
            <a:spLocks noGrp="1" noChangeArrowheads="1"/>
          </p:cNvSpPr>
          <p:nvPr>
            <p:ph type="title"/>
          </p:nvPr>
        </p:nvSpPr>
        <p:spPr/>
        <p:txBody>
          <a:bodyPr>
            <a:normAutofit/>
          </a:bodyPr>
          <a:lstStyle/>
          <a:p>
            <a:pPr eaLnBrk="1" hangingPunct="1"/>
            <a:r>
              <a:rPr lang="cs-CZ" altLang="cs-CZ" sz="2600">
                <a:cs typeface="Trebuchet MS" panose="020B0603020202020204" pitchFamily="34" charset="0"/>
              </a:rPr>
              <a:t>Jaká pravidla pro komentování používám?</a:t>
            </a:r>
          </a:p>
        </p:txBody>
      </p:sp>
      <p:sp>
        <p:nvSpPr>
          <p:cNvPr id="31747" name="Rectangle 3">
            <a:extLst>
              <a:ext uri="{FF2B5EF4-FFF2-40B4-BE49-F238E27FC236}">
                <a16:creationId xmlns:a16="http://schemas.microsoft.com/office/drawing/2014/main" id="{D2BC050B-6F6B-462C-839D-44A7BDA5D8B1}"/>
              </a:ext>
            </a:extLst>
          </p:cNvPr>
          <p:cNvSpPr>
            <a:spLocks noGrp="1"/>
          </p:cNvSpPr>
          <p:nvPr>
            <p:ph idx="1"/>
          </p:nvPr>
        </p:nvSpPr>
        <p:spPr/>
        <p:txBody>
          <a:bodyPr/>
          <a:lstStyle/>
          <a:p>
            <a:pPr eaLnBrk="1" hangingPunct="1"/>
            <a:r>
              <a:rPr lang="cs-CZ" altLang="cs-CZ"/>
              <a:t>Identifikujeme </a:t>
            </a:r>
            <a:r>
              <a:rPr lang="cs-CZ" altLang="cs-CZ">
                <a:solidFill>
                  <a:srgbClr val="0070C0"/>
                </a:solidFill>
              </a:rPr>
              <a:t>rodinná pravidla</a:t>
            </a:r>
            <a:r>
              <a:rPr lang="cs-CZ" altLang="cs-CZ"/>
              <a:t>, která omezují klientovu sebeúctu a omezují možnost volby a celkově jsou už k ničemu</a:t>
            </a:r>
          </a:p>
          <a:p>
            <a:pPr eaLnBrk="1" hangingPunct="1"/>
            <a:r>
              <a:rPr lang="cs-CZ" altLang="cs-CZ"/>
              <a:t>Pokud tak klient učiní, může je ocenit a změnit, nechat si je nebo nahradit, transformovat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65BBF4EF-E983-464C-8C01-7634B1B54258}"/>
              </a:ext>
            </a:extLst>
          </p:cNvPr>
          <p:cNvSpPr>
            <a:spLocks noGrp="1"/>
          </p:cNvSpPr>
          <p:nvPr>
            <p:ph type="title"/>
          </p:nvPr>
        </p:nvSpPr>
        <p:spPr/>
        <p:txBody>
          <a:bodyPr/>
          <a:lstStyle/>
          <a:p>
            <a:pPr eaLnBrk="1" hangingPunct="1"/>
            <a:r>
              <a:rPr lang="cs-CZ" altLang="cs-CZ">
                <a:cs typeface="Trebuchet MS" panose="020B0603020202020204" pitchFamily="34" charset="0"/>
              </a:rPr>
              <a:t>Ingredience interakcí v přehledu</a:t>
            </a:r>
          </a:p>
        </p:txBody>
      </p:sp>
      <p:pic>
        <p:nvPicPr>
          <p:cNvPr id="33795" name="Picture 3">
            <a:extLst>
              <a:ext uri="{FF2B5EF4-FFF2-40B4-BE49-F238E27FC236}">
                <a16:creationId xmlns:a16="http://schemas.microsoft.com/office/drawing/2014/main" id="{6387AC11-CE45-4539-855B-928E7E5EC6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7463" y="1700214"/>
            <a:ext cx="3625850" cy="4897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FB5F97CA-EEC9-4903-92A3-3E7710B31C2C}"/>
              </a:ext>
            </a:extLst>
          </p:cNvPr>
          <p:cNvSpPr>
            <a:spLocks noGrp="1"/>
          </p:cNvSpPr>
          <p:nvPr>
            <p:ph type="title"/>
          </p:nvPr>
        </p:nvSpPr>
        <p:spPr/>
        <p:txBody>
          <a:bodyPr/>
          <a:lstStyle/>
          <a:p>
            <a:r>
              <a:rPr lang="cs-CZ" altLang="cs-CZ">
                <a:cs typeface="Trebuchet MS" panose="020B0603020202020204" pitchFamily="34" charset="0"/>
              </a:rPr>
              <a:t>Reflexe na doma</a:t>
            </a:r>
          </a:p>
        </p:txBody>
      </p:sp>
      <p:sp>
        <p:nvSpPr>
          <p:cNvPr id="34819" name="Zástupný symbol pro obsah 2">
            <a:extLst>
              <a:ext uri="{FF2B5EF4-FFF2-40B4-BE49-F238E27FC236}">
                <a16:creationId xmlns:a16="http://schemas.microsoft.com/office/drawing/2014/main" id="{BF2655FE-CF63-4D63-A82D-5DA2F37DEF0B}"/>
              </a:ext>
            </a:extLst>
          </p:cNvPr>
          <p:cNvSpPr>
            <a:spLocks noGrp="1"/>
          </p:cNvSpPr>
          <p:nvPr>
            <p:ph idx="1"/>
          </p:nvPr>
        </p:nvSpPr>
        <p:spPr/>
        <p:txBody>
          <a:bodyPr/>
          <a:lstStyle/>
          <a:p>
            <a:r>
              <a:rPr lang="cs-CZ" altLang="cs-CZ"/>
              <a:t>Na základě ingrediencí komunikace, reflektujte své jednání alespoň u dvou problémových situací, které pro Vás </a:t>
            </a:r>
            <a:r>
              <a:rPr lang="cs-CZ" altLang="cs-CZ" b="1"/>
              <a:t>měly význam</a:t>
            </a:r>
            <a:r>
              <a:rPr lang="cs-CZ" altLang="cs-CZ"/>
              <a:t>. </a:t>
            </a:r>
          </a:p>
          <a:p>
            <a:r>
              <a:rPr lang="cs-CZ" altLang="cs-CZ">
                <a:solidFill>
                  <a:srgbClr val="FF0000"/>
                </a:solidFill>
              </a:rPr>
              <a:t>Neopomeňte promýšlet, jak jednotlivé složky ingredience ovlivňují problémovou situaci. Práci zpracujte v rozsahu 1000-1500 slov.</a:t>
            </a:r>
            <a:r>
              <a:rPr lang="cs-CZ" altLang="cs-CZ"/>
              <a:t> </a:t>
            </a:r>
          </a:p>
          <a:p>
            <a:endParaRPr lang="cs-CZ" alt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7F056BA7-68F6-459D-B846-2855BABE30B0}"/>
              </a:ext>
            </a:extLst>
          </p:cNvPr>
          <p:cNvSpPr>
            <a:spLocks noGrp="1"/>
          </p:cNvSpPr>
          <p:nvPr>
            <p:ph type="title"/>
          </p:nvPr>
        </p:nvSpPr>
        <p:spPr>
          <a:xfrm>
            <a:off x="2533651" y="3308350"/>
            <a:ext cx="7116763" cy="1468438"/>
          </a:xfrm>
        </p:spPr>
        <p:txBody>
          <a:bodyPr/>
          <a:lstStyle/>
          <a:p>
            <a:r>
              <a:rPr lang="cs-CZ" altLang="cs-CZ">
                <a:cs typeface="Trebuchet MS" panose="020B0603020202020204" pitchFamily="34" charset="0"/>
              </a:rPr>
              <a:t>Děkujeme za pozornost</a:t>
            </a:r>
          </a:p>
        </p:txBody>
      </p:sp>
      <p:sp>
        <p:nvSpPr>
          <p:cNvPr id="6" name="Zástupný symbol pro text 5">
            <a:extLst>
              <a:ext uri="{FF2B5EF4-FFF2-40B4-BE49-F238E27FC236}">
                <a16:creationId xmlns:a16="http://schemas.microsoft.com/office/drawing/2014/main" id="{2122479E-3612-4216-AF95-310864BF711B}"/>
              </a:ext>
            </a:extLst>
          </p:cNvPr>
          <p:cNvSpPr>
            <a:spLocks noGrp="1"/>
          </p:cNvSpPr>
          <p:nvPr>
            <p:ph type="body" idx="1"/>
          </p:nvPr>
        </p:nvSpPr>
        <p:spPr>
          <a:xfrm>
            <a:off x="2533651" y="4776789"/>
            <a:ext cx="7116763" cy="860425"/>
          </a:xfrm>
        </p:spPr>
        <p:txBody>
          <a:bodyPr/>
          <a:lstStyle/>
          <a:p>
            <a:pPr>
              <a:defRPr/>
            </a:pPr>
            <a:r>
              <a:rPr lang="cs-CZ" dirty="0"/>
              <a:t> - kterou věnujete komunikaci </a:t>
            </a:r>
            <a:r>
              <a:rPr lang="cs-CZ" dirty="0">
                <a:sym typeface="Wingdings" panose="05000000000000000000" pitchFamily="2" charset="2"/>
              </a:rPr>
              <a:t> </a:t>
            </a:r>
            <a:endParaRPr lang="cs-CZ" dirty="0"/>
          </a:p>
        </p:txBody>
      </p:sp>
      <p:pic>
        <p:nvPicPr>
          <p:cNvPr id="35844" name="Obrázek 6">
            <a:extLst>
              <a:ext uri="{FF2B5EF4-FFF2-40B4-BE49-F238E27FC236}">
                <a16:creationId xmlns:a16="http://schemas.microsoft.com/office/drawing/2014/main" id="{A9F3A308-3101-4E95-B2BB-0B064CEF9B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981075"/>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41FDEA-1D40-469D-9248-C9AE690392B9}"/>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2E7A21CC-AD73-45B7-B1BD-33F3E2083AB7}"/>
              </a:ext>
            </a:extLst>
          </p:cNvPr>
          <p:cNvSpPr>
            <a:spLocks noGrp="1"/>
          </p:cNvSpPr>
          <p:nvPr>
            <p:ph type="body" sz="half" idx="22"/>
          </p:nvPr>
        </p:nvSpPr>
        <p:spPr/>
        <p:txBody>
          <a:bodyPr/>
          <a:lstStyle/>
          <a:p>
            <a:endParaRPr lang="cs-CZ"/>
          </a:p>
        </p:txBody>
      </p:sp>
    </p:spTree>
    <p:extLst>
      <p:ext uri="{BB962C8B-B14F-4D97-AF65-F5344CB8AC3E}">
        <p14:creationId xmlns:p14="http://schemas.microsoft.com/office/powerpoint/2010/main" val="4054126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pPr algn="l" fontAlgn="auto">
              <a:spcAft>
                <a:spcPts val="0"/>
              </a:spcAft>
            </a:pPr>
            <a:r>
              <a:rPr lang="en-US" altLang="en-US" sz="3600" b="1" dirty="0">
                <a:solidFill>
                  <a:schemeClr val="tx2"/>
                </a:solidFill>
              </a:rPr>
              <a:t>Understanding Emotions</a:t>
            </a:r>
            <a:r>
              <a:rPr lang="en-US" altLang="en-US" dirty="0">
                <a:solidFill>
                  <a:schemeClr val="tx2"/>
                </a:solidFill>
              </a:rPr>
              <a:t>	</a:t>
            </a:r>
            <a:endParaRPr lang="en-US" altLang="en-US" sz="3600" b="1" dirty="0">
              <a:solidFill>
                <a:schemeClr val="tx2"/>
              </a:solidFill>
            </a:endParaRP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Learn how to be the best listener</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Watch others’ body language</a:t>
            </a:r>
          </a:p>
          <a:p>
            <a:pPr marL="742950" lvl="1" indent="-285750">
              <a:buClr>
                <a:schemeClr val="tx2"/>
              </a:buClr>
              <a:buSzPct val="80000"/>
              <a:buFont typeface="Courier New" panose="02070309020205020404" pitchFamily="49" charset="0"/>
              <a:buChar char="o"/>
            </a:pPr>
            <a:r>
              <a:rPr lang="en-US" altLang="en-US" sz="1500" dirty="0">
                <a:solidFill>
                  <a:schemeClr val="tx2"/>
                </a:solidFill>
                <a:latin typeface="Raleway SemiBold" panose="020B0604020202020204" charset="0"/>
              </a:rPr>
              <a:t>What are they are really feeling?</a:t>
            </a:r>
          </a:p>
          <a:p>
            <a:pPr marL="742950" lvl="1" indent="-285750">
              <a:buClr>
                <a:schemeClr val="tx2"/>
              </a:buClr>
              <a:buSzPct val="80000"/>
              <a:buFont typeface="Courier New" panose="02070309020205020404" pitchFamily="49" charset="0"/>
              <a:buChar char="o"/>
            </a:pPr>
            <a:r>
              <a:rPr lang="en-US" altLang="en-US" sz="1500" dirty="0">
                <a:solidFill>
                  <a:schemeClr val="tx2"/>
                </a:solidFill>
                <a:latin typeface="Raleway SemiBold" panose="020B0604020202020204" charset="0"/>
              </a:rPr>
              <a:t>What emotion is their tone conveying?</a:t>
            </a:r>
          </a:p>
          <a:p>
            <a:pPr marL="742950" lvl="1" indent="-285750">
              <a:buClr>
                <a:schemeClr val="tx2"/>
              </a:buClr>
              <a:buSzPct val="80000"/>
              <a:buFont typeface="Courier New" panose="02070309020205020404" pitchFamily="49" charset="0"/>
              <a:buChar char="o"/>
            </a:pPr>
            <a:r>
              <a:rPr lang="en-US" altLang="en-US" sz="1500" dirty="0">
                <a:solidFill>
                  <a:schemeClr val="tx2"/>
                </a:solidFill>
                <a:latin typeface="Raleway SemiBold" panose="020B0604020202020204" charset="0"/>
              </a:rPr>
              <a:t>Do their tones and their emotions match?</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Become more comfortable sharing your emotions</a:t>
            </a:r>
          </a:p>
        </p:txBody>
      </p:sp>
    </p:spTree>
    <p:extLst>
      <p:ext uri="{BB962C8B-B14F-4D97-AF65-F5344CB8AC3E}">
        <p14:creationId xmlns:p14="http://schemas.microsoft.com/office/powerpoint/2010/main" val="1019966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pPr algn="l" fontAlgn="auto">
              <a:spcAft>
                <a:spcPts val="0"/>
              </a:spcAft>
            </a:pPr>
            <a:r>
              <a:rPr lang="en-US" sz="3600" b="1" dirty="0">
                <a:solidFill>
                  <a:schemeClr val="tx2"/>
                </a:solidFill>
              </a:rPr>
              <a:t>Understanding the Brain</a:t>
            </a:r>
            <a:endParaRPr lang="en-US" altLang="en-US" sz="3600" b="1" dirty="0">
              <a:solidFill>
                <a:schemeClr val="tx2"/>
              </a:solidFill>
            </a:endParaRPr>
          </a:p>
        </p:txBody>
      </p:sp>
      <p:sp>
        <p:nvSpPr>
          <p:cNvPr id="3" name="Text Placeholder 2"/>
          <p:cNvSpPr>
            <a:spLocks noGrp="1"/>
          </p:cNvSpPr>
          <p:nvPr>
            <p:ph type="body" sz="half" idx="22"/>
          </p:nvPr>
        </p:nvSpPr>
        <p:spPr>
          <a:xfrm>
            <a:off x="885823" y="1639966"/>
            <a:ext cx="5940645" cy="4375072"/>
          </a:xfrm>
        </p:spPr>
        <p:txBody>
          <a:bodyPr/>
          <a:lstStyle/>
          <a:p>
            <a:pPr marL="0" indent="0">
              <a:lnSpc>
                <a:spcPct val="110000"/>
              </a:lnSpc>
              <a:buNone/>
            </a:pPr>
            <a:r>
              <a:rPr lang="en-US" sz="1500" b="1" dirty="0">
                <a:solidFill>
                  <a:schemeClr val="tx2"/>
                </a:solidFill>
                <a:latin typeface="Raleway SemiBold" panose="020B0604020202020204" charset="0"/>
              </a:rPr>
              <a:t>Thalamus</a:t>
            </a:r>
            <a:r>
              <a:rPr lang="en-US" sz="1500" dirty="0">
                <a:solidFill>
                  <a:schemeClr val="tx2"/>
                </a:solidFill>
                <a:latin typeface="Raleway SemiBold" panose="020B0604020202020204" charset="0"/>
              </a:rPr>
              <a:t>	</a:t>
            </a:r>
          </a:p>
          <a:p>
            <a:pPr marL="285750" indent="-285750">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Relay center between our conscious and subconscious</a:t>
            </a:r>
          </a:p>
          <a:p>
            <a:pPr marL="285750" indent="-285750">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Helps us to react appropriately</a:t>
            </a:r>
          </a:p>
          <a:p>
            <a:pPr marL="57150" indent="0">
              <a:lnSpc>
                <a:spcPct val="110000"/>
              </a:lnSpc>
              <a:buNone/>
            </a:pPr>
            <a:r>
              <a:rPr lang="en-US" sz="1500" b="1" dirty="0">
                <a:solidFill>
                  <a:schemeClr val="tx2"/>
                </a:solidFill>
                <a:latin typeface="Raleway SemiBold" panose="020B0604020202020204" charset="0"/>
              </a:rPr>
              <a:t>Cortex   </a:t>
            </a:r>
          </a:p>
          <a:p>
            <a:pPr marL="283464" indent="-283464">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Thinking center</a:t>
            </a:r>
          </a:p>
          <a:p>
            <a:pPr marL="283464" indent="-283464">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Helps us make sense &amp; sends messages</a:t>
            </a:r>
          </a:p>
          <a:p>
            <a:pPr marL="57150" indent="0">
              <a:lnSpc>
                <a:spcPct val="110000"/>
              </a:lnSpc>
              <a:buNone/>
            </a:pPr>
            <a:r>
              <a:rPr lang="en-US" sz="1500" b="1" dirty="0">
                <a:solidFill>
                  <a:schemeClr val="tx2"/>
                </a:solidFill>
                <a:latin typeface="Raleway SemiBold" panose="020B0604020202020204" charset="0"/>
              </a:rPr>
              <a:t>Amygdala</a:t>
            </a:r>
          </a:p>
          <a:p>
            <a:pPr marL="283464" indent="-283464">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Regulates emotional responses</a:t>
            </a:r>
          </a:p>
          <a:p>
            <a:pPr marL="514350" indent="-457200">
              <a:lnSpc>
                <a:spcPct val="110000"/>
              </a:lnSpc>
            </a:pPr>
            <a:endParaRPr lang="en-US" sz="1500" dirty="0">
              <a:solidFill>
                <a:schemeClr val="tx2"/>
              </a:solidFill>
              <a:latin typeface="Raleway SemiBold" panose="020B0604020202020204" charset="0"/>
            </a:endParaRPr>
          </a:p>
          <a:p>
            <a:pPr marL="514350" indent="-457200">
              <a:lnSpc>
                <a:spcPct val="110000"/>
              </a:lnSpc>
            </a:pPr>
            <a:r>
              <a:rPr lang="en-US" sz="1500" b="1" i="1" dirty="0">
                <a:solidFill>
                  <a:schemeClr val="tx2"/>
                </a:solidFill>
                <a:latin typeface="Raleway SemiBold" panose="020B0604020202020204" charset="0"/>
              </a:rPr>
              <a:t>Here is our chance to change behavior</a:t>
            </a:r>
          </a:p>
          <a:p>
            <a:pPr marL="514350" indent="-457200">
              <a:lnSpc>
                <a:spcPct val="110000"/>
              </a:lnSpc>
            </a:pPr>
            <a:endParaRPr lang="en-US" sz="1500" dirty="0">
              <a:solidFill>
                <a:schemeClr val="tx2"/>
              </a:solidFill>
              <a:latin typeface="Raleway SemiBold" panose="020B0604020202020204" charset="0"/>
            </a:endParaRPr>
          </a:p>
        </p:txBody>
      </p:sp>
      <p:pic>
        <p:nvPicPr>
          <p:cNvPr id="4" name="Picture 2" descr="C:\Users\Wendy\AppData\Local\Microsoft\Windows\Temporary Internet Files\Content.IE5\4BONMHP6\MC900197566[1].wmf">
            <a:extLst>
              <a:ext uri="{FF2B5EF4-FFF2-40B4-BE49-F238E27FC236}">
                <a16:creationId xmlns:a16="http://schemas.microsoft.com/office/drawing/2014/main" id="{BD17D9F9-0021-4D7B-9159-825B0B063C6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98117" y="1715631"/>
            <a:ext cx="3482566" cy="34267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10">
            <a:extLst>
              <a:ext uri="{FF2B5EF4-FFF2-40B4-BE49-F238E27FC236}">
                <a16:creationId xmlns:a16="http://schemas.microsoft.com/office/drawing/2014/main" id="{E99F3D1C-6B55-4B6F-B4B0-08D41070EDFC}"/>
              </a:ext>
            </a:extLst>
          </p:cNvPr>
          <p:cNvSpPr/>
          <p:nvPr/>
        </p:nvSpPr>
        <p:spPr>
          <a:xfrm rot="20529809">
            <a:off x="6647682" y="4155831"/>
            <a:ext cx="3375077" cy="457200"/>
          </a:xfrm>
          <a:prstGeom prst="rightArrow">
            <a:avLst>
              <a:gd name="adj1" fmla="val 46941"/>
              <a:gd name="adj2"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2">
            <a:extLst>
              <a:ext uri="{FF2B5EF4-FFF2-40B4-BE49-F238E27FC236}">
                <a16:creationId xmlns:a16="http://schemas.microsoft.com/office/drawing/2014/main" id="{E5FC7B97-4E9A-4037-90C8-6752DBE50B3B}"/>
              </a:ext>
            </a:extLst>
          </p:cNvPr>
          <p:cNvSpPr/>
          <p:nvPr/>
        </p:nvSpPr>
        <p:spPr>
          <a:xfrm rot="1180985">
            <a:off x="6498932" y="3082662"/>
            <a:ext cx="2209009" cy="739828"/>
          </a:xfrm>
          <a:prstGeom prst="rightArrow">
            <a:avLst>
              <a:gd name="adj1" fmla="val 31794"/>
              <a:gd name="adj2"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E1D050B-CC62-4657-835F-822CB641144A}"/>
              </a:ext>
            </a:extLst>
          </p:cNvPr>
          <p:cNvGrpSpPr/>
          <p:nvPr/>
        </p:nvGrpSpPr>
        <p:grpSpPr>
          <a:xfrm>
            <a:off x="5705992" y="2102989"/>
            <a:ext cx="5005596" cy="2438400"/>
            <a:chOff x="3416575" y="1524000"/>
            <a:chExt cx="5399991" cy="2438400"/>
          </a:xfrm>
        </p:grpSpPr>
        <p:sp>
          <p:nvSpPr>
            <p:cNvPr id="8" name="Double Bracket 7">
              <a:extLst>
                <a:ext uri="{FF2B5EF4-FFF2-40B4-BE49-F238E27FC236}">
                  <a16:creationId xmlns:a16="http://schemas.microsoft.com/office/drawing/2014/main" id="{01F94C55-B0F4-4E68-B627-4DFABE5E5231}"/>
                </a:ext>
              </a:extLst>
            </p:cNvPr>
            <p:cNvSpPr/>
            <p:nvPr/>
          </p:nvSpPr>
          <p:spPr>
            <a:xfrm>
              <a:off x="5029200" y="1524000"/>
              <a:ext cx="3787366" cy="2438400"/>
            </a:xfrm>
            <a:prstGeom prst="bracketPair">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Arrow 7">
              <a:extLst>
                <a:ext uri="{FF2B5EF4-FFF2-40B4-BE49-F238E27FC236}">
                  <a16:creationId xmlns:a16="http://schemas.microsoft.com/office/drawing/2014/main" id="{FD79B93D-039E-41B4-8501-FA7360C0E2CC}"/>
                </a:ext>
              </a:extLst>
            </p:cNvPr>
            <p:cNvSpPr/>
            <p:nvPr/>
          </p:nvSpPr>
          <p:spPr>
            <a:xfrm>
              <a:off x="3416575" y="3429000"/>
              <a:ext cx="1930913" cy="45720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504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290238" cy="436093"/>
          </a:xfrm>
        </p:spPr>
        <p:txBody>
          <a:bodyPr/>
          <a:lstStyle/>
          <a:p>
            <a:r>
              <a:rPr lang="en-US" altLang="en-US" sz="3600" b="1" dirty="0" err="1">
                <a:solidFill>
                  <a:schemeClr val="tx2"/>
                </a:solidFill>
              </a:rPr>
              <a:t>Znali</a:t>
            </a:r>
            <a:r>
              <a:rPr lang="en-US" altLang="en-US" sz="3600" b="1" dirty="0">
                <a:solidFill>
                  <a:schemeClr val="tx2"/>
                </a:solidFill>
              </a:rPr>
              <a:t> </a:t>
            </a:r>
            <a:r>
              <a:rPr lang="en-US" altLang="en-US" sz="3600" b="1" dirty="0" err="1">
                <a:solidFill>
                  <a:schemeClr val="tx2"/>
                </a:solidFill>
              </a:rPr>
              <a:t>jste</a:t>
            </a:r>
            <a:r>
              <a:rPr lang="en-US" altLang="en-US" sz="3600" b="1" dirty="0">
                <a:solidFill>
                  <a:schemeClr val="tx2"/>
                </a:solidFill>
              </a:rPr>
              <a:t> </a:t>
            </a:r>
            <a:r>
              <a:rPr lang="en-US" altLang="en-US" sz="3600" b="1" dirty="0" err="1">
                <a:solidFill>
                  <a:schemeClr val="tx2"/>
                </a:solidFill>
              </a:rPr>
              <a:t>někdy</a:t>
            </a:r>
            <a:r>
              <a:rPr lang="en-US" altLang="en-US" sz="3600" b="1" dirty="0">
                <a:solidFill>
                  <a:schemeClr val="tx2"/>
                </a:solidFill>
              </a:rPr>
              <a:t> </a:t>
            </a:r>
            <a:r>
              <a:rPr lang="en-US" altLang="en-US" sz="3600" b="1" dirty="0" err="1">
                <a:solidFill>
                  <a:schemeClr val="tx2"/>
                </a:solidFill>
              </a:rPr>
              <a:t>někoho</a:t>
            </a:r>
            <a:r>
              <a:rPr lang="en-US" altLang="en-US" sz="3600" b="1" dirty="0">
                <a:solidFill>
                  <a:schemeClr val="tx2"/>
                </a:solidFill>
              </a:rPr>
              <a:t>, </a:t>
            </a:r>
            <a:r>
              <a:rPr lang="en-US" altLang="en-US" sz="3600" b="1" dirty="0" err="1">
                <a:solidFill>
                  <a:schemeClr val="tx2"/>
                </a:solidFill>
              </a:rPr>
              <a:t>kdo</a:t>
            </a:r>
            <a:r>
              <a:rPr lang="en-US" altLang="en-US" sz="3600" b="1" dirty="0">
                <a:solidFill>
                  <a:schemeClr val="tx2"/>
                </a:solidFill>
              </a:rPr>
              <a:t>...</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6821262" cy="4375072"/>
          </a:xfrm>
        </p:spPr>
        <p:txBody>
          <a:bodyPr/>
          <a:lstStyle/>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Prostě</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jste</a:t>
            </a:r>
            <a:r>
              <a:rPr lang="en-US" altLang="en-US" sz="1500" dirty="0">
                <a:solidFill>
                  <a:schemeClr val="tx2"/>
                </a:solidFill>
                <a:latin typeface="Raleway SemiBold" panose="020B0604020202020204" charset="0"/>
              </a:rPr>
              <a:t> </a:t>
            </a:r>
            <a:r>
              <a:rPr lang="cs-CZ" altLang="en-US" sz="1500" dirty="0">
                <a:solidFill>
                  <a:schemeClr val="tx2"/>
                </a:solidFill>
                <a:latin typeface="Raleway SemiBold" panose="020B0604020202020204" charset="0"/>
              </a:rPr>
              <a:t>ho</a:t>
            </a:r>
            <a:r>
              <a:rPr lang="en-US" altLang="en-US" sz="1500" dirty="0">
                <a:solidFill>
                  <a:schemeClr val="tx2"/>
                </a:solidFill>
                <a:latin typeface="Raleway SemiBold" panose="020B0604020202020204" charset="0"/>
              </a:rPr>
              <a:t> ne</a:t>
            </a:r>
            <a:r>
              <a:rPr lang="cs-CZ" altLang="en-US" sz="1500" dirty="0">
                <a:solidFill>
                  <a:schemeClr val="tx2"/>
                </a:solidFill>
                <a:latin typeface="Raleway SemiBold" panose="020B0604020202020204" charset="0"/>
              </a:rPr>
              <a:t>chápali</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Řekl</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špatnou</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věc</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Udělal</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špatnou</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věc</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Nedokázal</a:t>
            </a:r>
            <a:r>
              <a:rPr lang="en-US" altLang="en-US" sz="1500" dirty="0">
                <a:solidFill>
                  <a:schemeClr val="tx2"/>
                </a:solidFill>
                <a:latin typeface="Raleway SemiBold" panose="020B0604020202020204" charset="0"/>
              </a:rPr>
              <a:t> s n</a:t>
            </a:r>
            <a:r>
              <a:rPr lang="cs-CZ" altLang="en-US" sz="1500" dirty="0">
                <a:solidFill>
                  <a:schemeClr val="tx2"/>
                </a:solidFill>
                <a:latin typeface="Raleway SemiBold" panose="020B0604020202020204" charset="0"/>
              </a:rPr>
              <a:t>ě</a:t>
            </a:r>
            <a:r>
              <a:rPr lang="en-US" altLang="en-US" sz="1500" dirty="0" err="1">
                <a:solidFill>
                  <a:schemeClr val="tx2"/>
                </a:solidFill>
                <a:latin typeface="Raleway SemiBold" panose="020B0604020202020204" charset="0"/>
              </a:rPr>
              <a:t>kým</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vyjít</a:t>
            </a:r>
            <a:r>
              <a:rPr lang="en-US" altLang="en-US" sz="1500" dirty="0">
                <a:solidFill>
                  <a:schemeClr val="tx2"/>
                </a:solidFill>
                <a:latin typeface="Raleway SemiBold" panose="020B0604020202020204" charset="0"/>
              </a:rPr>
              <a:t>? Nebo s</a:t>
            </a:r>
            <a:r>
              <a:rPr lang="cs-CZ" altLang="en-US" sz="1500" dirty="0">
                <a:solidFill>
                  <a:schemeClr val="tx2"/>
                </a:solidFill>
                <a:latin typeface="Raleway SemiBold" panose="020B0604020202020204" charset="0"/>
              </a:rPr>
              <a:t> nikým</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Měl</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vysoké</a:t>
            </a:r>
            <a:r>
              <a:rPr lang="en-US" altLang="en-US" sz="1500" dirty="0">
                <a:solidFill>
                  <a:schemeClr val="tx2"/>
                </a:solidFill>
                <a:latin typeface="Raleway SemiBold" panose="020B0604020202020204" charset="0"/>
              </a:rPr>
              <a:t> IQ, ale </a:t>
            </a:r>
            <a:r>
              <a:rPr lang="en-US" altLang="en-US" sz="1500" dirty="0" err="1">
                <a:solidFill>
                  <a:schemeClr val="tx2"/>
                </a:solidFill>
                <a:latin typeface="Raleway SemiBold" panose="020B0604020202020204" charset="0"/>
              </a:rPr>
              <a:t>při</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interakci</a:t>
            </a:r>
            <a:r>
              <a:rPr lang="en-US" altLang="en-US" sz="1500" dirty="0">
                <a:solidFill>
                  <a:schemeClr val="tx2"/>
                </a:solidFill>
                <a:latin typeface="Raleway SemiBold" panose="020B0604020202020204" charset="0"/>
              </a:rPr>
              <a:t> s </a:t>
            </a:r>
            <a:r>
              <a:rPr lang="en-US" altLang="en-US" sz="1500" dirty="0" err="1">
                <a:solidFill>
                  <a:schemeClr val="tx2"/>
                </a:solidFill>
                <a:latin typeface="Raleway SemiBold" panose="020B0604020202020204" charset="0"/>
              </a:rPr>
              <a:t>ostatními</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byl</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nešikovný</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Neměl</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zdravý</a:t>
            </a:r>
            <a:r>
              <a:rPr lang="cs-CZ" altLang="en-US" sz="1500" dirty="0">
                <a:solidFill>
                  <a:schemeClr val="tx2"/>
                </a:solidFill>
                <a:latin typeface="Raleway SemiBold" panose="020B0604020202020204" charset="0"/>
              </a:rPr>
              <a:t>/ selský</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rozum</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Prostě</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jste</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nemohli</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být</a:t>
            </a:r>
            <a:r>
              <a:rPr lang="en-US" altLang="en-US" sz="1500" dirty="0">
                <a:solidFill>
                  <a:schemeClr val="tx2"/>
                </a:solidFill>
                <a:latin typeface="Raleway SemiBold" panose="020B0604020202020204" charset="0"/>
              </a:rPr>
              <a:t> v</a:t>
            </a:r>
            <a:r>
              <a:rPr lang="cs-CZ" altLang="en-US" sz="1500" dirty="0">
                <a:solidFill>
                  <a:schemeClr val="tx2"/>
                </a:solidFill>
                <a:latin typeface="Raleway SemiBold" panose="020B0604020202020204" charset="0"/>
              </a:rPr>
              <a:t> jeho/její</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společnosti</a:t>
            </a:r>
            <a:r>
              <a:rPr lang="en-US" altLang="en-US" sz="1500" dirty="0">
                <a:solidFill>
                  <a:schemeClr val="tx2"/>
                </a:solidFill>
                <a:latin typeface="Raleway SemiBold" panose="020B0604020202020204" charset="0"/>
              </a:rPr>
              <a:t>?</a:t>
            </a:r>
          </a:p>
          <a:p>
            <a:pPr marL="274320" indent="-274320">
              <a:spcBef>
                <a:spcPts val="1200"/>
              </a:spcBef>
              <a:spcAft>
                <a:spcPts val="600"/>
              </a:spcAft>
              <a:buClr>
                <a:schemeClr val="tx2"/>
              </a:buClr>
              <a:buFont typeface="Arial" panose="020B0604020202020204" pitchFamily="34" charset="0"/>
              <a:buChar char="•"/>
            </a:pPr>
            <a:r>
              <a:rPr lang="en-US" altLang="en-US" sz="1500" dirty="0" err="1">
                <a:solidFill>
                  <a:schemeClr val="tx2"/>
                </a:solidFill>
                <a:latin typeface="Raleway SemiBold" panose="020B0604020202020204" charset="0"/>
              </a:rPr>
              <a:t>Přiváděl</a:t>
            </a:r>
            <a:r>
              <a:rPr lang="en-US" altLang="en-US" sz="1500" dirty="0">
                <a:solidFill>
                  <a:schemeClr val="tx2"/>
                </a:solidFill>
                <a:latin typeface="Raleway SemiBold" panose="020B0604020202020204" charset="0"/>
              </a:rPr>
              <a:t> </a:t>
            </a:r>
            <a:r>
              <a:rPr lang="en-US" altLang="en-US" sz="1500" dirty="0" err="1">
                <a:solidFill>
                  <a:schemeClr val="tx2"/>
                </a:solidFill>
                <a:latin typeface="Raleway SemiBold" panose="020B0604020202020204" charset="0"/>
              </a:rPr>
              <a:t>vás</a:t>
            </a:r>
            <a:r>
              <a:rPr lang="en-US" altLang="en-US" sz="1500" dirty="0">
                <a:solidFill>
                  <a:schemeClr val="tx2"/>
                </a:solidFill>
                <a:latin typeface="Raleway SemiBold" panose="020B0604020202020204" charset="0"/>
              </a:rPr>
              <a:t> k </a:t>
            </a:r>
            <a:r>
              <a:rPr lang="en-US" altLang="en-US" sz="1500" dirty="0" err="1">
                <a:solidFill>
                  <a:schemeClr val="tx2"/>
                </a:solidFill>
                <a:latin typeface="Raleway SemiBold" panose="020B0604020202020204" charset="0"/>
              </a:rPr>
              <a:t>šílenství</a:t>
            </a:r>
            <a:r>
              <a:rPr lang="en-US" altLang="en-US" sz="1500" dirty="0">
                <a:solidFill>
                  <a:schemeClr val="tx2"/>
                </a:solidFill>
                <a:latin typeface="Raleway SemiBold" panose="020B0604020202020204" charset="0"/>
              </a:rPr>
              <a:t>!</a:t>
            </a:r>
          </a:p>
        </p:txBody>
      </p:sp>
    </p:spTree>
    <p:extLst>
      <p:ext uri="{BB962C8B-B14F-4D97-AF65-F5344CB8AC3E}">
        <p14:creationId xmlns:p14="http://schemas.microsoft.com/office/powerpoint/2010/main" val="2577418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1643062"/>
          </a:xfrm>
        </p:spPr>
        <p:txBody>
          <a:bodyPr/>
          <a:lstStyle/>
          <a:p>
            <a:pPr>
              <a:buNone/>
            </a:pPr>
            <a:r>
              <a:rPr lang="en-US" altLang="en-US" sz="2500" dirty="0">
                <a:solidFill>
                  <a:schemeClr val="bg1"/>
                </a:solidFill>
              </a:rPr>
              <a:t>How does Emotional Intelligence really work?</a:t>
            </a:r>
            <a:endParaRPr lang="en-US" altLang="en-US" sz="2500" dirty="0">
              <a:solidFill>
                <a:schemeClr val="bg1"/>
              </a:solidFill>
              <a:latin typeface="+mj-lt"/>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2227057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b="1" dirty="0">
                <a:solidFill>
                  <a:schemeClr val="tx2"/>
                </a:solidFill>
              </a:rPr>
              <a:t>Our Response to Triggers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7756731" cy="4375072"/>
          </a:xfrm>
        </p:spPr>
        <p:txBody>
          <a:bodyPr/>
          <a:lstStyle/>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Traffic</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Awakened by a scary noise</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Yelling at work</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Worrying email/phone call</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Impending deadline</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Bad news</a:t>
            </a:r>
          </a:p>
          <a:p>
            <a:pPr eaLnBrk="1" hangingPunct="1">
              <a:spcBef>
                <a:spcPct val="0"/>
              </a:spcBef>
            </a:pPr>
            <a:endParaRPr lang="en-US" altLang="en-US" sz="1500" dirty="0">
              <a:solidFill>
                <a:schemeClr val="tx2"/>
              </a:solidFill>
              <a:latin typeface="Raleway SemiBold" panose="020B0604020202020204" charset="0"/>
            </a:endParaRPr>
          </a:p>
          <a:p>
            <a:pPr>
              <a:spcBef>
                <a:spcPct val="0"/>
              </a:spcBef>
              <a:spcAft>
                <a:spcPts val="600"/>
              </a:spcAft>
            </a:pPr>
            <a:r>
              <a:rPr lang="en-US" altLang="en-US" sz="1500" b="1" dirty="0">
                <a:solidFill>
                  <a:schemeClr val="tx2"/>
                </a:solidFill>
                <a:latin typeface="Raleway SemiBold" panose="020B0604020202020204" charset="0"/>
              </a:rPr>
              <a:t>TRIGGER</a:t>
            </a:r>
            <a:endParaRPr lang="en-US" altLang="en-US" sz="1500" dirty="0">
              <a:solidFill>
                <a:schemeClr val="tx2"/>
              </a:solidFill>
              <a:latin typeface="Raleway SemiBold" panose="020B0604020202020204" charset="0"/>
            </a:endParaRP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Activation of “lower” brain regions</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Irrational, kneejerk reaction , entirely emotional</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“Scream and Yell”</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Activation of “higher” brain regions</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Calm response, combination of emotion and logic</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“Work to fix it”</a:t>
            </a:r>
          </a:p>
          <a:p>
            <a:pPr eaLnBrk="1" hangingPunct="1">
              <a:spcBef>
                <a:spcPct val="0"/>
              </a:spcBef>
              <a:buFontTx/>
              <a:buNone/>
            </a:pPr>
            <a:endParaRPr lang="en-US" altLang="en-US" sz="1500" dirty="0">
              <a:solidFill>
                <a:schemeClr val="tx2"/>
              </a:solidFill>
              <a:latin typeface="Raleway SemiBold" panose="020B0604020202020204" charset="0"/>
            </a:endParaRPr>
          </a:p>
          <a:p>
            <a:pPr eaLnBrk="1" hangingPunct="1">
              <a:spcBef>
                <a:spcPct val="0"/>
              </a:spcBef>
            </a:pPr>
            <a:endParaRPr lang="en-US" alt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1809391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sz="3600" b="1" dirty="0">
                <a:solidFill>
                  <a:schemeClr val="tx2"/>
                </a:solidFill>
              </a:rPr>
              <a:t>The Key Ingredient: Empathy</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93454" cy="4375072"/>
          </a:xfrm>
        </p:spPr>
        <p:txBody>
          <a:bodyPr/>
          <a:lstStyle/>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Ask questions to understand how others are feeling</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How do your words/actions affect others?</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Anticipate how others are feeling</a:t>
            </a:r>
          </a:p>
        </p:txBody>
      </p:sp>
    </p:spTree>
    <p:extLst>
      <p:ext uri="{BB962C8B-B14F-4D97-AF65-F5344CB8AC3E}">
        <p14:creationId xmlns:p14="http://schemas.microsoft.com/office/powerpoint/2010/main" val="1425880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sz="3600" b="1" dirty="0">
                <a:solidFill>
                  <a:schemeClr val="tx2"/>
                </a:solidFill>
              </a:rPr>
              <a:t>Changing your Emotions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93454" cy="4375072"/>
          </a:xfrm>
        </p:spPr>
        <p:txBody>
          <a:bodyPr/>
          <a:lstStyle/>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How does a lucky rabbit foot make you feel?</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Has music ever changed your mood?</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A picture of your family?</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The smell of coffee?</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Listening to a story about someone who did something amazing?</a:t>
            </a:r>
          </a:p>
          <a:p>
            <a:pPr lvl="2" eaLnBrk="1" fontAlgn="auto" hangingPunct="1">
              <a:spcAft>
                <a:spcPts val="0"/>
              </a:spcAft>
              <a:buClrTx/>
              <a:defRPr/>
            </a:pPr>
            <a:endParaRPr lang="en-US" sz="1500" dirty="0">
              <a:solidFill>
                <a:schemeClr val="tx2"/>
              </a:solidFill>
              <a:latin typeface="Raleway SemiBold" panose="020B0604020202020204" charset="0"/>
            </a:endParaRPr>
          </a:p>
          <a:p>
            <a:pPr marL="0" indent="0" eaLnBrk="1" fontAlgn="auto" hangingPunct="1">
              <a:spcAft>
                <a:spcPts val="0"/>
              </a:spcAft>
              <a:defRPr/>
            </a:pPr>
            <a:r>
              <a:rPr lang="en-US" sz="1500" b="1" dirty="0">
                <a:solidFill>
                  <a:schemeClr val="tx2"/>
                </a:solidFill>
                <a:latin typeface="Raleway SemiBold" panose="020B0604020202020204" charset="0"/>
              </a:rPr>
              <a:t>Reprogram or rewire your brain:  What works for you?</a:t>
            </a:r>
          </a:p>
          <a:p>
            <a:pPr lvl="5">
              <a:defRPr/>
            </a:pPr>
            <a:endParaRPr lang="en-US" sz="1500" b="1" dirty="0">
              <a:solidFill>
                <a:schemeClr val="tx2"/>
              </a:solidFill>
              <a:latin typeface="Raleway SemiBold" panose="020B0604020202020204" charset="0"/>
            </a:endParaRPr>
          </a:p>
        </p:txBody>
      </p:sp>
    </p:spTree>
    <p:extLst>
      <p:ext uri="{BB962C8B-B14F-4D97-AF65-F5344CB8AC3E}">
        <p14:creationId xmlns:p14="http://schemas.microsoft.com/office/powerpoint/2010/main" val="3867979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b="1" dirty="0">
                <a:solidFill>
                  <a:schemeClr val="tx2"/>
                </a:solidFill>
              </a:rPr>
              <a:t>Controlling your Emotions</a:t>
            </a:r>
            <a:endParaRPr lang="en-US" dirty="0">
              <a:solidFill>
                <a:schemeClr val="tx2"/>
              </a:solidFill>
            </a:endParaRPr>
          </a:p>
        </p:txBody>
      </p:sp>
      <p:sp>
        <p:nvSpPr>
          <p:cNvPr id="3" name="Text Placeholder 2"/>
          <p:cNvSpPr>
            <a:spLocks noGrp="1"/>
          </p:cNvSpPr>
          <p:nvPr>
            <p:ph type="body" sz="half" idx="22"/>
          </p:nvPr>
        </p:nvSpPr>
        <p:spPr>
          <a:xfrm>
            <a:off x="885823" y="1639966"/>
            <a:ext cx="10293454" cy="4375072"/>
          </a:xfrm>
        </p:spPr>
        <p:txBody>
          <a:bodyPr/>
          <a:lstStyle/>
          <a:p>
            <a:pPr marL="0" indent="0" eaLnBrk="1" hangingPunct="1">
              <a:spcBef>
                <a:spcPts val="1200"/>
              </a:spcBef>
              <a:spcAft>
                <a:spcPts val="600"/>
              </a:spcAft>
              <a:buClrTx/>
              <a:buNone/>
            </a:pPr>
            <a:r>
              <a:rPr lang="en-US" altLang="en-US" sz="1500" dirty="0">
                <a:solidFill>
                  <a:schemeClr val="tx2"/>
                </a:solidFill>
                <a:latin typeface="Raleway SemiBold" panose="020B0604020202020204" charset="0"/>
              </a:rPr>
              <a:t>Identify how you feel and then…</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Pause</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Walk away</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Take a deep breath</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Do a crossword puzzle, Sudoku, etc. </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Laugh</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Relax</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Paint, draw, cook</a:t>
            </a:r>
          </a:p>
        </p:txBody>
      </p:sp>
    </p:spTree>
    <p:extLst>
      <p:ext uri="{BB962C8B-B14F-4D97-AF65-F5344CB8AC3E}">
        <p14:creationId xmlns:p14="http://schemas.microsoft.com/office/powerpoint/2010/main" val="317727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sz="3600" b="1" dirty="0">
                <a:solidFill>
                  <a:schemeClr val="tx2"/>
                </a:solidFill>
              </a:rPr>
              <a:t>The Benefits of Emotional Intelligence at Work</a:t>
            </a:r>
            <a:endParaRPr lang="en-US" dirty="0">
              <a:solidFill>
                <a:schemeClr val="tx2"/>
              </a:solidFill>
            </a:endParaRPr>
          </a:p>
        </p:txBody>
      </p:sp>
      <p:sp>
        <p:nvSpPr>
          <p:cNvPr id="3" name="Text Placeholder 2"/>
          <p:cNvSpPr>
            <a:spLocks noGrp="1"/>
          </p:cNvSpPr>
          <p:nvPr>
            <p:ph type="body" sz="half" idx="22"/>
          </p:nvPr>
        </p:nvSpPr>
        <p:spPr>
          <a:xfrm>
            <a:off x="885823" y="1639966"/>
            <a:ext cx="10293454" cy="4375072"/>
          </a:xfrm>
        </p:spPr>
        <p:txBody>
          <a:bodyPr/>
          <a:lstStyle/>
          <a:p>
            <a:pPr marL="0" indent="0">
              <a:lnSpc>
                <a:spcPct val="120000"/>
              </a:lnSpc>
              <a:spcBef>
                <a:spcPts val="1200"/>
              </a:spcBef>
              <a:spcAft>
                <a:spcPts val="600"/>
              </a:spcAft>
              <a:buClr>
                <a:schemeClr val="tx1">
                  <a:lumMod val="90000"/>
                  <a:lumOff val="10000"/>
                </a:schemeClr>
              </a:buClr>
              <a:buNone/>
              <a:defRPr/>
            </a:pPr>
            <a:r>
              <a:rPr lang="en-US" sz="1500" dirty="0">
                <a:solidFill>
                  <a:schemeClr val="tx2"/>
                </a:solidFill>
                <a:latin typeface="Raleway SemiBold" panose="020B0604020202020204" charset="0"/>
              </a:rPr>
              <a:t>On the job, people with higher emotional intelligence excel at:</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Staying calm under pressure</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Resolving conflict effectively</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Behaving with empathy</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Leading by example</a:t>
            </a:r>
          </a:p>
          <a:p>
            <a:pPr marL="285750"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Those with high levels of Emotional Intelligence delegate more effectively and more emphatically</a:t>
            </a:r>
          </a:p>
          <a:p>
            <a:pPr marL="285750"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Increasing our Emotional Intelligence makes us better employees, leaders, colleagues and teammates</a:t>
            </a:r>
          </a:p>
        </p:txBody>
      </p:sp>
    </p:spTree>
    <p:extLst>
      <p:ext uri="{BB962C8B-B14F-4D97-AF65-F5344CB8AC3E}">
        <p14:creationId xmlns:p14="http://schemas.microsoft.com/office/powerpoint/2010/main" val="2855318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5CF42-5A34-426E-8CE5-BAAE6B9C8099}"/>
              </a:ext>
            </a:extLst>
          </p:cNvPr>
          <p:cNvSpPr>
            <a:spLocks noGrp="1"/>
          </p:cNvSpPr>
          <p:nvPr>
            <p:ph type="title"/>
          </p:nvPr>
        </p:nvSpPr>
        <p:spPr>
          <a:xfrm>
            <a:off x="5632194" y="647700"/>
            <a:ext cx="6183569" cy="436093"/>
          </a:xfrm>
        </p:spPr>
        <p:txBody>
          <a:bodyPr/>
          <a:lstStyle/>
          <a:p>
            <a:pPr algn="l">
              <a:defRPr/>
            </a:pPr>
            <a:r>
              <a:rPr lang="en-US" sz="2800" b="1" dirty="0">
                <a:solidFill>
                  <a:schemeClr val="tx2"/>
                </a:solidFill>
                <a:latin typeface="+mj-lt"/>
              </a:rPr>
              <a:t>Emotionally Intelligent People are…</a:t>
            </a:r>
          </a:p>
        </p:txBody>
      </p:sp>
      <p:sp>
        <p:nvSpPr>
          <p:cNvPr id="17" name="Text Placeholder 1">
            <a:extLst>
              <a:ext uri="{FF2B5EF4-FFF2-40B4-BE49-F238E27FC236}">
                <a16:creationId xmlns:a16="http://schemas.microsoft.com/office/drawing/2014/main" id="{2E2C10D2-A19D-4F22-8417-2FBA57D9A9DC}"/>
              </a:ext>
            </a:extLst>
          </p:cNvPr>
          <p:cNvSpPr txBox="1">
            <a:spLocks/>
          </p:cNvSpPr>
          <p:nvPr/>
        </p:nvSpPr>
        <p:spPr>
          <a:xfrm>
            <a:off x="5632194" y="1808983"/>
            <a:ext cx="5416550" cy="3944117"/>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EF8A44"/>
              </a:buClr>
              <a:buFont typeface="+mj-lt"/>
              <a:buAutoNum type="arabicPeriod"/>
              <a:defRPr sz="18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Empathetic…care how others feel</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Willing to change…and open to it</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Positive people, that others want to be around</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Focused on achieving goals while motivating others</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More productive</a:t>
            </a:r>
          </a:p>
        </p:txBody>
      </p:sp>
      <p:pic>
        <p:nvPicPr>
          <p:cNvPr id="7" name="Picture Placeholder 6">
            <a:extLst>
              <a:ext uri="{FF2B5EF4-FFF2-40B4-BE49-F238E27FC236}">
                <a16:creationId xmlns:a16="http://schemas.microsoft.com/office/drawing/2014/main" id="{ABCCD7E1-9F5E-4E43-95BE-8834F2A4DEE0}"/>
              </a:ext>
            </a:extLst>
          </p:cNvPr>
          <p:cNvPicPr>
            <a:picLocks noGrp="1" noChangeAspect="1"/>
          </p:cNvPicPr>
          <p:nvPr>
            <p:ph type="pic" sz="quarter" idx="19"/>
          </p:nvPr>
        </p:nvPicPr>
        <p:blipFill rotWithShape="1">
          <a:blip r:embed="rId3" cstate="hqprint">
            <a:extLst>
              <a:ext uri="{28A0092B-C50C-407E-A947-70E740481C1C}">
                <a14:useLocalDpi xmlns:a14="http://schemas.microsoft.com/office/drawing/2010/main" val="0"/>
              </a:ext>
            </a:extLst>
          </a:blip>
          <a:srcRect l="32666" r="10328"/>
          <a:stretch/>
        </p:blipFill>
        <p:spPr>
          <a:xfrm>
            <a:off x="633041" y="647700"/>
            <a:ext cx="4366112" cy="5105400"/>
          </a:xfrm>
        </p:spPr>
      </p:pic>
    </p:spTree>
    <p:extLst>
      <p:ext uri="{BB962C8B-B14F-4D97-AF65-F5344CB8AC3E}">
        <p14:creationId xmlns:p14="http://schemas.microsoft.com/office/powerpoint/2010/main" val="3855834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b="1" dirty="0">
                <a:solidFill>
                  <a:schemeClr val="tx2"/>
                </a:solidFill>
              </a:rPr>
              <a:t>Activity</a:t>
            </a:r>
            <a:endParaRPr lang="en-US" dirty="0">
              <a:solidFill>
                <a:schemeClr val="tx2"/>
              </a:solidFill>
            </a:endParaRPr>
          </a:p>
        </p:txBody>
      </p:sp>
      <p:sp>
        <p:nvSpPr>
          <p:cNvPr id="3" name="Text Placeholder 2"/>
          <p:cNvSpPr>
            <a:spLocks noGrp="1"/>
          </p:cNvSpPr>
          <p:nvPr>
            <p:ph type="body" sz="half" idx="22"/>
          </p:nvPr>
        </p:nvSpPr>
        <p:spPr>
          <a:xfrm>
            <a:off x="885823" y="1639966"/>
            <a:ext cx="10293454" cy="4375072"/>
          </a:xfrm>
        </p:spPr>
        <p:txBody>
          <a:bodyPr/>
          <a:lstStyle/>
          <a:p>
            <a:pPr marL="0" indent="0">
              <a:spcBef>
                <a:spcPts val="1200"/>
              </a:spcBef>
              <a:spcAft>
                <a:spcPts val="600"/>
              </a:spcAft>
              <a:buNone/>
            </a:pPr>
            <a:r>
              <a:rPr lang="en-US" sz="1500" dirty="0">
                <a:solidFill>
                  <a:schemeClr val="tx2"/>
                </a:solidFill>
                <a:latin typeface="Raleway SemiBold" panose="020B0604020202020204" charset="0"/>
              </a:rPr>
              <a:t>Think about an interaction or situation at home or at work that caused an emotional response in you, that didn’t go well.</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Who was involved?</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What triggered your response?</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What was the outcome?</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Based on what you learned today, what could you have done differently?</a:t>
            </a:r>
          </a:p>
          <a:p>
            <a:pPr marL="0" indent="0">
              <a:buNone/>
            </a:pPr>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3266320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b="1" dirty="0"/>
              <a:t>Most Important Point</a:t>
            </a:r>
            <a:endParaRPr lang="en-US" dirty="0"/>
          </a:p>
        </p:txBody>
      </p:sp>
      <p:sp>
        <p:nvSpPr>
          <p:cNvPr id="3" name="Text Placeholder 2"/>
          <p:cNvSpPr>
            <a:spLocks noGrp="1"/>
          </p:cNvSpPr>
          <p:nvPr>
            <p:ph type="body" sz="half" idx="22"/>
          </p:nvPr>
        </p:nvSpPr>
        <p:spPr>
          <a:xfrm>
            <a:off x="885824" y="1639966"/>
            <a:ext cx="7240537" cy="4375072"/>
          </a:xfrm>
        </p:spPr>
        <p:txBody>
          <a:bodyPr/>
          <a:lstStyle/>
          <a:p>
            <a:pPr marL="285750" indent="-285750">
              <a:lnSpc>
                <a:spcPct val="110000"/>
              </a:lnSpc>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Reflect back on the information presented today.</a:t>
            </a:r>
          </a:p>
          <a:p>
            <a:pPr marL="285750" indent="-285750">
              <a:lnSpc>
                <a:spcPct val="110000"/>
              </a:lnSpc>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What is the most important thing you learned? </a:t>
            </a:r>
          </a:p>
          <a:p>
            <a:pPr marL="285750" indent="-285750">
              <a:lnSpc>
                <a:spcPct val="110000"/>
              </a:lnSpc>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What is one thing you will do to become more Emotionally Intelligent?</a:t>
            </a:r>
          </a:p>
        </p:txBody>
      </p:sp>
    </p:spTree>
    <p:extLst>
      <p:ext uri="{BB962C8B-B14F-4D97-AF65-F5344CB8AC3E}">
        <p14:creationId xmlns:p14="http://schemas.microsoft.com/office/powerpoint/2010/main" val="1643423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 per household member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3" name="Rectangle 12">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B1FB8B1F-3703-9B60-C5B8-BA3816E29F1A}"/>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cs-CZ" sz="4800" kern="1200" dirty="0">
                <a:solidFill>
                  <a:schemeClr val="tx1"/>
                </a:solidFill>
                <a:latin typeface="+mj-lt"/>
                <a:ea typeface="+mj-ea"/>
                <a:cs typeface="+mj-cs"/>
              </a:rPr>
              <a:t>Soft </a:t>
            </a:r>
            <a:r>
              <a:rPr lang="cs-CZ" sz="4800" kern="1200" dirty="0" err="1">
                <a:solidFill>
                  <a:schemeClr val="tx1"/>
                </a:solidFill>
                <a:latin typeface="+mj-lt"/>
                <a:ea typeface="+mj-ea"/>
                <a:cs typeface="+mj-cs"/>
              </a:rPr>
              <a:t>skills</a:t>
            </a:r>
            <a:r>
              <a:rPr lang="cs-CZ" sz="4800" kern="1200" dirty="0">
                <a:solidFill>
                  <a:schemeClr val="tx1"/>
                </a:solidFill>
                <a:latin typeface="+mj-lt"/>
                <a:ea typeface="+mj-ea"/>
                <a:cs typeface="+mj-cs"/>
              </a:rPr>
              <a:t> jsou prostě důležité</a:t>
            </a: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341004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433A-59C1-4B6F-B418-69259C34DA68}"/>
              </a:ext>
            </a:extLst>
          </p:cNvPr>
          <p:cNvSpPr>
            <a:spLocks noGrp="1"/>
          </p:cNvSpPr>
          <p:nvPr>
            <p:ph type="title"/>
          </p:nvPr>
        </p:nvSpPr>
        <p:spPr/>
        <p:txBody>
          <a:bodyPr/>
          <a:lstStyle/>
          <a:p>
            <a:r>
              <a:rPr lang="en-US" dirty="0"/>
              <a:t>Session Evaluation</a:t>
            </a:r>
          </a:p>
        </p:txBody>
      </p:sp>
      <p:pic>
        <p:nvPicPr>
          <p:cNvPr id="4" name="Graphic 15">
            <a:extLst>
              <a:ext uri="{FF2B5EF4-FFF2-40B4-BE49-F238E27FC236}">
                <a16:creationId xmlns:a16="http://schemas.microsoft.com/office/drawing/2014/main" id="{1736681F-B30D-4369-BC47-321EEA4A7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242"/>
            <a:ext cx="13281258" cy="747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934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536966" y="5096977"/>
            <a:ext cx="5118067" cy="713888"/>
          </a:xfrm>
        </p:spPr>
        <p:txBody>
          <a:bodyPr/>
          <a:lstStyle/>
          <a:p>
            <a:r>
              <a:rPr lang="en-US" altLang="en-US" sz="2000" dirty="0"/>
              <a:t>Emotional Intelligence:</a:t>
            </a:r>
            <a:br>
              <a:rPr lang="en-US" altLang="en-US" sz="2000" dirty="0"/>
            </a:br>
            <a:r>
              <a:rPr lang="en-US" altLang="en-US" sz="2000" dirty="0"/>
              <a:t>A Guide to How it Works</a:t>
            </a:r>
            <a:endParaRPr lang="en-US" dirty="0"/>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EF429-4B48-1D09-3748-76520406DDB5}"/>
              </a:ext>
            </a:extLst>
          </p:cNvPr>
          <p:cNvSpPr>
            <a:spLocks noGrp="1"/>
          </p:cNvSpPr>
          <p:nvPr>
            <p:ph type="title"/>
          </p:nvPr>
        </p:nvSpPr>
        <p:spPr>
          <a:xfrm>
            <a:off x="594360" y="1209086"/>
            <a:ext cx="3876848" cy="4064925"/>
          </a:xfrm>
        </p:spPr>
        <p:txBody>
          <a:bodyPr vert="horz" lIns="91440" tIns="45720" rIns="91440" bIns="45720" rtlCol="0" anchor="ctr">
            <a:normAutofit/>
          </a:bodyPr>
          <a:lstStyle/>
          <a:p>
            <a:r>
              <a:rPr lang="en-US" sz="5000" kern="1200">
                <a:solidFill>
                  <a:schemeClr val="tx1"/>
                </a:solidFill>
                <a:latin typeface="+mj-lt"/>
                <a:ea typeface="+mj-ea"/>
                <a:cs typeface="+mj-cs"/>
              </a:rPr>
              <a:t>EI Facts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25758F5F-39A5-469A-0301-CF2A97ECFE18}"/>
              </a:ext>
            </a:extLst>
          </p:cNvPr>
          <p:cNvGraphicFramePr/>
          <p:nvPr>
            <p:extLst>
              <p:ext uri="{D42A27DB-BD31-4B8C-83A1-F6EECF244321}">
                <p14:modId xmlns:p14="http://schemas.microsoft.com/office/powerpoint/2010/main" val="290959752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44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vert="horz" lIns="91440" tIns="45720" rIns="91440" bIns="45720" rtlCol="0" anchor="ctr">
            <a:normAutofit/>
          </a:bodyPr>
          <a:lstStyle/>
          <a:p>
            <a:r>
              <a:rPr lang="en-US" sz="4100" b="1" kern="1200" dirty="0" err="1">
                <a:solidFill>
                  <a:srgbClr val="FFFFFF"/>
                </a:solidFill>
                <a:latin typeface="+mj-lt"/>
                <a:ea typeface="+mj-ea"/>
                <a:cs typeface="+mj-cs"/>
              </a:rPr>
              <a:t>Emoční</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inteligence</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není</a:t>
            </a:r>
            <a:r>
              <a:rPr lang="en-US" sz="4100" b="1" kern="1200" dirty="0">
                <a:solidFill>
                  <a:srgbClr val="FFFFFF"/>
                </a:solidFill>
                <a:latin typeface="+mj-lt"/>
                <a:ea typeface="+mj-ea"/>
                <a:cs typeface="+mj-cs"/>
              </a:rPr>
              <a:t>......</a:t>
            </a:r>
            <a:endParaRPr lang="en-US" sz="4100" kern="1200" dirty="0">
              <a:solidFill>
                <a:srgbClr val="FFFFFF"/>
              </a:solidFill>
              <a:latin typeface="+mj-lt"/>
              <a:ea typeface="+mj-ea"/>
              <a:cs typeface="+mj-cs"/>
            </a:endParaRP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742950" lvl="1" indent="-228600">
              <a:spcBef>
                <a:spcPts val="1200"/>
              </a:spcBef>
              <a:buClr>
                <a:schemeClr val="tx2"/>
              </a:buClr>
              <a:buFont typeface="Arial" panose="020B0604020202020204" pitchFamily="34" charset="0"/>
              <a:buChar char="•"/>
            </a:pPr>
            <a:r>
              <a:rPr lang="en-US" sz="2400" dirty="0" err="1">
                <a:latin typeface="+mn-lt"/>
              </a:rPr>
              <a:t>Být</a:t>
            </a:r>
            <a:r>
              <a:rPr lang="en-US" sz="2400" dirty="0">
                <a:latin typeface="+mn-lt"/>
              </a:rPr>
              <a:t> </a:t>
            </a:r>
            <a:r>
              <a:rPr lang="en-US" sz="2400" dirty="0" err="1">
                <a:latin typeface="+mn-lt"/>
              </a:rPr>
              <a:t>chytrý</a:t>
            </a:r>
            <a:endParaRPr lang="en-US" sz="2400" dirty="0">
              <a:latin typeface="+mn-lt"/>
            </a:endParaRPr>
          </a:p>
          <a:p>
            <a:pPr marL="742950" lvl="1" indent="-228600">
              <a:spcBef>
                <a:spcPts val="1200"/>
              </a:spcBef>
              <a:buClr>
                <a:schemeClr val="tx2"/>
              </a:buClr>
              <a:buFont typeface="Arial" panose="020B0604020202020204" pitchFamily="34" charset="0"/>
              <a:buChar char="•"/>
            </a:pPr>
            <a:r>
              <a:rPr lang="en-US" sz="2400" dirty="0">
                <a:latin typeface="+mn-lt"/>
              </a:rPr>
              <a:t>IQ</a:t>
            </a:r>
          </a:p>
          <a:p>
            <a:pPr marL="742950" lvl="1" indent="-228600">
              <a:spcBef>
                <a:spcPts val="1200"/>
              </a:spcBef>
              <a:buClr>
                <a:schemeClr val="tx2"/>
              </a:buClr>
              <a:buFont typeface="Arial" panose="020B0604020202020204" pitchFamily="34" charset="0"/>
              <a:buChar char="•"/>
            </a:pPr>
            <a:r>
              <a:rPr lang="en-US" sz="2400" dirty="0" err="1">
                <a:latin typeface="+mn-lt"/>
              </a:rPr>
              <a:t>Ovládání</a:t>
            </a:r>
            <a:r>
              <a:rPr lang="en-US" sz="2400" dirty="0">
                <a:latin typeface="+mn-lt"/>
              </a:rPr>
              <a:t> </a:t>
            </a:r>
            <a:r>
              <a:rPr lang="en-US" sz="2400" dirty="0" err="1">
                <a:latin typeface="+mn-lt"/>
              </a:rPr>
              <a:t>emocí</a:t>
            </a:r>
            <a:r>
              <a:rPr lang="en-US" sz="2400" dirty="0">
                <a:latin typeface="+mn-lt"/>
              </a:rPr>
              <a:t> </a:t>
            </a:r>
            <a:r>
              <a:rPr lang="en-US" sz="2400" dirty="0" err="1">
                <a:latin typeface="+mn-lt"/>
              </a:rPr>
              <a:t>ostatních</a:t>
            </a:r>
            <a:endParaRPr lang="en-US" sz="2400" dirty="0">
              <a:latin typeface="+mn-lt"/>
            </a:endParaRPr>
          </a:p>
          <a:p>
            <a:pPr marL="742950" lvl="1" indent="-228600">
              <a:spcBef>
                <a:spcPts val="1200"/>
              </a:spcBef>
              <a:buClr>
                <a:schemeClr val="tx2"/>
              </a:buClr>
              <a:buFont typeface="Arial" panose="020B0604020202020204" pitchFamily="34" charset="0"/>
              <a:buChar char="•"/>
            </a:pPr>
            <a:r>
              <a:rPr lang="en-US" sz="2400" dirty="0" err="1">
                <a:latin typeface="+mn-lt"/>
              </a:rPr>
              <a:t>Manipulování</a:t>
            </a:r>
            <a:r>
              <a:rPr lang="en-US" sz="2400" dirty="0">
                <a:latin typeface="+mn-lt"/>
              </a:rPr>
              <a:t> s </a:t>
            </a:r>
            <a:r>
              <a:rPr lang="en-US" sz="2400" dirty="0" err="1">
                <a:latin typeface="+mn-lt"/>
              </a:rPr>
              <a:t>ostatními</a:t>
            </a:r>
            <a:endParaRPr lang="en-US" sz="2400" dirty="0">
              <a:latin typeface="+mn-lt"/>
            </a:endParaRPr>
          </a:p>
          <a:p>
            <a:pPr marL="742950" lvl="1" indent="-228600">
              <a:spcBef>
                <a:spcPts val="1200"/>
              </a:spcBef>
              <a:buClr>
                <a:schemeClr val="tx2"/>
              </a:buClr>
              <a:buFont typeface="Arial" panose="020B0604020202020204" pitchFamily="34" charset="0"/>
              <a:buChar char="•"/>
            </a:pPr>
            <a:r>
              <a:rPr lang="en-US" sz="2400" dirty="0" err="1">
                <a:latin typeface="+mn-lt"/>
              </a:rPr>
              <a:t>Extroverze</a:t>
            </a:r>
            <a:r>
              <a:rPr lang="en-US" sz="2400" dirty="0">
                <a:latin typeface="+mn-lt"/>
              </a:rPr>
              <a:t>/</a:t>
            </a:r>
            <a:r>
              <a:rPr lang="en-US" sz="2400" dirty="0" err="1">
                <a:latin typeface="+mn-lt"/>
              </a:rPr>
              <a:t>Introverze</a:t>
            </a:r>
            <a:endParaRPr lang="en-US" sz="2400" dirty="0">
              <a:latin typeface="+mn-lt"/>
            </a:endParaRPr>
          </a:p>
        </p:txBody>
      </p:sp>
    </p:spTree>
    <p:extLst>
      <p:ext uri="{BB962C8B-B14F-4D97-AF65-F5344CB8AC3E}">
        <p14:creationId xmlns:p14="http://schemas.microsoft.com/office/powerpoint/2010/main" val="149210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kern="1200" dirty="0">
                <a:solidFill>
                  <a:srgbClr val="FFFFFF"/>
                </a:solidFill>
                <a:latin typeface="+mj-lt"/>
                <a:ea typeface="+mj-ea"/>
                <a:cs typeface="+mj-cs"/>
              </a:rPr>
              <a:t>Co je </a:t>
            </a:r>
            <a:r>
              <a:rPr lang="en-US" sz="4000" b="1" kern="1200" dirty="0" err="1">
                <a:solidFill>
                  <a:srgbClr val="FFFFFF"/>
                </a:solidFill>
                <a:latin typeface="+mj-lt"/>
                <a:ea typeface="+mj-ea"/>
                <a:cs typeface="+mj-cs"/>
              </a:rPr>
              <a:t>emoční</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inteligence</a:t>
            </a:r>
            <a:endParaRPr lang="en-US" sz="4000" kern="1200" dirty="0">
              <a:solidFill>
                <a:srgbClr val="FFFFFF"/>
              </a:solidFill>
              <a:latin typeface="+mj-lt"/>
              <a:ea typeface="+mj-ea"/>
              <a:cs typeface="+mj-cs"/>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1367624" y="2490436"/>
            <a:ext cx="9708995" cy="3567173"/>
          </a:xfrm>
        </p:spPr>
        <p:txBody>
          <a:bodyPr vert="horz" lIns="91440" tIns="45720" rIns="91440" bIns="45720" rtlCol="0" anchor="ctr">
            <a:normAutofit fontScale="85000" lnSpcReduction="20000"/>
          </a:bodyPr>
          <a:lstStyle/>
          <a:p>
            <a:pPr indent="-228600">
              <a:spcBef>
                <a:spcPts val="1200"/>
              </a:spcBef>
              <a:spcAft>
                <a:spcPts val="600"/>
              </a:spcAft>
              <a:buFont typeface="Arial" panose="020B0604020202020204" pitchFamily="34" charset="0"/>
              <a:buChar char="•"/>
            </a:pPr>
            <a:r>
              <a:rPr lang="en-US" sz="2400" b="1" dirty="0" err="1">
                <a:latin typeface="+mn-lt"/>
                <a:ea typeface="+mn-ea"/>
                <a:cs typeface="+mn-cs"/>
              </a:rPr>
              <a:t>Rozpoznání</a:t>
            </a:r>
            <a:r>
              <a:rPr lang="en-US" sz="2400" b="1" dirty="0">
                <a:latin typeface="+mn-lt"/>
                <a:ea typeface="+mn-ea"/>
                <a:cs typeface="+mn-cs"/>
              </a:rPr>
              <a:t>, </a:t>
            </a:r>
            <a:r>
              <a:rPr lang="en-US" sz="2400" b="1" dirty="0" err="1">
                <a:latin typeface="+mn-lt"/>
                <a:ea typeface="+mn-ea"/>
                <a:cs typeface="+mn-cs"/>
              </a:rPr>
              <a:t>pochopení</a:t>
            </a:r>
            <a:r>
              <a:rPr lang="en-US" sz="2400" b="1" dirty="0">
                <a:latin typeface="+mn-lt"/>
                <a:ea typeface="+mn-ea"/>
                <a:cs typeface="+mn-cs"/>
              </a:rPr>
              <a:t>, </a:t>
            </a:r>
            <a:r>
              <a:rPr lang="en-US" sz="2400" b="1" dirty="0" err="1">
                <a:latin typeface="+mn-lt"/>
                <a:ea typeface="+mn-ea"/>
                <a:cs typeface="+mn-cs"/>
              </a:rPr>
              <a:t>vyjádření</a:t>
            </a:r>
            <a:r>
              <a:rPr lang="en-US" sz="2400" b="1" dirty="0">
                <a:latin typeface="+mn-lt"/>
                <a:ea typeface="+mn-ea"/>
                <a:cs typeface="+mn-cs"/>
              </a:rPr>
              <a:t> a </a:t>
            </a:r>
            <a:r>
              <a:rPr lang="en-US" sz="2400" b="1" dirty="0" err="1">
                <a:latin typeface="+mn-lt"/>
                <a:ea typeface="+mn-ea"/>
                <a:cs typeface="+mn-cs"/>
              </a:rPr>
              <a:t>zvládání</a:t>
            </a:r>
            <a:r>
              <a:rPr lang="en-US" sz="2400" b="1" dirty="0">
                <a:latin typeface="+mn-lt"/>
                <a:ea typeface="+mn-ea"/>
                <a:cs typeface="+mn-cs"/>
              </a:rPr>
              <a:t> </a:t>
            </a:r>
            <a:r>
              <a:rPr lang="en-US" sz="2400" b="1" dirty="0" err="1">
                <a:latin typeface="+mn-lt"/>
                <a:ea typeface="+mn-ea"/>
                <a:cs typeface="+mn-cs"/>
              </a:rPr>
              <a:t>vlastních</a:t>
            </a:r>
            <a:r>
              <a:rPr lang="en-US" sz="2400" b="1" dirty="0">
                <a:latin typeface="+mn-lt"/>
                <a:ea typeface="+mn-ea"/>
                <a:cs typeface="+mn-cs"/>
              </a:rPr>
              <a:t> </a:t>
            </a:r>
            <a:r>
              <a:rPr lang="en-US" sz="2400" b="1" dirty="0" err="1">
                <a:latin typeface="+mn-lt"/>
                <a:ea typeface="+mn-ea"/>
                <a:cs typeface="+mn-cs"/>
              </a:rPr>
              <a:t>emocí</a:t>
            </a:r>
            <a:r>
              <a:rPr lang="en-US" sz="2400" b="1" dirty="0">
                <a:latin typeface="+mn-lt"/>
                <a:ea typeface="+mn-ea"/>
                <a:cs typeface="+mn-cs"/>
              </a:rPr>
              <a:t> a </a:t>
            </a:r>
            <a:r>
              <a:rPr lang="en-US" sz="2400" b="1" dirty="0" err="1">
                <a:latin typeface="+mn-lt"/>
                <a:ea typeface="+mn-ea"/>
                <a:cs typeface="+mn-cs"/>
              </a:rPr>
              <a:t>emocí</a:t>
            </a:r>
            <a:r>
              <a:rPr lang="en-US" sz="2400" b="1" dirty="0">
                <a:latin typeface="+mn-lt"/>
                <a:ea typeface="+mn-ea"/>
                <a:cs typeface="+mn-cs"/>
              </a:rPr>
              <a:t> </a:t>
            </a:r>
            <a:r>
              <a:rPr lang="en-US" sz="2400" b="1" dirty="0" err="1">
                <a:latin typeface="+mn-lt"/>
                <a:ea typeface="+mn-ea"/>
                <a:cs typeface="+mn-cs"/>
              </a:rPr>
              <a:t>druhých</a:t>
            </a:r>
            <a:r>
              <a:rPr lang="en-US" sz="2400" b="1" dirty="0">
                <a:latin typeface="+mn-lt"/>
                <a:ea typeface="+mn-ea"/>
                <a:cs typeface="+mn-cs"/>
              </a:rPr>
              <a:t>.</a:t>
            </a:r>
          </a:p>
          <a:p>
            <a:pPr marL="228600" lvl="1">
              <a:spcBef>
                <a:spcPts val="1200"/>
              </a:spcBef>
              <a:spcAft>
                <a:spcPts val="600"/>
              </a:spcAft>
            </a:pPr>
            <a:r>
              <a:rPr lang="en-US" sz="1500" b="0" dirty="0" err="1">
                <a:latin typeface="+mn-lt"/>
              </a:rPr>
              <a:t>Příklady</a:t>
            </a:r>
            <a:r>
              <a:rPr lang="en-US" sz="1500" b="0" dirty="0">
                <a:latin typeface="+mn-lt"/>
              </a:rPr>
              <a:t> </a:t>
            </a:r>
            <a:r>
              <a:rPr lang="en-US" sz="1500" b="0" dirty="0" err="1">
                <a:latin typeface="+mn-lt"/>
              </a:rPr>
              <a:t>vysokého</a:t>
            </a:r>
            <a:r>
              <a:rPr lang="en-US" sz="1500" b="0" dirty="0">
                <a:latin typeface="+mn-lt"/>
              </a:rPr>
              <a:t> EI:</a:t>
            </a:r>
          </a:p>
          <a:p>
            <a:pPr lvl="1" indent="-228600">
              <a:spcBef>
                <a:spcPts val="1200"/>
              </a:spcBef>
              <a:spcAft>
                <a:spcPts val="600"/>
              </a:spcAft>
              <a:buFont typeface="Arial" panose="020B0604020202020204" pitchFamily="34" charset="0"/>
              <a:buChar char="•"/>
            </a:pPr>
            <a:r>
              <a:rPr lang="en-US" sz="1500" b="0" dirty="0" err="1">
                <a:latin typeface="+mn-lt"/>
              </a:rPr>
              <a:t>Porozumění</a:t>
            </a:r>
            <a:r>
              <a:rPr lang="en-US" sz="1500" b="0" dirty="0">
                <a:latin typeface="+mn-lt"/>
              </a:rPr>
              <a:t> </a:t>
            </a:r>
            <a:r>
              <a:rPr lang="en-US" sz="1500" b="0" dirty="0" err="1">
                <a:latin typeface="+mn-lt"/>
              </a:rPr>
              <a:t>vlastním</a:t>
            </a:r>
            <a:r>
              <a:rPr lang="en-US" sz="1500" b="0" dirty="0">
                <a:latin typeface="+mn-lt"/>
              </a:rPr>
              <a:t> </a:t>
            </a:r>
            <a:r>
              <a:rPr lang="en-US" sz="1500" b="0" dirty="0" err="1">
                <a:latin typeface="+mn-lt"/>
              </a:rPr>
              <a:t>emocím</a:t>
            </a:r>
            <a:endParaRPr lang="en-US" sz="1500" b="0" dirty="0">
              <a:latin typeface="+mn-lt"/>
            </a:endParaRPr>
          </a:p>
          <a:p>
            <a:pPr lvl="1" indent="-228600">
              <a:spcBef>
                <a:spcPts val="1200"/>
              </a:spcBef>
              <a:spcAft>
                <a:spcPts val="600"/>
              </a:spcAft>
              <a:buFont typeface="Arial" panose="020B0604020202020204" pitchFamily="34" charset="0"/>
              <a:buChar char="•"/>
            </a:pPr>
            <a:r>
              <a:rPr lang="en-US" sz="1500" b="0" dirty="0" err="1">
                <a:latin typeface="+mn-lt"/>
              </a:rPr>
              <a:t>Vnímání</a:t>
            </a:r>
            <a:r>
              <a:rPr lang="en-US" sz="1500" b="0" dirty="0">
                <a:latin typeface="+mn-lt"/>
              </a:rPr>
              <a:t> </a:t>
            </a:r>
            <a:r>
              <a:rPr lang="en-US" sz="1500" b="0" dirty="0" err="1">
                <a:latin typeface="+mn-lt"/>
              </a:rPr>
              <a:t>signálů</a:t>
            </a:r>
            <a:r>
              <a:rPr lang="en-US" sz="1500" b="0" dirty="0">
                <a:latin typeface="+mn-lt"/>
              </a:rPr>
              <a:t> </a:t>
            </a:r>
            <a:r>
              <a:rPr lang="en-US" sz="1500" b="0" dirty="0" err="1">
                <a:latin typeface="+mn-lt"/>
              </a:rPr>
              <a:t>druhých</a:t>
            </a:r>
            <a:endParaRPr lang="en-US" sz="1500" b="0" dirty="0">
              <a:latin typeface="+mn-lt"/>
            </a:endParaRPr>
          </a:p>
          <a:p>
            <a:pPr lvl="1" indent="-228600">
              <a:spcBef>
                <a:spcPts val="1200"/>
              </a:spcBef>
              <a:spcAft>
                <a:spcPts val="600"/>
              </a:spcAft>
              <a:buFont typeface="Arial" panose="020B0604020202020204" pitchFamily="34" charset="0"/>
              <a:buChar char="•"/>
            </a:pPr>
            <a:r>
              <a:rPr lang="en-US" sz="1500" b="0" dirty="0" err="1">
                <a:latin typeface="+mn-lt"/>
              </a:rPr>
              <a:t>Řízení</a:t>
            </a:r>
            <a:r>
              <a:rPr lang="en-US" sz="1500" b="0" dirty="0">
                <a:latin typeface="+mn-lt"/>
              </a:rPr>
              <a:t> </a:t>
            </a:r>
            <a:r>
              <a:rPr lang="en-US" sz="1500" b="0" dirty="0" err="1">
                <a:latin typeface="+mn-lt"/>
              </a:rPr>
              <a:t>svých</a:t>
            </a:r>
            <a:r>
              <a:rPr lang="en-US" sz="1500" b="0" dirty="0">
                <a:latin typeface="+mn-lt"/>
              </a:rPr>
              <a:t> </a:t>
            </a:r>
            <a:r>
              <a:rPr lang="en-US" sz="1500" b="0" dirty="0" err="1">
                <a:latin typeface="+mn-lt"/>
              </a:rPr>
              <a:t>reakcí</a:t>
            </a:r>
            <a:r>
              <a:rPr lang="en-US" sz="1500" b="0" dirty="0">
                <a:latin typeface="+mn-lt"/>
              </a:rPr>
              <a:t> </a:t>
            </a:r>
            <a:r>
              <a:rPr lang="en-US" sz="1500" b="0" dirty="0" err="1">
                <a:latin typeface="+mn-lt"/>
              </a:rPr>
              <a:t>na</a:t>
            </a:r>
            <a:r>
              <a:rPr lang="en-US" sz="1500" b="0" dirty="0">
                <a:latin typeface="+mn-lt"/>
              </a:rPr>
              <a:t> </a:t>
            </a:r>
            <a:r>
              <a:rPr lang="en-US" sz="1500" b="0" dirty="0" err="1">
                <a:latin typeface="+mn-lt"/>
              </a:rPr>
              <a:t>druhé</a:t>
            </a:r>
            <a:endParaRPr lang="en-US" sz="1500" b="0" dirty="0">
              <a:latin typeface="+mn-lt"/>
            </a:endParaRPr>
          </a:p>
          <a:p>
            <a:pPr lvl="1" indent="-228600">
              <a:spcBef>
                <a:spcPts val="1200"/>
              </a:spcBef>
              <a:spcAft>
                <a:spcPts val="600"/>
              </a:spcAft>
              <a:buFont typeface="Arial" panose="020B0604020202020204" pitchFamily="34" charset="0"/>
              <a:buChar char="•"/>
            </a:pPr>
            <a:r>
              <a:rPr lang="en-US" sz="1500" b="0" dirty="0" err="1">
                <a:latin typeface="+mn-lt"/>
              </a:rPr>
              <a:t>Vhodný</a:t>
            </a:r>
            <a:r>
              <a:rPr lang="en-US" sz="1500" b="0" dirty="0">
                <a:latin typeface="+mn-lt"/>
              </a:rPr>
              <a:t> </a:t>
            </a:r>
            <a:r>
              <a:rPr lang="en-US" sz="1500" b="0" dirty="0" err="1">
                <a:latin typeface="+mn-lt"/>
              </a:rPr>
              <a:t>přístup</a:t>
            </a:r>
            <a:r>
              <a:rPr lang="en-US" sz="1500" b="0" dirty="0">
                <a:latin typeface="+mn-lt"/>
              </a:rPr>
              <a:t> v </a:t>
            </a:r>
            <a:r>
              <a:rPr lang="en-US" sz="1500" b="0" dirty="0" err="1">
                <a:latin typeface="+mn-lt"/>
              </a:rPr>
              <a:t>sociálních</a:t>
            </a:r>
            <a:r>
              <a:rPr lang="en-US" sz="1500" b="0" dirty="0">
                <a:latin typeface="+mn-lt"/>
              </a:rPr>
              <a:t> </a:t>
            </a:r>
            <a:r>
              <a:rPr lang="en-US" sz="1500" b="0" dirty="0" err="1">
                <a:latin typeface="+mn-lt"/>
              </a:rPr>
              <a:t>situacích</a:t>
            </a:r>
            <a:endParaRPr lang="en-US" sz="1500" b="0" dirty="0">
              <a:latin typeface="+mn-lt"/>
            </a:endParaRPr>
          </a:p>
          <a:p>
            <a:pPr lvl="1" indent="-228600">
              <a:spcBef>
                <a:spcPts val="1200"/>
              </a:spcBef>
              <a:spcAft>
                <a:spcPts val="600"/>
              </a:spcAft>
              <a:buFont typeface="Arial" panose="020B0604020202020204" pitchFamily="34" charset="0"/>
              <a:buChar char="•"/>
            </a:pPr>
            <a:r>
              <a:rPr lang="cs-CZ" sz="1500" b="0" dirty="0">
                <a:latin typeface="+mn-lt"/>
              </a:rPr>
              <a:t>R</a:t>
            </a:r>
            <a:r>
              <a:rPr lang="en-US" sz="1500" b="0" dirty="0" err="1">
                <a:latin typeface="+mn-lt"/>
              </a:rPr>
              <a:t>ozvíjení</a:t>
            </a:r>
            <a:r>
              <a:rPr lang="en-US" sz="1500" b="0" dirty="0">
                <a:latin typeface="+mn-lt"/>
              </a:rPr>
              <a:t> </a:t>
            </a:r>
            <a:r>
              <a:rPr lang="en-US" sz="1500" b="0" dirty="0" err="1">
                <a:latin typeface="+mn-lt"/>
              </a:rPr>
              <a:t>vztahů</a:t>
            </a:r>
            <a:endParaRPr lang="en-US" sz="1500" b="0" dirty="0">
              <a:latin typeface="+mn-lt"/>
            </a:endParaRPr>
          </a:p>
          <a:p>
            <a:pPr lvl="1" indent="-228600">
              <a:spcBef>
                <a:spcPts val="1200"/>
              </a:spcBef>
              <a:spcAft>
                <a:spcPts val="600"/>
              </a:spcAft>
              <a:buFont typeface="Arial" panose="020B0604020202020204" pitchFamily="34" charset="0"/>
              <a:buChar char="•"/>
            </a:pPr>
            <a:r>
              <a:rPr lang="en-US" sz="1500" b="0" dirty="0" err="1">
                <a:latin typeface="+mn-lt"/>
              </a:rPr>
              <a:t>Dobré</a:t>
            </a:r>
            <a:r>
              <a:rPr lang="en-US" sz="1500" b="0" dirty="0">
                <a:latin typeface="+mn-lt"/>
              </a:rPr>
              <a:t> </a:t>
            </a:r>
            <a:r>
              <a:rPr lang="en-US" sz="1500" b="0" dirty="0" err="1">
                <a:latin typeface="+mn-lt"/>
              </a:rPr>
              <a:t>zacházení</a:t>
            </a:r>
            <a:r>
              <a:rPr lang="en-US" sz="1500" b="0" dirty="0">
                <a:latin typeface="+mn-lt"/>
              </a:rPr>
              <a:t> s </a:t>
            </a:r>
            <a:r>
              <a:rPr lang="en-US" sz="1500" b="0" dirty="0" err="1">
                <a:latin typeface="+mn-lt"/>
              </a:rPr>
              <a:t>ostatními</a:t>
            </a:r>
            <a:endParaRPr lang="en-US" sz="1500" b="0" dirty="0">
              <a:latin typeface="+mn-lt"/>
            </a:endParaRPr>
          </a:p>
          <a:p>
            <a:pPr lvl="1" indent="-228600">
              <a:spcBef>
                <a:spcPts val="1200"/>
              </a:spcBef>
              <a:spcAft>
                <a:spcPts val="600"/>
              </a:spcAft>
              <a:buFont typeface="Arial" panose="020B0604020202020204" pitchFamily="34" charset="0"/>
              <a:buChar char="•"/>
            </a:pPr>
            <a:r>
              <a:rPr lang="en-US" sz="1500" b="0" dirty="0" err="1">
                <a:latin typeface="+mn-lt"/>
              </a:rPr>
              <a:t>Pomáhat</a:t>
            </a:r>
            <a:r>
              <a:rPr lang="en-US" sz="1500" b="0" dirty="0">
                <a:latin typeface="+mn-lt"/>
              </a:rPr>
              <a:t> </a:t>
            </a:r>
            <a:r>
              <a:rPr lang="en-US" sz="1500" b="0" dirty="0" err="1">
                <a:latin typeface="+mn-lt"/>
              </a:rPr>
              <a:t>druhým</a:t>
            </a:r>
            <a:r>
              <a:rPr lang="en-US" sz="1500" b="0" dirty="0">
                <a:latin typeface="+mn-lt"/>
              </a:rPr>
              <a:t> </a:t>
            </a:r>
            <a:r>
              <a:rPr lang="en-US" sz="1500" b="0" dirty="0" err="1">
                <a:latin typeface="+mn-lt"/>
              </a:rPr>
              <a:t>zvládat</a:t>
            </a:r>
            <a:r>
              <a:rPr lang="en-US" sz="1500" b="0" dirty="0">
                <a:latin typeface="+mn-lt"/>
              </a:rPr>
              <a:t> </a:t>
            </a:r>
            <a:r>
              <a:rPr lang="en-US" sz="1500" b="0" dirty="0" err="1">
                <a:latin typeface="+mn-lt"/>
              </a:rPr>
              <a:t>jejich</a:t>
            </a:r>
            <a:r>
              <a:rPr lang="en-US" sz="1500" b="0" dirty="0">
                <a:latin typeface="+mn-lt"/>
              </a:rPr>
              <a:t> </a:t>
            </a:r>
            <a:r>
              <a:rPr lang="en-US" sz="1500" b="0" dirty="0" err="1">
                <a:latin typeface="+mn-lt"/>
              </a:rPr>
              <a:t>emoce</a:t>
            </a:r>
            <a:endParaRPr lang="en-US" sz="1500" b="0" dirty="0">
              <a:latin typeface="+mn-lt"/>
            </a:endParaRPr>
          </a:p>
          <a:p>
            <a:pPr indent="-228600">
              <a:buFont typeface="Arial" panose="020B0604020202020204" pitchFamily="34" charset="0"/>
              <a:buChar char="•"/>
            </a:pPr>
            <a:endParaRPr lang="en-US" sz="1300" dirty="0">
              <a:latin typeface="+mn-lt"/>
              <a:ea typeface="+mn-ea"/>
              <a:cs typeface="+mn-cs"/>
            </a:endParaRPr>
          </a:p>
        </p:txBody>
      </p:sp>
    </p:spTree>
    <p:extLst>
      <p:ext uri="{BB962C8B-B14F-4D97-AF65-F5344CB8AC3E}">
        <p14:creationId xmlns:p14="http://schemas.microsoft.com/office/powerpoint/2010/main" val="240316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200" y="2306056"/>
            <a:ext cx="10515600" cy="1643062"/>
          </a:xfrm>
        </p:spPr>
        <p:txBody>
          <a:bodyPr/>
          <a:lstStyle/>
          <a:p>
            <a:pPr marL="0" indent="0">
              <a:buNone/>
            </a:pPr>
            <a:r>
              <a:rPr lang="en-US" sz="2000" dirty="0"/>
              <a:t>“</a:t>
            </a:r>
            <a:r>
              <a:rPr lang="en-US" sz="2000" dirty="0" err="1"/>
              <a:t>Rozzlobit</a:t>
            </a:r>
            <a:r>
              <a:rPr lang="en-US" sz="2000" dirty="0"/>
              <a:t> se </a:t>
            </a:r>
            <a:r>
              <a:rPr lang="en-US" sz="2000" dirty="0" err="1"/>
              <a:t>může</a:t>
            </a:r>
            <a:r>
              <a:rPr lang="en-US" sz="2000" dirty="0"/>
              <a:t> </a:t>
            </a:r>
            <a:r>
              <a:rPr lang="en-US" sz="2000" dirty="0" err="1"/>
              <a:t>každý</a:t>
            </a:r>
            <a:r>
              <a:rPr lang="en-US" sz="2000" dirty="0"/>
              <a:t> - to je </a:t>
            </a:r>
            <a:r>
              <a:rPr lang="en-US" sz="2000" dirty="0" err="1"/>
              <a:t>snadné</a:t>
            </a:r>
            <a:r>
              <a:rPr lang="en-US" sz="2000" dirty="0"/>
              <a:t>, ale </a:t>
            </a:r>
            <a:r>
              <a:rPr lang="en-US" sz="2000" dirty="0" err="1"/>
              <a:t>rozzlobit</a:t>
            </a:r>
            <a:r>
              <a:rPr lang="en-US" sz="2000" dirty="0"/>
              <a:t> se </a:t>
            </a:r>
            <a:r>
              <a:rPr lang="en-US" sz="2000" dirty="0" err="1"/>
              <a:t>na</a:t>
            </a:r>
            <a:r>
              <a:rPr lang="en-US" sz="2000" dirty="0"/>
              <a:t> </a:t>
            </a:r>
            <a:r>
              <a:rPr lang="en-US" sz="2000" dirty="0" err="1"/>
              <a:t>správného</a:t>
            </a:r>
            <a:r>
              <a:rPr lang="en-US" sz="2000" dirty="0"/>
              <a:t> </a:t>
            </a:r>
            <a:r>
              <a:rPr lang="en-US" sz="2000" dirty="0" err="1"/>
              <a:t>člověka</a:t>
            </a:r>
            <a:r>
              <a:rPr lang="en-US" sz="2000" dirty="0"/>
              <a:t> </a:t>
            </a:r>
            <a:r>
              <a:rPr lang="en-US" sz="2000" dirty="0" err="1"/>
              <a:t>ve</a:t>
            </a:r>
            <a:r>
              <a:rPr lang="en-US" sz="2000" dirty="0"/>
              <a:t> </a:t>
            </a:r>
            <a:r>
              <a:rPr lang="en-US" sz="2000" dirty="0" err="1"/>
              <a:t>správný</a:t>
            </a:r>
            <a:r>
              <a:rPr lang="en-US" sz="2000" dirty="0"/>
              <a:t> </a:t>
            </a:r>
            <a:r>
              <a:rPr lang="en-US" sz="2000" dirty="0" err="1"/>
              <a:t>čas</a:t>
            </a:r>
            <a:r>
              <a:rPr lang="en-US" sz="2000" dirty="0"/>
              <a:t>, za </a:t>
            </a:r>
            <a:r>
              <a:rPr lang="en-US" sz="2000" dirty="0" err="1"/>
              <a:t>správným</a:t>
            </a:r>
            <a:r>
              <a:rPr lang="en-US" sz="2000" dirty="0"/>
              <a:t> </a:t>
            </a:r>
            <a:r>
              <a:rPr lang="en-US" sz="2000" dirty="0" err="1"/>
              <a:t>účelem</a:t>
            </a:r>
            <a:r>
              <a:rPr lang="en-US" sz="2000" dirty="0"/>
              <a:t> a </a:t>
            </a:r>
            <a:r>
              <a:rPr lang="en-US" sz="2000" dirty="0" err="1"/>
              <a:t>správným</a:t>
            </a:r>
            <a:r>
              <a:rPr lang="en-US" sz="2000" dirty="0"/>
              <a:t> </a:t>
            </a:r>
            <a:r>
              <a:rPr lang="en-US" sz="2000" dirty="0" err="1"/>
              <a:t>způsobem</a:t>
            </a:r>
            <a:r>
              <a:rPr lang="en-US" sz="2000" dirty="0"/>
              <a:t> - to </a:t>
            </a:r>
            <a:r>
              <a:rPr lang="en-US" sz="2000" dirty="0" err="1"/>
              <a:t>není</a:t>
            </a:r>
            <a:r>
              <a:rPr lang="en-US" sz="2000" dirty="0"/>
              <a:t> v </a:t>
            </a:r>
            <a:r>
              <a:rPr lang="en-US" sz="2000" dirty="0" err="1"/>
              <a:t>moci</a:t>
            </a:r>
            <a:r>
              <a:rPr lang="en-US" sz="2000" dirty="0"/>
              <a:t> </a:t>
            </a:r>
            <a:r>
              <a:rPr lang="en-US" sz="2000" dirty="0" err="1"/>
              <a:t>každého</a:t>
            </a:r>
            <a:r>
              <a:rPr lang="en-US" sz="2000" dirty="0"/>
              <a:t> a </a:t>
            </a:r>
            <a:r>
              <a:rPr lang="en-US" sz="2000" dirty="0" err="1"/>
              <a:t>není</a:t>
            </a:r>
            <a:r>
              <a:rPr lang="en-US" sz="2000" dirty="0"/>
              <a:t> to </a:t>
            </a:r>
            <a:r>
              <a:rPr lang="en-US" sz="2000" dirty="0" err="1"/>
              <a:t>snadné</a:t>
            </a:r>
            <a:r>
              <a:rPr lang="en-US" sz="2000" dirty="0"/>
              <a:t>.”</a:t>
            </a:r>
            <a:br>
              <a:rPr lang="en-US" sz="2000" dirty="0"/>
            </a:br>
            <a:br>
              <a:rPr lang="cs-CZ" sz="2000" dirty="0"/>
            </a:br>
            <a:br>
              <a:rPr lang="en-US" sz="2000" dirty="0"/>
            </a:br>
            <a:r>
              <a:rPr lang="en-US" sz="2000" dirty="0"/>
              <a:t>- </a:t>
            </a:r>
            <a:r>
              <a:rPr lang="en-US" sz="2000" dirty="0" err="1"/>
              <a:t>Aristot</a:t>
            </a:r>
            <a:r>
              <a:rPr lang="cs-CZ" sz="2000" dirty="0"/>
              <a:t>E</a:t>
            </a:r>
            <a:r>
              <a:rPr lang="en-US" sz="2000" dirty="0"/>
              <a:t>le</a:t>
            </a:r>
            <a:r>
              <a:rPr lang="cs-CZ" sz="2000" dirty="0"/>
              <a:t>S</a:t>
            </a:r>
            <a:r>
              <a:rPr lang="en-US" sz="2000" dirty="0"/>
              <a:t>, </a:t>
            </a:r>
            <a:r>
              <a:rPr lang="cs-CZ" sz="2000" dirty="0"/>
              <a:t>řecký filozof</a:t>
            </a:r>
            <a:endParaRPr lang="en-US" sz="2000" dirty="0"/>
          </a:p>
        </p:txBody>
      </p:sp>
      <p:pic>
        <p:nvPicPr>
          <p:cNvPr id="4" name="Obrázek 3">
            <a:extLst>
              <a:ext uri="{FF2B5EF4-FFF2-40B4-BE49-F238E27FC236}">
                <a16:creationId xmlns:a16="http://schemas.microsoft.com/office/drawing/2014/main" id="{F0769B29-7926-490F-8C4A-FD906123E0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0074" y="0"/>
            <a:ext cx="2751851" cy="1445010"/>
          </a:xfrm>
          <a:prstGeom prst="rect">
            <a:avLst/>
          </a:prstGeom>
        </p:spPr>
      </p:pic>
      <p:sp>
        <p:nvSpPr>
          <p:cNvPr id="5" name="TextovéPole 4">
            <a:extLst>
              <a:ext uri="{FF2B5EF4-FFF2-40B4-BE49-F238E27FC236}">
                <a16:creationId xmlns:a16="http://schemas.microsoft.com/office/drawing/2014/main" id="{8FA764E8-8330-4138-821D-3C89F55AE2AB}"/>
              </a:ext>
            </a:extLst>
          </p:cNvPr>
          <p:cNvSpPr txBox="1"/>
          <p:nvPr/>
        </p:nvSpPr>
        <p:spPr>
          <a:xfrm>
            <a:off x="4720074" y="1554958"/>
            <a:ext cx="2751851" cy="369332"/>
          </a:xfrm>
          <a:prstGeom prst="rect">
            <a:avLst/>
          </a:prstGeom>
          <a:noFill/>
        </p:spPr>
        <p:txBody>
          <a:bodyPr wrap="square" rtlCol="0">
            <a:spAutoFit/>
          </a:bodyPr>
          <a:lstStyle/>
          <a:p>
            <a:r>
              <a:rPr lang="cs-CZ" sz="900">
                <a:hlinkClick r:id="rId4" tooltip="http://juanandres911.blogspot.com/2016/05/arqueologos-griegos-creen-haber-hallado.html"/>
              </a:rPr>
              <a:t>Tato fotka</a:t>
            </a:r>
            <a:r>
              <a:rPr lang="cs-CZ" sz="900"/>
              <a:t> od autora Neznámý autor s licencí </a:t>
            </a:r>
            <a:r>
              <a:rPr lang="cs-CZ" sz="900">
                <a:hlinkClick r:id="rId5" tooltip="https://creativecommons.org/licenses/by/3.0/"/>
              </a:rPr>
              <a:t>CC BY</a:t>
            </a:r>
            <a:endParaRPr lang="cs-CZ" sz="900"/>
          </a:p>
        </p:txBody>
      </p:sp>
    </p:spTree>
    <p:extLst>
      <p:ext uri="{BB962C8B-B14F-4D97-AF65-F5344CB8AC3E}">
        <p14:creationId xmlns:p14="http://schemas.microsoft.com/office/powerpoint/2010/main" val="2324629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3" ma:contentTypeDescription="Create a new document." ma:contentTypeScope="" ma:versionID="42693cb750351ae14cbab8813427eeb1">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5cfd63ac799536fe9f7fe3059d503f0e"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6E3ED-FFB0-4141-9647-02E3979050BE}">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terms/"/>
    <ds:schemaRef ds:uri="8249b341-fd8d-4f11-a3f4-f93b81cf4a24"/>
    <ds:schemaRef ds:uri="09a30ee2-1caf-47ed-b0bd-3ae54742cbde"/>
    <ds:schemaRef ds:uri="http://purl.org/dc/dcmitype/"/>
  </ds:schemaRefs>
</ds:datastoreItem>
</file>

<file path=customXml/itemProps2.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3.xml><?xml version="1.0" encoding="utf-8"?>
<ds:datastoreItem xmlns:ds="http://schemas.openxmlformats.org/officeDocument/2006/customXml" ds:itemID="{B3E88664-E6CA-460A-8472-62C69E1E2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3988</TotalTime>
  <Words>4695</Words>
  <Application>Microsoft Office PowerPoint</Application>
  <PresentationFormat>Širokoúhlá obrazovka</PresentationFormat>
  <Paragraphs>422</Paragraphs>
  <Slides>51</Slides>
  <Notes>29</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51</vt:i4>
      </vt:variant>
    </vt:vector>
  </HeadingPairs>
  <TitlesOfParts>
    <vt:vector size="62" baseType="lpstr">
      <vt:lpstr>Wingdings 2</vt:lpstr>
      <vt:lpstr>Open Sans</vt:lpstr>
      <vt:lpstr>Calibri</vt:lpstr>
      <vt:lpstr>Raleway</vt:lpstr>
      <vt:lpstr>Raleway SemiBold</vt:lpstr>
      <vt:lpstr>Raleway Light</vt:lpstr>
      <vt:lpstr>Courier New</vt:lpstr>
      <vt:lpstr>Tahoma</vt:lpstr>
      <vt:lpstr>Arial</vt:lpstr>
      <vt:lpstr>Wingdings</vt:lpstr>
      <vt:lpstr>Custom Design</vt:lpstr>
      <vt:lpstr>Emoční inteligence a sociální práce</vt:lpstr>
      <vt:lpstr>Obsah</vt:lpstr>
      <vt:lpstr>Co se naučíme?</vt:lpstr>
      <vt:lpstr>Znali jste někdy někoho, kdo...</vt:lpstr>
      <vt:lpstr>Soft skills jsou prostě důležité</vt:lpstr>
      <vt:lpstr>EI Facts</vt:lpstr>
      <vt:lpstr>Emoční inteligence není......</vt:lpstr>
      <vt:lpstr>Co je emoční inteligence</vt:lpstr>
      <vt:lpstr>“Rozzlobit se může každý - to je snadné, ale rozzlobit se na správného člověka ve správný čas, za správným účelem a správným způsobem - to není v moci každého a není to snadné.”   - AristotEleS, řecký filozof</vt:lpstr>
      <vt:lpstr>Emoce, nálady, pocity</vt:lpstr>
      <vt:lpstr>Primární a sekundární emoce</vt:lpstr>
      <vt:lpstr>Dále …</vt:lpstr>
      <vt:lpstr>Ingredience interakcí</vt:lpstr>
      <vt:lpstr>Kruh: příjemné x nepříjemné </vt:lpstr>
      <vt:lpstr>WU: Hádání emocí</vt:lpstr>
      <vt:lpstr>Ingredience interakce</vt:lpstr>
      <vt:lpstr>Co víme o komunikaci?</vt:lpstr>
      <vt:lpstr>Prezentace aplikace PowerPoint</vt:lpstr>
      <vt:lpstr>Komunikační procesy</vt:lpstr>
      <vt:lpstr>Faktory ingredience interakce</vt:lpstr>
      <vt:lpstr>Cíle pomáhajícího</vt:lpstr>
      <vt:lpstr>Igredience komunikačního procesu </vt:lpstr>
      <vt:lpstr>1/ Co vidím a slyším?</vt:lpstr>
      <vt:lpstr>Co vidím? </vt:lpstr>
      <vt:lpstr> Jaký význam přikládám tomu, co vnímám? </vt:lpstr>
      <vt:lpstr>Interpretace</vt:lpstr>
      <vt:lpstr> Jaký pocit mám z významu, který jsem věcem dal? </vt:lpstr>
      <vt:lpstr> Jaký mám pocit ze svých pocitů? </vt:lpstr>
      <vt:lpstr>Jaké obrany používám?</vt:lpstr>
      <vt:lpstr>Projekce do ostatních </vt:lpstr>
      <vt:lpstr>Popření</vt:lpstr>
      <vt:lpstr>Ignorování</vt:lpstr>
      <vt:lpstr>Jaká pravidla pro komentování používám?</vt:lpstr>
      <vt:lpstr>Ingredience interakcí v přehledu</vt:lpstr>
      <vt:lpstr>Reflexe na doma</vt:lpstr>
      <vt:lpstr>Děkujeme za pozornost</vt:lpstr>
      <vt:lpstr>Prezentace aplikace PowerPoint</vt:lpstr>
      <vt:lpstr>Understanding Emotions </vt:lpstr>
      <vt:lpstr>Understanding the Brain</vt:lpstr>
      <vt:lpstr>How does Emotional Intelligence really work?</vt:lpstr>
      <vt:lpstr>Our Response to Triggers</vt:lpstr>
      <vt:lpstr>The Key Ingredient: Empathy</vt:lpstr>
      <vt:lpstr>Changing your Emotions</vt:lpstr>
      <vt:lpstr>Controlling your Emotions</vt:lpstr>
      <vt:lpstr>The Benefits of Emotional Intelligence at Work</vt:lpstr>
      <vt:lpstr>Emotionally Intelligent People are…</vt:lpstr>
      <vt:lpstr>Activity</vt:lpstr>
      <vt:lpstr>Most Important Point</vt:lpstr>
      <vt:lpstr>Your Kepro EAPur Kepro EAP </vt:lpstr>
      <vt:lpstr>Session Evaluation</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Pavel Navrátil</cp:lastModifiedBy>
  <cp:revision>534</cp:revision>
  <cp:lastPrinted>2022-05-17T20:32:41Z</cp:lastPrinted>
  <dcterms:created xsi:type="dcterms:W3CDTF">2020-03-20T15:14:34Z</dcterms:created>
  <dcterms:modified xsi:type="dcterms:W3CDTF">2022-10-04T06:10:56Z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