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5"/>
  </p:notesMasterIdLst>
  <p:handoutMasterIdLst>
    <p:handoutMasterId r:id="rId16"/>
  </p:handoutMasterIdLst>
  <p:sldIdLst>
    <p:sldId id="256" r:id="rId5"/>
    <p:sldId id="291" r:id="rId6"/>
    <p:sldId id="292" r:id="rId7"/>
    <p:sldId id="294" r:id="rId8"/>
    <p:sldId id="293" r:id="rId9"/>
    <p:sldId id="295" r:id="rId10"/>
    <p:sldId id="296" r:id="rId11"/>
    <p:sldId id="298" r:id="rId12"/>
    <p:sldId id="316" r:id="rId13"/>
    <p:sldId id="317" r:id="rId1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5B38F8-BF16-4666-8BE8-EF1B883A36F4}" v="776" dt="2023-03-13T00:42:53.342"/>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768" autoAdjust="0"/>
  </p:normalViewPr>
  <p:slideViewPr>
    <p:cSldViewPr snapToGrid="0">
      <p:cViewPr varScale="1">
        <p:scale>
          <a:sx n="76" d="100"/>
          <a:sy n="76" d="100"/>
        </p:scale>
        <p:origin x="946" y="5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SPRn8833 Strategické plánování pro veřejné a sociální cíle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SPRn8833 Strategické plánování pro veřejné a sociální cíle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SPRn8833 Strategické plánování pro veřejné a sociální cíle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SPRn8833 Strategické plánování pro veřejné a sociální cíle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SPRn8833 Strategické plánování pro veřejné a sociální cíle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SPRn8833 Strategické plánování pro veřejné a sociální cíle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SPRn8833 Strategické plánování pro veřejné a sociální cíle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1704611"/>
            <a:ext cx="11361600" cy="1171580"/>
          </a:xfrm>
        </p:spPr>
        <p:txBody>
          <a:bodyPr/>
          <a:lstStyle/>
          <a:p>
            <a:r>
              <a:rPr lang="cs-CZ" dirty="0"/>
              <a:t>Tvorba specifických a akčních plánů, alokace zdrojů, tvorba pracovních týmů ve stávající organizační struktuře</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3981810"/>
            <a:ext cx="11361600" cy="698497"/>
          </a:xfrm>
        </p:spPr>
        <p:txBody>
          <a:bodyPr/>
          <a:lstStyle/>
          <a:p>
            <a:r>
              <a:rPr lang="cs-CZ" dirty="0"/>
              <a:t>Seminář 5: Krok 8 seminární práce</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3EC5802-83D5-B760-6314-26AA4001CE12}"/>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D2672F4C-D561-3A7F-07AE-DD4A98D0C08D}"/>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EA1261A7-2748-884E-44E3-4A7E9C04F979}"/>
              </a:ext>
            </a:extLst>
          </p:cNvPr>
          <p:cNvSpPr>
            <a:spLocks noGrp="1"/>
          </p:cNvSpPr>
          <p:nvPr>
            <p:ph type="title"/>
          </p:nvPr>
        </p:nvSpPr>
        <p:spPr>
          <a:xfrm>
            <a:off x="720000" y="227631"/>
            <a:ext cx="10753200" cy="451576"/>
          </a:xfrm>
        </p:spPr>
        <p:txBody>
          <a:bodyPr/>
          <a:lstStyle/>
          <a:p>
            <a:r>
              <a:rPr lang="cs-CZ" dirty="0"/>
              <a:t>Prezentace SP na kolokvium – manažerské shrnutí</a:t>
            </a:r>
          </a:p>
        </p:txBody>
      </p:sp>
      <p:sp>
        <p:nvSpPr>
          <p:cNvPr id="5" name="Zástupný obsah 4">
            <a:extLst>
              <a:ext uri="{FF2B5EF4-FFF2-40B4-BE49-F238E27FC236}">
                <a16:creationId xmlns:a16="http://schemas.microsoft.com/office/drawing/2014/main" id="{C834E1A1-3A0D-8480-B4DF-3956F87EB56D}"/>
              </a:ext>
            </a:extLst>
          </p:cNvPr>
          <p:cNvSpPr>
            <a:spLocks noGrp="1"/>
          </p:cNvSpPr>
          <p:nvPr>
            <p:ph idx="1"/>
          </p:nvPr>
        </p:nvSpPr>
        <p:spPr>
          <a:xfrm>
            <a:off x="719400" y="1259923"/>
            <a:ext cx="10753200" cy="4139998"/>
          </a:xfrm>
        </p:spPr>
        <p:txBody>
          <a:bodyPr/>
          <a:lstStyle/>
          <a:p>
            <a:pPr algn="l">
              <a:lnSpc>
                <a:spcPct val="100000"/>
              </a:lnSpc>
              <a:buFont typeface="+mj-lt"/>
              <a:buAutoNum type="arabicPeriod"/>
            </a:pPr>
            <a:r>
              <a:rPr lang="cs-CZ" sz="2000" b="0" i="0" dirty="0">
                <a:solidFill>
                  <a:srgbClr val="374151"/>
                </a:solidFill>
                <a:effectLst/>
                <a:latin typeface="Söhne"/>
              </a:rPr>
              <a:t>Začněte s úvodem: Uveďte krátký úvod, který vysvětluje, o čem strategický plán je, co je jeho hlavním cílem a jaký je jeho rozsah. Zahrňte také informace o období, na které se plán vztahuje.</a:t>
            </a:r>
          </a:p>
          <a:p>
            <a:pPr algn="l">
              <a:lnSpc>
                <a:spcPct val="100000"/>
              </a:lnSpc>
              <a:buFont typeface="+mj-lt"/>
              <a:buAutoNum type="arabicPeriod"/>
            </a:pPr>
            <a:r>
              <a:rPr lang="cs-CZ" sz="2000" b="0" i="0" dirty="0">
                <a:solidFill>
                  <a:srgbClr val="374151"/>
                </a:solidFill>
                <a:effectLst/>
                <a:latin typeface="Söhne"/>
              </a:rPr>
              <a:t>Zdůrazněte hlavní body: Shrňte hlavní body strategického plánu. To by mělo být stručné a jasné, a mělo by obsahovat hlavní cíle, priority nebo směry, které jsou stanoveny v plánu.</a:t>
            </a:r>
          </a:p>
          <a:p>
            <a:pPr algn="l">
              <a:lnSpc>
                <a:spcPct val="100000"/>
              </a:lnSpc>
              <a:buFont typeface="+mj-lt"/>
              <a:buAutoNum type="arabicPeriod"/>
            </a:pPr>
            <a:r>
              <a:rPr lang="cs-CZ" sz="2000" b="0" i="0" dirty="0">
                <a:solidFill>
                  <a:srgbClr val="374151"/>
                </a:solidFill>
                <a:effectLst/>
                <a:latin typeface="Söhne"/>
              </a:rPr>
              <a:t>Popište přínosy: Uveďte, jaký přínos strategický plán přinese organizaci nebo projektu. Může se jednat o očekávané výsledky, výhody nebo příležitosti, které plán nabízí.</a:t>
            </a:r>
          </a:p>
          <a:p>
            <a:pPr algn="l">
              <a:lnSpc>
                <a:spcPct val="100000"/>
              </a:lnSpc>
              <a:buFont typeface="+mj-lt"/>
              <a:buAutoNum type="arabicPeriod"/>
            </a:pPr>
            <a:r>
              <a:rPr lang="cs-CZ" sz="2000" b="0" i="0" dirty="0">
                <a:solidFill>
                  <a:srgbClr val="374151"/>
                </a:solidFill>
                <a:effectLst/>
                <a:latin typeface="Söhne"/>
              </a:rPr>
              <a:t>Zaměřte se na klíčové akce: Shrňte klíčové akce nebo iniciativy, které jsou součástí strategického plánu. Mělo by jít o ty nejdůležitější kroky, které je třeba podniknout, aby se dosáhlo stanovených cílů.</a:t>
            </a:r>
          </a:p>
          <a:p>
            <a:pPr algn="l">
              <a:lnSpc>
                <a:spcPct val="100000"/>
              </a:lnSpc>
              <a:buFont typeface="+mj-lt"/>
              <a:buAutoNum type="arabicPeriod"/>
            </a:pPr>
            <a:r>
              <a:rPr lang="cs-CZ" sz="2000" b="0" i="0" dirty="0">
                <a:solidFill>
                  <a:srgbClr val="374151"/>
                </a:solidFill>
                <a:effectLst/>
                <a:latin typeface="Söhne"/>
              </a:rPr>
              <a:t>Zdůrazněte odpovědnost: Uveďte, kdo je odpovědný za implementaci strategického plánu a za dosažení jeho cílů. To může zahrnovat jména týmů nebo jednotlivců, kteří jsou zodpovědní za konkrétní akce nebo iniciativy.</a:t>
            </a:r>
          </a:p>
          <a:p>
            <a:pPr algn="l">
              <a:lnSpc>
                <a:spcPct val="100000"/>
              </a:lnSpc>
              <a:buFont typeface="+mj-lt"/>
              <a:buAutoNum type="arabicPeriod"/>
            </a:pPr>
            <a:r>
              <a:rPr lang="cs-CZ" sz="2000" b="0" i="0" dirty="0">
                <a:solidFill>
                  <a:srgbClr val="374151"/>
                </a:solidFill>
                <a:effectLst/>
                <a:latin typeface="Söhne"/>
              </a:rPr>
              <a:t>Uveďte další kroky: Shrňte další kroky, které budou následovat po schválení strategického plánu. Může se jednat o další plánování, implementaci nebo monitorování pokroku.</a:t>
            </a:r>
          </a:p>
          <a:p>
            <a:pPr algn="l">
              <a:lnSpc>
                <a:spcPct val="100000"/>
              </a:lnSpc>
              <a:buFont typeface="+mj-lt"/>
              <a:buAutoNum type="arabicPeriod"/>
            </a:pPr>
            <a:r>
              <a:rPr lang="cs-CZ" sz="2000" b="0" i="0" dirty="0">
                <a:solidFill>
                  <a:srgbClr val="374151"/>
                </a:solidFill>
                <a:effectLst/>
                <a:latin typeface="Söhne"/>
              </a:rPr>
              <a:t>Závěr: Uzavřete manažerské shrnutí zdůrazněním důležitosti strategického plánu pro organizaci nebo projekt a s odkazem na očekávané výsledky nebo výhody.</a:t>
            </a:r>
          </a:p>
          <a:p>
            <a:pPr>
              <a:lnSpc>
                <a:spcPct val="100000"/>
              </a:lnSpc>
            </a:pPr>
            <a:endParaRPr lang="cs-CZ" sz="2000" dirty="0"/>
          </a:p>
        </p:txBody>
      </p:sp>
    </p:spTree>
    <p:extLst>
      <p:ext uri="{BB962C8B-B14F-4D97-AF65-F5344CB8AC3E}">
        <p14:creationId xmlns:p14="http://schemas.microsoft.com/office/powerpoint/2010/main" val="656654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2FD4211-B663-C0E8-326E-0E46A98D2023}"/>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407C160E-C397-02B7-0093-17659D8062A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36F981D6-420E-5EA6-FCB2-7C3A1AB4FBF3}"/>
              </a:ext>
            </a:extLst>
          </p:cNvPr>
          <p:cNvSpPr>
            <a:spLocks noGrp="1"/>
          </p:cNvSpPr>
          <p:nvPr>
            <p:ph type="title"/>
          </p:nvPr>
        </p:nvSpPr>
        <p:spPr/>
        <p:txBody>
          <a:bodyPr/>
          <a:lstStyle/>
          <a:p>
            <a:r>
              <a:rPr lang="cs-CZ" dirty="0"/>
              <a:t>Krok 8 – Strategie, specifické a akční plány</a:t>
            </a:r>
          </a:p>
        </p:txBody>
      </p:sp>
      <p:sp>
        <p:nvSpPr>
          <p:cNvPr id="5" name="Zástupný obsah 4">
            <a:extLst>
              <a:ext uri="{FF2B5EF4-FFF2-40B4-BE49-F238E27FC236}">
                <a16:creationId xmlns:a16="http://schemas.microsoft.com/office/drawing/2014/main" id="{605A6A72-5871-9430-5DF7-04043D65831F}"/>
              </a:ext>
            </a:extLst>
          </p:cNvPr>
          <p:cNvSpPr>
            <a:spLocks noGrp="1"/>
          </p:cNvSpPr>
          <p:nvPr>
            <p:ph idx="1"/>
          </p:nvPr>
        </p:nvSpPr>
        <p:spPr>
          <a:xfrm>
            <a:off x="666000" y="1511131"/>
            <a:ext cx="10753200" cy="4139998"/>
          </a:xfrm>
        </p:spPr>
        <p:txBody>
          <a:bodyPr/>
          <a:lstStyle/>
          <a:p>
            <a:pPr>
              <a:lnSpc>
                <a:spcPct val="100000"/>
              </a:lnSpc>
              <a:spcBef>
                <a:spcPts val="600"/>
              </a:spcBef>
            </a:pPr>
            <a:r>
              <a:rPr lang="cs-CZ" sz="2000" b="1" dirty="0"/>
              <a:t>Specifické oblasti :</a:t>
            </a:r>
          </a:p>
          <a:p>
            <a:pPr marL="0" indent="0">
              <a:lnSpc>
                <a:spcPct val="100000"/>
              </a:lnSpc>
              <a:spcBef>
                <a:spcPts val="600"/>
              </a:spcBef>
              <a:buNone/>
            </a:pPr>
            <a:r>
              <a:rPr lang="cs-CZ" sz="2000" dirty="0"/>
              <a:t>Účelem seminárního úkolu je začlenit přijatou strategii do všech příslušných organizačních  systémů, jako jsou HR plány, plán vzdělávání a rozvoje zaměstnanců, plán interní komunikace, plán rozvoje IT systému; plán vnitřní komunikace, marketingový plán; plán rozvoje služeb a programů, plán reorganizace (restrukturace) vztahů; finanční plán a alokace rozpočtu atd. Pouhé vytvoření strategického plánu nestačí. Teprve vypracování </a:t>
            </a:r>
            <a:r>
              <a:rPr lang="cs-CZ" sz="2000" b="1" dirty="0"/>
              <a:t>účinného akčního plánu </a:t>
            </a:r>
            <a:r>
              <a:rPr lang="cs-CZ" sz="2000" dirty="0"/>
              <a:t>a implementačního procesu a poskytnutí potřebných zdrojů uvede strategii do života a vytvoří pro organizaci a její zainteresované aktéry skutečnou hodnotu.</a:t>
            </a:r>
          </a:p>
          <a:p>
            <a:pPr>
              <a:lnSpc>
                <a:spcPct val="100000"/>
              </a:lnSpc>
              <a:spcBef>
                <a:spcPts val="600"/>
              </a:spcBef>
            </a:pPr>
            <a:r>
              <a:rPr lang="cs-CZ" sz="2000" b="1" dirty="0"/>
              <a:t>Zajištění zdrojů:</a:t>
            </a:r>
          </a:p>
          <a:p>
            <a:pPr marL="0" indent="0">
              <a:lnSpc>
                <a:spcPct val="100000"/>
              </a:lnSpc>
              <a:spcBef>
                <a:spcPts val="600"/>
              </a:spcBef>
              <a:buNone/>
            </a:pPr>
            <a:r>
              <a:rPr lang="cs-CZ" sz="2000" dirty="0"/>
              <a:t>Pro úspěch je zapotřebí odpovídající financování a další zdroje pro provedení. Nezáleží na tom, jak velké strategie a plány jsou, pokud není kapacita na jejich realizaci. Nicméně ne všechny strategie vyžadují „nové“ peníze. Mnohé může být provedeno posunutím existujících organizačních zdrojů. Pokud organizace není ochotna přesouvat zdroje tak, aby odpovídaly jejím prioritám, pak by pravděpodobně neměla začínat formulováním strategického plánu.</a:t>
            </a:r>
          </a:p>
          <a:p>
            <a:endParaRPr lang="cs-CZ" sz="2000" dirty="0"/>
          </a:p>
        </p:txBody>
      </p:sp>
    </p:spTree>
    <p:extLst>
      <p:ext uri="{BB962C8B-B14F-4D97-AF65-F5344CB8AC3E}">
        <p14:creationId xmlns:p14="http://schemas.microsoft.com/office/powerpoint/2010/main" val="380661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C6411EC-4DE2-5ADC-445D-7E4FBAA23EAF}"/>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7E3106A8-DDBF-B787-8FA9-B539E1B3948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297A0F0-786F-BD84-DF4B-8176A8A3C64C}"/>
              </a:ext>
            </a:extLst>
          </p:cNvPr>
          <p:cNvSpPr>
            <a:spLocks noGrp="1"/>
          </p:cNvSpPr>
          <p:nvPr>
            <p:ph type="title"/>
          </p:nvPr>
        </p:nvSpPr>
        <p:spPr/>
        <p:txBody>
          <a:bodyPr/>
          <a:lstStyle/>
          <a:p>
            <a:r>
              <a:rPr lang="cs-CZ" dirty="0"/>
              <a:t>Kroky pro formování specifických plánů</a:t>
            </a:r>
          </a:p>
        </p:txBody>
      </p:sp>
      <p:sp>
        <p:nvSpPr>
          <p:cNvPr id="5" name="Zástupný obsah 4">
            <a:extLst>
              <a:ext uri="{FF2B5EF4-FFF2-40B4-BE49-F238E27FC236}">
                <a16:creationId xmlns:a16="http://schemas.microsoft.com/office/drawing/2014/main" id="{ED38F9F4-C053-C776-9301-3E5AFE6C7948}"/>
              </a:ext>
            </a:extLst>
          </p:cNvPr>
          <p:cNvSpPr>
            <a:spLocks noGrp="1"/>
          </p:cNvSpPr>
          <p:nvPr>
            <p:ph idx="1"/>
          </p:nvPr>
        </p:nvSpPr>
        <p:spPr/>
        <p:txBody>
          <a:bodyPr/>
          <a:lstStyle/>
          <a:p>
            <a:pPr marL="228600" indent="-228600">
              <a:lnSpc>
                <a:spcPct val="100000"/>
              </a:lnSpc>
              <a:buFont typeface="+mj-lt"/>
              <a:buAutoNum type="arabicPeriod"/>
            </a:pPr>
            <a:r>
              <a:rPr lang="cs-CZ" sz="1400" dirty="0"/>
              <a:t>Myslete strategicky na implementaci. Snažte se vědomě řídit implementaci tak, aby se z důležitých personálních cílů vytvořily hodnoty.</a:t>
            </a:r>
          </a:p>
          <a:p>
            <a:pPr marL="228600" indent="-228600">
              <a:lnSpc>
                <a:spcPct val="100000"/>
              </a:lnSpc>
              <a:buFont typeface="+mj-lt"/>
              <a:buAutoNum type="arabicPeriod"/>
            </a:pPr>
            <a:r>
              <a:rPr lang="cs-CZ" sz="1400" dirty="0"/>
              <a:t>Zdokumentujte existující klíčové aktivity, programy, služby a projekty, pomocí tabulky. Pochopení toho, co organizace v současné době dělá v příslušných organizačních systémech je výchozím bodem pro efektivní integraci priorit strategického plánování. Organizace bude muset přesunout část nebo všechny své snahy a zdroje na vyšší priority, které se odrážejí ve strategickém plánu.</a:t>
            </a:r>
          </a:p>
          <a:p>
            <a:pPr marL="228600" indent="-228600">
              <a:lnSpc>
                <a:spcPct val="100000"/>
              </a:lnSpc>
              <a:buFont typeface="+mj-lt"/>
              <a:buAutoNum type="arabicPeriod"/>
            </a:pPr>
            <a:r>
              <a:rPr lang="cs-CZ" sz="1400" dirty="0"/>
              <a:t>Pomocí pracovního listu 27 a 28 zdokumentujte existující a nové prioritní programy, služby a dopady projektů strategického plánu. Pak pomocí pracovního list 29 porovnejte aktuální aktivity organizace s aktivitami předpokládanými ve strategickém plánu.</a:t>
            </a:r>
          </a:p>
          <a:p>
            <a:pPr marL="228600" indent="-228600">
              <a:lnSpc>
                <a:spcPct val="100000"/>
              </a:lnSpc>
              <a:buFont typeface="+mj-lt"/>
              <a:buAutoNum type="arabicPeriod"/>
            </a:pPr>
            <a:r>
              <a:rPr lang="cs-CZ" sz="1400" dirty="0"/>
              <a:t>U každé strategie vypracované v rámci procesu strategického plánování, vytvořte jasně definovaný akční plán (pracovní list 30), který odpovídá kdo, co, jak, kde a kdy. Zapojit do tohoto klíčového kroku provozní a správní subjekty. (Zdroje organizace a její mandáty mohou být postupně připojeny k provádění nezbytného strategického plánu.) Akční plány, které musí být pečlivě koordinovány, by měly podrobně určit: </a:t>
            </a:r>
          </a:p>
          <a:p>
            <a:pPr>
              <a:lnSpc>
                <a:spcPct val="100000"/>
              </a:lnSpc>
            </a:pPr>
            <a:r>
              <a:rPr lang="cs-CZ" sz="1400" dirty="0"/>
              <a:t>Specifické očekávané výsledky, cíle a milníky</a:t>
            </a:r>
          </a:p>
          <a:p>
            <a:pPr>
              <a:lnSpc>
                <a:spcPct val="100000"/>
              </a:lnSpc>
            </a:pPr>
            <a:r>
              <a:rPr lang="cs-CZ" sz="1400" dirty="0"/>
              <a:t>Úlohy a povinnosti prováděcích subjektů, týmů a jednotlivců</a:t>
            </a:r>
          </a:p>
          <a:p>
            <a:pPr>
              <a:lnSpc>
                <a:spcPct val="100000"/>
              </a:lnSpc>
            </a:pPr>
            <a:r>
              <a:rPr lang="cs-CZ" sz="1400" dirty="0"/>
              <a:t>Plánované kroky specifických aktivit</a:t>
            </a:r>
          </a:p>
          <a:p>
            <a:pPr>
              <a:lnSpc>
                <a:spcPct val="100000"/>
              </a:lnSpc>
            </a:pPr>
            <a:r>
              <a:rPr lang="cs-CZ" sz="1400" dirty="0"/>
              <a:t>Požadavky na zdroje </a:t>
            </a:r>
          </a:p>
          <a:p>
            <a:pPr>
              <a:lnSpc>
                <a:spcPct val="100000"/>
              </a:lnSpc>
            </a:pPr>
            <a:r>
              <a:rPr lang="cs-CZ" sz="1400" dirty="0"/>
              <a:t>Komunikační procesy</a:t>
            </a:r>
          </a:p>
          <a:p>
            <a:pPr>
              <a:lnSpc>
                <a:spcPct val="100000"/>
              </a:lnSpc>
            </a:pPr>
            <a:r>
              <a:rPr lang="cs-CZ" sz="1400" dirty="0"/>
              <a:t>Proces monitorování a posouzení postupu</a:t>
            </a:r>
          </a:p>
          <a:p>
            <a:pPr>
              <a:lnSpc>
                <a:spcPct val="100000"/>
              </a:lnSpc>
            </a:pPr>
            <a:r>
              <a:rPr lang="cs-CZ" sz="1400" dirty="0"/>
              <a:t>Rozdělení odpovědností za úspěchy i neúspěchy</a:t>
            </a:r>
          </a:p>
          <a:p>
            <a:pPr marL="228600" indent="-228600">
              <a:lnSpc>
                <a:spcPct val="100000"/>
              </a:lnSpc>
              <a:buFont typeface="+mj-lt"/>
              <a:buAutoNum type="arabicPeriod" startAt="5"/>
            </a:pPr>
            <a:r>
              <a:rPr lang="cs-CZ" sz="1400" dirty="0"/>
              <a:t>Je-li to nezbytné pro účinné pokračování, můžete v praxi nahradit tým strategického plánování týmem pro plánování implementace, jehož členská základna může být odlišná, i když je velmi žádoucí, aby ser někteří členové v obou týmech překrývali.</a:t>
            </a:r>
          </a:p>
          <a:p>
            <a:pPr>
              <a:lnSpc>
                <a:spcPct val="100000"/>
              </a:lnSpc>
            </a:pPr>
            <a:endParaRPr lang="cs-CZ" sz="1400" dirty="0"/>
          </a:p>
        </p:txBody>
      </p:sp>
    </p:spTree>
    <p:extLst>
      <p:ext uri="{BB962C8B-B14F-4D97-AF65-F5344CB8AC3E}">
        <p14:creationId xmlns:p14="http://schemas.microsoft.com/office/powerpoint/2010/main" val="198246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1D3BFA6-A4AC-F390-CAE7-7D79F6922F13}"/>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94EE96CF-973E-69EB-3191-03F5D8C5D58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CC1CC68F-6C8A-C654-B98E-A5CB6887A4C9}"/>
              </a:ext>
            </a:extLst>
          </p:cNvPr>
          <p:cNvSpPr>
            <a:spLocks noGrp="1"/>
          </p:cNvSpPr>
          <p:nvPr>
            <p:ph type="title"/>
          </p:nvPr>
        </p:nvSpPr>
        <p:spPr>
          <a:xfrm>
            <a:off x="666000" y="215537"/>
            <a:ext cx="10753200" cy="451576"/>
          </a:xfrm>
        </p:spPr>
        <p:txBody>
          <a:bodyPr/>
          <a:lstStyle/>
          <a:p>
            <a:r>
              <a:rPr lang="cs-CZ" dirty="0"/>
              <a:t>Pracovní list 27 - </a:t>
            </a:r>
            <a:r>
              <a:rPr lang="cs-CZ" sz="4000" b="1" dirty="0"/>
              <a:t>Existující programy, služby a projekty</a:t>
            </a:r>
            <a:endParaRPr lang="cs-CZ" dirty="0"/>
          </a:p>
        </p:txBody>
      </p:sp>
      <p:graphicFrame>
        <p:nvGraphicFramePr>
          <p:cNvPr id="6" name="Zástupný symbol pro obsah 3">
            <a:extLst>
              <a:ext uri="{FF2B5EF4-FFF2-40B4-BE49-F238E27FC236}">
                <a16:creationId xmlns:a16="http://schemas.microsoft.com/office/drawing/2014/main" id="{0BA49BC3-2B5B-C579-EA11-2AF6C0CB9E89}"/>
              </a:ext>
            </a:extLst>
          </p:cNvPr>
          <p:cNvGraphicFramePr>
            <a:graphicFrameLocks noGrp="1"/>
          </p:cNvGraphicFramePr>
          <p:nvPr>
            <p:ph idx="1"/>
            <p:extLst>
              <p:ext uri="{D42A27DB-BD31-4B8C-83A1-F6EECF244321}">
                <p14:modId xmlns:p14="http://schemas.microsoft.com/office/powerpoint/2010/main" val="908873829"/>
              </p:ext>
            </p:extLst>
          </p:nvPr>
        </p:nvGraphicFramePr>
        <p:xfrm>
          <a:off x="669708" y="1290341"/>
          <a:ext cx="10745784" cy="4724400"/>
        </p:xfrm>
        <a:graphic>
          <a:graphicData uri="http://schemas.openxmlformats.org/drawingml/2006/table">
            <a:tbl>
              <a:tblPr firstRow="1" bandRow="1">
                <a:tableStyleId>{5940675A-B579-460E-94D1-54222C63F5DA}</a:tableStyleId>
              </a:tblPr>
              <a:tblGrid>
                <a:gridCol w="1330296">
                  <a:extLst>
                    <a:ext uri="{9D8B030D-6E8A-4147-A177-3AD203B41FA5}">
                      <a16:colId xmlns:a16="http://schemas.microsoft.com/office/drawing/2014/main" val="889008791"/>
                    </a:ext>
                  </a:extLst>
                </a:gridCol>
                <a:gridCol w="1352436">
                  <a:extLst>
                    <a:ext uri="{9D8B030D-6E8A-4147-A177-3AD203B41FA5}">
                      <a16:colId xmlns:a16="http://schemas.microsoft.com/office/drawing/2014/main" val="2671093212"/>
                    </a:ext>
                  </a:extLst>
                </a:gridCol>
                <a:gridCol w="1511224">
                  <a:extLst>
                    <a:ext uri="{9D8B030D-6E8A-4147-A177-3AD203B41FA5}">
                      <a16:colId xmlns:a16="http://schemas.microsoft.com/office/drawing/2014/main" val="2579870374"/>
                    </a:ext>
                  </a:extLst>
                </a:gridCol>
                <a:gridCol w="2524182">
                  <a:extLst>
                    <a:ext uri="{9D8B030D-6E8A-4147-A177-3AD203B41FA5}">
                      <a16:colId xmlns:a16="http://schemas.microsoft.com/office/drawing/2014/main" val="2590602643"/>
                    </a:ext>
                  </a:extLst>
                </a:gridCol>
                <a:gridCol w="1319583">
                  <a:extLst>
                    <a:ext uri="{9D8B030D-6E8A-4147-A177-3AD203B41FA5}">
                      <a16:colId xmlns:a16="http://schemas.microsoft.com/office/drawing/2014/main" val="2723459308"/>
                    </a:ext>
                  </a:extLst>
                </a:gridCol>
                <a:gridCol w="1330534">
                  <a:extLst>
                    <a:ext uri="{9D8B030D-6E8A-4147-A177-3AD203B41FA5}">
                      <a16:colId xmlns:a16="http://schemas.microsoft.com/office/drawing/2014/main" val="2231024393"/>
                    </a:ext>
                  </a:extLst>
                </a:gridCol>
                <a:gridCol w="1377529">
                  <a:extLst>
                    <a:ext uri="{9D8B030D-6E8A-4147-A177-3AD203B41FA5}">
                      <a16:colId xmlns:a16="http://schemas.microsoft.com/office/drawing/2014/main" val="2089843637"/>
                    </a:ext>
                  </a:extLst>
                </a:gridCol>
              </a:tblGrid>
              <a:tr h="370840">
                <a:tc>
                  <a:txBody>
                    <a:bodyPr/>
                    <a:lstStyle/>
                    <a:p>
                      <a:r>
                        <a:rPr lang="cs-CZ" sz="1600" dirty="0"/>
                        <a:t>Existující programy, služby</a:t>
                      </a:r>
                      <a:r>
                        <a:rPr lang="cs-CZ" sz="1600" baseline="0" dirty="0"/>
                        <a:t> a projekty</a:t>
                      </a:r>
                      <a:endParaRPr lang="cs-CZ" sz="1600" dirty="0"/>
                    </a:p>
                  </a:txBody>
                  <a:tcPr/>
                </a:tc>
                <a:tc>
                  <a:txBody>
                    <a:bodyPr/>
                    <a:lstStyle/>
                    <a:p>
                      <a:r>
                        <a:rPr lang="cs-CZ" sz="1600" dirty="0"/>
                        <a:t>Stanovené prioritní cíle</a:t>
                      </a:r>
                    </a:p>
                  </a:txBody>
                  <a:tcPr/>
                </a:tc>
                <a:tc>
                  <a:txBody>
                    <a:bodyPr/>
                    <a:lstStyle/>
                    <a:p>
                      <a:r>
                        <a:rPr lang="cs-CZ" sz="1600" dirty="0"/>
                        <a:t>Nízká/ střední/ vysoká priorita</a:t>
                      </a:r>
                    </a:p>
                  </a:txBody>
                  <a:tcPr/>
                </a:tc>
                <a:tc>
                  <a:txBody>
                    <a:bodyPr/>
                    <a:lstStyle/>
                    <a:p>
                      <a:r>
                        <a:rPr lang="cs-CZ" sz="1600" dirty="0"/>
                        <a:t>Zapojení klienti, </a:t>
                      </a:r>
                      <a:r>
                        <a:rPr lang="cs-CZ" sz="1600" dirty="0" err="1"/>
                        <a:t>stakeholdeři</a:t>
                      </a:r>
                      <a:r>
                        <a:rPr lang="cs-CZ" sz="1600" dirty="0"/>
                        <a:t> a organizační dopad</a:t>
                      </a:r>
                    </a:p>
                  </a:txBody>
                  <a:tcPr/>
                </a:tc>
                <a:tc>
                  <a:txBody>
                    <a:bodyPr/>
                    <a:lstStyle/>
                    <a:p>
                      <a:r>
                        <a:rPr lang="cs-CZ" sz="1600" dirty="0"/>
                        <a:t>Lidské zdroje</a:t>
                      </a:r>
                    </a:p>
                  </a:txBody>
                  <a:tcPr/>
                </a:tc>
                <a:tc>
                  <a:txBody>
                    <a:bodyPr/>
                    <a:lstStyle/>
                    <a:p>
                      <a:r>
                        <a:rPr lang="cs-CZ" sz="1600" dirty="0"/>
                        <a:t>Finance</a:t>
                      </a:r>
                    </a:p>
                  </a:txBody>
                  <a:tcPr/>
                </a:tc>
                <a:tc>
                  <a:txBody>
                    <a:bodyPr/>
                    <a:lstStyle/>
                    <a:p>
                      <a:r>
                        <a:rPr lang="cs-CZ" sz="1600" dirty="0"/>
                        <a:t>Časový rámec</a:t>
                      </a:r>
                    </a:p>
                  </a:txBody>
                  <a:tcPr/>
                </a:tc>
                <a:extLst>
                  <a:ext uri="{0D108BD9-81ED-4DB2-BD59-A6C34878D82A}">
                    <a16:rowId xmlns:a16="http://schemas.microsoft.com/office/drawing/2014/main" val="1555486629"/>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2268031749"/>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57917575"/>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1929183345"/>
                  </a:ext>
                </a:extLst>
              </a:tr>
              <a:tr h="403392">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2283326761"/>
                  </a:ext>
                </a:extLst>
              </a:tr>
            </a:tbl>
          </a:graphicData>
        </a:graphic>
      </p:graphicFrame>
    </p:spTree>
    <p:extLst>
      <p:ext uri="{BB962C8B-B14F-4D97-AF65-F5344CB8AC3E}">
        <p14:creationId xmlns:p14="http://schemas.microsoft.com/office/powerpoint/2010/main" val="163419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4296EA5-4E95-2BF3-6E4A-F71D24242E99}"/>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FBD82302-5EB4-0B0F-8F54-C3EEAE5B6AF4}"/>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9A132618-E5AB-B020-1EF5-18CB11E7CB83}"/>
              </a:ext>
            </a:extLst>
          </p:cNvPr>
          <p:cNvSpPr>
            <a:spLocks noGrp="1"/>
          </p:cNvSpPr>
          <p:nvPr>
            <p:ph type="title"/>
          </p:nvPr>
        </p:nvSpPr>
        <p:spPr>
          <a:xfrm>
            <a:off x="666000" y="152212"/>
            <a:ext cx="10753200" cy="451576"/>
          </a:xfrm>
        </p:spPr>
        <p:txBody>
          <a:bodyPr/>
          <a:lstStyle/>
          <a:p>
            <a:r>
              <a:rPr lang="cs-CZ" dirty="0"/>
              <a:t>Pracovní list 28 – </a:t>
            </a:r>
            <a:r>
              <a:rPr lang="cs-CZ" sz="4000" b="1" dirty="0"/>
              <a:t>Plánované programy, služby a projekty</a:t>
            </a:r>
            <a:endParaRPr lang="cs-CZ" dirty="0"/>
          </a:p>
        </p:txBody>
      </p:sp>
      <p:graphicFrame>
        <p:nvGraphicFramePr>
          <p:cNvPr id="6" name="Zástupný symbol pro obsah 3">
            <a:extLst>
              <a:ext uri="{FF2B5EF4-FFF2-40B4-BE49-F238E27FC236}">
                <a16:creationId xmlns:a16="http://schemas.microsoft.com/office/drawing/2014/main" id="{4E506722-007D-F585-DC35-18C74CBE8458}"/>
              </a:ext>
            </a:extLst>
          </p:cNvPr>
          <p:cNvGraphicFramePr>
            <a:graphicFrameLocks noGrp="1"/>
          </p:cNvGraphicFramePr>
          <p:nvPr>
            <p:ph idx="1"/>
            <p:extLst>
              <p:ext uri="{D42A27DB-BD31-4B8C-83A1-F6EECF244321}">
                <p14:modId xmlns:p14="http://schemas.microsoft.com/office/powerpoint/2010/main" val="10332566"/>
              </p:ext>
            </p:extLst>
          </p:nvPr>
        </p:nvGraphicFramePr>
        <p:xfrm>
          <a:off x="720725" y="1692275"/>
          <a:ext cx="11104212" cy="4724400"/>
        </p:xfrm>
        <a:graphic>
          <a:graphicData uri="http://schemas.openxmlformats.org/drawingml/2006/table">
            <a:tbl>
              <a:tblPr firstRow="1" bandRow="1">
                <a:tableStyleId>{5940675A-B579-460E-94D1-54222C63F5DA}</a:tableStyleId>
              </a:tblPr>
              <a:tblGrid>
                <a:gridCol w="1374668">
                  <a:extLst>
                    <a:ext uri="{9D8B030D-6E8A-4147-A177-3AD203B41FA5}">
                      <a16:colId xmlns:a16="http://schemas.microsoft.com/office/drawing/2014/main" val="889008791"/>
                    </a:ext>
                  </a:extLst>
                </a:gridCol>
                <a:gridCol w="1397547">
                  <a:extLst>
                    <a:ext uri="{9D8B030D-6E8A-4147-A177-3AD203B41FA5}">
                      <a16:colId xmlns:a16="http://schemas.microsoft.com/office/drawing/2014/main" val="2671093212"/>
                    </a:ext>
                  </a:extLst>
                </a:gridCol>
                <a:gridCol w="1561631">
                  <a:extLst>
                    <a:ext uri="{9D8B030D-6E8A-4147-A177-3AD203B41FA5}">
                      <a16:colId xmlns:a16="http://schemas.microsoft.com/office/drawing/2014/main" val="2579870374"/>
                    </a:ext>
                  </a:extLst>
                </a:gridCol>
                <a:gridCol w="2608376">
                  <a:extLst>
                    <a:ext uri="{9D8B030D-6E8A-4147-A177-3AD203B41FA5}">
                      <a16:colId xmlns:a16="http://schemas.microsoft.com/office/drawing/2014/main" val="2590602643"/>
                    </a:ext>
                  </a:extLst>
                </a:gridCol>
                <a:gridCol w="1363598">
                  <a:extLst>
                    <a:ext uri="{9D8B030D-6E8A-4147-A177-3AD203B41FA5}">
                      <a16:colId xmlns:a16="http://schemas.microsoft.com/office/drawing/2014/main" val="2723459308"/>
                    </a:ext>
                  </a:extLst>
                </a:gridCol>
                <a:gridCol w="1374915">
                  <a:extLst>
                    <a:ext uri="{9D8B030D-6E8A-4147-A177-3AD203B41FA5}">
                      <a16:colId xmlns:a16="http://schemas.microsoft.com/office/drawing/2014/main" val="2231024393"/>
                    </a:ext>
                  </a:extLst>
                </a:gridCol>
                <a:gridCol w="1423477">
                  <a:extLst>
                    <a:ext uri="{9D8B030D-6E8A-4147-A177-3AD203B41FA5}">
                      <a16:colId xmlns:a16="http://schemas.microsoft.com/office/drawing/2014/main" val="2089843637"/>
                    </a:ext>
                  </a:extLst>
                </a:gridCol>
              </a:tblGrid>
              <a:tr h="370840">
                <a:tc>
                  <a:txBody>
                    <a:bodyPr/>
                    <a:lstStyle/>
                    <a:p>
                      <a:r>
                        <a:rPr lang="cs-CZ" sz="1600" dirty="0"/>
                        <a:t>Plánované programy, služby</a:t>
                      </a:r>
                      <a:r>
                        <a:rPr lang="cs-CZ" sz="1600" baseline="0" dirty="0"/>
                        <a:t> a projekty</a:t>
                      </a:r>
                      <a:endParaRPr lang="cs-CZ" sz="1600" dirty="0"/>
                    </a:p>
                  </a:txBody>
                  <a:tcPr/>
                </a:tc>
                <a:tc>
                  <a:txBody>
                    <a:bodyPr/>
                    <a:lstStyle/>
                    <a:p>
                      <a:r>
                        <a:rPr lang="cs-CZ" sz="1600" dirty="0"/>
                        <a:t>Předpokládané prioritní cíle</a:t>
                      </a:r>
                    </a:p>
                  </a:txBody>
                  <a:tcPr/>
                </a:tc>
                <a:tc>
                  <a:txBody>
                    <a:bodyPr/>
                    <a:lstStyle/>
                    <a:p>
                      <a:r>
                        <a:rPr lang="cs-CZ" sz="1600" dirty="0"/>
                        <a:t>Nízká/ střední/ vysoká priorita</a:t>
                      </a:r>
                    </a:p>
                  </a:txBody>
                  <a:tcPr/>
                </a:tc>
                <a:tc>
                  <a:txBody>
                    <a:bodyPr/>
                    <a:lstStyle/>
                    <a:p>
                      <a:r>
                        <a:rPr lang="cs-CZ" sz="1600" dirty="0"/>
                        <a:t>Zapojení klienti, </a:t>
                      </a:r>
                      <a:r>
                        <a:rPr lang="cs-CZ" sz="1600" dirty="0" err="1"/>
                        <a:t>stakeholdeři</a:t>
                      </a:r>
                      <a:r>
                        <a:rPr lang="cs-CZ" sz="1600" dirty="0"/>
                        <a:t> a organizační dopad</a:t>
                      </a:r>
                    </a:p>
                  </a:txBody>
                  <a:tcPr/>
                </a:tc>
                <a:tc>
                  <a:txBody>
                    <a:bodyPr/>
                    <a:lstStyle/>
                    <a:p>
                      <a:r>
                        <a:rPr lang="cs-CZ" sz="1600" dirty="0"/>
                        <a:t>Lidské zdroje</a:t>
                      </a:r>
                    </a:p>
                  </a:txBody>
                  <a:tcPr/>
                </a:tc>
                <a:tc>
                  <a:txBody>
                    <a:bodyPr/>
                    <a:lstStyle/>
                    <a:p>
                      <a:r>
                        <a:rPr lang="cs-CZ" sz="1600" dirty="0"/>
                        <a:t>Finance</a:t>
                      </a:r>
                    </a:p>
                  </a:txBody>
                  <a:tcPr/>
                </a:tc>
                <a:tc>
                  <a:txBody>
                    <a:bodyPr/>
                    <a:lstStyle/>
                    <a:p>
                      <a:r>
                        <a:rPr lang="cs-CZ" sz="1600" dirty="0"/>
                        <a:t>Časový rámec</a:t>
                      </a:r>
                    </a:p>
                  </a:txBody>
                  <a:tcPr/>
                </a:tc>
                <a:extLst>
                  <a:ext uri="{0D108BD9-81ED-4DB2-BD59-A6C34878D82A}">
                    <a16:rowId xmlns:a16="http://schemas.microsoft.com/office/drawing/2014/main" val="1555486629"/>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2268031749"/>
                  </a:ext>
                </a:extLst>
              </a:tr>
              <a:tr h="463683">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57917575"/>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1929183345"/>
                  </a:ext>
                </a:extLst>
              </a:tr>
              <a:tr h="370840">
                <a:tc>
                  <a:txBody>
                    <a:bodyPr/>
                    <a:lstStyle/>
                    <a:p>
                      <a:endParaRPr lang="cs-CZ" dirty="0"/>
                    </a:p>
                    <a:p>
                      <a:endParaRPr lang="cs-CZ" dirty="0"/>
                    </a:p>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2283326761"/>
                  </a:ext>
                </a:extLst>
              </a:tr>
            </a:tbl>
          </a:graphicData>
        </a:graphic>
      </p:graphicFrame>
    </p:spTree>
    <p:extLst>
      <p:ext uri="{BB962C8B-B14F-4D97-AF65-F5344CB8AC3E}">
        <p14:creationId xmlns:p14="http://schemas.microsoft.com/office/powerpoint/2010/main" val="149090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625B272-5CAC-22FB-E02F-1CAB4533EEC1}"/>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FE52D48B-A5CC-8820-A88E-60F2450473B3}"/>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C55DA6A4-157B-52FF-D197-36DA1E8259FD}"/>
              </a:ext>
            </a:extLst>
          </p:cNvPr>
          <p:cNvSpPr>
            <a:spLocks noGrp="1"/>
          </p:cNvSpPr>
          <p:nvPr>
            <p:ph type="title"/>
          </p:nvPr>
        </p:nvSpPr>
        <p:spPr/>
        <p:txBody>
          <a:bodyPr/>
          <a:lstStyle/>
          <a:p>
            <a:r>
              <a:rPr lang="cs-CZ" dirty="0"/>
              <a:t>Pracovní list 29 - </a:t>
            </a:r>
            <a:r>
              <a:rPr lang="cs-CZ" sz="4000" b="1" dirty="0"/>
              <a:t>Prioritní programy, služby a projekty</a:t>
            </a:r>
            <a:endParaRPr lang="cs-CZ" dirty="0"/>
          </a:p>
        </p:txBody>
      </p:sp>
      <p:sp>
        <p:nvSpPr>
          <p:cNvPr id="5" name="Zástupný obsah 4">
            <a:extLst>
              <a:ext uri="{FF2B5EF4-FFF2-40B4-BE49-F238E27FC236}">
                <a16:creationId xmlns:a16="http://schemas.microsoft.com/office/drawing/2014/main" id="{B481E21E-AC01-8460-3E53-34571616D3FA}"/>
              </a:ext>
            </a:extLst>
          </p:cNvPr>
          <p:cNvSpPr>
            <a:spLocks noGrp="1"/>
          </p:cNvSpPr>
          <p:nvPr>
            <p:ph idx="1"/>
          </p:nvPr>
        </p:nvSpPr>
        <p:spPr/>
        <p:txBody>
          <a:bodyPr/>
          <a:lstStyle/>
          <a:p>
            <a:pPr>
              <a:lnSpc>
                <a:spcPct val="100000"/>
              </a:lnSpc>
            </a:pPr>
            <a:r>
              <a:rPr lang="cs-CZ" sz="2400" dirty="0"/>
              <a:t>Pomocí předchozích tabulek sestavte hlavní seznam priorit (doporučení: formulujte priority pomocí principu BSC a zahrňte 4 základní perspektivy v BSC), který sladí aktuální programy, služby a projekty organizace s plánovanými programy, službami a projekty navrženými ve strategickém plánu.</a:t>
            </a:r>
          </a:p>
        </p:txBody>
      </p:sp>
      <p:graphicFrame>
        <p:nvGraphicFramePr>
          <p:cNvPr id="6" name="Tabulka 6">
            <a:extLst>
              <a:ext uri="{FF2B5EF4-FFF2-40B4-BE49-F238E27FC236}">
                <a16:creationId xmlns:a16="http://schemas.microsoft.com/office/drawing/2014/main" id="{64239E84-2B6A-CCF4-8A82-E870F941D256}"/>
              </a:ext>
            </a:extLst>
          </p:cNvPr>
          <p:cNvGraphicFramePr>
            <a:graphicFrameLocks noGrp="1"/>
          </p:cNvGraphicFramePr>
          <p:nvPr>
            <p:extLst>
              <p:ext uri="{D42A27DB-BD31-4B8C-83A1-F6EECF244321}">
                <p14:modId xmlns:p14="http://schemas.microsoft.com/office/powerpoint/2010/main" val="4144816937"/>
              </p:ext>
            </p:extLst>
          </p:nvPr>
        </p:nvGraphicFramePr>
        <p:xfrm>
          <a:off x="718800" y="3535720"/>
          <a:ext cx="10635838" cy="2494280"/>
        </p:xfrm>
        <a:graphic>
          <a:graphicData uri="http://schemas.openxmlformats.org/drawingml/2006/table">
            <a:tbl>
              <a:tblPr firstRow="1" bandRow="1">
                <a:tableStyleId>{5C22544A-7EE6-4342-B048-85BDC9FD1C3A}</a:tableStyleId>
              </a:tblPr>
              <a:tblGrid>
                <a:gridCol w="5317919">
                  <a:extLst>
                    <a:ext uri="{9D8B030D-6E8A-4147-A177-3AD203B41FA5}">
                      <a16:colId xmlns:a16="http://schemas.microsoft.com/office/drawing/2014/main" val="1534927161"/>
                    </a:ext>
                  </a:extLst>
                </a:gridCol>
                <a:gridCol w="5317919">
                  <a:extLst>
                    <a:ext uri="{9D8B030D-6E8A-4147-A177-3AD203B41FA5}">
                      <a16:colId xmlns:a16="http://schemas.microsoft.com/office/drawing/2014/main" val="2632794136"/>
                    </a:ext>
                  </a:extLst>
                </a:gridCol>
              </a:tblGrid>
              <a:tr h="370840">
                <a:tc>
                  <a:txBody>
                    <a:bodyPr/>
                    <a:lstStyle/>
                    <a:p>
                      <a:r>
                        <a:rPr lang="cs-CZ" dirty="0"/>
                        <a:t>Existující priority, které by měly zůstat</a:t>
                      </a:r>
                    </a:p>
                  </a:txBody>
                  <a:tcPr/>
                </a:tc>
                <a:tc>
                  <a:txBody>
                    <a:bodyPr/>
                    <a:lstStyle/>
                    <a:p>
                      <a:r>
                        <a:rPr lang="cs-CZ" dirty="0"/>
                        <a:t>Priority strategického plánu, které by měly být sledovány</a:t>
                      </a:r>
                    </a:p>
                  </a:txBody>
                  <a:tcPr/>
                </a:tc>
                <a:extLst>
                  <a:ext uri="{0D108BD9-81ED-4DB2-BD59-A6C34878D82A}">
                    <a16:rowId xmlns:a16="http://schemas.microsoft.com/office/drawing/2014/main" val="3754747923"/>
                  </a:ext>
                </a:extLst>
              </a:tr>
              <a:tr h="370840">
                <a:tc>
                  <a:txBody>
                    <a:bodyPr/>
                    <a:lstStyle/>
                    <a:p>
                      <a:endParaRPr lang="cs-CZ"/>
                    </a:p>
                  </a:txBody>
                  <a:tcPr/>
                </a:tc>
                <a:tc>
                  <a:txBody>
                    <a:bodyPr/>
                    <a:lstStyle/>
                    <a:p>
                      <a:endParaRPr lang="cs-CZ"/>
                    </a:p>
                  </a:txBody>
                  <a:tcPr/>
                </a:tc>
                <a:extLst>
                  <a:ext uri="{0D108BD9-81ED-4DB2-BD59-A6C34878D82A}">
                    <a16:rowId xmlns:a16="http://schemas.microsoft.com/office/drawing/2014/main" val="1435657574"/>
                  </a:ext>
                </a:extLst>
              </a:tr>
              <a:tr h="370840">
                <a:tc>
                  <a:txBody>
                    <a:bodyPr/>
                    <a:lstStyle/>
                    <a:p>
                      <a:endParaRPr lang="cs-CZ"/>
                    </a:p>
                  </a:txBody>
                  <a:tcPr/>
                </a:tc>
                <a:tc>
                  <a:txBody>
                    <a:bodyPr/>
                    <a:lstStyle/>
                    <a:p>
                      <a:endParaRPr lang="cs-CZ"/>
                    </a:p>
                  </a:txBody>
                  <a:tcPr/>
                </a:tc>
                <a:extLst>
                  <a:ext uri="{0D108BD9-81ED-4DB2-BD59-A6C34878D82A}">
                    <a16:rowId xmlns:a16="http://schemas.microsoft.com/office/drawing/2014/main" val="3574281922"/>
                  </a:ext>
                </a:extLst>
              </a:tr>
              <a:tr h="370840">
                <a:tc>
                  <a:txBody>
                    <a:bodyPr/>
                    <a:lstStyle/>
                    <a:p>
                      <a:endParaRPr lang="cs-CZ"/>
                    </a:p>
                  </a:txBody>
                  <a:tcPr/>
                </a:tc>
                <a:tc>
                  <a:txBody>
                    <a:bodyPr/>
                    <a:lstStyle/>
                    <a:p>
                      <a:endParaRPr lang="cs-CZ"/>
                    </a:p>
                  </a:txBody>
                  <a:tcPr/>
                </a:tc>
                <a:extLst>
                  <a:ext uri="{0D108BD9-81ED-4DB2-BD59-A6C34878D82A}">
                    <a16:rowId xmlns:a16="http://schemas.microsoft.com/office/drawing/2014/main" val="2970584438"/>
                  </a:ext>
                </a:extLst>
              </a:tr>
              <a:tr h="370840">
                <a:tc>
                  <a:txBody>
                    <a:bodyPr/>
                    <a:lstStyle/>
                    <a:p>
                      <a:endParaRPr lang="cs-CZ"/>
                    </a:p>
                  </a:txBody>
                  <a:tcPr/>
                </a:tc>
                <a:tc>
                  <a:txBody>
                    <a:bodyPr/>
                    <a:lstStyle/>
                    <a:p>
                      <a:endParaRPr lang="cs-CZ"/>
                    </a:p>
                  </a:txBody>
                  <a:tcPr/>
                </a:tc>
                <a:extLst>
                  <a:ext uri="{0D108BD9-81ED-4DB2-BD59-A6C34878D82A}">
                    <a16:rowId xmlns:a16="http://schemas.microsoft.com/office/drawing/2014/main" val="2224461927"/>
                  </a:ext>
                </a:extLst>
              </a:tr>
              <a:tr h="370840">
                <a:tc>
                  <a:txBody>
                    <a:bodyPr/>
                    <a:lstStyle/>
                    <a:p>
                      <a:endParaRPr lang="cs-CZ"/>
                    </a:p>
                  </a:txBody>
                  <a:tcPr/>
                </a:tc>
                <a:tc>
                  <a:txBody>
                    <a:bodyPr/>
                    <a:lstStyle/>
                    <a:p>
                      <a:endParaRPr lang="cs-CZ" dirty="0"/>
                    </a:p>
                  </a:txBody>
                  <a:tcPr/>
                </a:tc>
                <a:extLst>
                  <a:ext uri="{0D108BD9-81ED-4DB2-BD59-A6C34878D82A}">
                    <a16:rowId xmlns:a16="http://schemas.microsoft.com/office/drawing/2014/main" val="971564595"/>
                  </a:ext>
                </a:extLst>
              </a:tr>
            </a:tbl>
          </a:graphicData>
        </a:graphic>
      </p:graphicFrame>
    </p:spTree>
    <p:extLst>
      <p:ext uri="{BB962C8B-B14F-4D97-AF65-F5344CB8AC3E}">
        <p14:creationId xmlns:p14="http://schemas.microsoft.com/office/powerpoint/2010/main" val="236300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D54334-836A-61F9-25C7-C42F9E8FA6B9}"/>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D62473D1-9874-034C-305C-996861582FE8}"/>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29BE9781-448C-8938-11C3-3FE624D55592}"/>
              </a:ext>
            </a:extLst>
          </p:cNvPr>
          <p:cNvSpPr>
            <a:spLocks noGrp="1"/>
          </p:cNvSpPr>
          <p:nvPr>
            <p:ph type="title"/>
          </p:nvPr>
        </p:nvSpPr>
        <p:spPr>
          <a:xfrm>
            <a:off x="720000" y="378000"/>
            <a:ext cx="10753200" cy="451576"/>
          </a:xfrm>
        </p:spPr>
        <p:txBody>
          <a:bodyPr/>
          <a:lstStyle/>
          <a:p>
            <a:r>
              <a:rPr lang="cs-CZ" dirty="0"/>
              <a:t>Pracovní list 30 – Tvorba akčního plánu</a:t>
            </a:r>
          </a:p>
        </p:txBody>
      </p:sp>
      <p:sp>
        <p:nvSpPr>
          <p:cNvPr id="5" name="Zástupný obsah 4">
            <a:extLst>
              <a:ext uri="{FF2B5EF4-FFF2-40B4-BE49-F238E27FC236}">
                <a16:creationId xmlns:a16="http://schemas.microsoft.com/office/drawing/2014/main" id="{E588411C-C9E5-7682-1002-C68EFA5DC2B4}"/>
              </a:ext>
            </a:extLst>
          </p:cNvPr>
          <p:cNvSpPr>
            <a:spLocks noGrp="1"/>
          </p:cNvSpPr>
          <p:nvPr>
            <p:ph idx="1"/>
          </p:nvPr>
        </p:nvSpPr>
        <p:spPr>
          <a:xfrm>
            <a:off x="720000" y="1069004"/>
            <a:ext cx="10753200" cy="4139998"/>
          </a:xfrm>
        </p:spPr>
        <p:txBody>
          <a:bodyPr/>
          <a:lstStyle/>
          <a:p>
            <a:pPr>
              <a:lnSpc>
                <a:spcPct val="100000"/>
              </a:lnSpc>
            </a:pPr>
            <a:r>
              <a:rPr lang="cs-CZ" sz="1600" dirty="0"/>
              <a:t>U každé priority v předchozí tabulce prozkoumejte následující aspekty akčního plánu (zpracujte do tabulky).</a:t>
            </a:r>
          </a:p>
          <a:p>
            <a:pPr marL="0" indent="0">
              <a:lnSpc>
                <a:spcPct val="100000"/>
              </a:lnSpc>
              <a:buNone/>
            </a:pPr>
            <a:r>
              <a:rPr lang="cs-CZ" sz="1600" dirty="0"/>
              <a:t>1. Priorita je:</a:t>
            </a:r>
          </a:p>
          <a:p>
            <a:pPr marL="0" indent="0">
              <a:lnSpc>
                <a:spcPct val="100000"/>
              </a:lnSpc>
              <a:buNone/>
            </a:pPr>
            <a:r>
              <a:rPr lang="cs-CZ" sz="1600" dirty="0"/>
              <a:t>2. Příslušná strategie je:</a:t>
            </a:r>
          </a:p>
          <a:p>
            <a:pPr marL="0" indent="0">
              <a:lnSpc>
                <a:spcPct val="100000"/>
              </a:lnSpc>
              <a:buNone/>
            </a:pPr>
            <a:r>
              <a:rPr lang="cs-CZ" sz="1600" dirty="0"/>
              <a:t>3. Jaká konkrétní opatření je třeba přijmout k provedení strategie v příštích dvou letech?</a:t>
            </a:r>
          </a:p>
          <a:p>
            <a:pPr marL="0" indent="0">
              <a:lnSpc>
                <a:spcPct val="100000"/>
              </a:lnSpc>
              <a:buNone/>
            </a:pPr>
            <a:r>
              <a:rPr lang="cs-CZ" sz="1600" dirty="0"/>
              <a:t>4. Jaké jsou očekávané výsledky a milníky (časový rámec)?</a:t>
            </a:r>
          </a:p>
          <a:p>
            <a:pPr marL="0" indent="0">
              <a:lnSpc>
                <a:spcPct val="100000"/>
              </a:lnSpc>
              <a:buNone/>
            </a:pPr>
            <a:r>
              <a:rPr lang="cs-CZ" sz="1600" dirty="0"/>
              <a:t>5. Kdo jsou zodpovědné strany? Jaké mají role a povinnosti? Jak zapadají do stávající organizační struktury (bude potřeba změna?)? Mají potřebné kompetence?</a:t>
            </a:r>
          </a:p>
          <a:p>
            <a:pPr marL="0" indent="0">
              <a:lnSpc>
                <a:spcPct val="100000"/>
              </a:lnSpc>
              <a:buNone/>
            </a:pPr>
            <a:r>
              <a:rPr lang="cs-CZ" sz="1600" dirty="0"/>
              <a:t>6. Kdy, kde, kým a jak budou opatření přijata?</a:t>
            </a:r>
          </a:p>
          <a:p>
            <a:pPr marL="0" indent="0">
              <a:lnSpc>
                <a:spcPct val="100000"/>
              </a:lnSpc>
              <a:buNone/>
            </a:pPr>
            <a:r>
              <a:rPr lang="cs-CZ" sz="1600" dirty="0"/>
              <a:t>7. Jaké zdroje budou zapotřebí (finanční, lidské, časové a další typy zdrojů) a kdy, kde, kým a jak budou získány (posouzení adekvátnosti zdrojů – např. u lidských zdrojů – mají potřebné kompetence, pokud ne, budeme školit nebo získávat adekvátní lidi z vnějšku?)?</a:t>
            </a:r>
          </a:p>
          <a:p>
            <a:pPr marL="0" indent="0">
              <a:lnSpc>
                <a:spcPct val="100000"/>
              </a:lnSpc>
              <a:buNone/>
            </a:pPr>
            <a:r>
              <a:rPr lang="cs-CZ" sz="1600" dirty="0"/>
              <a:t>8. Kdo, kdy (a jak často), kde bude zajišťovat monitoring a kontrolu provádění akčního plánu? Jak a co bude monitorováno (např. monitorování předpokládaných rizik, monitoring očekávaných výsledků podle stanovených ukazatelů) a kontrolováno při provádění akčního plánu (stanovení ukazatelů, podle kterých poznáme, že prioritní cíl byl dosažen)?</a:t>
            </a:r>
          </a:p>
          <a:p>
            <a:pPr marL="0" indent="0">
              <a:lnSpc>
                <a:spcPct val="100000"/>
              </a:lnSpc>
              <a:buNone/>
            </a:pPr>
            <a:r>
              <a:rPr lang="cs-CZ" sz="1600" dirty="0"/>
              <a:t>9. Kdo a jakým způsobem bude zajišťovat koordinaci jednotlivých aktivit?</a:t>
            </a:r>
          </a:p>
          <a:p>
            <a:pPr marL="0" indent="0">
              <a:lnSpc>
                <a:spcPct val="100000"/>
              </a:lnSpc>
              <a:buNone/>
            </a:pPr>
            <a:r>
              <a:rPr lang="cs-CZ" sz="1600" dirty="0"/>
              <a:t>10. Jaký bude leadership (identifikace formálních i neformálních leaderů)?</a:t>
            </a:r>
          </a:p>
          <a:p>
            <a:pPr marL="0" indent="0">
              <a:lnSpc>
                <a:spcPct val="100000"/>
              </a:lnSpc>
              <a:buNone/>
            </a:pPr>
            <a:r>
              <a:rPr lang="cs-CZ" sz="1600" dirty="0"/>
              <a:t>11. Jaký komunikační proces bude sledován? Kdo, kdy, kde, s kým, o čem a jak bude komunikovat, aby zajistil úspěšné provádění akčního plánu?</a:t>
            </a:r>
          </a:p>
          <a:p>
            <a:pPr marL="0" indent="0">
              <a:lnSpc>
                <a:spcPct val="100000"/>
              </a:lnSpc>
              <a:buNone/>
            </a:pPr>
            <a:r>
              <a:rPr lang="cs-CZ" sz="1600" dirty="0"/>
              <a:t>12. Potřeba motivace a stimulace odpovědných pracovníků – kdo a jak bude provádět (posilování pracovního výkonu a angažovanosti pracovníků, překonávání odporu ke změnám)?</a:t>
            </a:r>
          </a:p>
          <a:p>
            <a:pPr marL="0" indent="0">
              <a:lnSpc>
                <a:spcPct val="100000"/>
              </a:lnSpc>
              <a:buNone/>
            </a:pPr>
            <a:endParaRPr lang="cs-CZ" sz="1600" dirty="0"/>
          </a:p>
          <a:p>
            <a:pPr>
              <a:lnSpc>
                <a:spcPct val="100000"/>
              </a:lnSpc>
            </a:pPr>
            <a:endParaRPr lang="cs-CZ" sz="1600" dirty="0"/>
          </a:p>
          <a:p>
            <a:pPr marL="72000" indent="0">
              <a:lnSpc>
                <a:spcPct val="100000"/>
              </a:lnSpc>
              <a:buNone/>
            </a:pPr>
            <a:endParaRPr lang="cs-CZ" sz="1600" dirty="0"/>
          </a:p>
        </p:txBody>
      </p:sp>
    </p:spTree>
    <p:extLst>
      <p:ext uri="{BB962C8B-B14F-4D97-AF65-F5344CB8AC3E}">
        <p14:creationId xmlns:p14="http://schemas.microsoft.com/office/powerpoint/2010/main" val="146594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5B5F99-9A34-304E-C429-803A7ADF0816}"/>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50942FD6-E472-7B9C-22CD-CF5082FADF4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80CC068-5CB0-C548-277E-2A1908D8953D}"/>
              </a:ext>
            </a:extLst>
          </p:cNvPr>
          <p:cNvSpPr>
            <a:spLocks noGrp="1"/>
          </p:cNvSpPr>
          <p:nvPr>
            <p:ph type="title"/>
          </p:nvPr>
        </p:nvSpPr>
        <p:spPr/>
        <p:txBody>
          <a:bodyPr/>
          <a:lstStyle/>
          <a:p>
            <a:r>
              <a:rPr lang="cs-CZ" dirty="0"/>
              <a:t>Diskuze ke kroku 8</a:t>
            </a:r>
          </a:p>
        </p:txBody>
      </p:sp>
      <p:sp>
        <p:nvSpPr>
          <p:cNvPr id="5" name="Zástupný obsah 4">
            <a:extLst>
              <a:ext uri="{FF2B5EF4-FFF2-40B4-BE49-F238E27FC236}">
                <a16:creationId xmlns:a16="http://schemas.microsoft.com/office/drawing/2014/main" id="{9BD4EF19-80B6-0816-CFBA-9A5AC0FCBBA3}"/>
              </a:ext>
            </a:extLst>
          </p:cNvPr>
          <p:cNvSpPr>
            <a:spLocks noGrp="1"/>
          </p:cNvSpPr>
          <p:nvPr>
            <p:ph idx="1"/>
          </p:nvPr>
        </p:nvSpPr>
        <p:spPr/>
        <p:txBody>
          <a:bodyPr/>
          <a:lstStyle/>
          <a:p>
            <a:r>
              <a:rPr lang="cs-CZ" dirty="0"/>
              <a:t>Představení jednotlivých specifických a akčních plánů </a:t>
            </a:r>
          </a:p>
          <a:p>
            <a:r>
              <a:rPr lang="cs-CZ" dirty="0"/>
              <a:t>Diskuze o jednotlivých plánech a o jejich provázanosti a integraci s hlavními organizačními strategiemi a v kontextu plnění mandátů, poslání, vize, hodnot a cílů organizace.</a:t>
            </a:r>
          </a:p>
        </p:txBody>
      </p:sp>
    </p:spTree>
    <p:extLst>
      <p:ext uri="{BB962C8B-B14F-4D97-AF65-F5344CB8AC3E}">
        <p14:creationId xmlns:p14="http://schemas.microsoft.com/office/powerpoint/2010/main" val="1458212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1DC179-48EF-1A96-4560-551E2BD976A2}"/>
              </a:ext>
            </a:extLst>
          </p:cNvPr>
          <p:cNvSpPr>
            <a:spLocks noGrp="1"/>
          </p:cNvSpPr>
          <p:nvPr>
            <p:ph type="ftr" sz="quarter" idx="10"/>
          </p:nvPr>
        </p:nvSpPr>
        <p:spPr/>
        <p:txBody>
          <a:bodyPr/>
          <a:lstStyle/>
          <a:p>
            <a:r>
              <a:rPr lang="cs-CZ"/>
              <a:t>SPRn8833 Strategické plánování pro veřejné a sociální cíle</a:t>
            </a:r>
            <a:endParaRPr lang="cs-CZ" dirty="0"/>
          </a:p>
        </p:txBody>
      </p:sp>
      <p:sp>
        <p:nvSpPr>
          <p:cNvPr id="3" name="Zástupný symbol pro číslo snímku 2">
            <a:extLst>
              <a:ext uri="{FF2B5EF4-FFF2-40B4-BE49-F238E27FC236}">
                <a16:creationId xmlns:a16="http://schemas.microsoft.com/office/drawing/2014/main" id="{B5F7FCE7-DE58-57AB-97D0-F817783EF54F}"/>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464A8FC2-CE80-8655-A86D-63423A3905C3}"/>
              </a:ext>
            </a:extLst>
          </p:cNvPr>
          <p:cNvSpPr>
            <a:spLocks noGrp="1"/>
          </p:cNvSpPr>
          <p:nvPr>
            <p:ph type="title"/>
          </p:nvPr>
        </p:nvSpPr>
        <p:spPr>
          <a:xfrm>
            <a:off x="718800" y="378000"/>
            <a:ext cx="10753200" cy="451576"/>
          </a:xfrm>
        </p:spPr>
        <p:txBody>
          <a:bodyPr/>
          <a:lstStyle/>
          <a:p>
            <a:r>
              <a:rPr lang="cs-CZ" dirty="0"/>
              <a:t>Seminární práce struktura celek</a:t>
            </a:r>
          </a:p>
        </p:txBody>
      </p:sp>
      <p:sp>
        <p:nvSpPr>
          <p:cNvPr id="5" name="Zástupný obsah 4">
            <a:extLst>
              <a:ext uri="{FF2B5EF4-FFF2-40B4-BE49-F238E27FC236}">
                <a16:creationId xmlns:a16="http://schemas.microsoft.com/office/drawing/2014/main" id="{20DB0B99-5D1D-9380-2867-FC5BEA9105D1}"/>
              </a:ext>
            </a:extLst>
          </p:cNvPr>
          <p:cNvSpPr>
            <a:spLocks noGrp="1"/>
          </p:cNvSpPr>
          <p:nvPr>
            <p:ph idx="1"/>
          </p:nvPr>
        </p:nvSpPr>
        <p:spPr>
          <a:xfrm>
            <a:off x="718800" y="1171576"/>
            <a:ext cx="10753200" cy="4139998"/>
          </a:xfrm>
        </p:spPr>
        <p:txBody>
          <a:bodyPr/>
          <a:lstStyle/>
          <a:p>
            <a:r>
              <a:rPr lang="cs-CZ" sz="1600" dirty="0"/>
              <a:t>Část 1 – lokální úroveň</a:t>
            </a:r>
          </a:p>
          <a:p>
            <a:pPr lvl="1"/>
            <a:r>
              <a:rPr lang="cs-CZ" sz="1600" dirty="0"/>
              <a:t>Úvod – specifikace úrovně a zaměření</a:t>
            </a:r>
          </a:p>
          <a:p>
            <a:pPr lvl="1"/>
            <a:r>
              <a:rPr lang="cs-CZ" sz="1600" dirty="0"/>
              <a:t>Krok 1-8</a:t>
            </a:r>
          </a:p>
          <a:p>
            <a:pPr lvl="1"/>
            <a:r>
              <a:rPr lang="cs-CZ" sz="1600" dirty="0"/>
              <a:t>Závěr – </a:t>
            </a:r>
            <a:r>
              <a:rPr lang="cs-CZ" sz="1600" b="0" i="0" dirty="0">
                <a:effectLst/>
              </a:rPr>
              <a:t>Shrňte další kroky, které budou následovat po schválení strategického plánu. Může se jednat o další plánování, implementaci nebo monitorování pokroku. Zdůrazněte důležitost strategického plánu pro organizaci nebo projekt a s odkazem na očekávané výsledky nebo výhody.</a:t>
            </a:r>
          </a:p>
          <a:p>
            <a:r>
              <a:rPr lang="cs-CZ" sz="1600" dirty="0"/>
              <a:t>Část 2 – organizační úroveň</a:t>
            </a:r>
          </a:p>
          <a:p>
            <a:pPr lvl="1"/>
            <a:r>
              <a:rPr lang="cs-CZ" sz="1600" dirty="0"/>
              <a:t>Úvod – specifikace úrovně a zaměření</a:t>
            </a:r>
          </a:p>
          <a:p>
            <a:pPr lvl="1"/>
            <a:r>
              <a:rPr lang="cs-CZ" sz="1600" dirty="0"/>
              <a:t>Krok 1-8</a:t>
            </a:r>
          </a:p>
          <a:p>
            <a:pPr lvl="1"/>
            <a:r>
              <a:rPr lang="cs-CZ" sz="1600" dirty="0"/>
              <a:t>Závěr - </a:t>
            </a:r>
            <a:r>
              <a:rPr lang="cs-CZ" sz="1600" b="0" i="0" dirty="0">
                <a:effectLst/>
              </a:rPr>
              <a:t>Shrňte další kroky, které budou následovat po schválení strategického plánu. Může se jednat o další plánování, implementaci nebo monitorování pokroku. Zdůrazněte důležitost strategického plánu pro organizaci nebo projekt a s odkazem na očekávané výsledky nebo výhody.</a:t>
            </a:r>
            <a:endParaRPr lang="cs-CZ" sz="1600" dirty="0"/>
          </a:p>
          <a:p>
            <a:r>
              <a:rPr lang="cs-CZ" sz="1600" dirty="0"/>
              <a:t>Část 3 – individuální úroveň</a:t>
            </a:r>
          </a:p>
          <a:p>
            <a:pPr lvl="1"/>
            <a:r>
              <a:rPr lang="cs-CZ" sz="1600" dirty="0"/>
              <a:t>Úvod – specifikace úrovně a zaměření</a:t>
            </a:r>
          </a:p>
          <a:p>
            <a:pPr lvl="1"/>
            <a:r>
              <a:rPr lang="cs-CZ" sz="1600" dirty="0"/>
              <a:t>Krok 1-8</a:t>
            </a:r>
          </a:p>
          <a:p>
            <a:pPr lvl="1"/>
            <a:r>
              <a:rPr lang="cs-CZ" sz="1600" dirty="0"/>
              <a:t>Závěr - </a:t>
            </a:r>
            <a:r>
              <a:rPr lang="cs-CZ" sz="1600" b="0" i="0" dirty="0">
                <a:effectLst/>
              </a:rPr>
              <a:t>Shrňte další kroky, které budou následovat po schválení strategického plánu. Může se jednat o další plánování, implementaci nebo monitorování pokroku. Zdůrazněte důležitost strategického plánu pro organizaci nebo projekt a s odkazem na očekávané výsledky nebo výhody.</a:t>
            </a:r>
            <a:endParaRPr lang="cs-CZ" sz="1600" dirty="0"/>
          </a:p>
          <a:p>
            <a:endParaRPr lang="cs-CZ" sz="1600" dirty="0"/>
          </a:p>
        </p:txBody>
      </p:sp>
    </p:spTree>
    <p:extLst>
      <p:ext uri="{BB962C8B-B14F-4D97-AF65-F5344CB8AC3E}">
        <p14:creationId xmlns:p14="http://schemas.microsoft.com/office/powerpoint/2010/main" val="366932879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8FC28F-A3E9-4E53-9189-46E9B7704F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850840-75DB-44A6-B516-98C6658778D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C3AE6EC-1009-4126-B3E7-DC4AE1AA77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muni-fss-prezentace-16-9-cz-v11</Template>
  <TotalTime>3152</TotalTime>
  <Words>1448</Words>
  <Application>Microsoft Office PowerPoint</Application>
  <PresentationFormat>Širokoúhlá obrazovka</PresentationFormat>
  <Paragraphs>107</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Söhne</vt:lpstr>
      <vt:lpstr>Tahoma</vt:lpstr>
      <vt:lpstr>Wingdings</vt:lpstr>
      <vt:lpstr>Prezentace_MU_CZ</vt:lpstr>
      <vt:lpstr>Tvorba specifických a akčních plánů, alokace zdrojů, tvorba pracovních týmů ve stávající organizační struktuře</vt:lpstr>
      <vt:lpstr>Krok 8 – Strategie, specifické a akční plány</vt:lpstr>
      <vt:lpstr>Kroky pro formování specifických plánů</vt:lpstr>
      <vt:lpstr>Pracovní list 27 - Existující programy, služby a projekty</vt:lpstr>
      <vt:lpstr>Pracovní list 28 – Plánované programy, služby a projekty</vt:lpstr>
      <vt:lpstr>Pracovní list 29 - Prioritní programy, služby a projekty</vt:lpstr>
      <vt:lpstr>Pracovní list 30 – Tvorba akčního plánu</vt:lpstr>
      <vt:lpstr>Diskuze ke kroku 8</vt:lpstr>
      <vt:lpstr>Seminární práce struktura celek</vt:lpstr>
      <vt:lpstr>Prezentace SP na kolokvium – manažerské shrnutí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Vliv organizace práce na výkon personálního řízení</dc:title>
  <dc:creator>Iveta Zelenková</dc:creator>
  <cp:lastModifiedBy>PC PC</cp:lastModifiedBy>
  <cp:revision>12</cp:revision>
  <cp:lastPrinted>1601-01-01T00:00:00Z</cp:lastPrinted>
  <dcterms:created xsi:type="dcterms:W3CDTF">2023-02-18T14:08:19Z</dcterms:created>
  <dcterms:modified xsi:type="dcterms:W3CDTF">2023-05-12T21:36:42Z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