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8"/>
  </p:notesMasterIdLst>
  <p:handoutMasterIdLst>
    <p:handoutMasterId r:id="rId39"/>
  </p:handoutMasterIdLst>
  <p:sldIdLst>
    <p:sldId id="256" r:id="rId5"/>
    <p:sldId id="546" r:id="rId6"/>
    <p:sldId id="586" r:id="rId7"/>
    <p:sldId id="587" r:id="rId8"/>
    <p:sldId id="589" r:id="rId9"/>
    <p:sldId id="590" r:id="rId10"/>
    <p:sldId id="591" r:id="rId11"/>
    <p:sldId id="613" r:id="rId12"/>
    <p:sldId id="581" r:id="rId13"/>
    <p:sldId id="579" r:id="rId14"/>
    <p:sldId id="580" r:id="rId15"/>
    <p:sldId id="565" r:id="rId16"/>
    <p:sldId id="567" r:id="rId17"/>
    <p:sldId id="572" r:id="rId18"/>
    <p:sldId id="569" r:id="rId19"/>
    <p:sldId id="570" r:id="rId20"/>
    <p:sldId id="573" r:id="rId21"/>
    <p:sldId id="575" r:id="rId22"/>
    <p:sldId id="593" r:id="rId23"/>
    <p:sldId id="610" r:id="rId24"/>
    <p:sldId id="594" r:id="rId25"/>
    <p:sldId id="598" r:id="rId26"/>
    <p:sldId id="597" r:id="rId27"/>
    <p:sldId id="600" r:id="rId28"/>
    <p:sldId id="599" r:id="rId29"/>
    <p:sldId id="601" r:id="rId30"/>
    <p:sldId id="602" r:id="rId31"/>
    <p:sldId id="607" r:id="rId32"/>
    <p:sldId id="606" r:id="rId33"/>
    <p:sldId id="609" r:id="rId34"/>
    <p:sldId id="258" r:id="rId35"/>
    <p:sldId id="611" r:id="rId36"/>
    <p:sldId id="577" r:id="rId3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007A53"/>
    <a:srgbClr val="9100DC"/>
    <a:srgbClr val="00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683" autoAdjust="0"/>
    <p:restoredTop sz="95768" autoAdjust="0"/>
  </p:normalViewPr>
  <p:slideViewPr>
    <p:cSldViewPr snapToGrid="0">
      <p:cViewPr varScale="1">
        <p:scale>
          <a:sx n="66" d="100"/>
          <a:sy n="66" d="100"/>
        </p:scale>
        <p:origin x="144" y="3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VYUKA\Ekonomika%20organizac&#237;\HDP%20-%20dle%20NAC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VYUKA\Ekonomika%20organizac&#237;\HDP%20-%20dle%20NAC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VYUKA\Ekonomika%20organizac&#237;\HDP%20-%20dle%20NAC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VYUKA\Ekonomika%20organizac&#237;\typologie%20firem_aktivn&#237;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VYUKA\Ekonomika%20organizac&#237;\2022\cvi&#269;en&#237;\podniky%20dle%20pr&#225;vn&#237;ch%20forem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</a:rPr>
              <a:t>G</a:t>
            </a:r>
            <a:r>
              <a:rPr lang="cs-CZ" sz="2000" b="1" dirty="0">
                <a:solidFill>
                  <a:schemeClr val="tx1"/>
                </a:solidFill>
              </a:rPr>
              <a:t>raf 1: Podíl jednotlivých sektorů</a:t>
            </a:r>
            <a:r>
              <a:rPr lang="cs-CZ" sz="2000" b="1" baseline="0" dirty="0">
                <a:solidFill>
                  <a:schemeClr val="tx1"/>
                </a:solidFill>
              </a:rPr>
              <a:t> na HDP v ČR v roce 2020 (v %)</a:t>
            </a:r>
            <a:endParaRPr lang="en-US" sz="20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7.9698341517642102E-2"/>
          <c:y val="2.28493469815986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0977768125326716"/>
          <c:y val="0.28234449856636418"/>
          <c:w val="0.57791186416100571"/>
          <c:h val="0.69729641344913906"/>
        </c:manualLayout>
      </c:layout>
      <c:pieChart>
        <c:varyColors val="1"/>
        <c:ser>
          <c:idx val="0"/>
          <c:order val="0"/>
          <c:tx>
            <c:strRef>
              <c:f>Sheet1!$L$111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ED-4358-B277-2813E8DC944D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ED-4358-B277-2813E8DC944D}"/>
              </c:ext>
            </c:extLst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AED-4358-B277-2813E8DC94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Sheet1!$A$112:$A$114</c:f>
              <c:strCache>
                <c:ptCount val="3"/>
                <c:pt idx="0">
                  <c:v>Zemědělství</c:v>
                </c:pt>
                <c:pt idx="1">
                  <c:v>Průmysl</c:v>
                </c:pt>
                <c:pt idx="2">
                  <c:v>Služby</c:v>
                </c:pt>
              </c:strCache>
              <c:extLst/>
            </c:strRef>
          </c:cat>
          <c:val>
            <c:numRef>
              <c:f>Sheet1!$L$112:$L$115</c:f>
              <c:numCache>
                <c:formatCode>0.00</c:formatCode>
                <c:ptCount val="3"/>
                <c:pt idx="0">
                  <c:v>2.4311281716978259</c:v>
                </c:pt>
                <c:pt idx="1">
                  <c:v>48.243730468093958</c:v>
                </c:pt>
                <c:pt idx="2">
                  <c:v>49.325141360208214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DAED-4358-B277-2813E8DC944D}"/>
            </c:ext>
          </c:extLst>
        </c:ser>
        <c:ser>
          <c:idx val="1"/>
          <c:order val="1"/>
          <c:tx>
            <c:strRef>
              <c:f>Sheet1!$L$111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DAED-4358-B277-2813E8DC944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DAED-4358-B277-2813E8DC944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DAED-4358-B277-2813E8DC944D}"/>
              </c:ext>
            </c:extLst>
          </c:dPt>
          <c:cat>
            <c:strRef>
              <c:f>Sheet1!$A$112:$A$114</c:f>
              <c:strCache>
                <c:ptCount val="3"/>
                <c:pt idx="0">
                  <c:v>Zemědělství</c:v>
                </c:pt>
                <c:pt idx="1">
                  <c:v>Průmysl</c:v>
                </c:pt>
                <c:pt idx="2">
                  <c:v>Služby</c:v>
                </c:pt>
              </c:strCache>
              <c:extLst/>
            </c:strRef>
          </c:cat>
          <c:val>
            <c:numRef>
              <c:f>Sheet1!$L$112:$L$114</c:f>
              <c:numCache>
                <c:formatCode>0.00</c:formatCode>
                <c:ptCount val="3"/>
                <c:pt idx="0">
                  <c:v>2.4311281716978259</c:v>
                </c:pt>
                <c:pt idx="1">
                  <c:v>48.243730468093958</c:v>
                </c:pt>
                <c:pt idx="2">
                  <c:v>49.325141360208214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D-DAED-4358-B277-2813E8DC94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773897894840883"/>
          <c:y val="0.27835593467483233"/>
          <c:w val="0.33226102105159122"/>
          <c:h val="0.442146033829104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</a:rPr>
              <a:t>G</a:t>
            </a:r>
            <a:r>
              <a:rPr lang="cs-CZ" sz="2000" b="1" dirty="0">
                <a:solidFill>
                  <a:schemeClr val="tx1"/>
                </a:solidFill>
              </a:rPr>
              <a:t>raf 2: Podíl jednotlivých sektorů</a:t>
            </a:r>
            <a:r>
              <a:rPr lang="cs-CZ" sz="2000" b="1" baseline="0" dirty="0">
                <a:solidFill>
                  <a:schemeClr val="tx1"/>
                </a:solidFill>
              </a:rPr>
              <a:t> na zaměstnanosti v roce 2020 (v %)</a:t>
            </a:r>
            <a:endParaRPr lang="en-US" sz="20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067541130630074"/>
          <c:y val="0.29984732581087337"/>
          <c:w val="0.55195722772211331"/>
          <c:h val="0.61461421308510955"/>
        </c:manualLayout>
      </c:layout>
      <c:pieChart>
        <c:varyColors val="1"/>
        <c:ser>
          <c:idx val="0"/>
          <c:order val="0"/>
          <c:tx>
            <c:strRef>
              <c:f>List1!$L$111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CF-4B61-B282-0026B4CE2FC1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CF-4B61-B282-0026B4CE2FC1}"/>
              </c:ext>
            </c:extLst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CF-4B61-B282-0026B4CE2F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List1!$A$112:$A$114</c:f>
              <c:strCache>
                <c:ptCount val="3"/>
                <c:pt idx="0">
                  <c:v>Zemědělství</c:v>
                </c:pt>
                <c:pt idx="1">
                  <c:v>Průmysl</c:v>
                </c:pt>
                <c:pt idx="2">
                  <c:v>Služby</c:v>
                </c:pt>
              </c:strCache>
            </c:strRef>
          </c:cat>
          <c:val>
            <c:numRef>
              <c:f>List1!$L$112:$L$114</c:f>
              <c:numCache>
                <c:formatCode>0.00</c:formatCode>
                <c:ptCount val="3"/>
                <c:pt idx="0">
                  <c:v>2.9899626734519726</c:v>
                </c:pt>
                <c:pt idx="1">
                  <c:v>35.955467310291986</c:v>
                </c:pt>
                <c:pt idx="2">
                  <c:v>61.054570016256051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6CF-4B61-B282-0026B4CE2F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670470504074242"/>
          <c:y val="0.27835593467483233"/>
          <c:w val="0.33329529495925758"/>
          <c:h val="0.429977398658501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78839806629478"/>
          <c:y val="3.0054496094529027E-2"/>
          <c:w val="0.49266279303937549"/>
          <c:h val="0.8948731590545462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Sheet1!$A$153:$A$171</c:f>
              <c:strCache>
                <c:ptCount val="19"/>
                <c:pt idx="0">
                  <c:v>C – zpracovatelský průmyslu</c:v>
                </c:pt>
                <c:pt idx="1">
                  <c:v>G – velkoobchod a maloobchod, opravy a údržba motorových vozidel</c:v>
                </c:pt>
                <c:pt idx="2">
                  <c:v>F – stavebnictví</c:v>
                </c:pt>
                <c:pt idx="3">
                  <c:v>L – činnosti v oblasti nemovitostí</c:v>
                </c:pt>
                <c:pt idx="4">
                  <c:v>H – doprava a skladování</c:v>
                </c:pt>
                <c:pt idx="5">
                  <c:v>J – informační a komunikační činnosti</c:v>
                </c:pt>
                <c:pt idx="6">
                  <c:v>M – profesní, vědecké a technické činnosti</c:v>
                </c:pt>
                <c:pt idx="7">
                  <c:v>O – veřejná správa a obrana, povinné sociální zabezpečení</c:v>
                </c:pt>
                <c:pt idx="8">
                  <c:v>Q – zdravotní a sociální péče</c:v>
                </c:pt>
                <c:pt idx="9">
                  <c:v>K – peněžnictví a pojišťovnictví</c:v>
                </c:pt>
                <c:pt idx="10">
                  <c:v>D – výroba a rozvod elektřiny, plynu, tepla a klimatizovaného vzduchu</c:v>
                </c:pt>
                <c:pt idx="11">
                  <c:v>P – vzdělávání</c:v>
                </c:pt>
                <c:pt idx="12">
                  <c:v>A – zemědělství, lesnictví, rybářství</c:v>
                </c:pt>
                <c:pt idx="13">
                  <c:v>N – administrativní a podpůrné činnosti</c:v>
                </c:pt>
                <c:pt idx="14">
                  <c:v>I – ubytování stravování a pohostinství</c:v>
                </c:pt>
                <c:pt idx="15">
                  <c:v>E – zásobování vodou, činnosti související s odpadními vodami, odpady a sanacemi</c:v>
                </c:pt>
                <c:pt idx="16">
                  <c:v>R – kulturní zábavní a rekreační činnosti</c:v>
                </c:pt>
                <c:pt idx="17">
                  <c:v>S –  U ostatní činnosti…</c:v>
                </c:pt>
                <c:pt idx="18">
                  <c:v>B – těžba a dobývání</c:v>
                </c:pt>
              </c:strCache>
            </c:strRef>
          </c:cat>
          <c:val>
            <c:numRef>
              <c:f>Sheet1!$B$153:$B$171</c:f>
              <c:numCache>
                <c:formatCode>0.0</c:formatCode>
                <c:ptCount val="19"/>
                <c:pt idx="0">
                  <c:v>35.911061201901738</c:v>
                </c:pt>
                <c:pt idx="1">
                  <c:v>8.8223558980282455</c:v>
                </c:pt>
                <c:pt idx="2">
                  <c:v>7.8349867615948963</c:v>
                </c:pt>
                <c:pt idx="3">
                  <c:v>7.516842727616921</c:v>
                </c:pt>
                <c:pt idx="4">
                  <c:v>5.7390173741226436</c:v>
                </c:pt>
                <c:pt idx="5">
                  <c:v>4.7874631863417614</c:v>
                </c:pt>
                <c:pt idx="6">
                  <c:v>4.5870690506992275</c:v>
                </c:pt>
                <c:pt idx="7">
                  <c:v>3.8407680264226758</c:v>
                </c:pt>
                <c:pt idx="8">
                  <c:v>3.6367051616898594</c:v>
                </c:pt>
                <c:pt idx="9">
                  <c:v>3.1840573665308201</c:v>
                </c:pt>
                <c:pt idx="10">
                  <c:v>2.9358800726701859</c:v>
                </c:pt>
                <c:pt idx="11">
                  <c:v>2.5448424680339556</c:v>
                </c:pt>
                <c:pt idx="12">
                  <c:v>2.4311281716978259</c:v>
                </c:pt>
                <c:pt idx="13">
                  <c:v>1.8091318417313533</c:v>
                </c:pt>
                <c:pt idx="14">
                  <c:v>1.1965111527733798</c:v>
                </c:pt>
                <c:pt idx="15">
                  <c:v>1.123495291145449</c:v>
                </c:pt>
                <c:pt idx="16">
                  <c:v>0.88396804520656891</c:v>
                </c:pt>
                <c:pt idx="17">
                  <c:v>0.77640906101080176</c:v>
                </c:pt>
                <c:pt idx="18">
                  <c:v>0.43830714078169042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EE-4FA1-BBE5-7DA3EB2CC0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1940136"/>
        <c:axId val="381945384"/>
      </c:barChart>
      <c:catAx>
        <c:axId val="381940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1945384"/>
        <c:crossesAt val="0"/>
        <c:auto val="1"/>
        <c:lblAlgn val="ctr"/>
        <c:lblOffset val="100"/>
        <c:tickLblSkip val="1"/>
        <c:noMultiLvlLbl val="0"/>
      </c:catAx>
      <c:valAx>
        <c:axId val="381945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1940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 b="1" dirty="0">
                <a:solidFill>
                  <a:schemeClr val="tx1"/>
                </a:solidFill>
              </a:rPr>
              <a:t>Graf 5: Počet</a:t>
            </a:r>
            <a:r>
              <a:rPr lang="cs-CZ" sz="2000" b="1" baseline="0" dirty="0">
                <a:solidFill>
                  <a:schemeClr val="tx1"/>
                </a:solidFill>
              </a:rPr>
              <a:t> aktivních firem v ČR dle počtu zaměstnanců (rok 2021)</a:t>
            </a:r>
            <a:endParaRPr lang="cs-CZ" sz="20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9.1561725424941245E-2"/>
          <c:y val="2.758531880296127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4148683204569451"/>
          <c:y val="0.20468408502363916"/>
          <c:w val="0.45362298761218728"/>
          <c:h val="0.76104642345200546"/>
        </c:manualLayout>
      </c:layout>
      <c:pieChart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82-4D35-8852-D02B8F521302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82-4D35-8852-D02B8F521302}"/>
              </c:ext>
            </c:extLst>
          </c:dPt>
          <c:dPt>
            <c:idx val="2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782-4D35-8852-D02B8F521302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782-4D35-8852-D02B8F521302}"/>
              </c:ext>
            </c:extLst>
          </c:dPt>
          <c:dLbls>
            <c:dLbl>
              <c:idx val="2"/>
              <c:layout>
                <c:manualLayout>
                  <c:x val="-0.10413563340814282"/>
                  <c:y val="8.40066536310640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782-4D35-8852-D02B8F521302}"/>
                </c:ext>
              </c:extLst>
            </c:dLbl>
            <c:dLbl>
              <c:idx val="3"/>
              <c:layout>
                <c:manualLayout>
                  <c:x val="-1.5712528687537245E-3"/>
                  <c:y val="-9.91137325193394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782-4D35-8852-D02B8F5213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'01'!$H$3:$K$3</c:f>
              <c:strCache>
                <c:ptCount val="4"/>
                <c:pt idx="0">
                  <c:v>0 vč. bez 
udání 
počtu</c:v>
                </c:pt>
                <c:pt idx="1">
                  <c:v>1–19 zaměstnanců</c:v>
                </c:pt>
                <c:pt idx="2">
                  <c:v>20–249 zaměstnanců</c:v>
                </c:pt>
                <c:pt idx="3">
                  <c:v>250 zaměstnanců
a více</c:v>
                </c:pt>
              </c:strCache>
            </c:strRef>
          </c:cat>
          <c:val>
            <c:numRef>
              <c:f>'01'!$H$23:$K$23</c:f>
              <c:numCache>
                <c:formatCode>#,##0_ ;\-#,##0\ </c:formatCode>
                <c:ptCount val="4"/>
                <c:pt idx="0">
                  <c:v>1309582</c:v>
                </c:pt>
                <c:pt idx="1">
                  <c:v>248217</c:v>
                </c:pt>
                <c:pt idx="2">
                  <c:v>29950</c:v>
                </c:pt>
                <c:pt idx="3">
                  <c:v>2400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82-4D35-8852-D02B8F5213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019492834397072"/>
          <c:y val="9.9099189343260591E-2"/>
          <c:w val="0.37980507165602923"/>
          <c:h val="0.881530149418372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55380281776903"/>
          <c:y val="7.5260047580210696E-2"/>
          <c:w val="0.49900596061290475"/>
          <c:h val="0.9247399524197892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2CC-46C4-A609-2159FDD57F7D}"/>
              </c:ext>
            </c:extLst>
          </c:dPt>
          <c:dPt>
            <c:idx val="1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CC-46C4-A609-2159FDD57F7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2CC-46C4-A609-2159FDD57F7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2CC-46C4-A609-2159FDD57F7D}"/>
              </c:ext>
            </c:extLst>
          </c:dPt>
          <c:dLbls>
            <c:dLbl>
              <c:idx val="3"/>
              <c:layout>
                <c:manualLayout>
                  <c:x val="4.181387933891820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CC-46C4-A609-2159FDD57F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'01'!$C$35:$F$35</c:f>
              <c:strCache>
                <c:ptCount val="4"/>
                <c:pt idx="0">
                  <c:v>soukromí
podnikatelé 1)
</c:v>
                </c:pt>
                <c:pt idx="1">
                  <c:v>obchodní
společnosti</c:v>
                </c:pt>
                <c:pt idx="2">
                  <c:v>družstva</c:v>
                </c:pt>
                <c:pt idx="3">
                  <c:v>státní
podniky</c:v>
                </c:pt>
              </c:strCache>
            </c:strRef>
          </c:cat>
          <c:val>
            <c:numRef>
              <c:f>'01'!$C$36:$F$36</c:f>
              <c:numCache>
                <c:formatCode>#,##0_ ;\-#,##0\ </c:formatCode>
                <c:ptCount val="4"/>
                <c:pt idx="0">
                  <c:v>1022654</c:v>
                </c:pt>
                <c:pt idx="1">
                  <c:v>393371</c:v>
                </c:pt>
                <c:pt idx="2">
                  <c:v>9666</c:v>
                </c:pt>
                <c:pt idx="3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2CC-46C4-A609-2159FDD57F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179091202685872"/>
          <c:y val="7.5875667869702915E-2"/>
          <c:w val="0.30726808732089989"/>
          <c:h val="0.79434936660125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C31DA7-0C93-45F1-BF81-26B6BBF0A083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ADD2602-63BE-41C5-9923-05BADDA3990D}">
      <dgm:prSet phldrT="[Text]" custT="1"/>
      <dgm:spPr/>
      <dgm:t>
        <a:bodyPr/>
        <a:lstStyle/>
        <a:p>
          <a:r>
            <a:rPr lang="cs-CZ" sz="1600" dirty="0"/>
            <a:t>Vstupy – výrobní faktory (mikroekonomický pohled)</a:t>
          </a:r>
        </a:p>
      </dgm:t>
    </dgm:pt>
    <dgm:pt modelId="{3A40F70A-175F-4E48-8BCA-3BF5F0B3642F}" type="parTrans" cxnId="{2DA50FB2-B610-4C8B-9348-E59C90A2349B}">
      <dgm:prSet/>
      <dgm:spPr/>
      <dgm:t>
        <a:bodyPr/>
        <a:lstStyle/>
        <a:p>
          <a:endParaRPr lang="cs-CZ"/>
        </a:p>
      </dgm:t>
    </dgm:pt>
    <dgm:pt modelId="{78623294-9109-43A2-A5C1-6F094D62FD06}" type="sibTrans" cxnId="{2DA50FB2-B610-4C8B-9348-E59C90A2349B}">
      <dgm:prSet/>
      <dgm:spPr/>
      <dgm:t>
        <a:bodyPr/>
        <a:lstStyle/>
        <a:p>
          <a:endParaRPr lang="cs-CZ"/>
        </a:p>
      </dgm:t>
    </dgm:pt>
    <dgm:pt modelId="{4CF8AC55-8A34-4764-835B-9E5B767B30AF}">
      <dgm:prSet phldrT="[Text]" custT="1"/>
      <dgm:spPr/>
      <dgm:t>
        <a:bodyPr/>
        <a:lstStyle/>
        <a:p>
          <a:r>
            <a:rPr lang="cs-CZ" sz="1600" dirty="0"/>
            <a:t>Práce</a:t>
          </a:r>
        </a:p>
      </dgm:t>
    </dgm:pt>
    <dgm:pt modelId="{D8BA407B-DD51-4465-8438-EE992B869A69}" type="parTrans" cxnId="{59F6F0E0-4883-460B-9146-FE7AAD057D64}">
      <dgm:prSet/>
      <dgm:spPr/>
      <dgm:t>
        <a:bodyPr/>
        <a:lstStyle/>
        <a:p>
          <a:endParaRPr lang="cs-CZ"/>
        </a:p>
      </dgm:t>
    </dgm:pt>
    <dgm:pt modelId="{2D8AF9AF-0C30-40AC-A877-804F5C9A7FB3}" type="sibTrans" cxnId="{59F6F0E0-4883-460B-9146-FE7AAD057D64}">
      <dgm:prSet/>
      <dgm:spPr/>
      <dgm:t>
        <a:bodyPr/>
        <a:lstStyle/>
        <a:p>
          <a:endParaRPr lang="cs-CZ"/>
        </a:p>
      </dgm:t>
    </dgm:pt>
    <dgm:pt modelId="{62A5F9A0-F296-4A0C-80F2-76424DF32CD6}">
      <dgm:prSet phldrT="[Text]" custT="1"/>
      <dgm:spPr/>
      <dgm:t>
        <a:bodyPr/>
        <a:lstStyle/>
        <a:p>
          <a:r>
            <a:rPr lang="cs-CZ" sz="1600" dirty="0"/>
            <a:t>Výstup</a:t>
          </a:r>
        </a:p>
      </dgm:t>
    </dgm:pt>
    <dgm:pt modelId="{57C677E3-A769-415F-9F99-94C128E3D132}" type="parTrans" cxnId="{11D8E129-9497-414C-BB1D-33D57B1483E0}">
      <dgm:prSet/>
      <dgm:spPr/>
      <dgm:t>
        <a:bodyPr/>
        <a:lstStyle/>
        <a:p>
          <a:endParaRPr lang="cs-CZ"/>
        </a:p>
      </dgm:t>
    </dgm:pt>
    <dgm:pt modelId="{564413CC-4464-45E2-8C05-0D41CE739748}" type="sibTrans" cxnId="{11D8E129-9497-414C-BB1D-33D57B1483E0}">
      <dgm:prSet/>
      <dgm:spPr/>
      <dgm:t>
        <a:bodyPr/>
        <a:lstStyle/>
        <a:p>
          <a:endParaRPr lang="cs-CZ"/>
        </a:p>
      </dgm:t>
    </dgm:pt>
    <dgm:pt modelId="{DF8032E5-1A65-4B6D-AF8D-179EFBA1A14D}">
      <dgm:prSet phldrT="[Text]" custT="1"/>
      <dgm:spPr/>
      <dgm:t>
        <a:bodyPr/>
        <a:lstStyle/>
        <a:p>
          <a:r>
            <a:rPr lang="cs-CZ" sz="1600" dirty="0"/>
            <a:t>Statky                    (výrobky a služby)</a:t>
          </a:r>
        </a:p>
      </dgm:t>
    </dgm:pt>
    <dgm:pt modelId="{746FC6A5-F694-460D-BA2A-828D9901FF34}" type="parTrans" cxnId="{D53AD040-5FE1-4BC2-A668-BC6E4D1FC472}">
      <dgm:prSet/>
      <dgm:spPr/>
      <dgm:t>
        <a:bodyPr/>
        <a:lstStyle/>
        <a:p>
          <a:endParaRPr lang="cs-CZ"/>
        </a:p>
      </dgm:t>
    </dgm:pt>
    <dgm:pt modelId="{9ADC0BF3-0D3E-4625-89C2-FFFAFCEBD218}" type="sibTrans" cxnId="{D53AD040-5FE1-4BC2-A668-BC6E4D1FC472}">
      <dgm:prSet/>
      <dgm:spPr/>
      <dgm:t>
        <a:bodyPr/>
        <a:lstStyle/>
        <a:p>
          <a:endParaRPr lang="cs-CZ"/>
        </a:p>
      </dgm:t>
    </dgm:pt>
    <dgm:pt modelId="{EE336C01-AFB9-467A-88D8-C93C2F34421E}">
      <dgm:prSet phldrT="[Text]" custT="1"/>
      <dgm:spPr/>
      <dgm:t>
        <a:bodyPr/>
        <a:lstStyle/>
        <a:p>
          <a:r>
            <a:rPr lang="cs-CZ" sz="1600" dirty="0"/>
            <a:t>Půda</a:t>
          </a:r>
        </a:p>
      </dgm:t>
    </dgm:pt>
    <dgm:pt modelId="{EFE034A3-6E7A-42B5-9F39-3EAB07EABE77}" type="parTrans" cxnId="{DE9548FE-733F-47B2-85CC-9B3C518E4868}">
      <dgm:prSet/>
      <dgm:spPr/>
      <dgm:t>
        <a:bodyPr/>
        <a:lstStyle/>
        <a:p>
          <a:endParaRPr lang="cs-CZ"/>
        </a:p>
      </dgm:t>
    </dgm:pt>
    <dgm:pt modelId="{443962A7-4E01-4E58-8DCE-9F3CB9A86DD9}" type="sibTrans" cxnId="{DE9548FE-733F-47B2-85CC-9B3C518E4868}">
      <dgm:prSet/>
      <dgm:spPr/>
      <dgm:t>
        <a:bodyPr/>
        <a:lstStyle/>
        <a:p>
          <a:endParaRPr lang="cs-CZ"/>
        </a:p>
      </dgm:t>
    </dgm:pt>
    <dgm:pt modelId="{3C4066AE-FAA0-495B-83C1-64C0E0B8695D}">
      <dgm:prSet phldrT="[Text]" custT="1"/>
      <dgm:spPr/>
      <dgm:t>
        <a:bodyPr/>
        <a:lstStyle/>
        <a:p>
          <a:r>
            <a:rPr lang="cs-CZ" sz="1600" dirty="0"/>
            <a:t>Kapitál</a:t>
          </a:r>
        </a:p>
      </dgm:t>
    </dgm:pt>
    <dgm:pt modelId="{58578D0B-DB0F-4FCD-AE23-1C82C68E94B3}" type="parTrans" cxnId="{E80E2792-EC1D-4978-A2AD-0191029F9E95}">
      <dgm:prSet/>
      <dgm:spPr/>
      <dgm:t>
        <a:bodyPr/>
        <a:lstStyle/>
        <a:p>
          <a:endParaRPr lang="cs-CZ"/>
        </a:p>
      </dgm:t>
    </dgm:pt>
    <dgm:pt modelId="{3BB383B2-9D86-4F9C-8226-A66718193A2F}" type="sibTrans" cxnId="{E80E2792-EC1D-4978-A2AD-0191029F9E95}">
      <dgm:prSet/>
      <dgm:spPr/>
      <dgm:t>
        <a:bodyPr/>
        <a:lstStyle/>
        <a:p>
          <a:endParaRPr lang="cs-CZ"/>
        </a:p>
      </dgm:t>
    </dgm:pt>
    <dgm:pt modelId="{31B3CF9B-27A8-41E2-8B38-C5D75EB3D24A}" type="pres">
      <dgm:prSet presAssocID="{D1C31DA7-0C93-45F1-BF81-26B6BBF0A083}" presName="linearFlow" presStyleCnt="0">
        <dgm:presLayoutVars>
          <dgm:dir/>
          <dgm:animLvl val="lvl"/>
          <dgm:resizeHandles val="exact"/>
        </dgm:presLayoutVars>
      </dgm:prSet>
      <dgm:spPr/>
    </dgm:pt>
    <dgm:pt modelId="{512F6A0C-739C-4A0C-A1B4-1EA875028E93}" type="pres">
      <dgm:prSet presAssocID="{DADD2602-63BE-41C5-9923-05BADDA3990D}" presName="composite" presStyleCnt="0"/>
      <dgm:spPr/>
    </dgm:pt>
    <dgm:pt modelId="{81856B27-7B99-4AF1-BB18-E159B03B943B}" type="pres">
      <dgm:prSet presAssocID="{DADD2602-63BE-41C5-9923-05BADDA3990D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9079EBA7-54EE-475B-967B-688E593D2BCD}" type="pres">
      <dgm:prSet presAssocID="{DADD2602-63BE-41C5-9923-05BADDA3990D}" presName="parSh" presStyleLbl="node1" presStyleIdx="0" presStyleCnt="2" custScaleX="129272"/>
      <dgm:spPr/>
    </dgm:pt>
    <dgm:pt modelId="{6BDB83AB-8CA6-430E-8F21-93BAB11995E5}" type="pres">
      <dgm:prSet presAssocID="{DADD2602-63BE-41C5-9923-05BADDA3990D}" presName="desTx" presStyleLbl="fgAcc1" presStyleIdx="0" presStyleCnt="2" custScaleX="95275">
        <dgm:presLayoutVars>
          <dgm:bulletEnabled val="1"/>
        </dgm:presLayoutVars>
      </dgm:prSet>
      <dgm:spPr/>
    </dgm:pt>
    <dgm:pt modelId="{D389BFB4-D0B9-4D8C-80BB-D224A642AF1D}" type="pres">
      <dgm:prSet presAssocID="{78623294-9109-43A2-A5C1-6F094D62FD06}" presName="sibTrans" presStyleLbl="sibTrans2D1" presStyleIdx="0" presStyleCnt="1" custFlipVert="1" custScaleY="72640"/>
      <dgm:spPr/>
    </dgm:pt>
    <dgm:pt modelId="{130236D3-5DD4-4A9B-A28A-F83C27F7F7B8}" type="pres">
      <dgm:prSet presAssocID="{78623294-9109-43A2-A5C1-6F094D62FD06}" presName="connTx" presStyleLbl="sibTrans2D1" presStyleIdx="0" presStyleCnt="1"/>
      <dgm:spPr/>
    </dgm:pt>
    <dgm:pt modelId="{A1B0CB74-CE22-48E4-A76B-4D9807074E6C}" type="pres">
      <dgm:prSet presAssocID="{62A5F9A0-F296-4A0C-80F2-76424DF32CD6}" presName="composite" presStyleCnt="0"/>
      <dgm:spPr/>
    </dgm:pt>
    <dgm:pt modelId="{A6654265-99AA-487F-B990-9CFF67C30AE0}" type="pres">
      <dgm:prSet presAssocID="{62A5F9A0-F296-4A0C-80F2-76424DF32CD6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2940875E-3888-4B02-9AF0-806CBBE1D063}" type="pres">
      <dgm:prSet presAssocID="{62A5F9A0-F296-4A0C-80F2-76424DF32CD6}" presName="parSh" presStyleLbl="node1" presStyleIdx="1" presStyleCnt="2" custScaleX="119752"/>
      <dgm:spPr/>
    </dgm:pt>
    <dgm:pt modelId="{27FF1089-35C4-493B-9C5F-77AA9FE9B54E}" type="pres">
      <dgm:prSet presAssocID="{62A5F9A0-F296-4A0C-80F2-76424DF32CD6}" presName="desTx" presStyleLbl="fgAcc1" presStyleIdx="1" presStyleCnt="2" custScaleX="96994">
        <dgm:presLayoutVars>
          <dgm:bulletEnabled val="1"/>
        </dgm:presLayoutVars>
      </dgm:prSet>
      <dgm:spPr/>
    </dgm:pt>
  </dgm:ptLst>
  <dgm:cxnLst>
    <dgm:cxn modelId="{5ED34006-4383-4BB0-A035-C2E5F4B17BF1}" type="presOf" srcId="{78623294-9109-43A2-A5C1-6F094D62FD06}" destId="{D389BFB4-D0B9-4D8C-80BB-D224A642AF1D}" srcOrd="0" destOrd="0" presId="urn:microsoft.com/office/officeart/2005/8/layout/process3"/>
    <dgm:cxn modelId="{FE74DA0E-BC8D-47F4-B63F-08D7A3DEE3CF}" type="presOf" srcId="{3C4066AE-FAA0-495B-83C1-64C0E0B8695D}" destId="{6BDB83AB-8CA6-430E-8F21-93BAB11995E5}" srcOrd="0" destOrd="2" presId="urn:microsoft.com/office/officeart/2005/8/layout/process3"/>
    <dgm:cxn modelId="{11D8E129-9497-414C-BB1D-33D57B1483E0}" srcId="{D1C31DA7-0C93-45F1-BF81-26B6BBF0A083}" destId="{62A5F9A0-F296-4A0C-80F2-76424DF32CD6}" srcOrd="1" destOrd="0" parTransId="{57C677E3-A769-415F-9F99-94C128E3D132}" sibTransId="{564413CC-4464-45E2-8C05-0D41CE739748}"/>
    <dgm:cxn modelId="{CC51782E-66D4-4984-905C-18E2E90012EA}" type="presOf" srcId="{DADD2602-63BE-41C5-9923-05BADDA3990D}" destId="{9079EBA7-54EE-475B-967B-688E593D2BCD}" srcOrd="1" destOrd="0" presId="urn:microsoft.com/office/officeart/2005/8/layout/process3"/>
    <dgm:cxn modelId="{D53AD040-5FE1-4BC2-A668-BC6E4D1FC472}" srcId="{62A5F9A0-F296-4A0C-80F2-76424DF32CD6}" destId="{DF8032E5-1A65-4B6D-AF8D-179EFBA1A14D}" srcOrd="0" destOrd="0" parTransId="{746FC6A5-F694-460D-BA2A-828D9901FF34}" sibTransId="{9ADC0BF3-0D3E-4625-89C2-FFFAFCEBD218}"/>
    <dgm:cxn modelId="{C24CED40-BD19-4D26-901A-3DF36C059D1C}" type="presOf" srcId="{DADD2602-63BE-41C5-9923-05BADDA3990D}" destId="{81856B27-7B99-4AF1-BB18-E159B03B943B}" srcOrd="0" destOrd="0" presId="urn:microsoft.com/office/officeart/2005/8/layout/process3"/>
    <dgm:cxn modelId="{0A966764-A817-4891-8C37-AF593730EE38}" type="presOf" srcId="{EE336C01-AFB9-467A-88D8-C93C2F34421E}" destId="{6BDB83AB-8CA6-430E-8F21-93BAB11995E5}" srcOrd="0" destOrd="1" presId="urn:microsoft.com/office/officeart/2005/8/layout/process3"/>
    <dgm:cxn modelId="{E3BF0465-B1A3-475C-A32E-987D36C66CD0}" type="presOf" srcId="{78623294-9109-43A2-A5C1-6F094D62FD06}" destId="{130236D3-5DD4-4A9B-A28A-F83C27F7F7B8}" srcOrd="1" destOrd="0" presId="urn:microsoft.com/office/officeart/2005/8/layout/process3"/>
    <dgm:cxn modelId="{5D7A526E-1867-4F46-B7B8-44FBFA2D6B40}" type="presOf" srcId="{DF8032E5-1A65-4B6D-AF8D-179EFBA1A14D}" destId="{27FF1089-35C4-493B-9C5F-77AA9FE9B54E}" srcOrd="0" destOrd="0" presId="urn:microsoft.com/office/officeart/2005/8/layout/process3"/>
    <dgm:cxn modelId="{E80E2792-EC1D-4978-A2AD-0191029F9E95}" srcId="{DADD2602-63BE-41C5-9923-05BADDA3990D}" destId="{3C4066AE-FAA0-495B-83C1-64C0E0B8695D}" srcOrd="2" destOrd="0" parTransId="{58578D0B-DB0F-4FCD-AE23-1C82C68E94B3}" sibTransId="{3BB383B2-9D86-4F9C-8226-A66718193A2F}"/>
    <dgm:cxn modelId="{16EC33A1-DE40-4589-A3CD-06FBBA99897F}" type="presOf" srcId="{D1C31DA7-0C93-45F1-BF81-26B6BBF0A083}" destId="{31B3CF9B-27A8-41E2-8B38-C5D75EB3D24A}" srcOrd="0" destOrd="0" presId="urn:microsoft.com/office/officeart/2005/8/layout/process3"/>
    <dgm:cxn modelId="{2DA50FB2-B610-4C8B-9348-E59C90A2349B}" srcId="{D1C31DA7-0C93-45F1-BF81-26B6BBF0A083}" destId="{DADD2602-63BE-41C5-9923-05BADDA3990D}" srcOrd="0" destOrd="0" parTransId="{3A40F70A-175F-4E48-8BCA-3BF5F0B3642F}" sibTransId="{78623294-9109-43A2-A5C1-6F094D62FD06}"/>
    <dgm:cxn modelId="{8FB464BB-78CE-4F83-8BAB-FC5E7BFAC49C}" type="presOf" srcId="{62A5F9A0-F296-4A0C-80F2-76424DF32CD6}" destId="{A6654265-99AA-487F-B990-9CFF67C30AE0}" srcOrd="0" destOrd="0" presId="urn:microsoft.com/office/officeart/2005/8/layout/process3"/>
    <dgm:cxn modelId="{59F6F0E0-4883-460B-9146-FE7AAD057D64}" srcId="{DADD2602-63BE-41C5-9923-05BADDA3990D}" destId="{4CF8AC55-8A34-4764-835B-9E5B767B30AF}" srcOrd="0" destOrd="0" parTransId="{D8BA407B-DD51-4465-8438-EE992B869A69}" sibTransId="{2D8AF9AF-0C30-40AC-A877-804F5C9A7FB3}"/>
    <dgm:cxn modelId="{8D319BE8-CC07-4B34-92FC-6F22A78BE2F1}" type="presOf" srcId="{62A5F9A0-F296-4A0C-80F2-76424DF32CD6}" destId="{2940875E-3888-4B02-9AF0-806CBBE1D063}" srcOrd="1" destOrd="0" presId="urn:microsoft.com/office/officeart/2005/8/layout/process3"/>
    <dgm:cxn modelId="{F87FF8EF-B2FE-44D4-9AB7-0E70CEF67CE5}" type="presOf" srcId="{4CF8AC55-8A34-4764-835B-9E5B767B30AF}" destId="{6BDB83AB-8CA6-430E-8F21-93BAB11995E5}" srcOrd="0" destOrd="0" presId="urn:microsoft.com/office/officeart/2005/8/layout/process3"/>
    <dgm:cxn modelId="{DE9548FE-733F-47B2-85CC-9B3C518E4868}" srcId="{DADD2602-63BE-41C5-9923-05BADDA3990D}" destId="{EE336C01-AFB9-467A-88D8-C93C2F34421E}" srcOrd="1" destOrd="0" parTransId="{EFE034A3-6E7A-42B5-9F39-3EAB07EABE77}" sibTransId="{443962A7-4E01-4E58-8DCE-9F3CB9A86DD9}"/>
    <dgm:cxn modelId="{DA9C531D-2683-4485-A9F6-21AE10062FAD}" type="presParOf" srcId="{31B3CF9B-27A8-41E2-8B38-C5D75EB3D24A}" destId="{512F6A0C-739C-4A0C-A1B4-1EA875028E93}" srcOrd="0" destOrd="0" presId="urn:microsoft.com/office/officeart/2005/8/layout/process3"/>
    <dgm:cxn modelId="{8D18D8AA-9E38-47FD-A396-C552E94A8451}" type="presParOf" srcId="{512F6A0C-739C-4A0C-A1B4-1EA875028E93}" destId="{81856B27-7B99-4AF1-BB18-E159B03B943B}" srcOrd="0" destOrd="0" presId="urn:microsoft.com/office/officeart/2005/8/layout/process3"/>
    <dgm:cxn modelId="{23BE4071-A293-4887-82CE-F813D42F8237}" type="presParOf" srcId="{512F6A0C-739C-4A0C-A1B4-1EA875028E93}" destId="{9079EBA7-54EE-475B-967B-688E593D2BCD}" srcOrd="1" destOrd="0" presId="urn:microsoft.com/office/officeart/2005/8/layout/process3"/>
    <dgm:cxn modelId="{D29F164F-04CC-4427-A392-3BFE98EDFD6D}" type="presParOf" srcId="{512F6A0C-739C-4A0C-A1B4-1EA875028E93}" destId="{6BDB83AB-8CA6-430E-8F21-93BAB11995E5}" srcOrd="2" destOrd="0" presId="urn:microsoft.com/office/officeart/2005/8/layout/process3"/>
    <dgm:cxn modelId="{94F4DCF9-6CE9-47B9-BD4D-FF51E8591DC6}" type="presParOf" srcId="{31B3CF9B-27A8-41E2-8B38-C5D75EB3D24A}" destId="{D389BFB4-D0B9-4D8C-80BB-D224A642AF1D}" srcOrd="1" destOrd="0" presId="urn:microsoft.com/office/officeart/2005/8/layout/process3"/>
    <dgm:cxn modelId="{A4E5826D-E9AF-4EA1-8745-093923BA04B0}" type="presParOf" srcId="{D389BFB4-D0B9-4D8C-80BB-D224A642AF1D}" destId="{130236D3-5DD4-4A9B-A28A-F83C27F7F7B8}" srcOrd="0" destOrd="0" presId="urn:microsoft.com/office/officeart/2005/8/layout/process3"/>
    <dgm:cxn modelId="{D7D3E427-7522-4A84-A5B7-BB6435EF9A96}" type="presParOf" srcId="{31B3CF9B-27A8-41E2-8B38-C5D75EB3D24A}" destId="{A1B0CB74-CE22-48E4-A76B-4D9807074E6C}" srcOrd="2" destOrd="0" presId="urn:microsoft.com/office/officeart/2005/8/layout/process3"/>
    <dgm:cxn modelId="{CA26F458-4BD5-4BEF-9B6F-2FBB39A16B98}" type="presParOf" srcId="{A1B0CB74-CE22-48E4-A76B-4D9807074E6C}" destId="{A6654265-99AA-487F-B990-9CFF67C30AE0}" srcOrd="0" destOrd="0" presId="urn:microsoft.com/office/officeart/2005/8/layout/process3"/>
    <dgm:cxn modelId="{50DA43FE-CC19-44AF-B713-399C1D4CC97B}" type="presParOf" srcId="{A1B0CB74-CE22-48E4-A76B-4D9807074E6C}" destId="{2940875E-3888-4B02-9AF0-806CBBE1D063}" srcOrd="1" destOrd="0" presId="urn:microsoft.com/office/officeart/2005/8/layout/process3"/>
    <dgm:cxn modelId="{16525B13-F486-4B27-BEB2-19A6EB056043}" type="presParOf" srcId="{A1B0CB74-CE22-48E4-A76B-4D9807074E6C}" destId="{27FF1089-35C4-493B-9C5F-77AA9FE9B54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285250-D4DF-4091-B30C-14B0F629EC2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9D83760-3F09-48BC-8930-797AD1A09D0F}">
      <dgm:prSet phldrT="[Text]" custT="1"/>
      <dgm:spPr/>
      <dgm:t>
        <a:bodyPr/>
        <a:lstStyle/>
        <a:p>
          <a:r>
            <a:rPr lang="cs-CZ" altLang="cs-CZ" sz="2400" b="1" dirty="0">
              <a:cs typeface="Times New Roman" panose="02020603050405020304" pitchFamily="18" charset="0"/>
            </a:rPr>
            <a:t>Princip minima</a:t>
          </a:r>
          <a:endParaRPr lang="cs-CZ" sz="2400" dirty="0"/>
        </a:p>
      </dgm:t>
    </dgm:pt>
    <dgm:pt modelId="{EBBF069A-A6AC-47E8-BEDD-65592091EA92}" type="parTrans" cxnId="{123E6044-9BCB-4473-9F8D-C85C781C425F}">
      <dgm:prSet/>
      <dgm:spPr/>
      <dgm:t>
        <a:bodyPr/>
        <a:lstStyle/>
        <a:p>
          <a:endParaRPr lang="cs-CZ"/>
        </a:p>
      </dgm:t>
    </dgm:pt>
    <dgm:pt modelId="{3805E247-9E27-470B-97B8-F9872113A1CA}" type="sibTrans" cxnId="{123E6044-9BCB-4473-9F8D-C85C781C425F}">
      <dgm:prSet/>
      <dgm:spPr/>
      <dgm:t>
        <a:bodyPr/>
        <a:lstStyle/>
        <a:p>
          <a:endParaRPr lang="cs-CZ"/>
        </a:p>
      </dgm:t>
    </dgm:pt>
    <dgm:pt modelId="{2AE27565-00C0-4EBA-8194-4146D3B2C815}">
      <dgm:prSet phldrT="[Text]" custT="1"/>
      <dgm:spPr/>
      <dgm:t>
        <a:bodyPr/>
        <a:lstStyle/>
        <a:p>
          <a:r>
            <a:rPr lang="cs-CZ" altLang="cs-CZ" sz="2000" dirty="0"/>
            <a:t>P</a:t>
          </a:r>
          <a:r>
            <a:rPr lang="cs-CZ" altLang="cs-CZ" sz="2000" dirty="0">
              <a:cs typeface="Times New Roman" panose="02020603050405020304" pitchFamily="18" charset="0"/>
            </a:rPr>
            <a:t>odnik se snaží daného výstupu dosáhnout s co nejnižším množstvím vstupů (s min. nákladů)</a:t>
          </a:r>
          <a:endParaRPr lang="cs-CZ" sz="2000" dirty="0"/>
        </a:p>
      </dgm:t>
    </dgm:pt>
    <dgm:pt modelId="{D2D6BB1C-9CDD-4D10-9718-8730B282CD32}" type="parTrans" cxnId="{242FA7B0-484B-4890-B4FE-720D53D6BB30}">
      <dgm:prSet/>
      <dgm:spPr/>
      <dgm:t>
        <a:bodyPr/>
        <a:lstStyle/>
        <a:p>
          <a:endParaRPr lang="cs-CZ"/>
        </a:p>
      </dgm:t>
    </dgm:pt>
    <dgm:pt modelId="{C4630C8E-EB73-41B6-9B59-7A9321C83449}" type="sibTrans" cxnId="{242FA7B0-484B-4890-B4FE-720D53D6BB30}">
      <dgm:prSet/>
      <dgm:spPr/>
      <dgm:t>
        <a:bodyPr/>
        <a:lstStyle/>
        <a:p>
          <a:endParaRPr lang="cs-CZ"/>
        </a:p>
      </dgm:t>
    </dgm:pt>
    <dgm:pt modelId="{F78AE50C-E357-44B0-9CBB-C8FCC2015329}">
      <dgm:prSet custT="1"/>
      <dgm:spPr/>
      <dgm:t>
        <a:bodyPr/>
        <a:lstStyle/>
        <a:p>
          <a:r>
            <a:rPr lang="cs-CZ" altLang="cs-CZ" sz="2400" b="1" dirty="0">
              <a:cs typeface="Times New Roman" panose="02020603050405020304" pitchFamily="18" charset="0"/>
            </a:rPr>
            <a:t>Princip maxima</a:t>
          </a:r>
          <a:r>
            <a:rPr lang="cs-CZ" altLang="cs-CZ" sz="2400" dirty="0"/>
            <a:t> </a:t>
          </a:r>
        </a:p>
      </dgm:t>
    </dgm:pt>
    <dgm:pt modelId="{D939FCEF-C47C-4797-85A8-556A76A7CDE6}" type="parTrans" cxnId="{84B79433-5557-4D70-A0ED-B9E031E85EDC}">
      <dgm:prSet/>
      <dgm:spPr/>
      <dgm:t>
        <a:bodyPr/>
        <a:lstStyle/>
        <a:p>
          <a:endParaRPr lang="cs-CZ"/>
        </a:p>
      </dgm:t>
    </dgm:pt>
    <dgm:pt modelId="{90CA37F2-DD81-4DE4-A1D9-260FD491C0F5}" type="sibTrans" cxnId="{84B79433-5557-4D70-A0ED-B9E031E85EDC}">
      <dgm:prSet/>
      <dgm:spPr/>
      <dgm:t>
        <a:bodyPr/>
        <a:lstStyle/>
        <a:p>
          <a:endParaRPr lang="cs-CZ"/>
        </a:p>
      </dgm:t>
    </dgm:pt>
    <dgm:pt modelId="{1F513C37-0D14-435A-97DC-383AD03984B9}">
      <dgm:prSet custT="1"/>
      <dgm:spPr/>
      <dgm:t>
        <a:bodyPr/>
        <a:lstStyle/>
        <a:p>
          <a:r>
            <a:rPr lang="cs-CZ" altLang="cs-CZ" sz="2000" dirty="0"/>
            <a:t>P</a:t>
          </a:r>
          <a:r>
            <a:rPr lang="cs-CZ" altLang="cs-CZ" sz="2000" dirty="0">
              <a:cs typeface="Times New Roman" panose="02020603050405020304" pitchFamily="18" charset="0"/>
            </a:rPr>
            <a:t>odnik usiluje o to, aby z daným množstvím vstupů (nákladů)  vytvořil co nejvyšší výstup</a:t>
          </a:r>
          <a:r>
            <a:rPr lang="cs-CZ" altLang="cs-CZ" sz="2000" dirty="0"/>
            <a:t> </a:t>
          </a:r>
          <a:endParaRPr lang="cs-CZ" sz="2000" dirty="0"/>
        </a:p>
      </dgm:t>
    </dgm:pt>
    <dgm:pt modelId="{2ECC0D8A-5728-4338-B57A-46C62E21ADC7}" type="parTrans" cxnId="{5BD31260-5440-4E21-93C0-B17F14726AAD}">
      <dgm:prSet/>
      <dgm:spPr/>
      <dgm:t>
        <a:bodyPr/>
        <a:lstStyle/>
        <a:p>
          <a:endParaRPr lang="cs-CZ"/>
        </a:p>
      </dgm:t>
    </dgm:pt>
    <dgm:pt modelId="{9D46B7C9-6B14-4E6E-A7EE-0742604276ED}" type="sibTrans" cxnId="{5BD31260-5440-4E21-93C0-B17F14726AAD}">
      <dgm:prSet/>
      <dgm:spPr/>
      <dgm:t>
        <a:bodyPr/>
        <a:lstStyle/>
        <a:p>
          <a:endParaRPr lang="cs-CZ"/>
        </a:p>
      </dgm:t>
    </dgm:pt>
    <dgm:pt modelId="{E1D56A34-90BD-4EAA-ABDE-D1CB464E8D6A}" type="pres">
      <dgm:prSet presAssocID="{EA285250-D4DF-4091-B30C-14B0F629EC29}" presName="Name0" presStyleCnt="0">
        <dgm:presLayoutVars>
          <dgm:dir/>
          <dgm:animLvl val="lvl"/>
          <dgm:resizeHandles val="exact"/>
        </dgm:presLayoutVars>
      </dgm:prSet>
      <dgm:spPr/>
    </dgm:pt>
    <dgm:pt modelId="{7B35C4D2-4B0B-433C-9AB1-25617A4600A9}" type="pres">
      <dgm:prSet presAssocID="{99D83760-3F09-48BC-8930-797AD1A09D0F}" presName="composite" presStyleCnt="0"/>
      <dgm:spPr/>
    </dgm:pt>
    <dgm:pt modelId="{51F80D60-4740-470A-95BC-3C8E1BB1CCB6}" type="pres">
      <dgm:prSet presAssocID="{99D83760-3F09-48BC-8930-797AD1A09D0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8B5921C0-D9B1-49E2-9F86-42239315A3BB}" type="pres">
      <dgm:prSet presAssocID="{99D83760-3F09-48BC-8930-797AD1A09D0F}" presName="desTx" presStyleLbl="alignAccFollowNode1" presStyleIdx="0" presStyleCnt="2">
        <dgm:presLayoutVars>
          <dgm:bulletEnabled val="1"/>
        </dgm:presLayoutVars>
      </dgm:prSet>
      <dgm:spPr/>
    </dgm:pt>
    <dgm:pt modelId="{C4C73FAF-F93C-449F-BB88-5755EF2CC4CA}" type="pres">
      <dgm:prSet presAssocID="{3805E247-9E27-470B-97B8-F9872113A1CA}" presName="space" presStyleCnt="0"/>
      <dgm:spPr/>
    </dgm:pt>
    <dgm:pt modelId="{7ED9A98A-BABB-45AB-A5DD-7D9DC7D1A379}" type="pres">
      <dgm:prSet presAssocID="{F78AE50C-E357-44B0-9CBB-C8FCC2015329}" presName="composite" presStyleCnt="0"/>
      <dgm:spPr/>
    </dgm:pt>
    <dgm:pt modelId="{D2AF65D4-9AE0-4E90-9789-A6896AA3E3C3}" type="pres">
      <dgm:prSet presAssocID="{F78AE50C-E357-44B0-9CBB-C8FCC201532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92C53916-D1D9-42BD-A7CC-DEA37E0F0733}" type="pres">
      <dgm:prSet presAssocID="{F78AE50C-E357-44B0-9CBB-C8FCC2015329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617D2C00-F39B-4935-9694-FCD9A2155ED5}" type="presOf" srcId="{1F513C37-0D14-435A-97DC-383AD03984B9}" destId="{92C53916-D1D9-42BD-A7CC-DEA37E0F0733}" srcOrd="0" destOrd="0" presId="urn:microsoft.com/office/officeart/2005/8/layout/hList1"/>
    <dgm:cxn modelId="{84B79433-5557-4D70-A0ED-B9E031E85EDC}" srcId="{EA285250-D4DF-4091-B30C-14B0F629EC29}" destId="{F78AE50C-E357-44B0-9CBB-C8FCC2015329}" srcOrd="1" destOrd="0" parTransId="{D939FCEF-C47C-4797-85A8-556A76A7CDE6}" sibTransId="{90CA37F2-DD81-4DE4-A1D9-260FD491C0F5}"/>
    <dgm:cxn modelId="{5BD31260-5440-4E21-93C0-B17F14726AAD}" srcId="{F78AE50C-E357-44B0-9CBB-C8FCC2015329}" destId="{1F513C37-0D14-435A-97DC-383AD03984B9}" srcOrd="0" destOrd="0" parTransId="{2ECC0D8A-5728-4338-B57A-46C62E21ADC7}" sibTransId="{9D46B7C9-6B14-4E6E-A7EE-0742604276ED}"/>
    <dgm:cxn modelId="{123E6044-9BCB-4473-9F8D-C85C781C425F}" srcId="{EA285250-D4DF-4091-B30C-14B0F629EC29}" destId="{99D83760-3F09-48BC-8930-797AD1A09D0F}" srcOrd="0" destOrd="0" parTransId="{EBBF069A-A6AC-47E8-BEDD-65592091EA92}" sibTransId="{3805E247-9E27-470B-97B8-F9872113A1CA}"/>
    <dgm:cxn modelId="{242FA7B0-484B-4890-B4FE-720D53D6BB30}" srcId="{99D83760-3F09-48BC-8930-797AD1A09D0F}" destId="{2AE27565-00C0-4EBA-8194-4146D3B2C815}" srcOrd="0" destOrd="0" parTransId="{D2D6BB1C-9CDD-4D10-9718-8730B282CD32}" sibTransId="{C4630C8E-EB73-41B6-9B59-7A9321C83449}"/>
    <dgm:cxn modelId="{E94DBEC4-1650-4326-8E36-6257A57DF65A}" type="presOf" srcId="{F78AE50C-E357-44B0-9CBB-C8FCC2015329}" destId="{D2AF65D4-9AE0-4E90-9789-A6896AA3E3C3}" srcOrd="0" destOrd="0" presId="urn:microsoft.com/office/officeart/2005/8/layout/hList1"/>
    <dgm:cxn modelId="{46DFA8D8-71C3-4D91-8CE5-491CBF0994AF}" type="presOf" srcId="{EA285250-D4DF-4091-B30C-14B0F629EC29}" destId="{E1D56A34-90BD-4EAA-ABDE-D1CB464E8D6A}" srcOrd="0" destOrd="0" presId="urn:microsoft.com/office/officeart/2005/8/layout/hList1"/>
    <dgm:cxn modelId="{49BF4ADB-B71B-46BB-8D01-64FCE3BC756A}" type="presOf" srcId="{2AE27565-00C0-4EBA-8194-4146D3B2C815}" destId="{8B5921C0-D9B1-49E2-9F86-42239315A3BB}" srcOrd="0" destOrd="0" presId="urn:microsoft.com/office/officeart/2005/8/layout/hList1"/>
    <dgm:cxn modelId="{D54502F0-9C3C-4E04-8625-8875B0B2BF6F}" type="presOf" srcId="{99D83760-3F09-48BC-8930-797AD1A09D0F}" destId="{51F80D60-4740-470A-95BC-3C8E1BB1CCB6}" srcOrd="0" destOrd="0" presId="urn:microsoft.com/office/officeart/2005/8/layout/hList1"/>
    <dgm:cxn modelId="{CE8C3487-5C93-45FC-A720-C110AC571834}" type="presParOf" srcId="{E1D56A34-90BD-4EAA-ABDE-D1CB464E8D6A}" destId="{7B35C4D2-4B0B-433C-9AB1-25617A4600A9}" srcOrd="0" destOrd="0" presId="urn:microsoft.com/office/officeart/2005/8/layout/hList1"/>
    <dgm:cxn modelId="{2D8C4233-F3CA-4CD5-A5B0-1B8964A7A33D}" type="presParOf" srcId="{7B35C4D2-4B0B-433C-9AB1-25617A4600A9}" destId="{51F80D60-4740-470A-95BC-3C8E1BB1CCB6}" srcOrd="0" destOrd="0" presId="urn:microsoft.com/office/officeart/2005/8/layout/hList1"/>
    <dgm:cxn modelId="{B29B45B2-9BFA-4C66-82F7-9506E516589F}" type="presParOf" srcId="{7B35C4D2-4B0B-433C-9AB1-25617A4600A9}" destId="{8B5921C0-D9B1-49E2-9F86-42239315A3BB}" srcOrd="1" destOrd="0" presId="urn:microsoft.com/office/officeart/2005/8/layout/hList1"/>
    <dgm:cxn modelId="{F57602B3-F9BC-43CB-B1D6-67CEB332CA00}" type="presParOf" srcId="{E1D56A34-90BD-4EAA-ABDE-D1CB464E8D6A}" destId="{C4C73FAF-F93C-449F-BB88-5755EF2CC4CA}" srcOrd="1" destOrd="0" presId="urn:microsoft.com/office/officeart/2005/8/layout/hList1"/>
    <dgm:cxn modelId="{9EC6085F-6AA3-48B9-B96B-EDE5FBD028E8}" type="presParOf" srcId="{E1D56A34-90BD-4EAA-ABDE-D1CB464E8D6A}" destId="{7ED9A98A-BABB-45AB-A5DD-7D9DC7D1A379}" srcOrd="2" destOrd="0" presId="urn:microsoft.com/office/officeart/2005/8/layout/hList1"/>
    <dgm:cxn modelId="{04354761-C23D-4460-862F-FF0617F6F29A}" type="presParOf" srcId="{7ED9A98A-BABB-45AB-A5DD-7D9DC7D1A379}" destId="{D2AF65D4-9AE0-4E90-9789-A6896AA3E3C3}" srcOrd="0" destOrd="0" presId="urn:microsoft.com/office/officeart/2005/8/layout/hList1"/>
    <dgm:cxn modelId="{65EE0678-A160-4F0D-8264-F1C8FB6D3C08}" type="presParOf" srcId="{7ED9A98A-BABB-45AB-A5DD-7D9DC7D1A379}" destId="{92C53916-D1D9-42BD-A7CC-DEA37E0F073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7183E8-1A82-41E3-9E27-58AEE687628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821C4E7-6B4B-4566-8BF8-028C678C740D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cs-CZ" sz="1600" b="1" dirty="0">
              <a:solidFill>
                <a:schemeClr val="tx1"/>
              </a:solidFill>
            </a:rPr>
            <a:t>Vstupy </a:t>
          </a:r>
        </a:p>
        <a:p>
          <a:r>
            <a:rPr lang="cs-CZ" sz="1600" dirty="0">
              <a:solidFill>
                <a:schemeClr val="tx1"/>
              </a:solidFill>
            </a:rPr>
            <a:t>(Výrobní faktory): řídící práce, výkonná práce, materiál, dlouhodobý majetek</a:t>
          </a:r>
        </a:p>
      </dgm:t>
    </dgm:pt>
    <dgm:pt modelId="{5FD6448F-C34C-451C-A380-F5A9D94A373D}" type="parTrans" cxnId="{B052A97C-895B-4DF8-8DD0-0C579D406AC3}">
      <dgm:prSet/>
      <dgm:spPr/>
      <dgm:t>
        <a:bodyPr/>
        <a:lstStyle/>
        <a:p>
          <a:endParaRPr lang="cs-CZ"/>
        </a:p>
      </dgm:t>
    </dgm:pt>
    <dgm:pt modelId="{DE9680C2-1264-494F-925C-52E505B85F21}" type="sibTrans" cxnId="{B052A97C-895B-4DF8-8DD0-0C579D406AC3}">
      <dgm:prSet/>
      <dgm:spPr/>
      <dgm:t>
        <a:bodyPr/>
        <a:lstStyle/>
        <a:p>
          <a:endParaRPr lang="cs-CZ"/>
        </a:p>
      </dgm:t>
    </dgm:pt>
    <dgm:pt modelId="{AF569C4A-8748-45EC-A7BE-7DF3C62C3FCD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cs-CZ" sz="1600" b="1" dirty="0">
              <a:solidFill>
                <a:schemeClr val="tx1"/>
              </a:solidFill>
            </a:rPr>
            <a:t>Podnik</a:t>
          </a:r>
        </a:p>
      </dgm:t>
    </dgm:pt>
    <dgm:pt modelId="{47C13DC7-F23C-4241-A55B-B94E1C603061}" type="parTrans" cxnId="{E923B70C-8BD2-46C9-918E-56637650126F}">
      <dgm:prSet/>
      <dgm:spPr/>
      <dgm:t>
        <a:bodyPr/>
        <a:lstStyle/>
        <a:p>
          <a:endParaRPr lang="cs-CZ"/>
        </a:p>
      </dgm:t>
    </dgm:pt>
    <dgm:pt modelId="{4AA0B58B-C7E8-4367-AB19-1684F483889F}" type="sibTrans" cxnId="{E923B70C-8BD2-46C9-918E-56637650126F}">
      <dgm:prSet/>
      <dgm:spPr/>
      <dgm:t>
        <a:bodyPr/>
        <a:lstStyle/>
        <a:p>
          <a:endParaRPr lang="cs-CZ"/>
        </a:p>
      </dgm:t>
    </dgm:pt>
    <dgm:pt modelId="{FB686952-FF33-4BD9-BE00-7E484809F005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cs-CZ" sz="1600" b="1" dirty="0">
              <a:solidFill>
                <a:schemeClr val="tx1"/>
              </a:solidFill>
            </a:rPr>
            <a:t>Výstup </a:t>
          </a:r>
        </a:p>
        <a:p>
          <a:r>
            <a:rPr lang="cs-CZ" sz="1600" dirty="0">
              <a:solidFill>
                <a:schemeClr val="tx1"/>
              </a:solidFill>
            </a:rPr>
            <a:t>(statky): výrobky a služby</a:t>
          </a:r>
        </a:p>
      </dgm:t>
    </dgm:pt>
    <dgm:pt modelId="{9CF1BC2C-CEA5-4FA3-8D62-BD419CCEDBCA}" type="parTrans" cxnId="{E7E18644-CA26-4E7E-9163-5B5B6D52B841}">
      <dgm:prSet/>
      <dgm:spPr/>
      <dgm:t>
        <a:bodyPr/>
        <a:lstStyle/>
        <a:p>
          <a:endParaRPr lang="cs-CZ"/>
        </a:p>
      </dgm:t>
    </dgm:pt>
    <dgm:pt modelId="{DBBAF32B-73D8-443E-863F-34B8D314A014}" type="sibTrans" cxnId="{E7E18644-CA26-4E7E-9163-5B5B6D52B841}">
      <dgm:prSet/>
      <dgm:spPr/>
      <dgm:t>
        <a:bodyPr/>
        <a:lstStyle/>
        <a:p>
          <a:endParaRPr lang="cs-CZ"/>
        </a:p>
      </dgm:t>
    </dgm:pt>
    <dgm:pt modelId="{5F35909C-2A13-437D-9A0A-C80D9C153B56}" type="pres">
      <dgm:prSet presAssocID="{A17183E8-1A82-41E3-9E27-58AEE687628B}" presName="Name0" presStyleCnt="0">
        <dgm:presLayoutVars>
          <dgm:dir/>
          <dgm:resizeHandles val="exact"/>
        </dgm:presLayoutVars>
      </dgm:prSet>
      <dgm:spPr/>
    </dgm:pt>
    <dgm:pt modelId="{86417B1D-7681-49C6-95E8-1C857D502407}" type="pres">
      <dgm:prSet presAssocID="{7821C4E7-6B4B-4566-8BF8-028C678C740D}" presName="node" presStyleLbl="node1" presStyleIdx="0" presStyleCnt="3" custLinFactX="-3823" custLinFactNeighborX="-100000" custLinFactNeighborY="1869">
        <dgm:presLayoutVars>
          <dgm:bulletEnabled val="1"/>
        </dgm:presLayoutVars>
      </dgm:prSet>
      <dgm:spPr/>
    </dgm:pt>
    <dgm:pt modelId="{4D4312C4-D220-4DAD-B479-E4ED087493C2}" type="pres">
      <dgm:prSet presAssocID="{DE9680C2-1264-494F-925C-52E505B85F21}" presName="sibTrans" presStyleLbl="sibTrans2D1" presStyleIdx="0" presStyleCnt="2"/>
      <dgm:spPr/>
    </dgm:pt>
    <dgm:pt modelId="{A1A59EBB-AA58-4D94-9607-D2F414ADF456}" type="pres">
      <dgm:prSet presAssocID="{DE9680C2-1264-494F-925C-52E505B85F21}" presName="connectorText" presStyleLbl="sibTrans2D1" presStyleIdx="0" presStyleCnt="2"/>
      <dgm:spPr/>
    </dgm:pt>
    <dgm:pt modelId="{6E6B75E0-26DB-4607-B431-836B8BAB298C}" type="pres">
      <dgm:prSet presAssocID="{AF569C4A-8748-45EC-A7BE-7DF3C62C3FCD}" presName="node" presStyleLbl="node1" presStyleIdx="1" presStyleCnt="3">
        <dgm:presLayoutVars>
          <dgm:bulletEnabled val="1"/>
        </dgm:presLayoutVars>
      </dgm:prSet>
      <dgm:spPr/>
    </dgm:pt>
    <dgm:pt modelId="{83564B02-04F0-443F-A5E9-F88CBE8538AF}" type="pres">
      <dgm:prSet presAssocID="{4AA0B58B-C7E8-4367-AB19-1684F483889F}" presName="sibTrans" presStyleLbl="sibTrans2D1" presStyleIdx="1" presStyleCnt="2"/>
      <dgm:spPr/>
    </dgm:pt>
    <dgm:pt modelId="{F391CB95-570B-4961-8C86-13DA57722862}" type="pres">
      <dgm:prSet presAssocID="{4AA0B58B-C7E8-4367-AB19-1684F483889F}" presName="connectorText" presStyleLbl="sibTrans2D1" presStyleIdx="1" presStyleCnt="2"/>
      <dgm:spPr/>
    </dgm:pt>
    <dgm:pt modelId="{FFA63F37-E275-401B-BE51-4ED0E73B626E}" type="pres">
      <dgm:prSet presAssocID="{FB686952-FF33-4BD9-BE00-7E484809F005}" presName="node" presStyleLbl="node1" presStyleIdx="2" presStyleCnt="3">
        <dgm:presLayoutVars>
          <dgm:bulletEnabled val="1"/>
        </dgm:presLayoutVars>
      </dgm:prSet>
      <dgm:spPr/>
    </dgm:pt>
  </dgm:ptLst>
  <dgm:cxnLst>
    <dgm:cxn modelId="{E923B70C-8BD2-46C9-918E-56637650126F}" srcId="{A17183E8-1A82-41E3-9E27-58AEE687628B}" destId="{AF569C4A-8748-45EC-A7BE-7DF3C62C3FCD}" srcOrd="1" destOrd="0" parTransId="{47C13DC7-F23C-4241-A55B-B94E1C603061}" sibTransId="{4AA0B58B-C7E8-4367-AB19-1684F483889F}"/>
    <dgm:cxn modelId="{CA8B7E15-470D-4A6A-8C7A-2AC3A8CAD859}" type="presOf" srcId="{7821C4E7-6B4B-4566-8BF8-028C678C740D}" destId="{86417B1D-7681-49C6-95E8-1C857D502407}" srcOrd="0" destOrd="0" presId="urn:microsoft.com/office/officeart/2005/8/layout/process1"/>
    <dgm:cxn modelId="{76B1F437-8FF8-4DF7-A26E-CA835ADEF666}" type="presOf" srcId="{4AA0B58B-C7E8-4367-AB19-1684F483889F}" destId="{F391CB95-570B-4961-8C86-13DA57722862}" srcOrd="1" destOrd="0" presId="urn:microsoft.com/office/officeart/2005/8/layout/process1"/>
    <dgm:cxn modelId="{EEE71539-DB6B-4B1F-9C77-3EFF7B480608}" type="presOf" srcId="{DE9680C2-1264-494F-925C-52E505B85F21}" destId="{A1A59EBB-AA58-4D94-9607-D2F414ADF456}" srcOrd="1" destOrd="0" presId="urn:microsoft.com/office/officeart/2005/8/layout/process1"/>
    <dgm:cxn modelId="{2D300761-5116-43BD-98EF-8EC2AF81D430}" type="presOf" srcId="{A17183E8-1A82-41E3-9E27-58AEE687628B}" destId="{5F35909C-2A13-437D-9A0A-C80D9C153B56}" srcOrd="0" destOrd="0" presId="urn:microsoft.com/office/officeart/2005/8/layout/process1"/>
    <dgm:cxn modelId="{91BE6562-98E4-459E-8639-59652DCAF377}" type="presOf" srcId="{AF569C4A-8748-45EC-A7BE-7DF3C62C3FCD}" destId="{6E6B75E0-26DB-4607-B431-836B8BAB298C}" srcOrd="0" destOrd="0" presId="urn:microsoft.com/office/officeart/2005/8/layout/process1"/>
    <dgm:cxn modelId="{E7E18644-CA26-4E7E-9163-5B5B6D52B841}" srcId="{A17183E8-1A82-41E3-9E27-58AEE687628B}" destId="{FB686952-FF33-4BD9-BE00-7E484809F005}" srcOrd="2" destOrd="0" parTransId="{9CF1BC2C-CEA5-4FA3-8D62-BD419CCEDBCA}" sibTransId="{DBBAF32B-73D8-443E-863F-34B8D314A014}"/>
    <dgm:cxn modelId="{B052A97C-895B-4DF8-8DD0-0C579D406AC3}" srcId="{A17183E8-1A82-41E3-9E27-58AEE687628B}" destId="{7821C4E7-6B4B-4566-8BF8-028C678C740D}" srcOrd="0" destOrd="0" parTransId="{5FD6448F-C34C-451C-A380-F5A9D94A373D}" sibTransId="{DE9680C2-1264-494F-925C-52E505B85F21}"/>
    <dgm:cxn modelId="{CE8DF98F-8EE8-45BC-B2B3-81C68D4A81C4}" type="presOf" srcId="{4AA0B58B-C7E8-4367-AB19-1684F483889F}" destId="{83564B02-04F0-443F-A5E9-F88CBE8538AF}" srcOrd="0" destOrd="0" presId="urn:microsoft.com/office/officeart/2005/8/layout/process1"/>
    <dgm:cxn modelId="{D5990BAC-9F78-4F22-B51B-E539B11FC972}" type="presOf" srcId="{FB686952-FF33-4BD9-BE00-7E484809F005}" destId="{FFA63F37-E275-401B-BE51-4ED0E73B626E}" srcOrd="0" destOrd="0" presId="urn:microsoft.com/office/officeart/2005/8/layout/process1"/>
    <dgm:cxn modelId="{761203DF-FED2-4496-B04F-EC4636A52784}" type="presOf" srcId="{DE9680C2-1264-494F-925C-52E505B85F21}" destId="{4D4312C4-D220-4DAD-B479-E4ED087493C2}" srcOrd="0" destOrd="0" presId="urn:microsoft.com/office/officeart/2005/8/layout/process1"/>
    <dgm:cxn modelId="{554069C9-CF65-4C4F-BD16-6DF9E6C258BD}" type="presParOf" srcId="{5F35909C-2A13-437D-9A0A-C80D9C153B56}" destId="{86417B1D-7681-49C6-95E8-1C857D502407}" srcOrd="0" destOrd="0" presId="urn:microsoft.com/office/officeart/2005/8/layout/process1"/>
    <dgm:cxn modelId="{1E8D339E-8254-4C91-94B1-D217129D7875}" type="presParOf" srcId="{5F35909C-2A13-437D-9A0A-C80D9C153B56}" destId="{4D4312C4-D220-4DAD-B479-E4ED087493C2}" srcOrd="1" destOrd="0" presId="urn:microsoft.com/office/officeart/2005/8/layout/process1"/>
    <dgm:cxn modelId="{D61163A4-56D2-405A-B90C-706E32FC4293}" type="presParOf" srcId="{4D4312C4-D220-4DAD-B479-E4ED087493C2}" destId="{A1A59EBB-AA58-4D94-9607-D2F414ADF456}" srcOrd="0" destOrd="0" presId="urn:microsoft.com/office/officeart/2005/8/layout/process1"/>
    <dgm:cxn modelId="{89735C88-21A1-45E6-BED2-4D076DAC124A}" type="presParOf" srcId="{5F35909C-2A13-437D-9A0A-C80D9C153B56}" destId="{6E6B75E0-26DB-4607-B431-836B8BAB298C}" srcOrd="2" destOrd="0" presId="urn:microsoft.com/office/officeart/2005/8/layout/process1"/>
    <dgm:cxn modelId="{A26AD7C2-95BB-4C12-9639-EDF0A3ED7BFA}" type="presParOf" srcId="{5F35909C-2A13-437D-9A0A-C80D9C153B56}" destId="{83564B02-04F0-443F-A5E9-F88CBE8538AF}" srcOrd="3" destOrd="0" presId="urn:microsoft.com/office/officeart/2005/8/layout/process1"/>
    <dgm:cxn modelId="{1705E427-7A30-4B9D-B0B1-8681AC0160DD}" type="presParOf" srcId="{83564B02-04F0-443F-A5E9-F88CBE8538AF}" destId="{F391CB95-570B-4961-8C86-13DA57722862}" srcOrd="0" destOrd="0" presId="urn:microsoft.com/office/officeart/2005/8/layout/process1"/>
    <dgm:cxn modelId="{6DB08812-279E-4CE9-8C82-BDF11594F1BA}" type="presParOf" srcId="{5F35909C-2A13-437D-9A0A-C80D9C153B56}" destId="{FFA63F37-E275-401B-BE51-4ED0E73B626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79EBA7-54EE-475B-967B-688E593D2BCD}">
      <dsp:nvSpPr>
        <dsp:cNvPr id="0" name=""/>
        <dsp:cNvSpPr/>
      </dsp:nvSpPr>
      <dsp:spPr>
        <a:xfrm>
          <a:off x="134390" y="-314980"/>
          <a:ext cx="2638317" cy="1080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Vstupy – výrobní faktory (mikroekonomický pohled)</a:t>
          </a:r>
        </a:p>
      </dsp:txBody>
      <dsp:txXfrm>
        <a:off x="134390" y="-314980"/>
        <a:ext cx="2638317" cy="720080"/>
      </dsp:txXfrm>
    </dsp:sp>
    <dsp:sp modelId="{6BDB83AB-8CA6-430E-8F21-93BAB11995E5}">
      <dsp:nvSpPr>
        <dsp:cNvPr id="0" name=""/>
        <dsp:cNvSpPr/>
      </dsp:nvSpPr>
      <dsp:spPr>
        <a:xfrm>
          <a:off x="843587" y="405100"/>
          <a:ext cx="1602202" cy="99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Práce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Půda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Kapitál</a:t>
          </a:r>
        </a:p>
      </dsp:txBody>
      <dsp:txXfrm>
        <a:off x="872583" y="434096"/>
        <a:ext cx="1544210" cy="932008"/>
      </dsp:txXfrm>
    </dsp:sp>
    <dsp:sp modelId="{D389BFB4-D0B9-4D8C-80BB-D224A642AF1D}">
      <dsp:nvSpPr>
        <dsp:cNvPr id="0" name=""/>
        <dsp:cNvSpPr/>
      </dsp:nvSpPr>
      <dsp:spPr>
        <a:xfrm flipV="1">
          <a:off x="2977398" y="-139311"/>
          <a:ext cx="433941" cy="368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400" kern="1200"/>
        </a:p>
      </dsp:txBody>
      <dsp:txXfrm rot="10800000">
        <a:off x="2977398" y="-65563"/>
        <a:ext cx="323318" cy="221246"/>
      </dsp:txXfrm>
    </dsp:sp>
    <dsp:sp modelId="{2940875E-3888-4B02-9AF0-806CBBE1D063}">
      <dsp:nvSpPr>
        <dsp:cNvPr id="0" name=""/>
        <dsp:cNvSpPr/>
      </dsp:nvSpPr>
      <dsp:spPr>
        <a:xfrm>
          <a:off x="3591466" y="-314980"/>
          <a:ext cx="2444023" cy="1080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Výstup</a:t>
          </a:r>
        </a:p>
      </dsp:txBody>
      <dsp:txXfrm>
        <a:off x="3591466" y="-314980"/>
        <a:ext cx="2444023" cy="720080"/>
      </dsp:txXfrm>
    </dsp:sp>
    <dsp:sp modelId="{27FF1089-35C4-493B-9C5F-77AA9FE9B54E}">
      <dsp:nvSpPr>
        <dsp:cNvPr id="0" name=""/>
        <dsp:cNvSpPr/>
      </dsp:nvSpPr>
      <dsp:spPr>
        <a:xfrm>
          <a:off x="4207456" y="405100"/>
          <a:ext cx="1752052" cy="99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Statky                    (výrobky a služby)</a:t>
          </a:r>
        </a:p>
      </dsp:txBody>
      <dsp:txXfrm>
        <a:off x="4236452" y="434096"/>
        <a:ext cx="1694060" cy="9320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80D60-4740-470A-95BC-3C8E1BB1CCB6}">
      <dsp:nvSpPr>
        <dsp:cNvPr id="0" name=""/>
        <dsp:cNvSpPr/>
      </dsp:nvSpPr>
      <dsp:spPr>
        <a:xfrm>
          <a:off x="29" y="4490"/>
          <a:ext cx="2848570" cy="11394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2400" b="1" kern="1200" dirty="0">
              <a:cs typeface="Times New Roman" panose="02020603050405020304" pitchFamily="18" charset="0"/>
            </a:rPr>
            <a:t>Princip minima</a:t>
          </a:r>
          <a:endParaRPr lang="cs-CZ" sz="2400" kern="1200" dirty="0"/>
        </a:p>
      </dsp:txBody>
      <dsp:txXfrm>
        <a:off x="29" y="4490"/>
        <a:ext cx="2848570" cy="1139428"/>
      </dsp:txXfrm>
    </dsp:sp>
    <dsp:sp modelId="{8B5921C0-D9B1-49E2-9F86-42239315A3BB}">
      <dsp:nvSpPr>
        <dsp:cNvPr id="0" name=""/>
        <dsp:cNvSpPr/>
      </dsp:nvSpPr>
      <dsp:spPr>
        <a:xfrm>
          <a:off x="29" y="1143919"/>
          <a:ext cx="2848570" cy="19324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2000" kern="1200" dirty="0"/>
            <a:t>P</a:t>
          </a:r>
          <a:r>
            <a:rPr lang="cs-CZ" altLang="cs-CZ" sz="2000" kern="1200" dirty="0">
              <a:cs typeface="Times New Roman" panose="02020603050405020304" pitchFamily="18" charset="0"/>
            </a:rPr>
            <a:t>odnik se snaží daného výstupu dosáhnout s co nejnižším množstvím vstupů (s min. nákladů)</a:t>
          </a:r>
          <a:endParaRPr lang="cs-CZ" sz="2000" kern="1200" dirty="0"/>
        </a:p>
      </dsp:txBody>
      <dsp:txXfrm>
        <a:off x="29" y="1143919"/>
        <a:ext cx="2848570" cy="1932480"/>
      </dsp:txXfrm>
    </dsp:sp>
    <dsp:sp modelId="{D2AF65D4-9AE0-4E90-9789-A6896AA3E3C3}">
      <dsp:nvSpPr>
        <dsp:cNvPr id="0" name=""/>
        <dsp:cNvSpPr/>
      </dsp:nvSpPr>
      <dsp:spPr>
        <a:xfrm>
          <a:off x="3247399" y="4490"/>
          <a:ext cx="2848570" cy="11394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2400" b="1" kern="1200" dirty="0">
              <a:cs typeface="Times New Roman" panose="02020603050405020304" pitchFamily="18" charset="0"/>
            </a:rPr>
            <a:t>Princip maxima</a:t>
          </a:r>
          <a:r>
            <a:rPr lang="cs-CZ" altLang="cs-CZ" sz="2400" kern="1200" dirty="0"/>
            <a:t> </a:t>
          </a:r>
        </a:p>
      </dsp:txBody>
      <dsp:txXfrm>
        <a:off x="3247399" y="4490"/>
        <a:ext cx="2848570" cy="1139428"/>
      </dsp:txXfrm>
    </dsp:sp>
    <dsp:sp modelId="{92C53916-D1D9-42BD-A7CC-DEA37E0F0733}">
      <dsp:nvSpPr>
        <dsp:cNvPr id="0" name=""/>
        <dsp:cNvSpPr/>
      </dsp:nvSpPr>
      <dsp:spPr>
        <a:xfrm>
          <a:off x="3247399" y="1143919"/>
          <a:ext cx="2848570" cy="19324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2000" kern="1200" dirty="0"/>
            <a:t>P</a:t>
          </a:r>
          <a:r>
            <a:rPr lang="cs-CZ" altLang="cs-CZ" sz="2000" kern="1200" dirty="0">
              <a:cs typeface="Times New Roman" panose="02020603050405020304" pitchFamily="18" charset="0"/>
            </a:rPr>
            <a:t>odnik usiluje o to, aby z daným množstvím vstupů (nákladů)  vytvořil co nejvyšší výstup</a:t>
          </a:r>
          <a:r>
            <a:rPr lang="cs-CZ" altLang="cs-CZ" sz="2000" kern="1200" dirty="0"/>
            <a:t> </a:t>
          </a:r>
          <a:endParaRPr lang="cs-CZ" sz="2000" kern="1200" dirty="0"/>
        </a:p>
      </dsp:txBody>
      <dsp:txXfrm>
        <a:off x="3247399" y="1143919"/>
        <a:ext cx="2848570" cy="19324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17B1D-7681-49C6-95E8-1C857D502407}">
      <dsp:nvSpPr>
        <dsp:cNvPr id="0" name=""/>
        <dsp:cNvSpPr/>
      </dsp:nvSpPr>
      <dsp:spPr>
        <a:xfrm>
          <a:off x="0" y="0"/>
          <a:ext cx="2097643" cy="115212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tx1"/>
              </a:solidFill>
            </a:rPr>
            <a:t>Vstupy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1"/>
              </a:solidFill>
            </a:rPr>
            <a:t>(Výrobní faktory): řídící práce, výkonná práce, materiál, dlouhodobý majetek</a:t>
          </a:r>
        </a:p>
      </dsp:txBody>
      <dsp:txXfrm>
        <a:off x="33745" y="33745"/>
        <a:ext cx="2030153" cy="1084638"/>
      </dsp:txXfrm>
    </dsp:sp>
    <dsp:sp modelId="{4D4312C4-D220-4DAD-B479-E4ED087493C2}">
      <dsp:nvSpPr>
        <dsp:cNvPr id="0" name=""/>
        <dsp:cNvSpPr/>
      </dsp:nvSpPr>
      <dsp:spPr>
        <a:xfrm>
          <a:off x="2310138" y="315956"/>
          <a:ext cx="450488" cy="5202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300" kern="1200"/>
        </a:p>
      </dsp:txBody>
      <dsp:txXfrm>
        <a:off x="2310138" y="419999"/>
        <a:ext cx="315342" cy="312129"/>
      </dsp:txXfrm>
    </dsp:sp>
    <dsp:sp modelId="{6E6B75E0-26DB-4607-B431-836B8BAB298C}">
      <dsp:nvSpPr>
        <dsp:cNvPr id="0" name=""/>
        <dsp:cNvSpPr/>
      </dsp:nvSpPr>
      <dsp:spPr>
        <a:xfrm>
          <a:off x="2947622" y="0"/>
          <a:ext cx="2097643" cy="115212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tx1"/>
              </a:solidFill>
            </a:rPr>
            <a:t>Podnik</a:t>
          </a:r>
        </a:p>
      </dsp:txBody>
      <dsp:txXfrm>
        <a:off x="2981367" y="33745"/>
        <a:ext cx="2030153" cy="1084638"/>
      </dsp:txXfrm>
    </dsp:sp>
    <dsp:sp modelId="{83564B02-04F0-443F-A5E9-F88CBE8538AF}">
      <dsp:nvSpPr>
        <dsp:cNvPr id="0" name=""/>
        <dsp:cNvSpPr/>
      </dsp:nvSpPr>
      <dsp:spPr>
        <a:xfrm>
          <a:off x="5255030" y="315956"/>
          <a:ext cx="444700" cy="5202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300" kern="1200"/>
        </a:p>
      </dsp:txBody>
      <dsp:txXfrm>
        <a:off x="5255030" y="419999"/>
        <a:ext cx="311290" cy="312129"/>
      </dsp:txXfrm>
    </dsp:sp>
    <dsp:sp modelId="{FFA63F37-E275-401B-BE51-4ED0E73B626E}">
      <dsp:nvSpPr>
        <dsp:cNvPr id="0" name=""/>
        <dsp:cNvSpPr/>
      </dsp:nvSpPr>
      <dsp:spPr>
        <a:xfrm>
          <a:off x="5884323" y="0"/>
          <a:ext cx="2097643" cy="115212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tx1"/>
              </a:solidFill>
            </a:rPr>
            <a:t>Výstup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1"/>
              </a:solidFill>
            </a:rPr>
            <a:t>(statky): výrobky a služby</a:t>
          </a:r>
        </a:p>
      </dsp:txBody>
      <dsp:txXfrm>
        <a:off x="5918068" y="33745"/>
        <a:ext cx="2030153" cy="1084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0.38975</cdr:x>
      <cdr:y>0.11475</cdr:y>
    </cdr:from>
    <cdr:to>
      <cdr:x>0.56572</cdr:x>
      <cdr:y>0.19942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3563888" y="504056"/>
          <a:ext cx="1609070" cy="37191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l"/>
          <a:r>
            <a:rPr lang="cs-CZ" sz="2000" dirty="0">
              <a:latin typeface="+mn-lt"/>
            </a:rPr>
            <a:t>(0,2 %)</a:t>
          </a:r>
        </a:p>
      </cdr:txBody>
    </cdr:sp>
  </cdr:relSizeAnchor>
  <cdr:relSizeAnchor xmlns:cdr="http://schemas.openxmlformats.org/drawingml/2006/chartDrawing">
    <cdr:from>
      <cdr:x>0.41201</cdr:x>
      <cdr:y>0.75717</cdr:y>
    </cdr:from>
    <cdr:to>
      <cdr:x>0.58799</cdr:x>
      <cdr:y>0.84184</cdr:y>
    </cdr:to>
    <cdr:sp macro="" textlink="">
      <cdr:nvSpPr>
        <cdr:cNvPr id="3" name="TextovéPole 1"/>
        <cdr:cNvSpPr txBox="1"/>
      </cdr:nvSpPr>
      <cdr:spPr>
        <a:xfrm xmlns:a="http://schemas.openxmlformats.org/drawingml/2006/main">
          <a:off x="3861309" y="3577771"/>
          <a:ext cx="1649186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cs-CZ" sz="2000" dirty="0">
              <a:latin typeface="+mn-lt"/>
            </a:rPr>
            <a:t>(82 %)</a:t>
          </a:r>
        </a:p>
      </cdr:txBody>
    </cdr:sp>
  </cdr:relSizeAnchor>
  <cdr:relSizeAnchor xmlns:cdr="http://schemas.openxmlformats.org/drawingml/2006/chartDrawing">
    <cdr:from>
      <cdr:x>0.24429</cdr:x>
      <cdr:y>0.38546</cdr:y>
    </cdr:from>
    <cdr:to>
      <cdr:x>0.42026</cdr:x>
      <cdr:y>0.47014</cdr:y>
    </cdr:to>
    <cdr:sp macro="" textlink="">
      <cdr:nvSpPr>
        <cdr:cNvPr id="4" name="TextovéPole 1"/>
        <cdr:cNvSpPr txBox="1"/>
      </cdr:nvSpPr>
      <cdr:spPr>
        <a:xfrm xmlns:a="http://schemas.openxmlformats.org/drawingml/2006/main">
          <a:off x="2233801" y="1693136"/>
          <a:ext cx="1609069" cy="3719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cs-CZ" sz="2000" dirty="0">
              <a:latin typeface="+mn-lt"/>
            </a:rPr>
            <a:t>(16 %)</a:t>
          </a:r>
        </a:p>
      </cdr:txBody>
    </cdr:sp>
  </cdr:relSizeAnchor>
  <cdr:relSizeAnchor xmlns:cdr="http://schemas.openxmlformats.org/drawingml/2006/chartDrawing">
    <cdr:from>
      <cdr:x>0.14563</cdr:x>
      <cdr:y>0.18033</cdr:y>
    </cdr:from>
    <cdr:to>
      <cdr:x>0.3216</cdr:x>
      <cdr:y>0.265</cdr:y>
    </cdr:to>
    <cdr:sp macro="" textlink="">
      <cdr:nvSpPr>
        <cdr:cNvPr id="5" name="TextovéPole 1"/>
        <cdr:cNvSpPr txBox="1"/>
      </cdr:nvSpPr>
      <cdr:spPr>
        <a:xfrm xmlns:a="http://schemas.openxmlformats.org/drawingml/2006/main">
          <a:off x="1331640" y="792088"/>
          <a:ext cx="1609069" cy="37191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cs-CZ" sz="2000" dirty="0">
              <a:latin typeface="+mn-lt"/>
            </a:rPr>
            <a:t>(2 %)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0.01272</cdr:x>
      <cdr:y>0.21681</cdr:y>
    </cdr:from>
    <cdr:to>
      <cdr:x>0.2722</cdr:x>
      <cdr:y>0.51383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140392" y="878317"/>
          <a:ext cx="2864506" cy="12032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800" dirty="0"/>
            <a:t>5,5 % obchodních společností má formu a.s.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6127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96504829-97A8-0C4A-80EE-4326F3B88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B34EDCF-2F50-6D46-80EF-64A38D013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A3528B9-C12B-BC4F-AF93-D9895556F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Zápatí prezentace</a:t>
            </a:r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90D2AF3-9D7F-614C-BFDA-1610205D1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076177D2-E0A9-DB4F-9BE6-71A1D66CE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D12A9152-FA59-9745-A59D-D50FB6F18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98DFDC9-AC84-AB44-B9E6-08C20AB26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CF56576F-AF41-3849-BD6B-FA3394CC1B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0B77763-CB1F-AC44-ACDB-7C064A26D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CD4E5D6-29D8-8A49-B4AC-98EC5D4606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0859298-EE15-7744-AB43-3DB4F7409D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46E247F-6353-7D48-AB74-30C474494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ares.gov.cz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s.muni.cz/auth/el/fss/podzim2024/VPLn8802/index.qwarp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csu/czso/klasifikace_ekonomickych_cinnosti_cz_nace" TargetMode="External"/><Relationship Id="rId2" Type="http://schemas.openxmlformats.org/officeDocument/2006/relationships/hyperlink" Target="http://www.nace.cz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ares.gov.cz/ekonomicke-subjekty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l="4140" r="4105"/>
          <a:stretch/>
        </p:blipFill>
        <p:spPr>
          <a:xfrm>
            <a:off x="4162715" y="53614"/>
            <a:ext cx="8029286" cy="6364502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1" y="2155808"/>
            <a:ext cx="8476558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Úvod. Organizační kontext řízení lidských zdrojů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3"/>
            <a:ext cx="3492363" cy="679716"/>
          </a:xfrm>
        </p:spPr>
        <p:txBody>
          <a:bodyPr anchor="t">
            <a:noAutofit/>
          </a:bodyPr>
          <a:lstStyle/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cs-CZ" sz="2200" dirty="0"/>
              <a:t>Základní informace o předmětu, lidské zdroje a jejich místo v organizaci, efektivnost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56370" y="537120"/>
            <a:ext cx="10753200" cy="451576"/>
          </a:xfrm>
        </p:spPr>
        <p:txBody>
          <a:bodyPr/>
          <a:lstStyle/>
          <a:p>
            <a:r>
              <a:rPr lang="cs-CZ" dirty="0"/>
              <a:t>Primární cíl organizace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720000" y="1567543"/>
            <a:ext cx="10753200" cy="4660457"/>
          </a:xfrm>
        </p:spPr>
        <p:txBody>
          <a:bodyPr/>
          <a:lstStyle/>
          <a:p>
            <a:pPr>
              <a:defRPr/>
            </a:pPr>
            <a:r>
              <a:rPr lang="cs-CZ" altLang="cs-CZ" sz="2200" dirty="0"/>
              <a:t>Podnikatel usiluje o maximální zhodnocení kapitálu, který do podnikání vkládá</a:t>
            </a:r>
          </a:p>
          <a:p>
            <a:pPr>
              <a:defRPr/>
            </a:pPr>
            <a:r>
              <a:rPr lang="cs-CZ" altLang="cs-CZ" sz="2200" b="1" dirty="0"/>
              <a:t>Z</a:t>
            </a:r>
            <a:r>
              <a:rPr lang="cs-CZ" altLang="cs-CZ" sz="2200" b="1" dirty="0">
                <a:cs typeface="Times New Roman" panose="02020603050405020304" pitchFamily="18" charset="0"/>
              </a:rPr>
              <a:t>ákladní cíl </a:t>
            </a:r>
            <a:r>
              <a:rPr lang="cs-CZ" altLang="cs-CZ" sz="2200" dirty="0">
                <a:cs typeface="Times New Roman" panose="02020603050405020304" pitchFamily="18" charset="0"/>
              </a:rPr>
              <a:t>podniku v ziskovém sektoru je </a:t>
            </a:r>
            <a:r>
              <a:rPr lang="cs-CZ" altLang="cs-CZ" sz="2200" dirty="0">
                <a:solidFill>
                  <a:schemeClr val="accent1"/>
                </a:solidFill>
              </a:rPr>
              <a:t>dlouhodobá </a:t>
            </a:r>
            <a:r>
              <a:rPr lang="cs-CZ" altLang="cs-CZ" sz="2200" b="1" dirty="0">
                <a:solidFill>
                  <a:schemeClr val="accent1"/>
                </a:solidFill>
              </a:rPr>
              <a:t>m</a:t>
            </a:r>
            <a:r>
              <a:rPr lang="cs-CZ" altLang="cs-CZ" sz="22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aximalizac</a:t>
            </a:r>
            <a:r>
              <a:rPr lang="cs-CZ" altLang="cs-CZ" sz="2200" b="1" dirty="0">
                <a:solidFill>
                  <a:schemeClr val="accent1"/>
                </a:solidFill>
              </a:rPr>
              <a:t>e</a:t>
            </a:r>
            <a:r>
              <a:rPr lang="cs-CZ" altLang="cs-CZ" sz="22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zisku</a:t>
            </a:r>
            <a:r>
              <a:rPr lang="cs-CZ" altLang="cs-CZ" sz="2200" b="1" dirty="0">
                <a:cs typeface="Times New Roman" panose="02020603050405020304" pitchFamily="18" charset="0"/>
              </a:rPr>
              <a:t>.</a:t>
            </a:r>
            <a:r>
              <a:rPr lang="cs-CZ" altLang="cs-CZ" sz="2200" dirty="0"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cs-CZ" altLang="cs-CZ" sz="2200" dirty="0">
                <a:cs typeface="Times New Roman" panose="02020603050405020304" pitchFamily="18" charset="0"/>
              </a:rPr>
              <a:t>Ziskem rozumíme kladný hospodářský výsledek. </a:t>
            </a:r>
          </a:p>
          <a:p>
            <a:pPr marL="0" indent="0">
              <a:buNone/>
              <a:defRPr/>
            </a:pPr>
            <a:endParaRPr lang="cs-CZ" altLang="cs-CZ" sz="2200" dirty="0"/>
          </a:p>
          <a:p>
            <a:pPr marL="0" indent="0">
              <a:buNone/>
              <a:defRPr/>
            </a:pPr>
            <a:r>
              <a:rPr lang="cs-CZ" altLang="cs-CZ" sz="2200" dirty="0"/>
              <a:t> 		</a:t>
            </a:r>
            <a:r>
              <a:rPr lang="cs-CZ" altLang="cs-CZ" sz="2200" b="1" dirty="0"/>
              <a:t>Hospodářský výsledek = celkové výnosy – celkové náklady</a:t>
            </a:r>
          </a:p>
          <a:p>
            <a:pPr>
              <a:defRPr/>
            </a:pPr>
            <a:endParaRPr lang="cs-CZ" altLang="cs-CZ" sz="2200" dirty="0"/>
          </a:p>
          <a:p>
            <a:pPr>
              <a:defRPr/>
            </a:pPr>
            <a:r>
              <a:rPr lang="cs-CZ" altLang="cs-CZ" sz="2200" dirty="0"/>
              <a:t>Po</a:t>
            </a:r>
            <a:r>
              <a:rPr lang="cs-CZ" altLang="cs-CZ" sz="2200" dirty="0">
                <a:cs typeface="Times New Roman" panose="02020603050405020304" pitchFamily="18" charset="0"/>
              </a:rPr>
              <a:t>dnikatel při sledování </a:t>
            </a:r>
            <a:r>
              <a:rPr lang="cs-CZ" altLang="cs-CZ" sz="2200" dirty="0"/>
              <a:t>základního </a:t>
            </a:r>
            <a:r>
              <a:rPr lang="cs-CZ" altLang="cs-CZ" sz="2200" dirty="0">
                <a:cs typeface="Times New Roman" panose="02020603050405020304" pitchFamily="18" charset="0"/>
              </a:rPr>
              <a:t>cíle respektuje a sleduje další cíle (systém cílů) s cílem </a:t>
            </a:r>
            <a:r>
              <a:rPr lang="cs-CZ" altLang="cs-CZ" sz="2200" b="1" dirty="0">
                <a:cs typeface="Times New Roman" panose="02020603050405020304" pitchFamily="18" charset="0"/>
              </a:rPr>
              <a:t>dlouhodobé udržitelnosti podnikání </a:t>
            </a:r>
            <a:r>
              <a:rPr lang="cs-CZ" altLang="cs-CZ" sz="2200" dirty="0">
                <a:cs typeface="Times New Roman" panose="02020603050405020304" pitchFamily="18" charset="0"/>
              </a:rPr>
              <a:t>a dosažení primárního cíle.</a:t>
            </a:r>
          </a:p>
          <a:p>
            <a:pPr>
              <a:defRPr/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7678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0038" y="388653"/>
            <a:ext cx="7886700" cy="1325562"/>
          </a:xfrm>
        </p:spPr>
        <p:txBody>
          <a:bodyPr/>
          <a:lstStyle/>
          <a:p>
            <a:pPr eaLnBrk="1" hangingPunct="1"/>
            <a:r>
              <a:rPr lang="cs-CZ" altLang="cs-CZ" b="1" dirty="0"/>
              <a:t>Ekonomický princip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67006" y="1305191"/>
            <a:ext cx="10918170" cy="2376488"/>
          </a:xfrm>
        </p:spPr>
        <p:txBody>
          <a:bodyPr/>
          <a:lstStyle/>
          <a:p>
            <a:pPr eaLnBrk="1" hangingPunct="1"/>
            <a:r>
              <a:rPr lang="cs-CZ" altLang="cs-CZ" sz="2200" dirty="0"/>
              <a:t>Firmy při snaze o maximalizaci zisku sledují </a:t>
            </a:r>
            <a:r>
              <a:rPr lang="cs-CZ" altLang="cs-CZ" sz="2200" b="1" dirty="0"/>
              <a:t>ekonomický princip  </a:t>
            </a:r>
            <a:r>
              <a:rPr lang="cs-CZ" altLang="cs-CZ" sz="2200" dirty="0"/>
              <a:t>(princip racionality, princip hospodárnosti)</a:t>
            </a:r>
          </a:p>
          <a:p>
            <a:pPr eaLnBrk="1" hangingPunct="1"/>
            <a:r>
              <a:rPr lang="cs-CZ" altLang="cs-CZ" sz="2200" dirty="0">
                <a:cs typeface="Times New Roman" panose="02020603050405020304" pitchFamily="18" charset="0"/>
              </a:rPr>
              <a:t>Lze</a:t>
            </a:r>
            <a:r>
              <a:rPr lang="cs-CZ" altLang="cs-CZ" sz="2200" dirty="0"/>
              <a:t> jej</a:t>
            </a:r>
            <a:r>
              <a:rPr lang="cs-CZ" altLang="cs-CZ" sz="2200" dirty="0">
                <a:cs typeface="Times New Roman" panose="02020603050405020304" pitchFamily="18" charset="0"/>
              </a:rPr>
              <a:t> formálně vyjádřit pomocí dvou principů:</a:t>
            </a:r>
            <a:endParaRPr lang="cs-CZ" altLang="cs-CZ" sz="2200" dirty="0"/>
          </a:p>
          <a:p>
            <a:pPr lvl="1" algn="just" eaLnBrk="1" hangingPunct="1"/>
            <a:r>
              <a:rPr lang="cs-CZ" altLang="cs-CZ" b="1" dirty="0">
                <a:cs typeface="Times New Roman" panose="02020603050405020304" pitchFamily="18" charset="0"/>
              </a:rPr>
              <a:t>Princip minima</a:t>
            </a:r>
            <a:endParaRPr lang="cs-CZ" altLang="cs-CZ" dirty="0"/>
          </a:p>
          <a:p>
            <a:pPr lvl="1" algn="just" eaLnBrk="1" hangingPunct="1"/>
            <a:r>
              <a:rPr lang="cs-CZ" altLang="cs-CZ" b="1" dirty="0">
                <a:cs typeface="Times New Roman" panose="02020603050405020304" pitchFamily="18" charset="0"/>
              </a:rPr>
              <a:t>Princip maxima</a:t>
            </a:r>
            <a:endParaRPr lang="cs-CZ" altLang="cs-CZ" sz="2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21636101"/>
              </p:ext>
            </p:extLst>
          </p:nvPr>
        </p:nvGraphicFramePr>
        <p:xfrm>
          <a:off x="2878091" y="3419745"/>
          <a:ext cx="6096000" cy="3080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7383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Efektivnost organizace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77247" y="1322494"/>
            <a:ext cx="11580282" cy="4139998"/>
          </a:xfrm>
        </p:spPr>
        <p:txBody>
          <a:bodyPr/>
          <a:lstStyle/>
          <a:p>
            <a:pPr marL="162900" indent="-342900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cs-CZ" altLang="cs-CZ" sz="2200" b="1" dirty="0"/>
              <a:t>Efektivnost</a:t>
            </a:r>
            <a:r>
              <a:rPr lang="cs-CZ" altLang="cs-CZ" sz="2200" dirty="0"/>
              <a:t> můžeme vymezit jako situaci, kdy výrobní faktory jsou využívány tím nejlepším způsobem. </a:t>
            </a:r>
          </a:p>
          <a:p>
            <a:pPr marL="162900" indent="-342900" fontAlgn="auto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200" dirty="0"/>
              <a:t>Podniky sledují </a:t>
            </a:r>
            <a:r>
              <a:rPr lang="cs-CZ" altLang="cs-CZ" sz="2200" b="1" dirty="0"/>
              <a:t>ekonomický princip </a:t>
            </a:r>
            <a:r>
              <a:rPr lang="cs-CZ" altLang="cs-CZ" sz="2200" dirty="0"/>
              <a:t>– snaží se výrobní faktory využívat tím nejlepším způsobem s cílem maximalizace zisku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cs-CZ" altLang="cs-CZ" sz="2000" dirty="0">
                <a:solidFill>
                  <a:schemeClr val="tx2"/>
                </a:solidFill>
              </a:rPr>
              <a:t>Efektivnosti je dosahováno, pokud s danými vstupy je dosaženo maximálního výstupu.</a:t>
            </a:r>
            <a:r>
              <a:rPr lang="cs-CZ" altLang="cs-CZ" sz="2000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 algn="ctr" fontAlgn="auto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cs-CZ" altLang="cs-CZ" sz="2000" b="1" dirty="0"/>
          </a:p>
          <a:p>
            <a:pPr marL="0" indent="0" algn="ctr" fontAlgn="auto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cs-CZ" altLang="cs-CZ" sz="2000" i="1" dirty="0"/>
              <a:t>Efektivnost</a:t>
            </a:r>
            <a:r>
              <a:rPr lang="cs-CZ" altLang="cs-CZ" sz="2000" b="1" i="1" dirty="0"/>
              <a:t> </a:t>
            </a:r>
            <a:r>
              <a:rPr lang="cs-CZ" altLang="cs-CZ" sz="2000" i="1" dirty="0"/>
              <a:t>= výstup/vstup = statky/výrobní faktory</a:t>
            </a:r>
          </a:p>
          <a:p>
            <a:pPr marL="0" indent="0" algn="ctr" fontAlgn="auto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cs-CZ" altLang="cs-CZ" sz="2000" i="1" dirty="0"/>
              <a:t>Hodnotově vyjádřená efektivnost = hodnota výstupu/hodnota vstupů</a:t>
            </a:r>
          </a:p>
          <a:p>
            <a:pPr marL="0" indent="0" algn="ctr" fontAlgn="auto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cs-CZ" altLang="cs-CZ" sz="2000" i="1" dirty="0"/>
              <a:t>Hodnotově vyjádřená efektivnost = výnosy/náklady</a:t>
            </a:r>
          </a:p>
          <a:p>
            <a:endParaRPr lang="cs-CZ" i="1" dirty="0"/>
          </a:p>
          <a:p>
            <a:endParaRPr lang="cs-CZ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12349167"/>
              </p:ext>
            </p:extLst>
          </p:nvPr>
        </p:nvGraphicFramePr>
        <p:xfrm>
          <a:off x="2382339" y="4072427"/>
          <a:ext cx="7992888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3" name="Přímá spojnice se šipkou 12"/>
          <p:cNvCxnSpPr/>
          <p:nvPr/>
        </p:nvCxnSpPr>
        <p:spPr bwMode="auto">
          <a:xfrm flipH="1" flipV="1">
            <a:off x="9610165" y="6391835"/>
            <a:ext cx="765062" cy="89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Přímá spojnice 14"/>
          <p:cNvCxnSpPr/>
          <p:nvPr/>
        </p:nvCxnSpPr>
        <p:spPr bwMode="auto">
          <a:xfrm flipV="1">
            <a:off x="10375227" y="5961529"/>
            <a:ext cx="0" cy="4213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Přímá spojnice 16"/>
          <p:cNvCxnSpPr/>
          <p:nvPr/>
        </p:nvCxnSpPr>
        <p:spPr bwMode="auto">
          <a:xfrm>
            <a:off x="10174941" y="5970494"/>
            <a:ext cx="200286" cy="89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15088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62232" y="125260"/>
            <a:ext cx="9233649" cy="735197"/>
          </a:xfrm>
        </p:spPr>
        <p:txBody>
          <a:bodyPr/>
          <a:lstStyle/>
          <a:p>
            <a:pPr eaLnBrk="1" hangingPunct="1"/>
            <a:r>
              <a:rPr lang="cs-CZ" altLang="cs-CZ" b="1" dirty="0"/>
              <a:t>Kvantifikace efektivnosti 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135188" y="1412875"/>
            <a:ext cx="77724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000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057757"/>
              </p:ext>
            </p:extLst>
          </p:nvPr>
        </p:nvGraphicFramePr>
        <p:xfrm>
          <a:off x="362232" y="725336"/>
          <a:ext cx="11756066" cy="4611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9016">
                  <a:extLst>
                    <a:ext uri="{9D8B030D-6E8A-4147-A177-3AD203B41FA5}">
                      <a16:colId xmlns:a16="http://schemas.microsoft.com/office/drawing/2014/main" val="1463716563"/>
                    </a:ext>
                  </a:extLst>
                </a:gridCol>
                <a:gridCol w="2939016">
                  <a:extLst>
                    <a:ext uri="{9D8B030D-6E8A-4147-A177-3AD203B41FA5}">
                      <a16:colId xmlns:a16="http://schemas.microsoft.com/office/drawing/2014/main" val="1654483834"/>
                    </a:ext>
                  </a:extLst>
                </a:gridCol>
                <a:gridCol w="3013779">
                  <a:extLst>
                    <a:ext uri="{9D8B030D-6E8A-4147-A177-3AD203B41FA5}">
                      <a16:colId xmlns:a16="http://schemas.microsoft.com/office/drawing/2014/main" val="1301840051"/>
                    </a:ext>
                  </a:extLst>
                </a:gridCol>
                <a:gridCol w="2864255">
                  <a:extLst>
                    <a:ext uri="{9D8B030D-6E8A-4147-A177-3AD203B41FA5}">
                      <a16:colId xmlns:a16="http://schemas.microsoft.com/office/drawing/2014/main" val="434111019"/>
                    </a:ext>
                  </a:extLst>
                </a:gridCol>
              </a:tblGrid>
              <a:tr h="308813"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Efektivnost (produktivita)</a:t>
                      </a:r>
                    </a:p>
                  </a:txBody>
                  <a:tcPr marL="91449" marR="91449" marT="45724" marB="45724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Rentabilita</a:t>
                      </a:r>
                      <a:r>
                        <a:rPr lang="cs-CZ" sz="1600" baseline="0" dirty="0"/>
                        <a:t> (ziskovost)</a:t>
                      </a:r>
                      <a:endParaRPr lang="cs-CZ" sz="1600" dirty="0"/>
                    </a:p>
                  </a:txBody>
                  <a:tcPr marL="91449" marR="91449" marT="45724" marB="45724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93276"/>
                  </a:ext>
                </a:extLst>
              </a:tr>
              <a:tr h="583136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/>
                        <a:t>Technická</a:t>
                      </a:r>
                    </a:p>
                  </a:txBody>
                  <a:tcPr marL="91449" marR="91449" marT="45724" marB="4572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/>
                        <a:t>Hodnotově vyjádřená</a:t>
                      </a:r>
                    </a:p>
                  </a:txBody>
                  <a:tcPr marL="91449" marR="91449" marT="45724" marB="4572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/>
                        <a:t>Rentabilita vlastního</a:t>
                      </a:r>
                      <a:r>
                        <a:rPr lang="cs-CZ" sz="1600" b="1" baseline="0" dirty="0"/>
                        <a:t> kapitálu </a:t>
                      </a:r>
                      <a:r>
                        <a:rPr lang="cs-CZ" sz="1600" baseline="0" dirty="0"/>
                        <a:t>(ROE)</a:t>
                      </a:r>
                      <a:endParaRPr lang="cs-CZ" sz="1600" dirty="0"/>
                    </a:p>
                  </a:txBody>
                  <a:tcPr marL="91449" marR="91449" marT="45724" marB="4572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/>
                        <a:t>Rentabilita aktiv </a:t>
                      </a:r>
                      <a:r>
                        <a:rPr lang="cs-CZ" sz="1600" b="0" dirty="0"/>
                        <a:t>(ROA)</a:t>
                      </a:r>
                    </a:p>
                    <a:p>
                      <a:pPr algn="ctr"/>
                      <a:r>
                        <a:rPr lang="cs-CZ" sz="1500" b="0" dirty="0"/>
                        <a:t>(Rentabilita celkového kapitálu) </a:t>
                      </a:r>
                    </a:p>
                  </a:txBody>
                  <a:tcPr marL="91449" marR="91449" marT="45724" marB="4572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251334"/>
                  </a:ext>
                </a:extLst>
              </a:tr>
              <a:tr h="308813">
                <a:tc>
                  <a:txBody>
                    <a:bodyPr/>
                    <a:lstStyle/>
                    <a:p>
                      <a:r>
                        <a:rPr lang="cs-CZ" sz="1600" dirty="0"/>
                        <a:t>Výstup/vstup</a:t>
                      </a:r>
                    </a:p>
                  </a:txBody>
                  <a:tcPr marL="91449" marR="91449" marT="45724" marB="45724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Výnosy/náklady</a:t>
                      </a:r>
                    </a:p>
                  </a:txBody>
                  <a:tcPr marL="91449" marR="91449" marT="45724" marB="45724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Zisk/vlastní kapitál</a:t>
                      </a:r>
                    </a:p>
                  </a:txBody>
                  <a:tcPr marL="91449" marR="91449" marT="45724" marB="45724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Zisk</a:t>
                      </a:r>
                      <a:r>
                        <a:rPr lang="cs-CZ" sz="1600" baseline="0" dirty="0"/>
                        <a:t>/celkový kapitál</a:t>
                      </a:r>
                      <a:endParaRPr lang="cs-CZ" sz="1600" dirty="0"/>
                    </a:p>
                  </a:txBody>
                  <a:tcPr marL="91449" marR="91449" marT="45724" marB="45724"/>
                </a:tc>
                <a:extLst>
                  <a:ext uri="{0D108BD9-81ED-4DB2-BD59-A6C34878D82A}">
                    <a16:rowId xmlns:a16="http://schemas.microsoft.com/office/drawing/2014/main" val="296481320"/>
                  </a:ext>
                </a:extLst>
              </a:tr>
              <a:tr h="122659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dirty="0"/>
                        <a:t>množství</a:t>
                      </a:r>
                      <a:r>
                        <a:rPr lang="cs-CZ" sz="1600" baseline="0" dirty="0"/>
                        <a:t> výstupu na jednotku vstupu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baseline="0" dirty="0"/>
                        <a:t>snaha o maximalizaci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600" baseline="0" dirty="0"/>
                        <a:t>Zkoumáme i pro jednotlivé VF</a:t>
                      </a:r>
                    </a:p>
                  </a:txBody>
                  <a:tcPr marL="91449" marR="91449" marT="45724" marB="4572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baseline="0" dirty="0"/>
                        <a:t>počet korun výnosů na jednu korunu nákladů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baseline="0" dirty="0"/>
                        <a:t>snaha o maximalizaci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baseline="0" dirty="0"/>
                        <a:t>Zkoumáme i pro jednotlivé VF</a:t>
                      </a:r>
                    </a:p>
                  </a:txBody>
                  <a:tcPr marL="91449" marR="91449" marT="45724" marB="45724"/>
                </a:tc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600" baseline="0" dirty="0"/>
                        <a:t>počet korun zisku na korunu vloženého vlastního kapitálu (nebo procentní zhodnocení vlastního kapitálu)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600" baseline="0" dirty="0"/>
                        <a:t>snaha o maximalizaci</a:t>
                      </a:r>
                      <a:endParaRPr lang="cs-CZ" sz="1600" dirty="0"/>
                    </a:p>
                  </a:txBody>
                  <a:tcPr marL="91449" marR="91449" marT="45724" marB="45724"/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600" baseline="0" dirty="0"/>
                        <a:t>počet korun zisku na korunu vloženého celkového kapitálu(nebo procentní zhodnocení celkového kapitálu)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600" baseline="0" dirty="0"/>
                        <a:t>snaha o maximalizaci</a:t>
                      </a:r>
                      <a:endParaRPr lang="cs-CZ" sz="1600" dirty="0"/>
                    </a:p>
                  </a:txBody>
                  <a:tcPr marL="91449" marR="91449" marT="45724" marB="45724"/>
                </a:tc>
                <a:extLst>
                  <a:ext uri="{0D108BD9-81ED-4DB2-BD59-A6C34878D82A}">
                    <a16:rowId xmlns:a16="http://schemas.microsoft.com/office/drawing/2014/main" val="3898329233"/>
                  </a:ext>
                </a:extLst>
              </a:tr>
              <a:tr h="1803263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600" b="1" baseline="0" dirty="0"/>
                        <a:t>Výpočet (pro VF práce): </a:t>
                      </a:r>
                      <a:r>
                        <a:rPr lang="cs-CZ" sz="1600" b="0" baseline="0" dirty="0"/>
                        <a:t>Produktivita práce = m</a:t>
                      </a:r>
                      <a:r>
                        <a:rPr lang="cs-CZ" sz="1600" baseline="0" dirty="0"/>
                        <a:t>nožství produkce/počet pracovníků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1600" baseline="0" dirty="0"/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600" b="0" baseline="0" dirty="0"/>
                        <a:t>Produktivita práce = </a:t>
                      </a:r>
                      <a:endParaRPr lang="cs-CZ" sz="1600" baseline="0" dirty="0"/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600" baseline="0" dirty="0"/>
                        <a:t>Výnosy(tržby)/počet pracovníků</a:t>
                      </a:r>
                      <a:endParaRPr lang="cs-CZ" sz="1600" dirty="0"/>
                    </a:p>
                  </a:txBody>
                  <a:tcPr marL="91449" marR="91449" marT="45724" marB="45724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s-CZ" sz="1600" b="1" baseline="0" dirty="0"/>
                        <a:t>Výpočet (pro VF práce):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s-CZ" sz="1600" b="0" baseline="0" dirty="0"/>
                        <a:t>Mzdová produktivita práce = výnosy(tržby)/osobní náklady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cs-CZ" sz="1600" b="0" baseline="0" dirty="0"/>
                    </a:p>
                  </a:txBody>
                  <a:tcPr marL="91449" marR="91449" marT="45724" marB="45724"/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Výpočet:</a:t>
                      </a:r>
                    </a:p>
                    <a:p>
                      <a:r>
                        <a:rPr lang="cs-CZ" sz="1600" dirty="0"/>
                        <a:t>ROE = EAT/vlastní kapitál (.100)</a:t>
                      </a:r>
                    </a:p>
                    <a:p>
                      <a:endParaRPr lang="cs-CZ" sz="1600" dirty="0"/>
                    </a:p>
                    <a:p>
                      <a:r>
                        <a:rPr lang="cs-CZ" sz="1400" i="1" dirty="0"/>
                        <a:t>EAT – čistý</a:t>
                      </a:r>
                      <a:r>
                        <a:rPr lang="cs-CZ" sz="1400" i="1" baseline="0" dirty="0"/>
                        <a:t> zisk (zisk po zdanění)</a:t>
                      </a:r>
                    </a:p>
                    <a:p>
                      <a:endParaRPr lang="cs-CZ" sz="1400" i="1" baseline="0" dirty="0"/>
                    </a:p>
                  </a:txBody>
                  <a:tcPr marL="91449" marR="91449" marT="45724" marB="45724"/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Výpočet:</a:t>
                      </a:r>
                    </a:p>
                    <a:p>
                      <a:r>
                        <a:rPr lang="cs-CZ" sz="1600" dirty="0"/>
                        <a:t>ROA = EBIT/Aktiva (.100)</a:t>
                      </a:r>
                    </a:p>
                    <a:p>
                      <a:endParaRPr lang="cs-CZ" sz="1600" dirty="0"/>
                    </a:p>
                    <a:p>
                      <a:r>
                        <a:rPr lang="cs-CZ" sz="1400" i="1" dirty="0"/>
                        <a:t>EBIT</a:t>
                      </a:r>
                      <a:r>
                        <a:rPr lang="cs-CZ" sz="1400" i="1" baseline="0" dirty="0"/>
                        <a:t> – zisk před placenými úroky a zdaněním</a:t>
                      </a:r>
                      <a:endParaRPr lang="cs-CZ" sz="1400" i="1" dirty="0"/>
                    </a:p>
                    <a:p>
                      <a:endParaRPr lang="cs-CZ" sz="1400" i="1" dirty="0"/>
                    </a:p>
                  </a:txBody>
                  <a:tcPr marL="91449" marR="91449" marT="45724" marB="45724"/>
                </a:tc>
                <a:extLst>
                  <a:ext uri="{0D108BD9-81ED-4DB2-BD59-A6C34878D82A}">
                    <a16:rowId xmlns:a16="http://schemas.microsoft.com/office/drawing/2014/main" val="2789586944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6627443" y="-21309"/>
            <a:ext cx="6560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solidFill>
                  <a:schemeClr val="tx2"/>
                </a:solidFill>
                <a:latin typeface="+mn-lt"/>
              </a:rPr>
              <a:t>nejčastěji užívané měřítko výkonnosti podniku </a:t>
            </a:r>
          </a:p>
        </p:txBody>
      </p:sp>
      <p:cxnSp>
        <p:nvCxnSpPr>
          <p:cNvPr id="5" name="Přímá spojnice se šipkou 4"/>
          <p:cNvCxnSpPr/>
          <p:nvPr/>
        </p:nvCxnSpPr>
        <p:spPr bwMode="auto">
          <a:xfrm flipH="1">
            <a:off x="10331796" y="347841"/>
            <a:ext cx="326044" cy="1877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Ovál 5"/>
          <p:cNvSpPr/>
          <p:nvPr/>
        </p:nvSpPr>
        <p:spPr bwMode="auto">
          <a:xfrm>
            <a:off x="7854169" y="378801"/>
            <a:ext cx="2569016" cy="798691"/>
          </a:xfrm>
          <a:prstGeom prst="ellipse">
            <a:avLst/>
          </a:prstGeom>
          <a:solidFill>
            <a:schemeClr val="bg1">
              <a:alpha val="39000"/>
            </a:schemeClr>
          </a:solidFill>
          <a:ln w="254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4653" y="5629098"/>
            <a:ext cx="11691223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cs-CZ" sz="1600" dirty="0">
                <a:latin typeface="+mn-lt"/>
              </a:rPr>
              <a:t>Další často užívané ukazatele v oblasti výkonnosti: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cs-CZ" sz="1600" b="1" dirty="0">
                <a:latin typeface="+mn-lt"/>
              </a:rPr>
              <a:t>Zisk -  </a:t>
            </a:r>
            <a:r>
              <a:rPr lang="cs-CZ" sz="1600" dirty="0">
                <a:latin typeface="+mn-lt"/>
              </a:rPr>
              <a:t> čistý zisk (EAT) nebo zisk před zdaněním a placením úroků (EBIT)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cs-CZ" sz="1600" b="1" dirty="0">
                <a:latin typeface="+mn-lt"/>
              </a:rPr>
              <a:t>Ekonomická přidaná hodnota </a:t>
            </a:r>
            <a:r>
              <a:rPr lang="cs-CZ" sz="1600" dirty="0">
                <a:latin typeface="+mn-lt"/>
              </a:rPr>
              <a:t>(EVA) =  EAT – </a:t>
            </a:r>
            <a:r>
              <a:rPr lang="cs-CZ" sz="1600" dirty="0" err="1">
                <a:latin typeface="+mn-lt"/>
              </a:rPr>
              <a:t>i.VK</a:t>
            </a:r>
            <a:r>
              <a:rPr lang="cs-CZ" sz="1600" dirty="0">
                <a:latin typeface="+mn-lt"/>
              </a:rPr>
              <a:t>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b="1" dirty="0">
                <a:latin typeface="+mn-lt"/>
              </a:rPr>
              <a:t>Tržní přidaná hodnota </a:t>
            </a:r>
            <a:r>
              <a:rPr lang="cs-CZ" sz="1600" dirty="0">
                <a:latin typeface="+mn-lt"/>
              </a:rPr>
              <a:t>(MVA) = </a:t>
            </a:r>
            <a:r>
              <a:rPr lang="cs-CZ" altLang="cs-CZ" sz="1600" dirty="0"/>
              <a:t>tržní hodnota podniku – vložený kapitál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241389" y="5936875"/>
            <a:ext cx="5332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kde i … požadované zhodnocení vlastního kapitálu (např.10%, i= 0,1)</a:t>
            </a:r>
          </a:p>
          <a:p>
            <a:r>
              <a:rPr lang="cs-CZ" sz="1200" dirty="0"/>
              <a:t>      VK … vlastní kapitál </a:t>
            </a:r>
          </a:p>
        </p:txBody>
      </p:sp>
    </p:spTree>
    <p:extLst>
      <p:ext uri="{BB962C8B-B14F-4D97-AF65-F5344CB8AC3E}">
        <p14:creationId xmlns:p14="http://schemas.microsoft.com/office/powerpoint/2010/main" val="428887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8344" y="416037"/>
            <a:ext cx="11387470" cy="889000"/>
          </a:xfrm>
        </p:spPr>
        <p:txBody>
          <a:bodyPr/>
          <a:lstStyle/>
          <a:p>
            <a:pPr eaLnBrk="1" hangingPunct="1"/>
            <a:r>
              <a:rPr lang="cs-CZ" altLang="cs-CZ" dirty="0"/>
              <a:t>Efektivnost</a:t>
            </a:r>
            <a:r>
              <a:rPr lang="cs-CZ" altLang="cs-CZ" b="1" dirty="0"/>
              <a:t> organizace v neziskovém sektoru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166813"/>
            <a:ext cx="11451265" cy="4624389"/>
          </a:xfrm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cs-CZ" sz="2000" dirty="0"/>
              <a:t>Dle </a:t>
            </a:r>
            <a:r>
              <a:rPr lang="cs-CZ" sz="2000" b="1" dirty="0"/>
              <a:t>primárního cíle </a:t>
            </a:r>
            <a:r>
              <a:rPr lang="cs-CZ" sz="2000" dirty="0"/>
              <a:t>(v rámci národního hospodářství) rozlišujeme:  </a:t>
            </a:r>
          </a:p>
          <a:p>
            <a:pPr>
              <a:defRPr/>
            </a:pPr>
            <a:r>
              <a:rPr lang="cs-CZ" sz="2000" b="1" dirty="0"/>
              <a:t>Ziskový (tržní) sektor </a:t>
            </a:r>
            <a:r>
              <a:rPr lang="cs-CZ" sz="2000" dirty="0"/>
              <a:t>– </a:t>
            </a:r>
            <a:r>
              <a:rPr lang="cs-CZ" sz="2000" dirty="0">
                <a:solidFill>
                  <a:schemeClr val="accent1"/>
                </a:solidFill>
              </a:rPr>
              <a:t>primární cíl dosažení zisku (zhodnocení vloženého kapitálu) </a:t>
            </a:r>
            <a:r>
              <a:rPr lang="cs-CZ" sz="2000" dirty="0"/>
              <a:t>, financován hlavně ze soukromých zdrojů.</a:t>
            </a:r>
          </a:p>
          <a:p>
            <a:pPr>
              <a:defRPr/>
            </a:pPr>
            <a:r>
              <a:rPr lang="cs-CZ" sz="2000" b="1" dirty="0"/>
              <a:t>Neziskový (netržní) sektor </a:t>
            </a:r>
            <a:r>
              <a:rPr lang="cs-CZ" sz="2000" dirty="0"/>
              <a:t>– </a:t>
            </a:r>
            <a:r>
              <a:rPr lang="cs-CZ" sz="2000" dirty="0">
                <a:solidFill>
                  <a:schemeClr val="accent1"/>
                </a:solidFill>
              </a:rPr>
              <a:t>primární cíl dosažení užitku </a:t>
            </a:r>
            <a:r>
              <a:rPr lang="cs-CZ" sz="2000" dirty="0"/>
              <a:t>zejména prostřednictvím poskytování veřejné služby, financován zejména z veřejných prostředků (financí). </a:t>
            </a:r>
            <a:r>
              <a:rPr lang="cs-CZ" altLang="cs-CZ" sz="2000" b="1" dirty="0">
                <a:solidFill>
                  <a:schemeClr val="tx2"/>
                </a:solidFill>
              </a:rPr>
              <a:t>Obtížnější hodnocení efektivnosti.</a:t>
            </a:r>
          </a:p>
          <a:p>
            <a:pPr marL="342900" lvl="1" indent="0">
              <a:buNone/>
              <a:defRPr/>
            </a:pPr>
            <a:endParaRPr lang="cs-CZ" altLang="cs-CZ" dirty="0"/>
          </a:p>
          <a:p>
            <a:pPr marL="342900" lvl="1" indent="0">
              <a:buNone/>
              <a:defRPr/>
            </a:pPr>
            <a:endParaRPr lang="cs-CZ" alt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66255" y="4054742"/>
            <a:ext cx="11678412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indent="0">
              <a:buNone/>
              <a:defRPr/>
            </a:pPr>
            <a:r>
              <a:rPr lang="cs-CZ" altLang="cs-CZ" sz="2000" b="1" dirty="0">
                <a:latin typeface="+mj-lt"/>
              </a:rPr>
              <a:t>Příklady ukazatelů hodnotících efektivnost v neziskovém sektoru: </a:t>
            </a:r>
          </a:p>
          <a:p>
            <a:pPr eaLnBrk="1" hangingPunct="1">
              <a:defRPr/>
            </a:pPr>
            <a:r>
              <a:rPr lang="cs-CZ" altLang="cs-CZ" sz="2000" dirty="0">
                <a:latin typeface="+mj-lt"/>
              </a:rPr>
              <a:t>Školství</a:t>
            </a:r>
          </a:p>
          <a:p>
            <a:pPr lvl="1">
              <a:defRPr/>
            </a:pPr>
            <a:r>
              <a:rPr lang="cs-CZ" altLang="cs-CZ" sz="2000" dirty="0">
                <a:latin typeface="+mj-lt"/>
              </a:rPr>
              <a:t>Efektivnost: počet studentů/počet učitelů, náklady/počet studentů (náklady na jednoho studenta), </a:t>
            </a:r>
          </a:p>
          <a:p>
            <a:pPr lvl="1">
              <a:defRPr/>
            </a:pPr>
            <a:r>
              <a:rPr lang="cs-CZ" altLang="cs-CZ" sz="2000" dirty="0">
                <a:latin typeface="+mj-lt"/>
              </a:rPr>
              <a:t>Kvalita: úspěšnost umístění absolventů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latin typeface="+mj-lt"/>
              </a:rPr>
              <a:t>Kultura</a:t>
            </a:r>
          </a:p>
          <a:p>
            <a:pPr lvl="1" eaLnBrk="1" hangingPunct="1">
              <a:defRPr/>
            </a:pPr>
            <a:r>
              <a:rPr lang="cs-CZ" altLang="cs-CZ" sz="2000" dirty="0">
                <a:latin typeface="+mj-lt"/>
              </a:rPr>
              <a:t>Efektivnost: náklady/počet představení (náklady na jedno představení)</a:t>
            </a:r>
          </a:p>
          <a:p>
            <a:pPr lvl="1" eaLnBrk="1" hangingPunct="1">
              <a:defRPr/>
            </a:pPr>
            <a:r>
              <a:rPr lang="cs-CZ" altLang="cs-CZ" sz="2000" dirty="0">
                <a:latin typeface="+mj-lt"/>
              </a:rPr>
              <a:t>Kvalita: průměrný počet diváků na představení</a:t>
            </a:r>
          </a:p>
        </p:txBody>
      </p:sp>
    </p:spTree>
    <p:extLst>
      <p:ext uri="{BB962C8B-B14F-4D97-AF65-F5344CB8AC3E}">
        <p14:creationId xmlns:p14="http://schemas.microsoft.com/office/powerpoint/2010/main" val="3690698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389721" y="347449"/>
            <a:ext cx="10753200" cy="451576"/>
          </a:xfrm>
        </p:spPr>
        <p:txBody>
          <a:bodyPr/>
          <a:lstStyle/>
          <a:p>
            <a:r>
              <a:rPr lang="cs-CZ" dirty="0"/>
              <a:t>Úkol 1 – Hodnocení efektivnosti</a:t>
            </a:r>
            <a:endParaRPr lang="cs-CZ" alt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3231" y="754770"/>
            <a:ext cx="12191507" cy="5694363"/>
          </a:xfrm>
        </p:spPr>
        <p:txBody>
          <a:bodyPr rtlCol="0">
            <a:normAutofit fontScale="250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sz="8000" dirty="0"/>
              <a:t>Vyjděte z níže uvedených zjednodušených účetních výkazů podniku (v tis. Kč). Firma má </a:t>
            </a:r>
            <a:r>
              <a:rPr lang="cs-CZ" sz="8000" b="1" dirty="0"/>
              <a:t>5 zaměstnanců</a:t>
            </a:r>
            <a:r>
              <a:rPr lang="cs-CZ" sz="8000" dirty="0"/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sz="62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sz="3200" dirty="0"/>
          </a:p>
          <a:p>
            <a:pPr fontAlgn="auto">
              <a:spcAft>
                <a:spcPts val="0"/>
              </a:spcAft>
              <a:defRPr/>
            </a:pPr>
            <a:endParaRPr lang="cs-CZ" sz="3200" dirty="0"/>
          </a:p>
          <a:p>
            <a:pPr fontAlgn="auto">
              <a:spcAft>
                <a:spcPts val="0"/>
              </a:spcAft>
              <a:defRPr/>
            </a:pPr>
            <a:endParaRPr lang="cs-CZ" sz="2600" dirty="0"/>
          </a:p>
          <a:p>
            <a:pPr fontAlgn="auto">
              <a:spcAft>
                <a:spcPts val="0"/>
              </a:spcAft>
              <a:defRPr/>
            </a:pPr>
            <a:endParaRPr lang="cs-CZ" sz="2600" dirty="0"/>
          </a:p>
          <a:p>
            <a:pPr fontAlgn="auto">
              <a:spcAft>
                <a:spcPts val="0"/>
              </a:spcAft>
              <a:defRPr/>
            </a:pPr>
            <a:endParaRPr lang="cs-CZ" sz="2600" dirty="0"/>
          </a:p>
          <a:p>
            <a:pPr fontAlgn="auto">
              <a:spcAft>
                <a:spcPts val="0"/>
              </a:spcAft>
              <a:defRPr/>
            </a:pPr>
            <a:endParaRPr lang="cs-CZ" sz="2600" dirty="0"/>
          </a:p>
          <a:p>
            <a:pPr fontAlgn="auto">
              <a:spcAft>
                <a:spcPts val="0"/>
              </a:spcAft>
              <a:defRPr/>
            </a:pPr>
            <a:endParaRPr lang="cs-CZ" sz="2600" dirty="0"/>
          </a:p>
          <a:p>
            <a:pPr marL="529200" indent="-457200" algn="just">
              <a:lnSpc>
                <a:spcPct val="120000"/>
              </a:lnSpc>
              <a:buAutoNum type="alphaLcParenR"/>
            </a:pPr>
            <a:r>
              <a:rPr lang="cs-CZ" sz="8000" dirty="0"/>
              <a:t>Vypočítejte rentabilitu vlastního kapitálu (ROE) a rentabilitu aktiv (ROA).</a:t>
            </a:r>
          </a:p>
          <a:p>
            <a:pPr marL="529200" indent="-457200" algn="just">
              <a:lnSpc>
                <a:spcPct val="120000"/>
              </a:lnSpc>
              <a:buFont typeface="Arial" panose="020B0604020202020204" pitchFamily="34" charset="0"/>
              <a:buAutoNum type="alphaLcParenR"/>
            </a:pPr>
            <a:r>
              <a:rPr lang="cs-CZ" sz="8000" dirty="0"/>
              <a:t>Vypočítejte produktivitu práce na pracovníka a mzdovou produktivitu práce.</a:t>
            </a:r>
          </a:p>
          <a:p>
            <a:pPr marL="529200" indent="-457200" algn="just">
              <a:lnSpc>
                <a:spcPct val="120000"/>
              </a:lnSpc>
              <a:spcBef>
                <a:spcPts val="600"/>
              </a:spcBef>
              <a:buAutoNum type="alphaLcParenR"/>
            </a:pPr>
            <a:endParaRPr lang="cs-CZ" sz="80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sz="26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sz="26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sz="26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sz="26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sz="2600" dirty="0"/>
              <a:t>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sz="2600" dirty="0"/>
          </a:p>
          <a:p>
            <a:pPr marL="514350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cs-CZ" sz="6200" dirty="0"/>
              <a:t>Určete hodnotově vyjádřenou hospodárnost podniku.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cs-CZ" sz="6200" dirty="0"/>
              <a:t>Určete efektivnost (hodnotově vyjádřenou hospodárnost) jednotlivých výrobních faktorů a určete, na který výrobní faktor je firma náročná.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cs-CZ" sz="6200" dirty="0"/>
              <a:t>Určete rentabilitu celkového vlastního kapitálu (ROE) a rentabilitu celkového kapitálu (ROA).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16403" y="1310040"/>
            <a:ext cx="5679926" cy="32008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dirty="0"/>
              <a:t>		  </a:t>
            </a:r>
            <a:r>
              <a:rPr lang="cs-CZ" sz="2000" b="1" dirty="0"/>
              <a:t>Rozvaha</a:t>
            </a:r>
            <a:endParaRPr lang="cs-CZ" sz="2000" dirty="0"/>
          </a:p>
          <a:p>
            <a:pPr>
              <a:defRPr/>
            </a:pPr>
            <a:r>
              <a:rPr lang="cs-CZ" sz="1600" b="1" i="1" u="sng" dirty="0"/>
              <a:t>Aktiva   	            	___________________     Pasiva </a:t>
            </a:r>
          </a:p>
          <a:p>
            <a:pPr>
              <a:defRPr/>
            </a:pPr>
            <a:r>
              <a:rPr lang="cs-CZ" sz="1800" i="1" dirty="0"/>
              <a:t>Dlouhodobý majetek	Vlastní kapitál</a:t>
            </a:r>
            <a:endParaRPr lang="cs-CZ" sz="1800" dirty="0"/>
          </a:p>
          <a:p>
            <a:pPr>
              <a:defRPr/>
            </a:pPr>
            <a:r>
              <a:rPr lang="cs-CZ" sz="1800" dirty="0"/>
              <a:t>Pozemky		  200	Základní kapitál        1000</a:t>
            </a:r>
          </a:p>
          <a:p>
            <a:pPr>
              <a:defRPr/>
            </a:pPr>
            <a:r>
              <a:rPr lang="cs-CZ" sz="1800" dirty="0"/>
              <a:t>Hm. movité věci	  100	Výsledek hospodaření   81</a:t>
            </a:r>
          </a:p>
          <a:p>
            <a:pPr>
              <a:defRPr/>
            </a:pPr>
            <a:r>
              <a:rPr lang="cs-CZ" sz="1800" dirty="0"/>
              <a:t>Stavby		  450</a:t>
            </a:r>
          </a:p>
          <a:p>
            <a:pPr>
              <a:defRPr/>
            </a:pPr>
            <a:r>
              <a:rPr lang="cs-CZ" sz="1800" i="1" dirty="0"/>
              <a:t>Oběžný majetek		Cizí kapitál</a:t>
            </a:r>
            <a:endParaRPr lang="cs-CZ" sz="1800" dirty="0"/>
          </a:p>
          <a:p>
            <a:pPr>
              <a:defRPr/>
            </a:pPr>
            <a:r>
              <a:rPr lang="cs-CZ" sz="1800" dirty="0"/>
              <a:t>Materiál 	              1000	Rezervy		      200</a:t>
            </a:r>
          </a:p>
          <a:p>
            <a:pPr>
              <a:defRPr/>
            </a:pPr>
            <a:r>
              <a:rPr lang="cs-CZ" sz="1800" dirty="0"/>
              <a:t>Pohledávky	  330	Kr. závazky                500</a:t>
            </a:r>
          </a:p>
          <a:p>
            <a:pPr>
              <a:defRPr/>
            </a:pPr>
            <a:r>
              <a:rPr lang="cs-CZ" sz="1800" u="sng" dirty="0"/>
              <a:t>Peněžní prostředky 501___Dl. závazky                800</a:t>
            </a:r>
            <a:endParaRPr lang="cs-CZ" sz="1800" dirty="0"/>
          </a:p>
          <a:p>
            <a:pPr>
              <a:defRPr/>
            </a:pPr>
            <a:r>
              <a:rPr lang="cs-CZ" sz="1800" b="1" i="1" dirty="0"/>
              <a:t>Aktiva celkem</a:t>
            </a:r>
            <a:r>
              <a:rPr lang="cs-CZ" sz="1800" b="1" dirty="0"/>
              <a:t>	2581     </a:t>
            </a:r>
            <a:r>
              <a:rPr lang="cs-CZ" sz="1800" b="1" i="1" dirty="0"/>
              <a:t>Pasiva celkem</a:t>
            </a:r>
            <a:r>
              <a:rPr lang="cs-CZ" sz="1800" b="1" dirty="0"/>
              <a:t>       2581</a:t>
            </a:r>
            <a:endParaRPr lang="cs-CZ" sz="1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697259" y="1310040"/>
            <a:ext cx="4816549" cy="3170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b="1" u="sng" dirty="0"/>
              <a:t>Výkaz zisků a ztrát______</a:t>
            </a:r>
            <a:endParaRPr lang="cs-CZ" u="sng" dirty="0"/>
          </a:p>
          <a:p>
            <a:pPr>
              <a:defRPr/>
            </a:pPr>
            <a:r>
              <a:rPr lang="cs-CZ" sz="1800" dirty="0"/>
              <a:t>Tržby z prodeje výrobků a služeb    2000</a:t>
            </a:r>
          </a:p>
          <a:p>
            <a:pPr>
              <a:defRPr/>
            </a:pPr>
            <a:r>
              <a:rPr lang="cs-CZ" sz="1800" i="1" dirty="0"/>
              <a:t>Spotřeba materiálu a energie         1400</a:t>
            </a:r>
            <a:endParaRPr lang="cs-CZ" sz="1800" dirty="0"/>
          </a:p>
          <a:p>
            <a:pPr>
              <a:defRPr/>
            </a:pPr>
            <a:r>
              <a:rPr lang="cs-CZ" sz="1800" i="1" dirty="0"/>
              <a:t>Osobní náklady		             370</a:t>
            </a:r>
            <a:endParaRPr lang="cs-CZ" sz="1800" dirty="0"/>
          </a:p>
          <a:p>
            <a:pPr>
              <a:defRPr/>
            </a:pPr>
            <a:r>
              <a:rPr lang="cs-CZ" sz="1800" i="1" u="sng" dirty="0"/>
              <a:t>Úprava hodnot dl. majetku__           50_   </a:t>
            </a:r>
            <a:endParaRPr lang="cs-CZ" sz="1800" dirty="0"/>
          </a:p>
          <a:p>
            <a:pPr>
              <a:defRPr/>
            </a:pPr>
            <a:r>
              <a:rPr lang="cs-CZ" sz="1800" b="1" dirty="0"/>
              <a:t>Provozní výsledek hospodaření  180</a:t>
            </a:r>
            <a:endParaRPr lang="cs-CZ" sz="1800" dirty="0"/>
          </a:p>
          <a:p>
            <a:pPr>
              <a:defRPr/>
            </a:pPr>
            <a:r>
              <a:rPr lang="cs-CZ" sz="1800" i="1" u="sng" dirty="0"/>
              <a:t>Nákladové úroky	              	  80_</a:t>
            </a:r>
            <a:endParaRPr lang="cs-CZ" sz="1800" dirty="0"/>
          </a:p>
          <a:p>
            <a:pPr>
              <a:defRPr/>
            </a:pPr>
            <a:r>
              <a:rPr lang="cs-CZ" sz="1800" b="1" u="sng" dirty="0"/>
              <a:t>Finanční výsledek hospodaření   -80</a:t>
            </a:r>
            <a:r>
              <a:rPr lang="cs-CZ" sz="1800" u="sng" dirty="0"/>
              <a:t>_ </a:t>
            </a:r>
            <a:endParaRPr lang="cs-CZ" sz="1800" dirty="0"/>
          </a:p>
          <a:p>
            <a:pPr>
              <a:defRPr/>
            </a:pPr>
            <a:r>
              <a:rPr lang="cs-CZ" sz="1800" dirty="0"/>
              <a:t>VH před zdaněním	             </a:t>
            </a:r>
            <a:r>
              <a:rPr lang="cs-CZ" sz="1800" b="1" dirty="0"/>
              <a:t>100</a:t>
            </a:r>
            <a:endParaRPr lang="cs-CZ" sz="1800" dirty="0"/>
          </a:p>
          <a:p>
            <a:pPr>
              <a:defRPr/>
            </a:pPr>
            <a:r>
              <a:rPr lang="cs-CZ" sz="1800" i="1" u="sng" dirty="0"/>
              <a:t>Daň z příjmů  (19 %)	               19</a:t>
            </a:r>
            <a:endParaRPr lang="cs-CZ" sz="1800" dirty="0"/>
          </a:p>
          <a:p>
            <a:pPr>
              <a:defRPr/>
            </a:pPr>
            <a:r>
              <a:rPr lang="cs-CZ" sz="1800" b="1" dirty="0"/>
              <a:t>VH po zdanění                                 81</a:t>
            </a:r>
            <a:endParaRPr lang="cs-CZ" sz="1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1264" y="6273225"/>
            <a:ext cx="834274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Produktivita práce na pracovníka = celkové výnosy/počet zaměstnanců</a:t>
            </a:r>
          </a:p>
          <a:p>
            <a:pPr>
              <a:defRPr/>
            </a:pPr>
            <a:r>
              <a:rPr lang="cs-CZ" sz="1600" dirty="0">
                <a:latin typeface="+mn-lt"/>
              </a:rPr>
              <a:t>Mzdová produktivita práce = celkové výnosy / osobní náklady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91264" y="5633843"/>
            <a:ext cx="1075165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ROE = EAT /vlastní kapitál     EAT … čistý zisk (VH po zdanění)</a:t>
            </a:r>
          </a:p>
          <a:p>
            <a:pPr>
              <a:defRPr/>
            </a:pPr>
            <a:r>
              <a:rPr lang="cs-CZ" sz="1600" dirty="0">
                <a:latin typeface="+mn-lt"/>
              </a:rPr>
              <a:t>ROA= EBIT/aktiva                  EBIT … zisk před zdaněním a placenými úroky (VH před zdaněním + nákladové úroky)</a:t>
            </a:r>
          </a:p>
        </p:txBody>
      </p:sp>
    </p:spTree>
    <p:extLst>
      <p:ext uri="{BB962C8B-B14F-4D97-AF65-F5344CB8AC3E}">
        <p14:creationId xmlns:p14="http://schemas.microsoft.com/office/powerpoint/2010/main" val="192965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9859" y="1760337"/>
            <a:ext cx="11453481" cy="4667629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sz="2000" dirty="0">
                <a:solidFill>
                  <a:schemeClr val="tx2"/>
                </a:solidFill>
              </a:rPr>
              <a:t>a) </a:t>
            </a:r>
            <a:r>
              <a:rPr lang="cs-CZ" sz="2000" dirty="0"/>
              <a:t>Vypočítejte rentabilitu vlastního kapitálu (ROE) a rentabilitu aktiv (ROA)</a:t>
            </a:r>
            <a:endParaRPr lang="cs-CZ" sz="2000" dirty="0">
              <a:solidFill>
                <a:schemeClr val="tx2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sz="2000" dirty="0"/>
              <a:t>ROE = EAT/vlastní kapitál = 81/1081 = </a:t>
            </a:r>
            <a:r>
              <a:rPr lang="cs-CZ" sz="2000" b="1" dirty="0"/>
              <a:t>0,075</a:t>
            </a:r>
            <a:r>
              <a:rPr lang="cs-CZ" sz="2000" dirty="0"/>
              <a:t> (7,5% zhodnocení </a:t>
            </a:r>
            <a:r>
              <a:rPr lang="cs-CZ" sz="2000" dirty="0" err="1"/>
              <a:t>vl</a:t>
            </a:r>
            <a:r>
              <a:rPr lang="cs-CZ" sz="2000" dirty="0"/>
              <a:t>. kapitálu)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sz="2000" dirty="0"/>
              <a:t>ROA = EBIT/aktiva = (100+80)/2581 = </a:t>
            </a:r>
            <a:r>
              <a:rPr lang="cs-CZ" sz="2000" b="1" dirty="0"/>
              <a:t>0,07</a:t>
            </a:r>
            <a:r>
              <a:rPr lang="cs-CZ" sz="2000" dirty="0"/>
              <a:t> (7% zhodnocení celkového kapitálu)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sz="2000" dirty="0">
                <a:solidFill>
                  <a:schemeClr val="tx2"/>
                </a:solidFill>
              </a:rPr>
              <a:t>b) </a:t>
            </a:r>
            <a:r>
              <a:rPr lang="cs-CZ" sz="2000" dirty="0"/>
              <a:t>Vypočítejte produktivitu práce na pracovníka a mzdovou produktivitu práce</a:t>
            </a:r>
            <a:endParaRPr lang="cs-CZ" sz="2000" dirty="0">
              <a:solidFill>
                <a:schemeClr val="tx2"/>
              </a:solidFill>
            </a:endParaRPr>
          </a:p>
          <a:p>
            <a:pPr marL="72000" indent="0" fontAlgn="auto">
              <a:spcAft>
                <a:spcPts val="0"/>
              </a:spcAft>
              <a:buNone/>
              <a:defRPr/>
            </a:pPr>
            <a:r>
              <a:rPr lang="cs-CZ" sz="2000" dirty="0"/>
              <a:t>Produktivita práce na pracovníka = celkové výnosy/počet zaměstnanců = 2 000 000/5= </a:t>
            </a:r>
            <a:r>
              <a:rPr lang="cs-CZ" sz="2000" b="1" dirty="0"/>
              <a:t>400 000 Kč</a:t>
            </a:r>
          </a:p>
          <a:p>
            <a:pPr marL="72000" indent="0" fontAlgn="auto">
              <a:spcAft>
                <a:spcPts val="0"/>
              </a:spcAft>
              <a:buNone/>
              <a:defRPr/>
            </a:pPr>
            <a:r>
              <a:rPr lang="cs-CZ" sz="2000" dirty="0"/>
              <a:t>Mzdová produktivita práce = celkové výnosy / osobní náklady = 2 000 000/370 000 = </a:t>
            </a:r>
            <a:r>
              <a:rPr lang="cs-CZ" sz="2000" b="1" dirty="0"/>
              <a:t>5,41 Kč</a:t>
            </a:r>
            <a:endParaRPr lang="cs-CZ" sz="20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sz="2000" b="1" dirty="0"/>
              <a:t>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181140" y="42210"/>
            <a:ext cx="3671888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Celkové výnosy = 2 000</a:t>
            </a:r>
          </a:p>
          <a:p>
            <a:pPr>
              <a:defRPr/>
            </a:pPr>
            <a:r>
              <a:rPr lang="cs-CZ" sz="1600" dirty="0">
                <a:latin typeface="+mn-lt"/>
              </a:rPr>
              <a:t>Osobní náklady = 370</a:t>
            </a:r>
          </a:p>
          <a:p>
            <a:pPr>
              <a:defRPr/>
            </a:pPr>
            <a:r>
              <a:rPr lang="cs-CZ" sz="1600" dirty="0"/>
              <a:t>Počet zaměstnanců = 5</a:t>
            </a:r>
          </a:p>
          <a:p>
            <a:pPr>
              <a:defRPr/>
            </a:pPr>
            <a:endParaRPr lang="cs-CZ" sz="1600" dirty="0">
              <a:latin typeface="+mn-lt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536907" y="0"/>
            <a:ext cx="24638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Vlastní kapitál= 1 081</a:t>
            </a:r>
          </a:p>
          <a:p>
            <a:pPr>
              <a:defRPr/>
            </a:pPr>
            <a:r>
              <a:rPr lang="cs-CZ" sz="1600" dirty="0">
                <a:latin typeface="+mn-lt"/>
              </a:rPr>
              <a:t>Aktiva = 2 581</a:t>
            </a:r>
          </a:p>
          <a:p>
            <a:pPr>
              <a:defRPr/>
            </a:pPr>
            <a:r>
              <a:rPr lang="cs-CZ" sz="1600" dirty="0">
                <a:latin typeface="+mn-lt"/>
              </a:rPr>
              <a:t>VH před zdaněním = 100</a:t>
            </a:r>
          </a:p>
          <a:p>
            <a:pPr>
              <a:defRPr/>
            </a:pPr>
            <a:r>
              <a:rPr lang="cs-CZ" sz="1600" dirty="0">
                <a:latin typeface="+mn-lt"/>
              </a:rPr>
              <a:t>VH po zdanění = 81</a:t>
            </a:r>
          </a:p>
          <a:p>
            <a:pPr>
              <a:defRPr/>
            </a:pPr>
            <a:r>
              <a:rPr lang="cs-CZ" sz="1600" dirty="0">
                <a:latin typeface="+mn-lt"/>
              </a:rPr>
              <a:t>Nákladové úroky = 80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7495" y="636941"/>
            <a:ext cx="10753200" cy="451576"/>
          </a:xfrm>
        </p:spPr>
        <p:txBody>
          <a:bodyPr/>
          <a:lstStyle/>
          <a:p>
            <a:r>
              <a:rPr lang="cs-CZ" dirty="0"/>
              <a:t>Úkol 1 - řešení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959" y="4579690"/>
            <a:ext cx="3936787" cy="227831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334" y="4542065"/>
            <a:ext cx="3454497" cy="2315936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0" y="-3956"/>
            <a:ext cx="671864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ROE = EAT /vlastní kapitál   EAT … čistý zisk (VH po zdanění)</a:t>
            </a:r>
          </a:p>
          <a:p>
            <a:pPr>
              <a:defRPr/>
            </a:pPr>
            <a:r>
              <a:rPr lang="cs-CZ" sz="1600" dirty="0">
                <a:latin typeface="+mn-lt"/>
              </a:rPr>
              <a:t>ROA= EBIT/aktiva                EBIT zisk před zdaněním a placenými úroky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34738" y="1141205"/>
            <a:ext cx="680748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Produktivita práce na pracovníka = celkové výnosy/počet zaměstnanců</a:t>
            </a:r>
          </a:p>
          <a:p>
            <a:pPr>
              <a:defRPr/>
            </a:pPr>
            <a:r>
              <a:rPr lang="cs-CZ" sz="1600" dirty="0">
                <a:latin typeface="+mn-lt"/>
              </a:rPr>
              <a:t>Mzdová produktivita práce = celkové výnosy / osobní náklady</a:t>
            </a:r>
          </a:p>
        </p:txBody>
      </p:sp>
    </p:spTree>
    <p:extLst>
      <p:ext uri="{BB962C8B-B14F-4D97-AF65-F5344CB8AC3E}">
        <p14:creationId xmlns:p14="http://schemas.microsoft.com/office/powerpoint/2010/main" val="75141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288966" y="522036"/>
            <a:ext cx="10753200" cy="451576"/>
          </a:xfrm>
        </p:spPr>
        <p:txBody>
          <a:bodyPr/>
          <a:lstStyle/>
          <a:p>
            <a:r>
              <a:rPr lang="cs-CZ" altLang="cs-CZ" b="1" dirty="0"/>
              <a:t>Úkol 2 – Případová studie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8966" y="1495647"/>
            <a:ext cx="8002547" cy="435133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cs-CZ" sz="2000" dirty="0">
                <a:cs typeface="Arial" panose="020B0604020202020204" pitchFamily="34" charset="0"/>
              </a:rPr>
              <a:t>Společnost </a:t>
            </a:r>
            <a:r>
              <a:rPr lang="cs-CZ" sz="2000" dirty="0" err="1">
                <a:cs typeface="Arial" panose="020B0604020202020204" pitchFamily="34" charset="0"/>
              </a:rPr>
              <a:t>Maximus</a:t>
            </a:r>
            <a:r>
              <a:rPr lang="cs-CZ" sz="2000" dirty="0">
                <a:cs typeface="Arial" panose="020B0604020202020204" pitchFamily="34" charset="0"/>
              </a:rPr>
              <a:t> Resort, a. s. provozuje Hotel </a:t>
            </a:r>
            <a:r>
              <a:rPr lang="cs-CZ" sz="2000" dirty="0" err="1">
                <a:cs typeface="Arial" panose="020B0604020202020204" pitchFamily="34" charset="0"/>
              </a:rPr>
              <a:t>Maximus</a:t>
            </a:r>
            <a:r>
              <a:rPr lang="cs-CZ" sz="2000" dirty="0">
                <a:cs typeface="Arial" panose="020B0604020202020204" pitchFamily="34" charset="0"/>
              </a:rPr>
              <a:t> Resort a Hotel Sen. S využitím účetních výkazů firmy určete: </a:t>
            </a:r>
          </a:p>
          <a:p>
            <a:pPr marL="457200" indent="-457200">
              <a:lnSpc>
                <a:spcPct val="100000"/>
              </a:lnSpc>
              <a:buFont typeface="+mj-lt"/>
              <a:buAutoNum type="alphaLcParenR"/>
              <a:defRPr/>
            </a:pPr>
            <a:r>
              <a:rPr lang="cs-CZ" sz="2000" dirty="0">
                <a:cs typeface="Arial" panose="020B0604020202020204" pitchFamily="34" charset="0"/>
              </a:rPr>
              <a:t>Rentabilitu vlastního kapitálu (ROE) a rentabilitu aktiv (ROA) v letech </a:t>
            </a:r>
            <a:r>
              <a:rPr lang="cs-CZ" sz="2000" b="1" dirty="0">
                <a:cs typeface="Arial" panose="020B0604020202020204" pitchFamily="34" charset="0"/>
              </a:rPr>
              <a:t>2019</a:t>
            </a:r>
            <a:r>
              <a:rPr lang="cs-CZ" sz="2000" dirty="0">
                <a:cs typeface="Arial" panose="020B0604020202020204" pitchFamily="34" charset="0"/>
              </a:rPr>
              <a:t>, 2020 a 2021 </a:t>
            </a:r>
          </a:p>
          <a:p>
            <a:pPr marL="457200" indent="-457200">
              <a:lnSpc>
                <a:spcPct val="100000"/>
              </a:lnSpc>
              <a:buFont typeface="+mj-lt"/>
              <a:buAutoNum type="alphaLcParenR"/>
              <a:defRPr/>
            </a:pPr>
            <a:r>
              <a:rPr lang="cs-CZ" sz="2000" dirty="0">
                <a:cs typeface="Arial" panose="020B0604020202020204" pitchFamily="34" charset="0"/>
              </a:rPr>
              <a:t>Mzdovou produktivitu práce v letech </a:t>
            </a:r>
            <a:r>
              <a:rPr lang="cs-CZ" sz="2000" b="1" dirty="0">
                <a:cs typeface="Arial" panose="020B0604020202020204" pitchFamily="34" charset="0"/>
              </a:rPr>
              <a:t>2019</a:t>
            </a:r>
            <a:r>
              <a:rPr lang="cs-CZ" sz="2000" dirty="0">
                <a:cs typeface="Arial" panose="020B0604020202020204" pitchFamily="34" charset="0"/>
              </a:rPr>
              <a:t>, 2020 a 2021</a:t>
            </a:r>
            <a:r>
              <a:rPr lang="cs-CZ" sz="2000" b="1" dirty="0"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cs-CZ" sz="2000" dirty="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sz="2000" dirty="0">
                <a:cs typeface="Arial" panose="020B0604020202020204" pitchFamily="34" charset="0"/>
              </a:rPr>
              <a:t>Potřebné údaje najdete ve Veřejném rejstříku a Sbírce listin (či přes Administrativní registr ekonomických subjektů - ARES). </a:t>
            </a:r>
            <a:r>
              <a:rPr lang="cs-CZ" sz="2000" dirty="0">
                <a:cs typeface="Arial" panose="020B0604020202020204" pitchFamily="34" charset="0"/>
                <a:hlinkClick r:id="rId2"/>
              </a:rPr>
              <a:t>https://ares.gov.cz/</a:t>
            </a:r>
            <a:endParaRPr lang="cs-CZ" sz="2000" dirty="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cs-CZ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cs-CZ" dirty="0"/>
          </a:p>
        </p:txBody>
      </p:sp>
      <p:pic>
        <p:nvPicPr>
          <p:cNvPr id="27652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0"/>
            <a:ext cx="390048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88966" y="4502690"/>
            <a:ext cx="850038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800" dirty="0">
                <a:latin typeface="+mn-lt"/>
              </a:rPr>
              <a:t>ROE = EAT /vlastní kapitál     EAT … čistý zisk </a:t>
            </a:r>
          </a:p>
          <a:p>
            <a:pPr>
              <a:defRPr/>
            </a:pPr>
            <a:r>
              <a:rPr lang="cs-CZ" sz="1800" i="1" dirty="0">
                <a:latin typeface="+mn-lt"/>
              </a:rPr>
              <a:t>                                                       (VH po zdanění, VH za úč. období)</a:t>
            </a:r>
          </a:p>
          <a:p>
            <a:pPr>
              <a:defRPr/>
            </a:pPr>
            <a:r>
              <a:rPr lang="cs-CZ" sz="1800" dirty="0">
                <a:latin typeface="+mn-lt"/>
              </a:rPr>
              <a:t>ROA= EBIT/aktiva                  EBIT … zisk před zdaněním a placenými úroky </a:t>
            </a:r>
          </a:p>
          <a:p>
            <a:pPr>
              <a:defRPr/>
            </a:pPr>
            <a:r>
              <a:rPr lang="cs-CZ" sz="1800" dirty="0">
                <a:latin typeface="+mn-lt"/>
              </a:rPr>
              <a:t>			      (</a:t>
            </a:r>
            <a:r>
              <a:rPr lang="cs-CZ" sz="1800" i="1" dirty="0">
                <a:latin typeface="+mn-lt"/>
              </a:rPr>
              <a:t>VH před zdaněním + nákladové úroky</a:t>
            </a:r>
            <a:r>
              <a:rPr lang="cs-CZ" sz="1800" dirty="0">
                <a:latin typeface="+mn-lt"/>
              </a:rPr>
              <a:t>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88966" y="5814166"/>
            <a:ext cx="6732548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800" dirty="0">
                <a:latin typeface="+mn-lt"/>
              </a:rPr>
              <a:t>Mzdová produktivita práce = celkové výnosy / osobní náklady</a:t>
            </a:r>
          </a:p>
          <a:p>
            <a:pPr>
              <a:defRPr/>
            </a:pPr>
            <a:endParaRPr lang="cs-CZ" sz="1800" b="1" dirty="0"/>
          </a:p>
          <a:p>
            <a:pPr>
              <a:defRPr/>
            </a:pPr>
            <a:r>
              <a:rPr lang="cs-CZ" sz="1800" i="1" dirty="0"/>
              <a:t>Celkové výnosy (čistý obrat za účetní období) </a:t>
            </a:r>
          </a:p>
        </p:txBody>
      </p:sp>
    </p:spTree>
    <p:extLst>
      <p:ext uri="{BB962C8B-B14F-4D97-AF65-F5344CB8AC3E}">
        <p14:creationId xmlns:p14="http://schemas.microsoft.com/office/powerpoint/2010/main" val="371778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/>
              <a:t>Úkol 2 – řešení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7766" y="1598613"/>
            <a:ext cx="11244374" cy="5032375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lphaLcParenR"/>
              <a:defRPr/>
            </a:pPr>
            <a:r>
              <a:rPr lang="cs-CZ" sz="2000" dirty="0">
                <a:latin typeface="+mj-lt"/>
                <a:cs typeface="Arial" panose="020B0604020202020204" pitchFamily="34" charset="0"/>
              </a:rPr>
              <a:t>Rentabilita vlastního kapitálu (ROE)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sz="2000" dirty="0">
                <a:latin typeface="+mj-lt"/>
                <a:cs typeface="Arial" panose="020B0604020202020204" pitchFamily="34" charset="0"/>
              </a:rPr>
              <a:t>ROE (2019) = zisk po zdanění/vlastní kapitál = 2855/ 84696 = </a:t>
            </a:r>
            <a:r>
              <a:rPr lang="cs-CZ" sz="2000" b="1" dirty="0">
                <a:latin typeface="+mj-lt"/>
                <a:cs typeface="Arial" panose="020B0604020202020204" pitchFamily="34" charset="0"/>
              </a:rPr>
              <a:t>0,034 Kč (3,4 %)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sz="2000" dirty="0">
                <a:latin typeface="+mj-lt"/>
                <a:cs typeface="Arial" panose="020B0604020202020204" pitchFamily="34" charset="0"/>
              </a:rPr>
              <a:t>ROE (2020) = zisk po zdanění/vlastní kapitál = -6 201/ 78494 =  </a:t>
            </a:r>
            <a:r>
              <a:rPr lang="cs-CZ" sz="2000" b="1" dirty="0">
                <a:latin typeface="+mj-lt"/>
                <a:cs typeface="Arial" panose="020B0604020202020204" pitchFamily="34" charset="0"/>
              </a:rPr>
              <a:t>-0,079 Kč (-7,9 %)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sz="2000" dirty="0">
                <a:latin typeface="+mj-lt"/>
                <a:cs typeface="Arial" panose="020B0604020202020204" pitchFamily="34" charset="0"/>
              </a:rPr>
              <a:t>ROE (2021) = zisk po zdanění/vlastní kapitál = -813/ 77681 =  </a:t>
            </a:r>
            <a:r>
              <a:rPr lang="cs-CZ" sz="2000" b="1" dirty="0">
                <a:latin typeface="+mj-lt"/>
                <a:cs typeface="Arial" panose="020B0604020202020204" pitchFamily="34" charset="0"/>
              </a:rPr>
              <a:t>-0,010 Kč (-1 %)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cs-CZ" sz="2000" dirty="0">
              <a:latin typeface="+mj-lt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sz="2000" dirty="0">
                <a:latin typeface="+mj-lt"/>
                <a:cs typeface="Arial" panose="020B0604020202020204" pitchFamily="34" charset="0"/>
              </a:rPr>
              <a:t>Rentabilita aktiv (ROA)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sz="2000" dirty="0">
                <a:latin typeface="+mj-lt"/>
                <a:cs typeface="Arial" panose="020B0604020202020204" pitchFamily="34" charset="0"/>
              </a:rPr>
              <a:t>RO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A</a:t>
            </a:r>
            <a:r>
              <a:rPr lang="cs-CZ" sz="2000" dirty="0">
                <a:latin typeface="+mj-lt"/>
                <a:cs typeface="Arial" panose="020B0604020202020204" pitchFamily="34" charset="0"/>
              </a:rPr>
              <a:t> (2019) = zisk před zdaněním a placenými úroky/celková aktiva= (3 062+9 315)/392 454 = </a:t>
            </a:r>
            <a:r>
              <a:rPr lang="cs-CZ" sz="2000" b="1" dirty="0">
                <a:latin typeface="+mj-lt"/>
                <a:cs typeface="Arial" panose="020B0604020202020204" pitchFamily="34" charset="0"/>
              </a:rPr>
              <a:t>0,032 Kč (3,2 %)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sz="2000" dirty="0">
                <a:latin typeface="+mj-lt"/>
                <a:cs typeface="Arial" panose="020B0604020202020204" pitchFamily="34" charset="0"/>
              </a:rPr>
              <a:t>RO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A</a:t>
            </a:r>
            <a:r>
              <a:rPr lang="cs-CZ" sz="2000" dirty="0">
                <a:latin typeface="+mj-lt"/>
                <a:cs typeface="Arial" panose="020B0604020202020204" pitchFamily="34" charset="0"/>
              </a:rPr>
              <a:t> (2020) = zisk před zdaněním a placenými úroky/celková aktiva = (-6 200+9 791)/423 268 =  </a:t>
            </a:r>
            <a:r>
              <a:rPr lang="cs-CZ" sz="2000" b="1" dirty="0">
                <a:latin typeface="+mj-lt"/>
                <a:cs typeface="Arial" panose="020B0604020202020204" pitchFamily="34" charset="0"/>
              </a:rPr>
              <a:t>0,008 Kč (0,8 %)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sz="2000" dirty="0">
                <a:latin typeface="+mj-lt"/>
                <a:cs typeface="Arial" panose="020B0604020202020204" pitchFamily="34" charset="0"/>
              </a:rPr>
              <a:t>RO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A</a:t>
            </a:r>
            <a:r>
              <a:rPr lang="cs-CZ" sz="2000" dirty="0">
                <a:latin typeface="+mj-lt"/>
                <a:cs typeface="Arial" panose="020B0604020202020204" pitchFamily="34" charset="0"/>
              </a:rPr>
              <a:t> (2021) = zisk před zdaněním a placenými úroky/celková aktiva = (-521+10 606)/482 663 = </a:t>
            </a:r>
            <a:r>
              <a:rPr lang="cs-CZ" sz="2000" b="1" dirty="0">
                <a:latin typeface="+mj-lt"/>
                <a:cs typeface="Arial" panose="020B0604020202020204" pitchFamily="34" charset="0"/>
              </a:rPr>
              <a:t>0,021 Kč (2,1 %)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cs-CZ" sz="2000" dirty="0">
              <a:latin typeface="+mj-lt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cs-CZ" sz="2000" dirty="0">
              <a:latin typeface="+mj-lt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lphaLcParenR" startAt="2"/>
              <a:defRPr/>
            </a:pPr>
            <a:r>
              <a:rPr lang="cs-CZ" sz="2000" dirty="0">
                <a:latin typeface="+mj-lt"/>
                <a:cs typeface="Arial" panose="020B0604020202020204" pitchFamily="34" charset="0"/>
              </a:rPr>
              <a:t>Mzdová produktivita práce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sz="2000" dirty="0">
                <a:latin typeface="+mj-lt"/>
                <a:cs typeface="Arial" panose="020B0604020202020204" pitchFamily="34" charset="0"/>
              </a:rPr>
              <a:t>Mzdová produktivita práce (2019) = </a:t>
            </a:r>
            <a:r>
              <a:rPr lang="cs-CZ" sz="2000" dirty="0">
                <a:latin typeface="+mj-lt"/>
              </a:rPr>
              <a:t>celkové výnosy / osobní náklady = 174 812/49 804 = </a:t>
            </a:r>
            <a:r>
              <a:rPr lang="cs-CZ" sz="2000" b="1" dirty="0">
                <a:latin typeface="+mj-lt"/>
              </a:rPr>
              <a:t>3,51 Kč</a:t>
            </a:r>
            <a:endParaRPr lang="cs-CZ" sz="2000" b="1" dirty="0">
              <a:latin typeface="+mj-lt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sz="2000" dirty="0">
                <a:latin typeface="+mj-lt"/>
                <a:cs typeface="Arial" panose="020B0604020202020204" pitchFamily="34" charset="0"/>
              </a:rPr>
              <a:t>Mzdová produktivita práce (2020) = 145 134/41 817 = </a:t>
            </a:r>
            <a:r>
              <a:rPr lang="cs-CZ" sz="2000" b="1" dirty="0">
                <a:latin typeface="+mj-lt"/>
                <a:cs typeface="Arial" panose="020B0604020202020204" pitchFamily="34" charset="0"/>
              </a:rPr>
              <a:t>3,47 Kč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sz="2000" dirty="0">
                <a:latin typeface="+mj-lt"/>
                <a:cs typeface="Arial" panose="020B0604020202020204" pitchFamily="34" charset="0"/>
              </a:rPr>
              <a:t>Mzdová produktivita práce (2021) = 175 209/51 784 = </a:t>
            </a:r>
            <a:r>
              <a:rPr lang="cs-CZ" sz="2000" b="1" dirty="0">
                <a:latin typeface="+mj-lt"/>
                <a:cs typeface="Arial" panose="020B0604020202020204" pitchFamily="34" charset="0"/>
              </a:rPr>
              <a:t>3,38 Kč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cs-CZ" sz="2000" dirty="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cs-CZ" sz="2000" dirty="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cs-CZ" sz="2000" dirty="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cs-CZ" sz="2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cs-CZ" sz="2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cs-CZ" sz="2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cs-CZ" sz="2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cs-CZ" dirty="0"/>
          </a:p>
        </p:txBody>
      </p:sp>
      <p:sp>
        <p:nvSpPr>
          <p:cNvPr id="29701" name="TextovéPole 4"/>
          <p:cNvSpPr txBox="1">
            <a:spLocks noChangeArrowheads="1"/>
          </p:cNvSpPr>
          <p:nvPr/>
        </p:nvSpPr>
        <p:spPr bwMode="auto">
          <a:xfrm>
            <a:off x="6743700" y="3022601"/>
            <a:ext cx="2952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39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A0773FC-70DB-068A-3108-73F2AA6E2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08" y="517870"/>
            <a:ext cx="10753200" cy="451576"/>
          </a:xfrm>
        </p:spPr>
        <p:txBody>
          <a:bodyPr/>
          <a:lstStyle/>
          <a:p>
            <a:r>
              <a:rPr lang="cs-CZ" dirty="0"/>
              <a:t>Úkol 3 – Krok 1 seminární práce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F05808E-CD4E-F2A2-E6F6-051485F58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908" y="1403498"/>
            <a:ext cx="11243292" cy="5454502"/>
          </a:xfrm>
        </p:spPr>
        <p:txBody>
          <a:bodyPr/>
          <a:lstStyle/>
          <a:p>
            <a:pPr marL="72000" lv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+mj-lt"/>
                <a:cs typeface="Times New Roman" panose="02020603050405020304" pitchFamily="18" charset="0"/>
              </a:rPr>
              <a:t>Jednou z podmínek úspěšného absolvování předmětu je vypracování a odevzdání seminární práce na téma „</a:t>
            </a:r>
            <a:r>
              <a:rPr lang="cs-CZ" sz="2000" b="1" dirty="0">
                <a:latin typeface="+mj-lt"/>
                <a:cs typeface="Times New Roman" panose="02020603050405020304" pitchFamily="18" charset="0"/>
              </a:rPr>
              <a:t>Strategii vybrané organizace v oblasti řízení lidských zdrojů</a:t>
            </a:r>
            <a:r>
              <a:rPr lang="cs-CZ" sz="2000" dirty="0">
                <a:latin typeface="+mj-lt"/>
                <a:cs typeface="Times New Roman" panose="02020603050405020304" pitchFamily="18" charset="0"/>
              </a:rPr>
              <a:t>“. </a:t>
            </a:r>
          </a:p>
          <a:p>
            <a:pPr marL="72000" lv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cs-CZ" sz="2000" dirty="0">
              <a:latin typeface="+mj-lt"/>
              <a:cs typeface="Times New Roman" panose="02020603050405020304" pitchFamily="18" charset="0"/>
            </a:endParaRPr>
          </a:p>
          <a:p>
            <a:pPr marL="72000" lv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Začněte pracovat na kroku 1: </a:t>
            </a:r>
            <a:r>
              <a:rPr lang="cs-CZ" sz="2000" i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Rozlosování do týmů, volba vedoucího týmu, volba organizace.</a:t>
            </a:r>
          </a:p>
          <a:p>
            <a:pPr marL="72000" lv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cs-CZ" sz="2000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pPr marL="72000" lv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b="1" dirty="0">
                <a:latin typeface="+mj-lt"/>
                <a:cs typeface="Times New Roman" panose="02020603050405020304" pitchFamily="18" charset="0"/>
              </a:rPr>
              <a:t>Vytvořte tým o cca 5-6 členech </a:t>
            </a:r>
            <a:r>
              <a:rPr lang="cs-CZ" sz="2000" dirty="0">
                <a:latin typeface="+mj-lt"/>
                <a:cs typeface="Times New Roman" panose="02020603050405020304" pitchFamily="18" charset="0"/>
              </a:rPr>
              <a:t>pro vypracování seminární práce, zvolte si vedoucího týmu. Vyberete si </a:t>
            </a:r>
            <a:r>
              <a:rPr lang="cs-CZ" sz="2000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reálnou organizaci</a:t>
            </a:r>
            <a:r>
              <a:rPr lang="cs-CZ" sz="2000" dirty="0">
                <a:latin typeface="+mj-lt"/>
                <a:cs typeface="Times New Roman" panose="02020603050405020304" pitchFamily="18" charset="0"/>
              </a:rPr>
              <a:t>, pro kterou budete vypracovávat strategii.</a:t>
            </a:r>
          </a:p>
          <a:p>
            <a:pPr marL="72000" lv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cs-CZ" sz="2000" dirty="0">
              <a:latin typeface="+mj-lt"/>
              <a:cs typeface="Times New Roman" panose="02020603050405020304" pitchFamily="18" charset="0"/>
            </a:endParaRPr>
          </a:p>
          <a:p>
            <a:pPr marL="72000" lv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b="1" dirty="0">
                <a:latin typeface="+mj-lt"/>
                <a:cs typeface="Times New Roman" panose="02020603050405020304" pitchFamily="18" charset="0"/>
              </a:rPr>
              <a:t>Zvolenou organizaci krátce představte</a:t>
            </a:r>
          </a:p>
          <a:p>
            <a:pPr lvl="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>
                <a:latin typeface="+mj-lt"/>
                <a:cs typeface="Times New Roman" panose="02020603050405020304" pitchFamily="18" charset="0"/>
              </a:rPr>
              <a:t>uveďte její základní charakteristiky (právní forma, předmět činnosti, velikost organizace, stáří a stručná historie organizace)</a:t>
            </a:r>
          </a:p>
          <a:p>
            <a:pPr lvl="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>
                <a:latin typeface="+mj-lt"/>
                <a:cs typeface="Times New Roman" panose="02020603050405020304" pitchFamily="18" charset="0"/>
              </a:rPr>
              <a:t>uveďte, jaké je postavení firmy na trhu a jaké jsou její hospodářské výsledky (EAT - vývoj v čase) a výkonnost (rentabilita ROE, ROA - ideálně také ve srovnání s odvětvím či konkurencí)</a:t>
            </a:r>
          </a:p>
          <a:p>
            <a:pPr marL="72000" lv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cs-CZ" sz="2000" dirty="0">
              <a:latin typeface="+mj-lt"/>
              <a:cs typeface="Times New Roman" panose="02020603050405020304" pitchFamily="18" charset="0"/>
            </a:endParaRPr>
          </a:p>
          <a:p>
            <a:pPr marL="72000" lv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Organizaci můžete anonymizovat (např. organizace „XY“ nebo vymyslete „smyšlený název“). </a:t>
            </a:r>
          </a:p>
          <a:p>
            <a:pPr marL="72000" indent="0" algn="just">
              <a:lnSpc>
                <a:spcPts val="2500"/>
              </a:lnSpc>
              <a:buNone/>
            </a:pPr>
            <a:endParaRPr lang="cs-CZ" sz="2000" i="1" dirty="0"/>
          </a:p>
          <a:p>
            <a:pPr marL="72000" indent="0">
              <a:buNone/>
            </a:pPr>
            <a:endParaRPr lang="cs-CZ" sz="2400" dirty="0"/>
          </a:p>
          <a:p>
            <a:pPr marL="3240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3205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7D337D5-F47E-2713-8D96-54FA4A35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22" y="415093"/>
            <a:ext cx="10753200" cy="451576"/>
          </a:xfrm>
        </p:spPr>
        <p:txBody>
          <a:bodyPr/>
          <a:lstStyle/>
          <a:p>
            <a:r>
              <a:rPr lang="cs-CZ" dirty="0"/>
              <a:t>Základní informace o předmětu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8046721" y="77992"/>
            <a:ext cx="4068278" cy="353943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2"/>
                </a:solidFill>
                <a:latin typeface="+mj-lt"/>
              </a:rPr>
              <a:t>Cíle předmětu je</a:t>
            </a:r>
          </a:p>
          <a:p>
            <a:endParaRPr lang="cs-CZ" sz="20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>
                <a:latin typeface="+mj-lt"/>
              </a:rPr>
              <a:t>rozvíjet vaše znalosti v oblasti řízení lidských zdrojů, které tvoří nezbytnou součást komplexního procesu řízení organizace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>
                <a:latin typeface="+mj-lt"/>
              </a:rPr>
              <a:t>a představení a osvojení si základním metod analýzy a plánování v oblasti lidských zdrojů. </a:t>
            </a:r>
          </a:p>
        </p:txBody>
      </p:sp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688682A5-9D58-4C79-BA40-A54C3D6248D0}"/>
              </a:ext>
            </a:extLst>
          </p:cNvPr>
          <p:cNvSpPr txBox="1">
            <a:spLocks/>
          </p:cNvSpPr>
          <p:nvPr/>
        </p:nvSpPr>
        <p:spPr>
          <a:xfrm>
            <a:off x="227180" y="1337088"/>
            <a:ext cx="8026484" cy="25681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cs-CZ" sz="2400" b="1" kern="0" dirty="0">
                <a:solidFill>
                  <a:schemeClr val="tx2"/>
                </a:solidFill>
              </a:rPr>
              <a:t>Podmínky úspěšného absolvování předmětu</a:t>
            </a:r>
          </a:p>
          <a:p>
            <a:pPr marL="586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sz="2000" kern="0" dirty="0"/>
              <a:t>Povinná účast na seminářích </a:t>
            </a:r>
          </a:p>
          <a:p>
            <a:pPr marL="586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sz="2000" kern="0" dirty="0"/>
              <a:t>Získání hodnocení A-E z týmové </a:t>
            </a:r>
            <a:r>
              <a:rPr lang="cs-CZ" sz="2000" b="1" kern="0" dirty="0"/>
              <a:t>seminární práce </a:t>
            </a:r>
          </a:p>
          <a:p>
            <a:pPr marL="586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sz="2000" kern="0" dirty="0"/>
              <a:t>Získání minimálně 30 bodů ze </a:t>
            </a:r>
            <a:r>
              <a:rPr lang="cs-CZ" sz="2000" b="1" kern="0" dirty="0"/>
              <a:t>zkouškového testu </a:t>
            </a:r>
          </a:p>
          <a:p>
            <a:pPr marL="586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sz="2000" kern="0" dirty="0"/>
              <a:t>Získání </a:t>
            </a:r>
            <a:r>
              <a:rPr lang="cs-CZ" sz="2000" b="1" kern="0" dirty="0"/>
              <a:t>v součtu minimálně 60 bodů </a:t>
            </a:r>
            <a:r>
              <a:rPr lang="cs-CZ" sz="2000" kern="0" dirty="0"/>
              <a:t>ze seminární práce a zkouškového testu</a:t>
            </a:r>
          </a:p>
          <a:p>
            <a:pPr marL="72000" indent="0">
              <a:buFont typeface="Arial" panose="020B0604020202020204" pitchFamily="34" charset="0"/>
              <a:buNone/>
            </a:pPr>
            <a:endParaRPr lang="cs-CZ" kern="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2570BF5-8761-43FC-B13C-4248153F4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073" y="3724977"/>
            <a:ext cx="6448926" cy="3133023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9CC9CC1B-EDF5-428D-8AB0-6D633A744605}"/>
              </a:ext>
            </a:extLst>
          </p:cNvPr>
          <p:cNvSpPr txBox="1"/>
          <p:nvPr/>
        </p:nvSpPr>
        <p:spPr>
          <a:xfrm>
            <a:off x="203117" y="4375614"/>
            <a:ext cx="53570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Podrobné aktuální informace k předmětu v interaktivní osnově v IS:</a:t>
            </a:r>
          </a:p>
          <a:p>
            <a:pPr algn="l"/>
            <a:endParaRPr lang="cs-CZ" sz="2000" dirty="0">
              <a:latin typeface="+mn-lt"/>
            </a:endParaRPr>
          </a:p>
          <a:p>
            <a:pPr algn="l"/>
            <a:r>
              <a:rPr lang="cs-CZ" sz="2000" dirty="0">
                <a:latin typeface="+mn-lt"/>
                <a:hlinkClick r:id="rId4"/>
              </a:rPr>
              <a:t>https://is.muni.cz/auth/el/fss/podzim2024/VPLn8802/index.qwarp</a:t>
            </a:r>
            <a:endParaRPr lang="cs-CZ" sz="2000" dirty="0">
              <a:latin typeface="+mn-lt"/>
            </a:endParaRPr>
          </a:p>
          <a:p>
            <a:pPr algn="l"/>
            <a:endParaRPr lang="cs-CZ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9557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782" y="277813"/>
            <a:ext cx="11951854" cy="684212"/>
          </a:xfrm>
        </p:spPr>
        <p:txBody>
          <a:bodyPr/>
          <a:lstStyle/>
          <a:p>
            <a:pPr eaLnBrk="1" hangingPunct="1"/>
            <a:r>
              <a:rPr lang="cs-CZ" altLang="cs-CZ" b="1" dirty="0"/>
              <a:t>Nejčastěji užívaná kritéria pro členění organizací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99279" y="1458692"/>
            <a:ext cx="7772400" cy="4800600"/>
          </a:xfrm>
        </p:spPr>
        <p:txBody>
          <a:bodyPr rtlCol="0">
            <a:normAutofit/>
          </a:bodyPr>
          <a:lstStyle/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/>
            </a:pPr>
            <a:r>
              <a:rPr lang="cs-CZ" altLang="cs-CZ" sz="2000" b="1" dirty="0"/>
              <a:t>Předmět činnosti</a:t>
            </a:r>
            <a:r>
              <a:rPr lang="cs-CZ" altLang="cs-CZ" sz="2000" dirty="0"/>
              <a:t> </a:t>
            </a:r>
          </a:p>
          <a:p>
            <a:pPr lvl="1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/>
            </a:pPr>
            <a:endParaRPr lang="cs-CZ" altLang="cs-CZ" dirty="0"/>
          </a:p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/>
            </a:pPr>
            <a:r>
              <a:rPr lang="cs-CZ" altLang="cs-CZ" sz="2000" b="1" dirty="0"/>
              <a:t>Vlastnictví podniku </a:t>
            </a:r>
          </a:p>
          <a:p>
            <a:pPr lvl="1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/>
            </a:pPr>
            <a:endParaRPr lang="cs-CZ" altLang="cs-CZ" dirty="0"/>
          </a:p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/>
            </a:pPr>
            <a:r>
              <a:rPr lang="cs-CZ" altLang="cs-CZ" sz="2000" b="1" dirty="0"/>
              <a:t>Velikost organizace</a:t>
            </a:r>
            <a:r>
              <a:rPr lang="cs-CZ" altLang="cs-CZ" sz="2000" dirty="0"/>
              <a:t> </a:t>
            </a:r>
          </a:p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/>
            </a:pPr>
            <a:endParaRPr lang="cs-CZ" altLang="cs-CZ" sz="2000" b="1" dirty="0"/>
          </a:p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/>
            </a:pPr>
            <a:r>
              <a:rPr lang="cs-CZ" altLang="cs-CZ" sz="2000" b="1" dirty="0"/>
              <a:t>Právní forma</a:t>
            </a:r>
            <a:r>
              <a:rPr lang="cs-CZ" altLang="cs-CZ" sz="2000" dirty="0"/>
              <a:t> </a:t>
            </a:r>
            <a:r>
              <a:rPr lang="cs-CZ" altLang="cs-CZ" sz="2000" b="1" dirty="0"/>
              <a:t>organizace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cs-CZ" altLang="cs-CZ" sz="2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5683105" y="1588654"/>
            <a:ext cx="5631439" cy="32932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000" dirty="0">
                <a:latin typeface="+mj-lt"/>
              </a:rPr>
              <a:t>Specifika cílů, podmínek pro podnikání, způsobu financování, řízení podniku, náročnosti na výrobní faktory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sz="2000" dirty="0">
                <a:latin typeface="+mj-lt"/>
              </a:rPr>
              <a:t> </a:t>
            </a: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000" dirty="0">
                <a:latin typeface="+mj-lt"/>
              </a:rPr>
              <a:t>důležité pro </a:t>
            </a:r>
            <a:r>
              <a:rPr lang="cs-CZ" altLang="cs-CZ" sz="2000" dirty="0" err="1">
                <a:latin typeface="+mj-lt"/>
              </a:rPr>
              <a:t>benchmarking</a:t>
            </a:r>
            <a:r>
              <a:rPr lang="cs-CZ" altLang="cs-CZ" sz="2000" dirty="0">
                <a:latin typeface="+mj-lt"/>
              </a:rPr>
              <a:t> (srovnání s obdobným konkurentem) či odvětvím</a:t>
            </a: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000" dirty="0">
                <a:solidFill>
                  <a:schemeClr val="tx2"/>
                </a:solidFill>
                <a:latin typeface="+mj-lt"/>
              </a:rPr>
              <a:t>rozdíly z hlediska řízení lidských zdrojů</a:t>
            </a:r>
            <a:r>
              <a:rPr lang="cs-CZ" altLang="cs-CZ" sz="2800" dirty="0">
                <a:latin typeface="+mn-lt"/>
              </a:rPr>
              <a:t> </a:t>
            </a:r>
            <a:r>
              <a:rPr lang="cs-CZ" altLang="cs-CZ" sz="2000" dirty="0">
                <a:latin typeface="+mn-lt"/>
              </a:rPr>
              <a:t>(náročnost na práci, nároky na kvalifikaci,  vzdělávání, komunikaci…)</a:t>
            </a:r>
          </a:p>
          <a:p>
            <a:pPr fontAlgn="auto">
              <a:spcAft>
                <a:spcPts val="0"/>
              </a:spcAft>
              <a:defRPr/>
            </a:pPr>
            <a:endParaRPr lang="cs-CZ" altLang="cs-CZ" sz="20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7692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260350"/>
            <a:ext cx="8229600" cy="684212"/>
          </a:xfrm>
        </p:spPr>
        <p:txBody>
          <a:bodyPr/>
          <a:lstStyle/>
          <a:p>
            <a:pPr eaLnBrk="1" hangingPunct="1"/>
            <a:r>
              <a:rPr lang="cs-CZ" altLang="cs-CZ" b="1" dirty="0"/>
              <a:t>Sektory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96900" y="962025"/>
            <a:ext cx="11150600" cy="5635625"/>
          </a:xfrm>
        </p:spPr>
        <p:txBody>
          <a:bodyPr rtlCol="0">
            <a:normAutofit/>
          </a:bodyPr>
          <a:lstStyle/>
          <a:p>
            <a:pPr marL="0" indent="0">
              <a:lnSpc>
                <a:spcPct val="80000"/>
              </a:lnSpc>
              <a:spcBef>
                <a:spcPts val="850"/>
              </a:spcBef>
              <a:buNone/>
              <a:defRPr/>
            </a:pPr>
            <a:endParaRPr lang="cs-CZ" sz="2000" b="1" dirty="0">
              <a:latin typeface="+mj-lt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spcBef>
                <a:spcPts val="850"/>
              </a:spcBef>
              <a:buNone/>
              <a:defRPr/>
            </a:pPr>
            <a:r>
              <a:rPr lang="cs-CZ" sz="2000" dirty="0">
                <a:latin typeface="+mj-lt"/>
                <a:cs typeface="Arial" panose="020B0604020202020204" pitchFamily="34" charset="0"/>
              </a:rPr>
              <a:t>Dle sektoru (dle vlastnictví):</a:t>
            </a:r>
          </a:p>
          <a:p>
            <a:pPr lvl="1">
              <a:defRPr/>
            </a:pPr>
            <a:r>
              <a:rPr lang="cs-CZ" b="1" dirty="0">
                <a:latin typeface="+mj-lt"/>
                <a:cs typeface="Arial" panose="020B0604020202020204" pitchFamily="34" charset="0"/>
              </a:rPr>
              <a:t>Soukromý</a:t>
            </a:r>
            <a:r>
              <a:rPr lang="cs-CZ" dirty="0">
                <a:latin typeface="+mj-lt"/>
                <a:cs typeface="Arial" panose="020B0604020202020204" pitchFamily="34" charset="0"/>
              </a:rPr>
              <a:t> – vlastník soukromá osoba či osoby</a:t>
            </a:r>
          </a:p>
          <a:p>
            <a:pPr lvl="1">
              <a:defRPr/>
            </a:pPr>
            <a:r>
              <a:rPr lang="cs-CZ" b="1" dirty="0">
                <a:latin typeface="+mj-lt"/>
                <a:cs typeface="Arial" panose="020B0604020202020204" pitchFamily="34" charset="0"/>
              </a:rPr>
              <a:t>Veřejný</a:t>
            </a:r>
            <a:r>
              <a:rPr lang="cs-CZ" dirty="0">
                <a:latin typeface="+mj-lt"/>
                <a:cs typeface="Arial" panose="020B0604020202020204" pitchFamily="34" charset="0"/>
              </a:rPr>
              <a:t> –  vlastník (zřizovatel) veřejná správa (stát či nižší územně samosprávný celek)</a:t>
            </a:r>
          </a:p>
          <a:p>
            <a:pPr lvl="1">
              <a:defRPr/>
            </a:pPr>
            <a:r>
              <a:rPr lang="cs-CZ" b="1" dirty="0">
                <a:latin typeface="+mj-lt"/>
                <a:cs typeface="Arial" panose="020B0604020202020204" pitchFamily="34" charset="0"/>
              </a:rPr>
              <a:t>Smíšený </a:t>
            </a:r>
            <a:r>
              <a:rPr lang="cs-CZ" dirty="0">
                <a:latin typeface="+mj-lt"/>
                <a:cs typeface="Arial" panose="020B0604020202020204" pitchFamily="34" charset="0"/>
              </a:rPr>
              <a:t>– vlastník soukromá osoba i veřejná správa</a:t>
            </a:r>
          </a:p>
          <a:p>
            <a:pPr marL="0" indent="0">
              <a:lnSpc>
                <a:spcPct val="80000"/>
              </a:lnSpc>
              <a:spcBef>
                <a:spcPts val="850"/>
              </a:spcBef>
              <a:buNone/>
              <a:defRPr/>
            </a:pPr>
            <a:r>
              <a:rPr lang="cs-CZ" sz="2000" dirty="0">
                <a:latin typeface="+mj-lt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80000"/>
              </a:lnSpc>
              <a:spcBef>
                <a:spcPts val="850"/>
              </a:spcBef>
              <a:buNone/>
              <a:defRPr/>
            </a:pPr>
            <a:r>
              <a:rPr lang="cs-CZ" sz="2000" dirty="0">
                <a:latin typeface="+mj-lt"/>
                <a:cs typeface="Arial" panose="020B0604020202020204" pitchFamily="34" charset="0"/>
              </a:rPr>
              <a:t>Dle sektoru (dle ekonomické činnosti):</a:t>
            </a:r>
          </a:p>
          <a:p>
            <a:pPr lvl="1">
              <a:defRPr/>
            </a:pPr>
            <a:r>
              <a:rPr lang="cs-CZ" b="1" dirty="0">
                <a:latin typeface="+mj-lt"/>
                <a:cs typeface="Arial" panose="020B0604020202020204" pitchFamily="34" charset="0"/>
              </a:rPr>
              <a:t>Zemědělství</a:t>
            </a:r>
            <a:r>
              <a:rPr lang="cs-CZ" dirty="0">
                <a:latin typeface="+mj-lt"/>
                <a:cs typeface="Arial" panose="020B0604020202020204" pitchFamily="34" charset="0"/>
              </a:rPr>
              <a:t> – zemědělství, lesnictví, rybolov				</a:t>
            </a:r>
          </a:p>
          <a:p>
            <a:pPr lvl="1">
              <a:defRPr/>
            </a:pPr>
            <a:r>
              <a:rPr lang="cs-CZ" b="1" dirty="0">
                <a:latin typeface="+mj-lt"/>
                <a:cs typeface="Arial" panose="020B0604020202020204" pitchFamily="34" charset="0"/>
              </a:rPr>
              <a:t>Průmysl </a:t>
            </a:r>
            <a:r>
              <a:rPr lang="cs-CZ" dirty="0">
                <a:latin typeface="+mj-lt"/>
                <a:cs typeface="Arial" panose="020B0604020202020204" pitchFamily="34" charset="0"/>
              </a:rPr>
              <a:t>– těžba, zpracovatelský průmysl, distribuce elektřiny, plynu, vody, stavebnictví</a:t>
            </a:r>
          </a:p>
          <a:p>
            <a:pPr lvl="1">
              <a:defRPr/>
            </a:pPr>
            <a:r>
              <a:rPr lang="cs-CZ" b="1" dirty="0">
                <a:latin typeface="+mj-lt"/>
                <a:cs typeface="Arial" panose="020B0604020202020204" pitchFamily="34" charset="0"/>
              </a:rPr>
              <a:t>Služby</a:t>
            </a:r>
            <a:r>
              <a:rPr lang="cs-CZ" dirty="0">
                <a:latin typeface="+mj-lt"/>
                <a:cs typeface="Arial" panose="020B0604020202020204" pitchFamily="34" charset="0"/>
              </a:rPr>
              <a:t> – obchod, hostinskou činnost, peněžnictví, doprava, skladování, školství, zdravotnictví sociální činnost, ostatní služby. </a:t>
            </a:r>
          </a:p>
          <a:p>
            <a:pPr lvl="1">
              <a:defRPr/>
            </a:pPr>
            <a:endParaRPr lang="cs-CZ" dirty="0">
              <a:latin typeface="+mj-lt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spcBef>
                <a:spcPts val="700"/>
              </a:spcBef>
              <a:defRPr/>
            </a:pPr>
            <a:endParaRPr lang="cs-CZ" dirty="0">
              <a:latin typeface="+mj-lt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spcBef>
                <a:spcPts val="700"/>
              </a:spcBef>
              <a:buNone/>
              <a:defRPr/>
            </a:pPr>
            <a:endParaRPr lang="cs-CZ" sz="2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991100" y="112087"/>
            <a:ext cx="675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+mj-lt"/>
                <a:cs typeface="Arial" panose="020B0604020202020204" pitchFamily="34" charset="0"/>
              </a:rPr>
              <a:t>Sektor je část národního hospodářství, do níž je národní hospodářství rozčleněno podle určitého hlediska.</a:t>
            </a:r>
          </a:p>
          <a:p>
            <a:pPr algn="l"/>
            <a:endParaRPr lang="cs-CZ" sz="2000" dirty="0" err="1">
              <a:latin typeface="+mj-lt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47848" y="4764571"/>
            <a:ext cx="11448704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7200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cs-CZ" sz="2000" b="1" dirty="0">
                <a:cs typeface="Arial" panose="020B0604020202020204" pitchFamily="34" charset="0"/>
              </a:rPr>
              <a:t>K začlenění dle ekonomické činnosti </a:t>
            </a:r>
            <a:r>
              <a:rPr lang="cs-CZ" sz="2000" dirty="0">
                <a:cs typeface="Arial" panose="020B0604020202020204" pitchFamily="34" charset="0"/>
              </a:rPr>
              <a:t>- využívána Klasifikace ekonomických činnosti - </a:t>
            </a:r>
            <a:r>
              <a:rPr lang="cs-CZ" sz="2000" b="1" dirty="0">
                <a:cs typeface="Arial" panose="020B0604020202020204" pitchFamily="34" charset="0"/>
              </a:rPr>
              <a:t>CZ-NACE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cs-CZ" sz="2000" dirty="0">
                <a:latin typeface="+mj-lt"/>
              </a:rPr>
              <a:t>Dle míry podrobnosti rozlišovány sekce, oddíly, skupiny, třídy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cs-CZ" sz="2000" dirty="0">
                <a:latin typeface="+mj-lt"/>
              </a:rPr>
              <a:t>Dostupná na: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cs-CZ" sz="2000" u="sng" dirty="0">
                <a:latin typeface="+mj-lt"/>
                <a:cs typeface="Arial" panose="020B0604020202020204" pitchFamily="34" charset="0"/>
                <a:hlinkClick r:id="rId2"/>
              </a:rPr>
              <a:t>http://www.nace.cz/</a:t>
            </a:r>
            <a:r>
              <a:rPr lang="cs-CZ" sz="2000" dirty="0">
                <a:latin typeface="+mj-lt"/>
                <a:cs typeface="Arial" panose="020B0604020202020204" pitchFamily="34" charset="0"/>
              </a:rPr>
              <a:t> nebo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cs-CZ" sz="2000" u="sng" dirty="0">
                <a:latin typeface="+mj-lt"/>
                <a:cs typeface="Arial" panose="020B0604020202020204" pitchFamily="34" charset="0"/>
                <a:hlinkClick r:id="rId3"/>
              </a:rPr>
              <a:t>https://www.czso.cz/csu/czso/klasifikace_ekonomickych_cinnosti_cz_nace</a:t>
            </a:r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6297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ětiúhelník 17"/>
          <p:cNvSpPr/>
          <p:nvPr/>
        </p:nvSpPr>
        <p:spPr bwMode="auto">
          <a:xfrm>
            <a:off x="769574" y="1493838"/>
            <a:ext cx="6875827" cy="121285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68580" tIns="34290" rIns="68580" bIns="34290"/>
          <a:lstStyle/>
          <a:p>
            <a:pPr defTabSz="685800">
              <a:defRPr/>
            </a:pPr>
            <a:endParaRPr lang="cs-CZ" sz="210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Pětiúhelník 13"/>
          <p:cNvSpPr/>
          <p:nvPr/>
        </p:nvSpPr>
        <p:spPr bwMode="auto">
          <a:xfrm>
            <a:off x="756542" y="1303338"/>
            <a:ext cx="6375778" cy="190499"/>
          </a:xfrm>
          <a:prstGeom prst="homePlat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68580" tIns="34290" rIns="68580" bIns="34290"/>
          <a:lstStyle/>
          <a:p>
            <a:pPr defTabSz="685800">
              <a:defRPr/>
            </a:pPr>
            <a:endParaRPr lang="cs-CZ" sz="210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Pětiúhelník 14"/>
          <p:cNvSpPr/>
          <p:nvPr/>
        </p:nvSpPr>
        <p:spPr bwMode="auto">
          <a:xfrm>
            <a:off x="769574" y="2733675"/>
            <a:ext cx="7543153" cy="350087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68580" tIns="34290" rIns="68580" bIns="34290"/>
          <a:lstStyle/>
          <a:p>
            <a:pPr defTabSz="685800">
              <a:defRPr/>
            </a:pPr>
            <a:endParaRPr lang="cs-CZ" sz="210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318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/>
              <a:t>Sektory dle sekcí dle CZ-NACE</a:t>
            </a:r>
            <a:endParaRPr lang="cs-CZ" alt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8312727" y="4290925"/>
            <a:ext cx="18620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b="1" dirty="0">
                <a:latin typeface="+mn-lt"/>
              </a:rPr>
              <a:t>Služby (G-U)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7685089" y="1945126"/>
            <a:ext cx="24896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800" b="1" dirty="0">
                <a:latin typeface="+mn-lt"/>
              </a:rPr>
              <a:t>Průmysl (B-F)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7542213" y="1270639"/>
            <a:ext cx="24164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800" b="1" dirty="0">
                <a:latin typeface="+mn-lt"/>
              </a:rPr>
              <a:t>Zemědělství (A)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8027322" y="118997"/>
            <a:ext cx="386264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21 sekcí – značeno písmeny</a:t>
            </a:r>
          </a:p>
        </p:txBody>
      </p:sp>
      <p:pic>
        <p:nvPicPr>
          <p:cNvPr id="13322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000" y="1268963"/>
            <a:ext cx="10327324" cy="5087388"/>
          </a:xfrm>
        </p:spPr>
      </p:pic>
    </p:spTree>
    <p:extLst>
      <p:ext uri="{BB962C8B-B14F-4D97-AF65-F5344CB8AC3E}">
        <p14:creationId xmlns:p14="http://schemas.microsoft.com/office/powerpoint/2010/main" val="491272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/>
              <a:t>Ukázka číselníku CZ-NACE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40500389"/>
              </p:ext>
            </p:extLst>
          </p:nvPr>
        </p:nvGraphicFramePr>
        <p:xfrm>
          <a:off x="720001" y="1546170"/>
          <a:ext cx="10352553" cy="4156362"/>
        </p:xfrm>
        <a:graphic>
          <a:graphicData uri="http://schemas.openxmlformats.org/drawingml/2006/table">
            <a:tbl>
              <a:tblPr/>
              <a:tblGrid>
                <a:gridCol w="814245">
                  <a:extLst>
                    <a:ext uri="{9D8B030D-6E8A-4147-A177-3AD203B41FA5}">
                      <a16:colId xmlns:a16="http://schemas.microsoft.com/office/drawing/2014/main" val="2343454183"/>
                    </a:ext>
                  </a:extLst>
                </a:gridCol>
                <a:gridCol w="1088840">
                  <a:extLst>
                    <a:ext uri="{9D8B030D-6E8A-4147-A177-3AD203B41FA5}">
                      <a16:colId xmlns:a16="http://schemas.microsoft.com/office/drawing/2014/main" val="3935689523"/>
                    </a:ext>
                  </a:extLst>
                </a:gridCol>
                <a:gridCol w="903870">
                  <a:extLst>
                    <a:ext uri="{9D8B030D-6E8A-4147-A177-3AD203B41FA5}">
                      <a16:colId xmlns:a16="http://schemas.microsoft.com/office/drawing/2014/main" val="3214129889"/>
                    </a:ext>
                  </a:extLst>
                </a:gridCol>
                <a:gridCol w="7545598">
                  <a:extLst>
                    <a:ext uri="{9D8B030D-6E8A-4147-A177-3AD203B41FA5}">
                      <a16:colId xmlns:a16="http://schemas.microsoft.com/office/drawing/2014/main" val="3980764275"/>
                    </a:ext>
                  </a:extLst>
                </a:gridCol>
              </a:tblGrid>
              <a:tr h="37715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SEKCE A - ZEMĚDĚLSTVÍ, LESNICTVÍ A RYBÁŘSTVÍ</a:t>
                      </a: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884876"/>
                  </a:ext>
                </a:extLst>
              </a:tr>
              <a:tr h="384812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Oddíl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Skupina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Třída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994267"/>
                  </a:ext>
                </a:extLst>
              </a:tr>
              <a:tr h="37715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Rostlinná a živočišná výroba, myslivost a související činnosti</a:t>
                      </a: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34987"/>
                  </a:ext>
                </a:extLst>
              </a:tr>
              <a:tr h="37715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</a:t>
                      </a: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Pěstování plodin jiných než trvalých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707894"/>
                  </a:ext>
                </a:extLst>
              </a:tr>
              <a:tr h="37715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011</a:t>
                      </a: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Pěstování obilovin (kromě rýže), luštěnin a olejnatých semen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709175"/>
                  </a:ext>
                </a:extLst>
              </a:tr>
              <a:tr h="37715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011</a:t>
                      </a: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Pěstování rýže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170018"/>
                  </a:ext>
                </a:extLst>
              </a:tr>
              <a:tr h="37715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011</a:t>
                      </a: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Pěstování zeleniny a melounů, kořenů a hlíz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765096"/>
                  </a:ext>
                </a:extLst>
              </a:tr>
              <a:tr h="37715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011</a:t>
                      </a: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Pěstování cukrové třtiny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246240"/>
                  </a:ext>
                </a:extLst>
              </a:tr>
              <a:tr h="37715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011</a:t>
                      </a: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Pěstování tabáku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599352"/>
                  </a:ext>
                </a:extLst>
              </a:tr>
              <a:tr h="37715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011</a:t>
                      </a: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Pěstování přadných rostlin 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427807"/>
                  </a:ext>
                </a:extLst>
              </a:tr>
              <a:tr h="37715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011</a:t>
                      </a: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Pěstování ostatních plodin jiných než trvalých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606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316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299258" y="500366"/>
            <a:ext cx="11737570" cy="565150"/>
          </a:xfrm>
        </p:spPr>
        <p:txBody>
          <a:bodyPr/>
          <a:lstStyle/>
          <a:p>
            <a:r>
              <a:rPr lang="cs-CZ" altLang="cs-CZ" b="1" dirty="0"/>
              <a:t>Jaký je </a:t>
            </a:r>
            <a:r>
              <a:rPr lang="cs-CZ" altLang="cs-CZ" dirty="0"/>
              <a:t>podíl jednotlivých sektorů </a:t>
            </a:r>
            <a:r>
              <a:rPr lang="cs-CZ" altLang="cs-CZ" b="1" dirty="0"/>
              <a:t>v ČR?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3138489" y="2227263"/>
            <a:ext cx="4840287" cy="3262312"/>
          </a:xfrm>
        </p:spPr>
        <p:txBody>
          <a:bodyPr/>
          <a:lstStyle/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289975" y="5991934"/>
            <a:ext cx="3513137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500" i="1" dirty="0">
                <a:latin typeface="+mj-lt"/>
              </a:rPr>
              <a:t>Zdroj: Český statistický úřad (2022)</a:t>
            </a:r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304005"/>
              </p:ext>
            </p:extLst>
          </p:nvPr>
        </p:nvGraphicFramePr>
        <p:xfrm>
          <a:off x="556770" y="1599270"/>
          <a:ext cx="5378518" cy="4392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3983059"/>
              </p:ext>
            </p:extLst>
          </p:nvPr>
        </p:nvGraphicFramePr>
        <p:xfrm>
          <a:off x="5935287" y="1604861"/>
          <a:ext cx="6256713" cy="4752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196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Nadpis 3"/>
          <p:cNvSpPr>
            <a:spLocks noGrp="1"/>
          </p:cNvSpPr>
          <p:nvPr>
            <p:ph type="title"/>
          </p:nvPr>
        </p:nvSpPr>
        <p:spPr>
          <a:xfrm>
            <a:off x="149630" y="247523"/>
            <a:ext cx="12191999" cy="739426"/>
          </a:xfrm>
        </p:spPr>
        <p:txBody>
          <a:bodyPr/>
          <a:lstStyle/>
          <a:p>
            <a:r>
              <a:rPr lang="cs-CZ" altLang="cs-CZ" b="1" dirty="0"/>
              <a:t>Jak se podílí sekce CZ-NACE na HDP v ČR?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56486"/>
              </p:ext>
            </p:extLst>
          </p:nvPr>
        </p:nvGraphicFramePr>
        <p:xfrm>
          <a:off x="584199" y="1284951"/>
          <a:ext cx="10571481" cy="5253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584199" y="884678"/>
            <a:ext cx="96238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b="1" dirty="0">
                <a:latin typeface="+mn-lt"/>
              </a:rPr>
              <a:t>Graf 3: Podíl jednotlivých odvětví na HDP v roce 2020 (v %)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84199" y="6376988"/>
            <a:ext cx="4811712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500" i="1" dirty="0">
                <a:latin typeface="+mj-lt"/>
              </a:rPr>
              <a:t>Zdroj: Český statistický úřad (2022)</a:t>
            </a:r>
          </a:p>
        </p:txBody>
      </p:sp>
    </p:spTree>
    <p:extLst>
      <p:ext uri="{BB962C8B-B14F-4D97-AF65-F5344CB8AC3E}">
        <p14:creationId xmlns:p14="http://schemas.microsoft.com/office/powerpoint/2010/main" val="75684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8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Dle velikosti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535273" y="1590402"/>
            <a:ext cx="10753200" cy="413999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000" b="1" dirty="0"/>
              <a:t>Malé a střední podniky (SME)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000" b="1" dirty="0"/>
              <a:t>Velké podniky</a:t>
            </a:r>
          </a:p>
          <a:p>
            <a:pPr marL="0" indent="0">
              <a:buNone/>
              <a:defRPr/>
            </a:pPr>
            <a:endParaRPr lang="cs-CZ" altLang="cs-CZ" sz="2000" dirty="0"/>
          </a:p>
          <a:p>
            <a:pPr marL="72000" indent="0" eaLnBrk="1" hangingPunct="1">
              <a:buNone/>
              <a:defRPr/>
            </a:pPr>
            <a:r>
              <a:rPr lang="cs-CZ" altLang="cs-CZ" sz="2000" dirty="0"/>
              <a:t>Ve světě nejsou jednotná kritéria pro zařazení</a:t>
            </a:r>
          </a:p>
          <a:p>
            <a:pPr eaLnBrk="1" hangingPunct="1">
              <a:defRPr/>
            </a:pPr>
            <a:r>
              <a:rPr lang="cs-CZ" altLang="cs-CZ" sz="2000" dirty="0"/>
              <a:t>Nejčastěji dle počtu zaměstnanců</a:t>
            </a:r>
          </a:p>
          <a:p>
            <a:pPr eaLnBrk="1" hangingPunct="1">
              <a:defRPr/>
            </a:pPr>
            <a:r>
              <a:rPr lang="cs-CZ" altLang="cs-CZ" sz="2000" dirty="0"/>
              <a:t>Nejednotná prahová hodnota počtu zaměstnanců pro zařazení do SME</a:t>
            </a:r>
          </a:p>
          <a:p>
            <a:pPr lvl="1" eaLnBrk="1" hangingPunct="1">
              <a:defRPr/>
            </a:pPr>
            <a:r>
              <a:rPr lang="cs-CZ" altLang="cs-CZ" dirty="0"/>
              <a:t>Nejčastěji 250 zaměstnanců (EU, OECD)</a:t>
            </a:r>
          </a:p>
          <a:p>
            <a:pPr lvl="1" eaLnBrk="1" hangingPunct="1">
              <a:defRPr/>
            </a:pPr>
            <a:r>
              <a:rPr lang="cs-CZ" altLang="cs-CZ" dirty="0"/>
              <a:t>V USA méně než 500 zaměstnanců</a:t>
            </a:r>
          </a:p>
          <a:p>
            <a:pPr eaLnBrk="1" hangingPunct="1">
              <a:defRPr/>
            </a:pPr>
            <a:r>
              <a:rPr lang="cs-CZ" altLang="cs-CZ" sz="2000" dirty="0"/>
              <a:t>Užívány také dodatečné ukazatele – např. velikost tržeb, velikost aktiv</a:t>
            </a:r>
          </a:p>
          <a:p>
            <a:pPr eaLnBrk="1" hangingPunct="1">
              <a:defRPr/>
            </a:pPr>
            <a:endParaRPr lang="cs-CZ" altLang="cs-CZ" sz="2000" dirty="0"/>
          </a:p>
          <a:p>
            <a:pPr eaLnBrk="1" hangingPunct="1">
              <a:defRPr/>
            </a:pPr>
            <a:endParaRPr lang="cs-CZ" altLang="cs-CZ" sz="2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720000" y="5644540"/>
            <a:ext cx="9687535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altLang="cs-CZ" sz="2000" dirty="0">
                <a:latin typeface="+mj-lt"/>
                <a:cs typeface="Times New Roman" panose="02020603050405020304" pitchFamily="18" charset="0"/>
              </a:rPr>
              <a:t>V </a:t>
            </a:r>
            <a:r>
              <a:rPr lang="cs-CZ" altLang="cs-CZ" sz="2000" dirty="0">
                <a:latin typeface="+mj-lt"/>
              </a:rPr>
              <a:t>EU</a:t>
            </a:r>
            <a:r>
              <a:rPr lang="cs-CZ" altLang="cs-CZ" sz="2000" dirty="0">
                <a:latin typeface="+mj-lt"/>
                <a:cs typeface="Times New Roman" panose="02020603050405020304" pitchFamily="18" charset="0"/>
              </a:rPr>
              <a:t> bylo v roce 2022 celkově cca 23 milionů malých a středních podniků, které reprezentují přibližně </a:t>
            </a:r>
            <a:r>
              <a:rPr lang="cs-CZ" altLang="cs-CZ" sz="2000" b="1" dirty="0">
                <a:latin typeface="+mj-lt"/>
                <a:cs typeface="Times New Roman" panose="02020603050405020304" pitchFamily="18" charset="0"/>
              </a:rPr>
              <a:t>99% všech podniků Evropské unie</a:t>
            </a:r>
            <a:r>
              <a:rPr lang="cs-CZ" altLang="cs-CZ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latin typeface="+mj-lt"/>
              </a:rPr>
              <a:t>(</a:t>
            </a:r>
            <a:r>
              <a:rPr lang="cs-CZ" altLang="cs-CZ" sz="2000" dirty="0" err="1">
                <a:latin typeface="+mj-lt"/>
              </a:rPr>
              <a:t>Eurostat</a:t>
            </a:r>
            <a:r>
              <a:rPr lang="cs-CZ" altLang="cs-CZ" sz="2000" dirty="0">
                <a:latin typeface="+mj-lt"/>
              </a:rPr>
              <a:t>, 2023)</a:t>
            </a:r>
          </a:p>
        </p:txBody>
      </p:sp>
    </p:spTree>
    <p:extLst>
      <p:ext uri="{BB962C8B-B14F-4D97-AF65-F5344CB8AC3E}">
        <p14:creationId xmlns:p14="http://schemas.microsoft.com/office/powerpoint/2010/main" val="310453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Nadpis 3"/>
          <p:cNvSpPr>
            <a:spLocks noGrp="1"/>
          </p:cNvSpPr>
          <p:nvPr>
            <p:ph type="title"/>
          </p:nvPr>
        </p:nvSpPr>
        <p:spPr>
          <a:xfrm>
            <a:off x="611451" y="435954"/>
            <a:ext cx="10753200" cy="451576"/>
          </a:xfrm>
        </p:spPr>
        <p:txBody>
          <a:bodyPr/>
          <a:lstStyle/>
          <a:p>
            <a:r>
              <a:rPr lang="cs-CZ" altLang="cs-CZ" sz="2000" dirty="0"/>
              <a:t>Mikro</a:t>
            </a:r>
            <a:r>
              <a:rPr lang="cs-CZ" altLang="cs-CZ" dirty="0"/>
              <a:t> x </a:t>
            </a:r>
            <a:r>
              <a:rPr lang="cs-CZ" altLang="cs-CZ" sz="3000" dirty="0"/>
              <a:t>malý</a:t>
            </a:r>
            <a:r>
              <a:rPr lang="cs-CZ" altLang="cs-CZ" dirty="0"/>
              <a:t> x střední a </a:t>
            </a:r>
            <a:r>
              <a:rPr lang="cs-CZ" altLang="cs-CZ" sz="5000" dirty="0"/>
              <a:t>velký podnik</a:t>
            </a:r>
          </a:p>
        </p:txBody>
      </p:sp>
      <p:sp>
        <p:nvSpPr>
          <p:cNvPr id="22532" name="Zástupný symbol pro obsah 4"/>
          <p:cNvSpPr>
            <a:spLocks noGrp="1"/>
          </p:cNvSpPr>
          <p:nvPr>
            <p:ph idx="1"/>
          </p:nvPr>
        </p:nvSpPr>
        <p:spPr>
          <a:xfrm>
            <a:off x="382384" y="1113905"/>
            <a:ext cx="11388437" cy="4794771"/>
          </a:xfrm>
        </p:spPr>
        <p:txBody>
          <a:bodyPr/>
          <a:lstStyle/>
          <a:p>
            <a:pPr marL="53975" indent="0">
              <a:lnSpc>
                <a:spcPct val="100000"/>
              </a:lnSpc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Dle nařízení Komise (ES) č. 800/2008, Příloha 1:</a:t>
            </a:r>
          </a:p>
          <a:p>
            <a:pPr marL="3429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b="1" dirty="0" err="1">
                <a:cs typeface="Arial" panose="020B0604020202020204" pitchFamily="34" charset="0"/>
              </a:rPr>
              <a:t>Mikropodniky</a:t>
            </a:r>
            <a:r>
              <a:rPr lang="cs-CZ" altLang="cs-CZ" b="1" dirty="0">
                <a:cs typeface="Arial" panose="020B0604020202020204" pitchFamily="34" charset="0"/>
              </a:rPr>
              <a:t> - </a:t>
            </a:r>
            <a:r>
              <a:rPr lang="cs-CZ" altLang="cs-CZ" dirty="0">
                <a:cs typeface="Arial" panose="020B0604020202020204" pitchFamily="34" charset="0"/>
              </a:rPr>
              <a:t>méně než 10 zaměstnanců, roční obrat nebo bilanční suma roční rozvahy nepřesahuje 2 miliony EUR.</a:t>
            </a:r>
          </a:p>
          <a:p>
            <a:pPr marL="3429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b="1" dirty="0">
                <a:cs typeface="Arial" panose="020B0604020202020204" pitchFamily="34" charset="0"/>
              </a:rPr>
              <a:t>Malé podniky - </a:t>
            </a:r>
            <a:r>
              <a:rPr lang="cs-CZ" altLang="cs-CZ" dirty="0">
                <a:cs typeface="Arial" panose="020B0604020202020204" pitchFamily="34" charset="0"/>
              </a:rPr>
              <a:t>méně než 50 zaměstnanců a jeho roční obrat nebo bilanční suma roční rozvahy nepřesahuje 10 milionů EUR.</a:t>
            </a:r>
          </a:p>
          <a:p>
            <a:pPr marL="3429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b="1" dirty="0">
                <a:cs typeface="Arial" panose="020B0604020202020204" pitchFamily="34" charset="0"/>
              </a:rPr>
              <a:t>Střední podniky - </a:t>
            </a:r>
            <a:r>
              <a:rPr lang="cs-CZ" altLang="cs-CZ" dirty="0">
                <a:cs typeface="Arial" panose="020B0604020202020204" pitchFamily="34" charset="0"/>
              </a:rPr>
              <a:t>méně než 250 zaměstnanců a jejichž roční obrat nepřesahuje 50 milionů EUR nebo jejichž bilanční suma roční rozvahy nepřesahuje 43 milionů EUR.</a:t>
            </a:r>
          </a:p>
          <a:p>
            <a:pPr marL="3429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b="1" dirty="0">
                <a:cs typeface="Arial" panose="020B0604020202020204" pitchFamily="34" charset="0"/>
              </a:rPr>
              <a:t>Velké podniky – </a:t>
            </a:r>
            <a:r>
              <a:rPr lang="cs-CZ" altLang="cs-CZ" dirty="0">
                <a:cs typeface="Arial" panose="020B0604020202020204" pitchFamily="34" charset="0"/>
              </a:rPr>
              <a:t>zbylé</a:t>
            </a:r>
          </a:p>
        </p:txBody>
      </p:sp>
      <p:graphicFrame>
        <p:nvGraphicFramePr>
          <p:cNvPr id="6" name="Group 6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1371241"/>
              </p:ext>
            </p:extLst>
          </p:nvPr>
        </p:nvGraphicFramePr>
        <p:xfrm>
          <a:off x="3604522" y="3727508"/>
          <a:ext cx="7127875" cy="2609735"/>
        </p:xfrm>
        <a:graphic>
          <a:graphicData uri="http://schemas.openxmlformats.org/drawingml/2006/table">
            <a:tbl>
              <a:tblPr/>
              <a:tblGrid>
                <a:gridCol w="2236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7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7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Druh podniku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1428" marR="914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Počet zaměstnanců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Obrat (mil.€)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Celková aktiva (mil.€)</a:t>
                      </a: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Mikropodnik</a:t>
                      </a:r>
                    </a:p>
                  </a:txBody>
                  <a:tcPr marL="91428" marR="914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 10 </a:t>
                      </a: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 2 </a:t>
                      </a: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 2 </a:t>
                      </a: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Malý podnik</a:t>
                      </a:r>
                    </a:p>
                  </a:txBody>
                  <a:tcPr marL="91428" marR="914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 50 </a:t>
                      </a: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 10</a:t>
                      </a: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 10</a:t>
                      </a: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Střední podnik</a:t>
                      </a:r>
                    </a:p>
                  </a:txBody>
                  <a:tcPr marL="91428" marR="914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 250</a:t>
                      </a: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 50 </a:t>
                      </a: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 43 </a:t>
                      </a: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Velký podnik</a:t>
                      </a:r>
                    </a:p>
                  </a:txBody>
                  <a:tcPr marL="91428" marR="914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ostatní</a:t>
                      </a: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541" name="Rectangle 64"/>
          <p:cNvSpPr>
            <a:spLocks noChangeArrowheads="1"/>
          </p:cNvSpPr>
          <p:nvPr/>
        </p:nvSpPr>
        <p:spPr bwMode="auto">
          <a:xfrm>
            <a:off x="8863907" y="4798984"/>
            <a:ext cx="363538" cy="1323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 i="1">
                <a:latin typeface="Times New Roman" panose="02020603050405020304" pitchFamily="18" charset="0"/>
              </a:rPr>
              <a:t>NEBO</a:t>
            </a:r>
          </a:p>
        </p:txBody>
      </p:sp>
    </p:spTree>
    <p:extLst>
      <p:ext uri="{BB962C8B-B14F-4D97-AF65-F5344CB8AC3E}">
        <p14:creationId xmlns:p14="http://schemas.microsoft.com/office/powerpoint/2010/main" val="2152862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>
          <a:xfrm>
            <a:off x="421617" y="508244"/>
            <a:ext cx="10753200" cy="451576"/>
          </a:xfrm>
        </p:spPr>
        <p:txBody>
          <a:bodyPr/>
          <a:lstStyle/>
          <a:p>
            <a:r>
              <a:rPr lang="cs-CZ" altLang="cs-CZ" dirty="0"/>
              <a:t>Kolik je v ČR velkých podniků?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305074"/>
              </p:ext>
            </p:extLst>
          </p:nvPr>
        </p:nvGraphicFramePr>
        <p:xfrm>
          <a:off x="720000" y="1330035"/>
          <a:ext cx="10753200" cy="5237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délník 4"/>
          <p:cNvSpPr/>
          <p:nvPr/>
        </p:nvSpPr>
        <p:spPr>
          <a:xfrm>
            <a:off x="218095" y="6405471"/>
            <a:ext cx="330891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500" i="1" dirty="0">
                <a:latin typeface="+mj-lt"/>
              </a:rPr>
              <a:t>Zdroj: Český statistický úřad (2022)</a:t>
            </a:r>
          </a:p>
        </p:txBody>
      </p:sp>
    </p:spTree>
    <p:extLst>
      <p:ext uri="{BB962C8B-B14F-4D97-AF65-F5344CB8AC3E}">
        <p14:creationId xmlns:p14="http://schemas.microsoft.com/office/powerpoint/2010/main" val="47556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523355" y="588944"/>
            <a:ext cx="10753200" cy="451576"/>
          </a:xfrm>
        </p:spPr>
        <p:txBody>
          <a:bodyPr/>
          <a:lstStyle/>
          <a:p>
            <a:r>
              <a:rPr lang="cs-CZ" altLang="cs-CZ" b="1"/>
              <a:t>Organizace dle právní formy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23355" y="1433688"/>
            <a:ext cx="11147714" cy="5083175"/>
          </a:xfrm>
        </p:spPr>
        <p:txBody>
          <a:bodyPr>
            <a:normAutofit/>
          </a:bodyPr>
          <a:lstStyle/>
          <a:p>
            <a:pPr marL="72000" indent="0">
              <a:buNone/>
              <a:defRPr/>
            </a:pPr>
            <a:r>
              <a:rPr lang="cs-CZ" altLang="cs-CZ" sz="2200" b="1" dirty="0">
                <a:latin typeface="+mj-lt"/>
                <a:cs typeface="Times New Roman" panose="02020603050405020304" pitchFamily="18" charset="0"/>
              </a:rPr>
              <a:t>Podniky jednotlivců </a:t>
            </a:r>
            <a:r>
              <a:rPr lang="cs-CZ" altLang="cs-CZ" sz="2200" dirty="0">
                <a:latin typeface="+mj-lt"/>
                <a:cs typeface="Times New Roman" panose="02020603050405020304" pitchFamily="18" charset="0"/>
              </a:rPr>
              <a:t>(OSVČ)</a:t>
            </a:r>
            <a:endParaRPr lang="cs-CZ" altLang="cs-CZ" sz="2200" dirty="0">
              <a:latin typeface="+mj-lt"/>
            </a:endParaRPr>
          </a:p>
          <a:p>
            <a:pPr marL="72000" indent="0">
              <a:buNone/>
              <a:defRPr/>
            </a:pPr>
            <a:r>
              <a:rPr lang="cs-CZ" altLang="cs-CZ" sz="2200" b="1" dirty="0">
                <a:latin typeface="+mj-lt"/>
                <a:cs typeface="Times New Roman" panose="02020603050405020304" pitchFamily="18" charset="0"/>
              </a:rPr>
              <a:t>Osobní společnosti </a:t>
            </a:r>
          </a:p>
          <a:p>
            <a:pPr lvl="1">
              <a:buFontTx/>
              <a:buChar char="•"/>
              <a:defRPr/>
            </a:pPr>
            <a:r>
              <a:rPr lang="cs-CZ" altLang="cs-CZ" sz="2200" dirty="0">
                <a:latin typeface="+mj-lt"/>
                <a:cs typeface="Times New Roman" panose="02020603050405020304" pitchFamily="18" charset="0"/>
              </a:rPr>
              <a:t>Veřejná obchodní společnost</a:t>
            </a:r>
          </a:p>
          <a:p>
            <a:pPr lvl="1">
              <a:buFontTx/>
              <a:buChar char="•"/>
              <a:defRPr/>
            </a:pPr>
            <a:r>
              <a:rPr lang="cs-CZ" altLang="cs-CZ" sz="2200" dirty="0">
                <a:latin typeface="+mj-lt"/>
                <a:cs typeface="Times New Roman" panose="02020603050405020304" pitchFamily="18" charset="0"/>
              </a:rPr>
              <a:t>Komanditní společnost</a:t>
            </a:r>
            <a:endParaRPr lang="cs-CZ" altLang="cs-CZ" sz="2200" dirty="0">
              <a:latin typeface="+mj-lt"/>
            </a:endParaRPr>
          </a:p>
          <a:p>
            <a:pPr marL="72000" indent="0">
              <a:buNone/>
              <a:defRPr/>
            </a:pPr>
            <a:r>
              <a:rPr lang="cs-CZ" altLang="cs-CZ" sz="2200" b="1" dirty="0">
                <a:latin typeface="+mj-lt"/>
                <a:cs typeface="Times New Roman" panose="02020603050405020304" pitchFamily="18" charset="0"/>
              </a:rPr>
              <a:t>Kapitálové společnosti</a:t>
            </a:r>
          </a:p>
          <a:p>
            <a:pPr lvl="1">
              <a:buFontTx/>
              <a:buChar char="•"/>
              <a:defRPr/>
            </a:pPr>
            <a:r>
              <a:rPr lang="cs-CZ" altLang="cs-CZ" sz="2200" dirty="0">
                <a:latin typeface="+mj-lt"/>
                <a:cs typeface="Times New Roman" panose="02020603050405020304" pitchFamily="18" charset="0"/>
              </a:rPr>
              <a:t>Společnost s ručením omezeným</a:t>
            </a:r>
          </a:p>
          <a:p>
            <a:pPr lvl="1">
              <a:buFontTx/>
              <a:buChar char="•"/>
              <a:defRPr/>
            </a:pPr>
            <a:r>
              <a:rPr lang="cs-CZ" altLang="cs-CZ" sz="2200" dirty="0">
                <a:latin typeface="+mj-lt"/>
                <a:cs typeface="Times New Roman" panose="02020603050405020304" pitchFamily="18" charset="0"/>
              </a:rPr>
              <a:t>Akciová společnost</a:t>
            </a:r>
          </a:p>
          <a:p>
            <a:pPr marL="72000" indent="0">
              <a:buNone/>
              <a:defRPr/>
            </a:pPr>
            <a:r>
              <a:rPr lang="cs-CZ" altLang="cs-CZ" sz="2200" b="1" dirty="0">
                <a:latin typeface="+mj-lt"/>
                <a:cs typeface="Times New Roman" panose="02020603050405020304" pitchFamily="18" charset="0"/>
              </a:rPr>
              <a:t>Družstva</a:t>
            </a:r>
          </a:p>
          <a:p>
            <a:pPr marL="72000" indent="0">
              <a:buNone/>
              <a:defRPr/>
            </a:pPr>
            <a:r>
              <a:rPr lang="cs-CZ" altLang="cs-CZ" sz="2200" b="1" dirty="0">
                <a:latin typeface="+mj-lt"/>
                <a:cs typeface="Times New Roman" panose="02020603050405020304" pitchFamily="18" charset="0"/>
              </a:rPr>
              <a:t>Veřejné (státní) podniky (organizace)</a:t>
            </a:r>
            <a:endParaRPr lang="cs-CZ" altLang="cs-CZ" sz="5000" b="1" dirty="0">
              <a:latin typeface="+mj-lt"/>
              <a:cs typeface="Times New Roman" panose="02020603050405020304" pitchFamily="18" charset="0"/>
            </a:endParaRPr>
          </a:p>
          <a:p>
            <a:pPr>
              <a:buFontTx/>
              <a:buChar char="•"/>
              <a:defRPr/>
            </a:pPr>
            <a:endParaRPr lang="cs-CZ" altLang="cs-CZ" sz="5000" dirty="0">
              <a:latin typeface="+mj-lt"/>
            </a:endParaRPr>
          </a:p>
          <a:p>
            <a:pPr marL="0" indent="0" algn="just">
              <a:buNone/>
              <a:defRPr/>
            </a:pPr>
            <a:endParaRPr lang="cs-CZ" altLang="cs-CZ" sz="5000" dirty="0">
              <a:latin typeface="+mj-lt"/>
            </a:endParaRPr>
          </a:p>
          <a:p>
            <a:pPr algn="just">
              <a:defRPr/>
            </a:pPr>
            <a:endParaRPr lang="cs-CZ" altLang="cs-CZ" sz="5000" dirty="0">
              <a:latin typeface="+mj-lt"/>
            </a:endParaRPr>
          </a:p>
          <a:p>
            <a:pPr>
              <a:defRPr/>
            </a:pP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6805353" y="5196493"/>
            <a:ext cx="5386647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altLang="cs-CZ" sz="2000" dirty="0">
                <a:latin typeface="+mj-lt"/>
              </a:rPr>
              <a:t>Právní úprava zejména: Zákona č. 90/2012 Sb. o obchodních společnostech a družstvech (</a:t>
            </a:r>
            <a:r>
              <a:rPr lang="cs-CZ" altLang="cs-CZ" sz="2000" b="1" dirty="0">
                <a:latin typeface="+mj-lt"/>
              </a:rPr>
              <a:t>zákon o obchodních korporacích</a:t>
            </a:r>
            <a:r>
              <a:rPr lang="cs-CZ" altLang="cs-CZ" sz="2000" dirty="0">
                <a:latin typeface="+mj-lt"/>
              </a:rPr>
              <a:t>), Zákon č. 455/1991 Sb. o živnostenském podnikání (</a:t>
            </a:r>
            <a:r>
              <a:rPr lang="cs-CZ" altLang="cs-CZ" sz="2000" b="1" dirty="0">
                <a:latin typeface="+mj-lt"/>
              </a:rPr>
              <a:t>živnostenský zákon</a:t>
            </a:r>
            <a:r>
              <a:rPr lang="cs-CZ" altLang="cs-CZ" sz="2000" dirty="0">
                <a:latin typeface="+mj-lt"/>
              </a:rPr>
              <a:t>). </a:t>
            </a:r>
          </a:p>
        </p:txBody>
      </p:sp>
      <p:sp>
        <p:nvSpPr>
          <p:cNvPr id="3" name="Pravá složená závorka 2"/>
          <p:cNvSpPr/>
          <p:nvPr/>
        </p:nvSpPr>
        <p:spPr bwMode="auto">
          <a:xfrm>
            <a:off x="5255001" y="1957998"/>
            <a:ext cx="842211" cy="2213811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184668" y="2864848"/>
            <a:ext cx="4644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Obchodní společnosti</a:t>
            </a:r>
          </a:p>
        </p:txBody>
      </p:sp>
    </p:spTree>
    <p:extLst>
      <p:ext uri="{BB962C8B-B14F-4D97-AF65-F5344CB8AC3E}">
        <p14:creationId xmlns:p14="http://schemas.microsoft.com/office/powerpoint/2010/main" val="2709261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7D337D5-F47E-2713-8D96-54FA4A35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37" y="363735"/>
            <a:ext cx="11472000" cy="451576"/>
          </a:xfrm>
        </p:spPr>
        <p:txBody>
          <a:bodyPr/>
          <a:lstStyle/>
          <a:p>
            <a:pPr marL="72000"/>
            <a:r>
              <a:rPr lang="cs-CZ" dirty="0"/>
              <a:t>Seminární práce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AB4696A-473A-442F-5638-B0197E7E0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524" y="1097354"/>
            <a:ext cx="11763513" cy="413999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Týmový projekt (tým 5-6 členů) – „</a:t>
            </a:r>
            <a:r>
              <a:rPr lang="cs-CZ" sz="2000" b="1" dirty="0"/>
              <a:t>Strategie vybrané organizace v oblasti řízení lidských zdrojů</a:t>
            </a:r>
            <a:r>
              <a:rPr lang="cs-CZ" sz="2000" dirty="0"/>
              <a:t>“ na vybrané </a:t>
            </a:r>
            <a:r>
              <a:rPr lang="cs-CZ" sz="2000" b="1" dirty="0"/>
              <a:t>reálné</a:t>
            </a:r>
            <a:r>
              <a:rPr lang="cs-CZ" sz="2000" dirty="0"/>
              <a:t> organizaci 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b="1" dirty="0"/>
              <a:t>KROK 1</a:t>
            </a:r>
            <a:r>
              <a:rPr lang="cs-CZ" sz="2000" dirty="0"/>
              <a:t>: Rozlosování do týmů (o cca 5 členech), volba vedoucího týmu, volba organizace.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b="1" dirty="0"/>
              <a:t>KROK 2</a:t>
            </a:r>
            <a:r>
              <a:rPr lang="cs-CZ" sz="2000" dirty="0"/>
              <a:t>: Představení organizace, popis poslání, vize, cíle organizace, cíle v oblasti řízení LZ. Popis organizační struktury. Aktuální situace se zaměřením na finanční stránku (výkonnost organizace).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2"/>
                </a:solidFill>
              </a:rPr>
              <a:t>Seminární práci (Kroky 1-2) a prezentaci v MS PowerPoint vložit do </a:t>
            </a:r>
            <a:r>
              <a:rPr lang="cs-CZ" sz="2000" b="1" dirty="0">
                <a:solidFill>
                  <a:schemeClr val="tx2"/>
                </a:solidFill>
              </a:rPr>
              <a:t>Odevzdávárny do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b="1" dirty="0">
                <a:solidFill>
                  <a:schemeClr val="tx2"/>
                </a:solidFill>
              </a:rPr>
              <a:t>8.12. 2024.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accent1"/>
                </a:solidFill>
              </a:rPr>
              <a:t>Prezentace na semináři </a:t>
            </a:r>
            <a:r>
              <a:rPr lang="cs-CZ" sz="2000" b="1" dirty="0">
                <a:solidFill>
                  <a:schemeClr val="accent1"/>
                </a:solidFill>
              </a:rPr>
              <a:t>14. 12. 2024.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b="1" dirty="0"/>
              <a:t>KROK 3</a:t>
            </a:r>
            <a:r>
              <a:rPr lang="cs-CZ" sz="2000" dirty="0"/>
              <a:t>: Analýza vnějšího prostředí se zaměřením na oblast lidských zdrojů. Analýza vnitřního prostředí organizace. 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b="1" dirty="0"/>
              <a:t>KROK 4</a:t>
            </a:r>
            <a:r>
              <a:rPr lang="cs-CZ" sz="2000" dirty="0"/>
              <a:t>: SWOT analýza v oblastní ŘLZ. Návrh strategií/e v návaznosti na cíle.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b="1" dirty="0"/>
              <a:t>KROK 5</a:t>
            </a:r>
            <a:r>
              <a:rPr lang="cs-CZ" sz="2000" dirty="0"/>
              <a:t>: Návrh personálního plánu ve vybrané oblasti (např. (1) plán získávání a výběru zaměstnanců (snižování stavu zaměstnanců), (2) plán odměňování a motivace, (3) plán snižování fluktuace, (4) plán vzdělávání a rozvoje zaměstnanců). 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2"/>
                </a:solidFill>
              </a:rPr>
              <a:t>1. verzi seminární práce (Kroky 1-5) vložit do </a:t>
            </a:r>
            <a:r>
              <a:rPr lang="cs-CZ" sz="2000" b="1" dirty="0">
                <a:solidFill>
                  <a:schemeClr val="tx2"/>
                </a:solidFill>
              </a:rPr>
              <a:t>Odevzdávárny do 5. 1. 2025</a:t>
            </a:r>
            <a:r>
              <a:rPr lang="cs-CZ" sz="2000" dirty="0">
                <a:solidFill>
                  <a:schemeClr val="tx2"/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accent1"/>
                </a:solidFill>
              </a:rPr>
              <a:t> Finální verzi vložit do Odevzdávárny do </a:t>
            </a:r>
            <a:r>
              <a:rPr lang="cs-CZ" sz="2000" b="1" dirty="0">
                <a:solidFill>
                  <a:schemeClr val="accent1"/>
                </a:solidFill>
              </a:rPr>
              <a:t>19. 1. 2025.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cs-CZ" sz="2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2000" dirty="0"/>
          </a:p>
          <a:p>
            <a:pPr marL="7200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898571" y="81692"/>
            <a:ext cx="7293429" cy="1015663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+mj-lt"/>
              </a:rPr>
              <a:t>Formální náležitosti:</a:t>
            </a:r>
          </a:p>
          <a:p>
            <a:r>
              <a:rPr lang="cs-CZ" sz="2000" b="1" dirty="0">
                <a:latin typeface="+mj-lt"/>
              </a:rPr>
              <a:t>Použité písmo</a:t>
            </a:r>
            <a:r>
              <a:rPr lang="cs-CZ" sz="2000" dirty="0">
                <a:latin typeface="+mj-lt"/>
              </a:rPr>
              <a:t>: </a:t>
            </a:r>
            <a:r>
              <a:rPr lang="cs-CZ" sz="2000" dirty="0" err="1">
                <a:latin typeface="+mj-lt"/>
              </a:rPr>
              <a:t>Times</a:t>
            </a:r>
            <a:r>
              <a:rPr lang="cs-CZ" sz="2000" dirty="0">
                <a:latin typeface="+mj-lt"/>
              </a:rPr>
              <a:t> New Roman, velikost 12, řádkování 1,5. </a:t>
            </a:r>
          </a:p>
          <a:p>
            <a:r>
              <a:rPr lang="cs-CZ" sz="2000" b="1" dirty="0">
                <a:latin typeface="+mj-lt"/>
              </a:rPr>
              <a:t>Rozsah:</a:t>
            </a:r>
            <a:r>
              <a:rPr lang="cs-CZ" sz="2000" dirty="0">
                <a:latin typeface="+mj-lt"/>
              </a:rPr>
              <a:t> 20-30 normostran (normostrana 1 800 znaků).</a:t>
            </a:r>
          </a:p>
        </p:txBody>
      </p:sp>
    </p:spTree>
    <p:extLst>
      <p:ext uri="{BB962C8B-B14F-4D97-AF65-F5344CB8AC3E}">
        <p14:creationId xmlns:p14="http://schemas.microsoft.com/office/powerpoint/2010/main" val="3033872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>
          <a:xfrm>
            <a:off x="230909" y="365126"/>
            <a:ext cx="11961091" cy="1325563"/>
          </a:xfrm>
        </p:spPr>
        <p:txBody>
          <a:bodyPr/>
          <a:lstStyle/>
          <a:p>
            <a:r>
              <a:rPr lang="cs-CZ" altLang="cs-CZ" dirty="0"/>
              <a:t>Jaká právní forma podnikání je nejčastější v ČR?</a:t>
            </a:r>
          </a:p>
        </p:txBody>
      </p:sp>
      <p:sp>
        <p:nvSpPr>
          <p:cNvPr id="39939" name="TextovéPole 4"/>
          <p:cNvSpPr txBox="1">
            <a:spLocks noChangeArrowheads="1"/>
          </p:cNvSpPr>
          <p:nvPr/>
        </p:nvSpPr>
        <p:spPr bwMode="auto">
          <a:xfrm>
            <a:off x="1039019" y="5968854"/>
            <a:ext cx="821213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i="1" dirty="0"/>
              <a:t>Poznámka: 1) fyzické osoby podnikající podle živnostenského zákona a zemědělští podnikatelé</a:t>
            </a:r>
          </a:p>
          <a:p>
            <a:r>
              <a:rPr lang="cs-CZ" altLang="cs-CZ" sz="2000" i="1" dirty="0"/>
              <a:t>Zdroj: Český statistický úřad (2021)</a:t>
            </a:r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9559336"/>
              </p:ext>
            </p:extLst>
          </p:nvPr>
        </p:nvGraphicFramePr>
        <p:xfrm>
          <a:off x="681644" y="1764145"/>
          <a:ext cx="11039301" cy="4204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230909" y="1201452"/>
            <a:ext cx="101111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b="1" dirty="0">
                <a:latin typeface="+mj-lt"/>
              </a:rPr>
              <a:t>Graf 6: Ekonomické subjekty dle právní formy podnikání se sídlem v ČR (2021)</a:t>
            </a:r>
          </a:p>
        </p:txBody>
      </p:sp>
      <p:sp>
        <p:nvSpPr>
          <p:cNvPr id="39942" name="TextovéPole 1"/>
          <p:cNvSpPr txBox="1">
            <a:spLocks noChangeArrowheads="1"/>
          </p:cNvSpPr>
          <p:nvPr/>
        </p:nvSpPr>
        <p:spPr bwMode="auto">
          <a:xfrm>
            <a:off x="6201294" y="4784292"/>
            <a:ext cx="167322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dirty="0">
                <a:latin typeface="Calibri" panose="020F0502020204030204" pitchFamily="34" charset="0"/>
              </a:rPr>
              <a:t>(71,7 %) </a:t>
            </a:r>
          </a:p>
        </p:txBody>
      </p:sp>
      <p:sp>
        <p:nvSpPr>
          <p:cNvPr id="39943" name="TextovéPole 1"/>
          <p:cNvSpPr txBox="1">
            <a:spLocks noChangeArrowheads="1"/>
          </p:cNvSpPr>
          <p:nvPr/>
        </p:nvSpPr>
        <p:spPr bwMode="auto">
          <a:xfrm>
            <a:off x="4086801" y="1883689"/>
            <a:ext cx="167322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dirty="0">
                <a:latin typeface="Calibri" panose="020F0502020204030204" pitchFamily="34" charset="0"/>
              </a:rPr>
              <a:t>(0,7 %) </a:t>
            </a:r>
          </a:p>
        </p:txBody>
      </p:sp>
      <p:sp>
        <p:nvSpPr>
          <p:cNvPr id="39944" name="TextovéPole 1"/>
          <p:cNvSpPr txBox="1">
            <a:spLocks noChangeArrowheads="1"/>
          </p:cNvSpPr>
          <p:nvPr/>
        </p:nvSpPr>
        <p:spPr bwMode="auto">
          <a:xfrm>
            <a:off x="3985637" y="3599729"/>
            <a:ext cx="167322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dirty="0">
                <a:latin typeface="Calibri" panose="020F0502020204030204" pitchFamily="34" charset="0"/>
              </a:rPr>
              <a:t>(27,6 %) </a:t>
            </a:r>
          </a:p>
        </p:txBody>
      </p:sp>
    </p:spTree>
    <p:extLst>
      <p:ext uri="{BB962C8B-B14F-4D97-AF65-F5344CB8AC3E}">
        <p14:creationId xmlns:p14="http://schemas.microsoft.com/office/powerpoint/2010/main" val="380303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5AA281C-6CBF-C2C0-62E5-A78AB81B6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hledat informace o organizaci?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335940F-24C6-DF89-DEB2-D68740E43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Webové stránky zkoumané organizace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sz="20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ARES (</a:t>
            </a:r>
            <a:r>
              <a:rPr lang="cs-CZ" sz="2000" dirty="0">
                <a:cs typeface="Arial" panose="020B0604020202020204" pitchFamily="34" charset="0"/>
              </a:rPr>
              <a:t>Administrativní registr ekonomických subjektů) </a:t>
            </a:r>
          </a:p>
          <a:p>
            <a:pPr lvl="1"/>
            <a:r>
              <a:rPr lang="cs-CZ" dirty="0"/>
              <a:t>informační systém, který umožňuje vyhledávání informaci o ekonomických subjektech registrovaných v České republice </a:t>
            </a:r>
          </a:p>
          <a:p>
            <a:pPr lvl="1"/>
            <a:r>
              <a:rPr lang="cs-CZ" dirty="0"/>
              <a:t>zprostředkovává zobrazení údajů vedených v jednotlivých registrech státní správy (např.  právní forma, sídlo, datum vzniku, předmět činnosti dle CZ-NACE, vlastnictví, počet zaměstnanců)</a:t>
            </a:r>
            <a:r>
              <a:rPr lang="cs-CZ" dirty="0">
                <a:cs typeface="Arial" panose="020B0604020202020204" pitchFamily="34" charset="0"/>
              </a:rPr>
              <a:t>  </a:t>
            </a:r>
          </a:p>
          <a:p>
            <a:pPr lvl="1"/>
            <a:r>
              <a:rPr lang="cs-CZ" dirty="0">
                <a:cs typeface="Arial" panose="020B0604020202020204" pitchFamily="34" charset="0"/>
              </a:rPr>
              <a:t>dostupný na: </a:t>
            </a:r>
            <a:r>
              <a:rPr lang="cs-CZ" dirty="0">
                <a:cs typeface="Arial" panose="020B0604020202020204" pitchFamily="34" charset="0"/>
                <a:hlinkClick r:id="rId2"/>
              </a:rPr>
              <a:t>https://ares.gov.cz/ekonomicke-subjekty</a:t>
            </a:r>
            <a:endParaRPr lang="cs-CZ" dirty="0">
              <a:cs typeface="Arial" panose="020B0604020202020204" pitchFamily="34" charset="0"/>
            </a:endParaRPr>
          </a:p>
          <a:p>
            <a:pPr marL="324000" lvl="1" indent="0">
              <a:buNone/>
            </a:pPr>
            <a:endParaRPr lang="cs-CZ" sz="20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Veřejný rejstřík a Sbírka listin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cs-CZ" dirty="0"/>
              <a:t>užitečné zejména výkazy zisků a ztrát, rozvahy, výroční zprávy organizací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27514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5AA281C-6CBF-C2C0-62E5-A78AB81B6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Kontrolní otázky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335940F-24C6-DF89-DEB2-D68740E43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Definujte pojem efektivnost. Kdy je dosahováno efektivnosti a jak efektivnost měříme?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Jaká jsou nejčastěji používaná měřítka výkonnosti organizace?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Jak vypočítáme rentabilitu vlastního kapitálu a rentabilitu aktiv a co vyjadřují?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Jak vypočítáme produktivitu práce a mzdovou produktivitu práce a co vyjadřují?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37654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624" y="0"/>
            <a:ext cx="72703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813" y="3097774"/>
            <a:ext cx="6858000" cy="2387600"/>
          </a:xfrm>
        </p:spPr>
        <p:txBody>
          <a:bodyPr/>
          <a:lstStyle/>
          <a:p>
            <a:pPr algn="l" eaLnBrk="1" hangingPunct="1"/>
            <a:r>
              <a:rPr lang="cs-CZ" altLang="cs-CZ" dirty="0"/>
              <a:t>Dotazy?</a:t>
            </a:r>
          </a:p>
        </p:txBody>
      </p:sp>
    </p:spTree>
    <p:extLst>
      <p:ext uri="{BB962C8B-B14F-4D97-AF65-F5344CB8AC3E}">
        <p14:creationId xmlns:p14="http://schemas.microsoft.com/office/powerpoint/2010/main" val="1425285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7D337D5-F47E-2713-8D96-54FA4A35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46" y="441220"/>
            <a:ext cx="11472000" cy="451576"/>
          </a:xfrm>
        </p:spPr>
        <p:txBody>
          <a:bodyPr/>
          <a:lstStyle/>
          <a:p>
            <a:pPr marL="72000"/>
            <a:r>
              <a:rPr lang="cs-CZ" dirty="0"/>
              <a:t>Seminární práce a bonusové body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AB4696A-473A-442F-5638-B0197E7E0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683" y="1088524"/>
            <a:ext cx="11222283" cy="413999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b="1" dirty="0"/>
              <a:t>Pro připuštění ke zkoušce musí tým ze seminární práce získat hodnocení A-E</a:t>
            </a:r>
            <a:r>
              <a:rPr lang="cs-CZ" sz="2000" dirty="0"/>
              <a:t>. </a:t>
            </a:r>
          </a:p>
          <a:p>
            <a:pPr marL="720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/>
              <a:t>Dle dosaženého hodnocení získává každý člen týmu následující bodový zisk ke zkoušce: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dirty="0"/>
          </a:p>
          <a:p>
            <a:pPr marL="7200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2000" dirty="0"/>
          </a:p>
          <a:p>
            <a:pPr marL="720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b="1" dirty="0">
                <a:solidFill>
                  <a:schemeClr val="tx2"/>
                </a:solidFill>
              </a:rPr>
              <a:t>+ Bonusové body</a:t>
            </a:r>
          </a:p>
          <a:p>
            <a:pPr marL="7200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000" b="1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b="1" dirty="0"/>
              <a:t>Vedoucí týmu </a:t>
            </a:r>
            <a:r>
              <a:rPr lang="cs-CZ" sz="2000" dirty="0"/>
              <a:t>obdrží za svou roli 5 bodů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b="1" dirty="0"/>
              <a:t>Bonusové body pro členy týmu</a:t>
            </a:r>
            <a:r>
              <a:rPr lang="cs-CZ" sz="2000" dirty="0"/>
              <a:t>: až 5 kladných členovi (či členům) týmu s nadprůměrným úsilím a až 5 záporných bodů</a:t>
            </a:r>
            <a:r>
              <a:rPr lang="cs-CZ" sz="2000" b="1" dirty="0"/>
              <a:t> </a:t>
            </a:r>
            <a:r>
              <a:rPr lang="cs-CZ" sz="2000" dirty="0"/>
              <a:t>členovi (či členům) týmu s podprůměrným úsilím.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Návrh bodů je součástí finální verze odevzdané SP.</a:t>
            </a:r>
          </a:p>
          <a:p>
            <a:pPr marL="7200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2000"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D3F9B343-46EF-48D8-8AFE-D2CA897667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275796"/>
              </p:ext>
            </p:extLst>
          </p:nvPr>
        </p:nvGraphicFramePr>
        <p:xfrm>
          <a:off x="3520734" y="1950535"/>
          <a:ext cx="3903322" cy="1937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1661">
                  <a:extLst>
                    <a:ext uri="{9D8B030D-6E8A-4147-A177-3AD203B41FA5}">
                      <a16:colId xmlns:a16="http://schemas.microsoft.com/office/drawing/2014/main" val="2290985477"/>
                    </a:ext>
                  </a:extLst>
                </a:gridCol>
                <a:gridCol w="1951661">
                  <a:extLst>
                    <a:ext uri="{9D8B030D-6E8A-4147-A177-3AD203B41FA5}">
                      <a16:colId xmlns:a16="http://schemas.microsoft.com/office/drawing/2014/main" val="307593529"/>
                    </a:ext>
                  </a:extLst>
                </a:gridCol>
              </a:tblGrid>
              <a:tr h="304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</a:rPr>
                        <a:t>Hodnocení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</a:rPr>
                        <a:t>Počet bodů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742531564"/>
                  </a:ext>
                </a:extLst>
              </a:tr>
              <a:tr h="304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</a:rPr>
                        <a:t>A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</a:rPr>
                        <a:t>40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4184854675"/>
                  </a:ext>
                </a:extLst>
              </a:tr>
              <a:tr h="304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</a:rPr>
                        <a:t>B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</a:rPr>
                        <a:t>35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576723403"/>
                  </a:ext>
                </a:extLst>
              </a:tr>
              <a:tr h="304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</a:rPr>
                        <a:t>C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</a:rPr>
                        <a:t>30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712193808"/>
                  </a:ext>
                </a:extLst>
              </a:tr>
              <a:tr h="304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</a:rPr>
                        <a:t>D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</a:rPr>
                        <a:t>25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75862921"/>
                  </a:ext>
                </a:extLst>
              </a:tr>
              <a:tr h="304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</a:rPr>
                        <a:t>E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</a:rPr>
                        <a:t>20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55085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080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7D337D5-F47E-2713-8D96-54FA4A35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45" y="619639"/>
            <a:ext cx="11472000" cy="451576"/>
          </a:xfrm>
        </p:spPr>
        <p:txBody>
          <a:bodyPr/>
          <a:lstStyle/>
          <a:p>
            <a:pPr marL="72000"/>
            <a:r>
              <a:rPr lang="cs-CZ" dirty="0"/>
              <a:t>Zkouška a hodnocení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AB4696A-473A-442F-5638-B0197E7E0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345" y="1635498"/>
            <a:ext cx="11020629" cy="413999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Písemná forma - kombinace uzavřených (20 otázek) a otevřených otázek (2 otázky)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b="1" dirty="0"/>
              <a:t> Maximálně 60 bodů</a:t>
            </a:r>
            <a:r>
              <a:rPr lang="cs-CZ" sz="2000" dirty="0"/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Potřeba získat minimálně 30 bodů.</a:t>
            </a:r>
          </a:p>
          <a:p>
            <a:pPr marL="7200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Podmínkou úspěšného absolvování předmětu je </a:t>
            </a:r>
            <a:r>
              <a:rPr lang="cs-CZ" sz="2000" b="1" dirty="0"/>
              <a:t>získání v součtu minimálně 60 bodů</a:t>
            </a:r>
            <a:r>
              <a:rPr lang="cs-CZ" sz="2000" dirty="0"/>
              <a:t> ze seminární práce (včetně bonusových bodů) a zkouškového testu a zároveň získání minimálně 30 bodů ze zkouškového testu.</a:t>
            </a:r>
          </a:p>
          <a:p>
            <a:endParaRPr lang="cs-CZ" dirty="0"/>
          </a:p>
          <a:p>
            <a:pPr marL="7200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2000" dirty="0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5619C1C6-0A63-412D-9E9D-917D8E936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076500"/>
              </p:ext>
            </p:extLst>
          </p:nvPr>
        </p:nvGraphicFramePr>
        <p:xfrm>
          <a:off x="3301659" y="4368617"/>
          <a:ext cx="4644912" cy="19711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2719">
                  <a:extLst>
                    <a:ext uri="{9D8B030D-6E8A-4147-A177-3AD203B41FA5}">
                      <a16:colId xmlns:a16="http://schemas.microsoft.com/office/drawing/2014/main" val="4199674406"/>
                    </a:ext>
                  </a:extLst>
                </a:gridCol>
                <a:gridCol w="2422193">
                  <a:extLst>
                    <a:ext uri="{9D8B030D-6E8A-4147-A177-3AD203B41FA5}">
                      <a16:colId xmlns:a16="http://schemas.microsoft.com/office/drawing/2014/main" val="3643368373"/>
                    </a:ext>
                  </a:extLst>
                </a:gridCol>
              </a:tblGrid>
              <a:tr h="328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</a:rPr>
                        <a:t>Hodnocení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</a:rPr>
                        <a:t>Počet bodů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25602671"/>
                  </a:ext>
                </a:extLst>
              </a:tr>
              <a:tr h="328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</a:rPr>
                        <a:t>A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</a:rPr>
                        <a:t>105 – 95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895198451"/>
                  </a:ext>
                </a:extLst>
              </a:tr>
              <a:tr h="328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</a:rPr>
                        <a:t>B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</a:rPr>
                        <a:t>94 – 85 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852832394"/>
                  </a:ext>
                </a:extLst>
              </a:tr>
              <a:tr h="328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</a:rPr>
                        <a:t>C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</a:rPr>
                        <a:t>84  – 75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582307111"/>
                  </a:ext>
                </a:extLst>
              </a:tr>
              <a:tr h="328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</a:rPr>
                        <a:t>D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</a:rPr>
                        <a:t>74 – 65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336634432"/>
                  </a:ext>
                </a:extLst>
              </a:tr>
              <a:tr h="328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</a:rPr>
                        <a:t>E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</a:rPr>
                        <a:t>64 – 60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345112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11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2483486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Lidské zdroje a jejich místo v organizaci</a:t>
            </a:r>
          </a:p>
        </p:txBody>
      </p:sp>
    </p:spTree>
    <p:extLst>
      <p:ext uri="{BB962C8B-B14F-4D97-AF65-F5344CB8AC3E}">
        <p14:creationId xmlns:p14="http://schemas.microsoft.com/office/powerpoint/2010/main" val="2340049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C905B2-8DF6-0764-E7D9-F1C7FD6637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D44534-035F-F003-4860-65D8CD0BA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BD55072-FE55-9AF0-CBA4-F71D2D4F9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387202"/>
            <a:ext cx="11652000" cy="4139998"/>
          </a:xfrm>
        </p:spPr>
        <p:txBody>
          <a:bodyPr/>
          <a:lstStyle/>
          <a:p>
            <a:pPr marL="72000" lv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000" dirty="0"/>
          </a:p>
          <a:p>
            <a:pPr lvl="1">
              <a:lnSpc>
                <a:spcPts val="2400"/>
              </a:lnSpc>
              <a:defRPr/>
            </a:pPr>
            <a:r>
              <a:rPr lang="cs-CZ" dirty="0"/>
              <a:t>Synek, M.</a:t>
            </a:r>
            <a:r>
              <a:rPr lang="en-US" dirty="0"/>
              <a:t> </a:t>
            </a:r>
            <a:r>
              <a:rPr lang="cs-CZ" dirty="0"/>
              <a:t>a</a:t>
            </a:r>
            <a:r>
              <a:rPr lang="en-US" dirty="0"/>
              <a:t> </a:t>
            </a:r>
            <a:r>
              <a:rPr lang="cs-CZ" dirty="0" err="1"/>
              <a:t>Kislingerová</a:t>
            </a:r>
            <a:r>
              <a:rPr lang="cs-CZ" dirty="0"/>
              <a:t>, E. (2015). </a:t>
            </a:r>
            <a:r>
              <a:rPr lang="cs-CZ" i="1" dirty="0"/>
              <a:t>Podniková ekonomika</a:t>
            </a:r>
            <a:r>
              <a:rPr lang="cs-CZ" dirty="0"/>
              <a:t>. 6. </a:t>
            </a:r>
            <a:r>
              <a:rPr lang="cs-CZ" dirty="0" err="1"/>
              <a:t>přeprac</a:t>
            </a:r>
            <a:r>
              <a:rPr lang="cs-CZ" dirty="0"/>
              <a:t>. vyd. Praha: C.H. Beck. (Kapitola 4 a 5) </a:t>
            </a:r>
            <a:r>
              <a:rPr lang="cs-CZ" b="1" dirty="0"/>
              <a:t>(e-</a:t>
            </a:r>
            <a:r>
              <a:rPr lang="cs-CZ" b="1" dirty="0" err="1"/>
              <a:t>prezenčka</a:t>
            </a:r>
            <a:r>
              <a:rPr lang="cs-CZ" b="1" dirty="0"/>
              <a:t>)</a:t>
            </a:r>
          </a:p>
          <a:p>
            <a:pPr lvl="1">
              <a:lnSpc>
                <a:spcPts val="2400"/>
              </a:lnSpc>
              <a:defRPr/>
            </a:pPr>
            <a:r>
              <a:rPr lang="cs-CZ" dirty="0" err="1"/>
              <a:t>Rektořík</a:t>
            </a:r>
            <a:r>
              <a:rPr lang="cs-CZ" dirty="0"/>
              <a:t>, J. a kol. (2010). </a:t>
            </a:r>
            <a:r>
              <a:rPr lang="cs-CZ" i="1" dirty="0"/>
              <a:t>Organizace neziskového sektoru. Základy ekonomiky, teorie a řízení.</a:t>
            </a:r>
            <a:r>
              <a:rPr lang="cs-CZ" dirty="0"/>
              <a:t> Praha: </a:t>
            </a:r>
            <a:r>
              <a:rPr lang="cs-CZ" dirty="0" err="1"/>
              <a:t>Ekopress</a:t>
            </a:r>
            <a:r>
              <a:rPr lang="cs-CZ" dirty="0"/>
              <a:t>. (Kapitola 2) </a:t>
            </a:r>
            <a:r>
              <a:rPr lang="cs-CZ" b="1" dirty="0"/>
              <a:t>(e-</a:t>
            </a:r>
            <a:r>
              <a:rPr lang="cs-CZ" b="1" dirty="0" err="1"/>
              <a:t>prezenčka</a:t>
            </a:r>
            <a:r>
              <a:rPr lang="cs-CZ" b="1" dirty="0"/>
              <a:t>)</a:t>
            </a:r>
          </a:p>
          <a:p>
            <a:pPr marL="3240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6887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4959900-9626-451C-9306-C015B8615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535" y="277814"/>
            <a:ext cx="8229600" cy="911225"/>
          </a:xfrm>
        </p:spPr>
        <p:txBody>
          <a:bodyPr/>
          <a:lstStyle/>
          <a:p>
            <a:pPr eaLnBrk="1" hangingPunct="1"/>
            <a:r>
              <a:rPr lang="cs-CZ" altLang="cs-CZ" b="1" dirty="0"/>
              <a:t>Pojem organizace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23F2ED2-6AD1-44BC-991C-B7A7FD48F5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8535" y="958033"/>
            <a:ext cx="11301663" cy="5183187"/>
          </a:xfrm>
        </p:spPr>
        <p:txBody>
          <a:bodyPr rtlCol="0">
            <a:normAutofit fontScale="25000" lnSpcReduction="20000"/>
          </a:bodyPr>
          <a:lstStyle/>
          <a:p>
            <a:pPr algn="just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cs-CZ" altLang="cs-CZ" sz="8000" b="1" dirty="0"/>
              <a:t>Řada definic v závislosti na úhlu pohledu </a:t>
            </a:r>
            <a:r>
              <a:rPr lang="cs-CZ" altLang="cs-CZ" sz="8000" dirty="0"/>
              <a:t>(sociologický, ekonomický)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cs-CZ" altLang="cs-CZ" sz="8000" b="1" dirty="0"/>
          </a:p>
          <a:p>
            <a:pPr algn="just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cs-CZ" altLang="cs-CZ" sz="8000" b="1" dirty="0"/>
              <a:t>Organizace</a:t>
            </a:r>
            <a:r>
              <a:rPr lang="cs-CZ" altLang="cs-CZ" sz="8000" dirty="0"/>
              <a:t> je formální skupina lidí, která sleduje společné cíle (Keller, 2007)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cs-CZ" sz="8000" b="1" dirty="0"/>
              <a:t>Organizace</a:t>
            </a:r>
            <a:r>
              <a:rPr lang="cs-CZ" sz="8000" dirty="0"/>
              <a:t> je soubor strukturovaných aktivit a procesů zaměřených na plnění konkrétních cílů (Synek a </a:t>
            </a:r>
            <a:r>
              <a:rPr lang="cs-CZ" sz="8000" dirty="0" err="1"/>
              <a:t>Kislingerová</a:t>
            </a:r>
            <a:r>
              <a:rPr lang="cs-CZ" sz="8000" dirty="0"/>
              <a:t>, 2015)</a:t>
            </a:r>
            <a:endParaRPr lang="cs-CZ" altLang="cs-CZ" sz="8000" dirty="0"/>
          </a:p>
          <a:p>
            <a:pPr algn="ctr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cs-CZ" altLang="cs-CZ" sz="8000" b="1" dirty="0">
                <a:solidFill>
                  <a:schemeClr val="accent1"/>
                </a:solidFill>
              </a:rPr>
              <a:t>Ekonomický pohled</a:t>
            </a:r>
          </a:p>
          <a:p>
            <a:pPr algn="ctr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cs-CZ" altLang="cs-CZ" sz="8000" b="1" dirty="0">
              <a:solidFill>
                <a:schemeClr val="accent1"/>
              </a:solidFill>
            </a:endParaRPr>
          </a:p>
          <a:p>
            <a:pPr algn="ctr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cs-CZ" altLang="cs-CZ" sz="8000" dirty="0"/>
              <a:t>Organizace zajišťuje přeměnu vstupů na výstup</a:t>
            </a:r>
          </a:p>
          <a:p>
            <a:pPr algn="ctr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cs-CZ" altLang="cs-CZ" sz="8000" b="1" dirty="0">
              <a:solidFill>
                <a:schemeClr val="accent1"/>
              </a:solidFill>
            </a:endParaRPr>
          </a:p>
          <a:p>
            <a:pPr algn="ctr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cs-CZ" altLang="cs-CZ" sz="8000" b="1" dirty="0">
              <a:solidFill>
                <a:schemeClr val="accent1"/>
              </a:solidFill>
            </a:endParaRPr>
          </a:p>
          <a:p>
            <a:pPr algn="ctr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cs-CZ" altLang="cs-CZ" sz="8000" b="1" dirty="0">
              <a:solidFill>
                <a:schemeClr val="accent1"/>
              </a:solidFill>
            </a:endParaRPr>
          </a:p>
          <a:p>
            <a:pPr algn="ctr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cs-CZ" altLang="cs-CZ" sz="8000" b="1" dirty="0">
              <a:solidFill>
                <a:schemeClr val="accent1"/>
              </a:solidFill>
            </a:endParaRPr>
          </a:p>
          <a:p>
            <a:pPr algn="ctr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cs-CZ" altLang="cs-CZ" sz="8000" b="1" dirty="0">
              <a:solidFill>
                <a:schemeClr val="accent1"/>
              </a:solidFill>
            </a:endParaRPr>
          </a:p>
          <a:p>
            <a:pPr algn="ctr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cs-CZ" altLang="cs-CZ" sz="8000" b="1" dirty="0">
              <a:solidFill>
                <a:schemeClr val="accent1"/>
              </a:solidFill>
            </a:endParaRPr>
          </a:p>
          <a:p>
            <a:pPr algn="ctr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cs-CZ" altLang="cs-CZ" sz="8000" b="1" dirty="0">
              <a:solidFill>
                <a:schemeClr val="accent1"/>
              </a:solidFill>
            </a:endParaRPr>
          </a:p>
          <a:p>
            <a:pPr algn="ctr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cs-CZ" altLang="cs-CZ" sz="8000" b="1" dirty="0"/>
              <a:t>Organizaci budeme chápat jako </a:t>
            </a:r>
            <a:r>
              <a:rPr lang="cs-CZ" altLang="cs-CZ" sz="8000" b="1" dirty="0">
                <a:cs typeface="Times New Roman" panose="02020603050405020304" pitchFamily="18" charset="0"/>
              </a:rPr>
              <a:t>kombinaci výrobních faktorů, kterou vlastníci (zřizovatelé) organizace hodlají dosáhnout určitých cílů </a:t>
            </a:r>
            <a:r>
              <a:rPr lang="cs-CZ" altLang="cs-CZ" sz="8000" dirty="0">
                <a:cs typeface="Times New Roman" panose="02020603050405020304" pitchFamily="18" charset="0"/>
              </a:rPr>
              <a:t>(</a:t>
            </a:r>
            <a:r>
              <a:rPr lang="cs-CZ" altLang="cs-CZ" sz="8000" dirty="0" err="1">
                <a:cs typeface="Times New Roman" panose="02020603050405020304" pitchFamily="18" charset="0"/>
              </a:rPr>
              <a:t>Wohe</a:t>
            </a:r>
            <a:r>
              <a:rPr lang="cs-CZ" altLang="cs-CZ" sz="8000" dirty="0">
                <a:cs typeface="Times New Roman" panose="02020603050405020304" pitchFamily="18" charset="0"/>
              </a:rPr>
              <a:t>, 1995)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cs-CZ" altLang="cs-CZ" sz="8000" b="1" dirty="0">
              <a:cs typeface="Times New Roman" panose="02020603050405020304" pitchFamily="18" charset="0"/>
            </a:endParaRPr>
          </a:p>
          <a:p>
            <a:pPr algn="just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cs-CZ" altLang="cs-CZ" sz="8000" b="1" dirty="0">
              <a:cs typeface="Times New Roman" panose="02020603050405020304" pitchFamily="18" charset="0"/>
            </a:endParaRPr>
          </a:p>
          <a:p>
            <a:pPr algn="just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cs-CZ" altLang="cs-CZ" dirty="0"/>
          </a:p>
        </p:txBody>
      </p:sp>
      <p:sp>
        <p:nvSpPr>
          <p:cNvPr id="2" name="Šipka dolů 1">
            <a:extLst>
              <a:ext uri="{FF2B5EF4-FFF2-40B4-BE49-F238E27FC236}">
                <a16:creationId xmlns:a16="http://schemas.microsoft.com/office/drawing/2014/main" id="{059FEC71-E65E-445F-B463-7D938F9976E9}"/>
              </a:ext>
            </a:extLst>
          </p:cNvPr>
          <p:cNvSpPr/>
          <p:nvPr/>
        </p:nvSpPr>
        <p:spPr>
          <a:xfrm>
            <a:off x="6051416" y="2772714"/>
            <a:ext cx="215900" cy="33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BC4CF52-A49D-4B8D-B581-3421A247C7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6601940"/>
              </p:ext>
            </p:extLst>
          </p:nvPr>
        </p:nvGraphicFramePr>
        <p:xfrm>
          <a:off x="3074425" y="3929499"/>
          <a:ext cx="6169881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ál 2">
            <a:extLst>
              <a:ext uri="{FF2B5EF4-FFF2-40B4-BE49-F238E27FC236}">
                <a16:creationId xmlns:a16="http://schemas.microsoft.com/office/drawing/2014/main" id="{C457B541-1305-4A2C-97F9-56FBB5EE4BB1}"/>
              </a:ext>
            </a:extLst>
          </p:cNvPr>
          <p:cNvSpPr/>
          <p:nvPr/>
        </p:nvSpPr>
        <p:spPr bwMode="auto">
          <a:xfrm>
            <a:off x="3859731" y="4360244"/>
            <a:ext cx="1241658" cy="356135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2B7F7B94-984A-4004-B789-9135EB16C0D7}"/>
              </a:ext>
            </a:extLst>
          </p:cNvPr>
          <p:cNvCxnSpPr/>
          <p:nvPr/>
        </p:nvCxnSpPr>
        <p:spPr bwMode="auto">
          <a:xfrm>
            <a:off x="2681772" y="4336144"/>
            <a:ext cx="1177959" cy="2021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B19DB2D5-314D-4583-9A1D-E180BF72E190}"/>
              </a:ext>
            </a:extLst>
          </p:cNvPr>
          <p:cNvSpPr txBox="1"/>
          <p:nvPr/>
        </p:nvSpPr>
        <p:spPr>
          <a:xfrm>
            <a:off x="185620" y="3828313"/>
            <a:ext cx="2496152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Lidské zdroje (práce) – jeden z výrobních faktorů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1637" y="245915"/>
            <a:ext cx="11628781" cy="987425"/>
          </a:xfrm>
        </p:spPr>
        <p:txBody>
          <a:bodyPr/>
          <a:lstStyle/>
          <a:p>
            <a:pPr eaLnBrk="1" hangingPunct="1"/>
            <a:r>
              <a:rPr lang="cs-CZ" altLang="cs-CZ" dirty="0"/>
              <a:t>Místo organizace v NH, funkce/činnosti, efektivnost</a:t>
            </a:r>
            <a:endParaRPr lang="cs-CZ" alt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8913813" y="2984500"/>
            <a:ext cx="1676400" cy="1944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  <a:p>
            <a:pPr algn="ctr">
              <a:defRPr/>
            </a:pPr>
            <a:endParaRPr lang="cs-CZ" dirty="0"/>
          </a:p>
          <a:p>
            <a:pPr algn="ctr">
              <a:defRPr/>
            </a:pPr>
            <a:endParaRPr lang="cs-CZ" dirty="0"/>
          </a:p>
          <a:p>
            <a:pPr algn="ctr">
              <a:defRPr/>
            </a:pPr>
            <a:endParaRPr lang="cs-CZ" dirty="0"/>
          </a:p>
          <a:p>
            <a:pPr algn="ctr">
              <a:defRPr/>
            </a:pPr>
            <a:endParaRPr lang="cs-CZ" dirty="0"/>
          </a:p>
          <a:p>
            <a:pPr algn="ctr">
              <a:defRPr/>
            </a:pPr>
            <a:endParaRPr lang="cs-CZ" dirty="0"/>
          </a:p>
          <a:p>
            <a:pPr algn="ctr">
              <a:defRPr/>
            </a:pPr>
            <a:r>
              <a:rPr lang="cs-CZ" b="1" dirty="0"/>
              <a:t>Výstup</a:t>
            </a:r>
          </a:p>
          <a:p>
            <a:pPr algn="ctr">
              <a:defRPr/>
            </a:pPr>
            <a:endParaRPr lang="cs-CZ" dirty="0"/>
          </a:p>
          <a:p>
            <a:pPr marL="342900" indent="-342900" algn="ctr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Výrobky</a:t>
            </a:r>
          </a:p>
          <a:p>
            <a:pPr marL="342900" indent="-342900" algn="ctr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Služby</a:t>
            </a:r>
          </a:p>
          <a:p>
            <a:pPr algn="ctr">
              <a:defRPr/>
            </a:pPr>
            <a:endParaRPr lang="cs-CZ" dirty="0"/>
          </a:p>
          <a:p>
            <a:pPr algn="ctr">
              <a:defRPr/>
            </a:pPr>
            <a:endParaRPr lang="cs-CZ" dirty="0"/>
          </a:p>
          <a:p>
            <a:pPr algn="ctr">
              <a:defRPr/>
            </a:pPr>
            <a:endParaRPr lang="cs-CZ" dirty="0"/>
          </a:p>
          <a:p>
            <a:pPr algn="ctr">
              <a:defRPr/>
            </a:pPr>
            <a:endParaRPr lang="cs-CZ" dirty="0"/>
          </a:p>
          <a:p>
            <a:pPr algn="ctr">
              <a:defRPr/>
            </a:pPr>
            <a:endParaRPr lang="cs-CZ" dirty="0"/>
          </a:p>
          <a:p>
            <a:pPr algn="ctr">
              <a:defRPr/>
            </a:pP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01637" y="1720851"/>
            <a:ext cx="2979740" cy="3529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/>
              <a:t>Vstupy</a:t>
            </a:r>
            <a:r>
              <a:rPr lang="cs-CZ" dirty="0"/>
              <a:t> </a:t>
            </a:r>
          </a:p>
          <a:p>
            <a:pPr algn="ctr">
              <a:defRPr/>
            </a:pPr>
            <a:r>
              <a:rPr lang="cs-CZ" sz="1700" dirty="0"/>
              <a:t>(Výrobní faktory)</a:t>
            </a:r>
          </a:p>
          <a:p>
            <a:pPr algn="ctr">
              <a:defRPr/>
            </a:pPr>
            <a:r>
              <a:rPr lang="cs-CZ" sz="1700" i="1" dirty="0"/>
              <a:t>Podnikohospodářské pojetí</a:t>
            </a:r>
          </a:p>
          <a:p>
            <a:pPr algn="ctr">
              <a:defRPr/>
            </a:pPr>
            <a:endParaRPr lang="cs-CZ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chemeClr val="bg1"/>
                </a:solidFill>
              </a:rPr>
              <a:t>Řídící práce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chemeClr val="bg1"/>
                </a:solidFill>
              </a:rPr>
              <a:t>Výkonná práce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Dlouhodobý majetek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Materiál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3756026" y="2060575"/>
            <a:ext cx="4824413" cy="3168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200" name="TextovéPole 23"/>
          <p:cNvSpPr txBox="1">
            <a:spLocks noChangeArrowheads="1"/>
          </p:cNvSpPr>
          <p:nvPr/>
        </p:nvSpPr>
        <p:spPr bwMode="auto">
          <a:xfrm>
            <a:off x="3679825" y="2060575"/>
            <a:ext cx="4824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b="1" dirty="0"/>
              <a:t>Organizace</a:t>
            </a:r>
          </a:p>
        </p:txBody>
      </p:sp>
      <p:sp>
        <p:nvSpPr>
          <p:cNvPr id="26" name="Šipka doprava 25"/>
          <p:cNvSpPr/>
          <p:nvPr/>
        </p:nvSpPr>
        <p:spPr>
          <a:xfrm>
            <a:off x="3419475" y="4308475"/>
            <a:ext cx="260350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9" name="Šipka doprava 28"/>
          <p:cNvSpPr/>
          <p:nvPr/>
        </p:nvSpPr>
        <p:spPr>
          <a:xfrm>
            <a:off x="8631238" y="4308475"/>
            <a:ext cx="260350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28" name="Přímá spojnice se šipkou 27"/>
          <p:cNvCxnSpPr>
            <a:endCxn id="8206" idx="1"/>
          </p:cNvCxnSpPr>
          <p:nvPr/>
        </p:nvCxnSpPr>
        <p:spPr>
          <a:xfrm>
            <a:off x="5189538" y="4548188"/>
            <a:ext cx="3238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>
            <a:stCxn id="8206" idx="3"/>
            <a:endCxn id="8207" idx="1"/>
          </p:cNvCxnSpPr>
          <p:nvPr/>
        </p:nvCxnSpPr>
        <p:spPr>
          <a:xfrm>
            <a:off x="6950076" y="4548188"/>
            <a:ext cx="333375" cy="6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5" name="TextovéPole 14"/>
          <p:cNvSpPr txBox="1">
            <a:spLocks noChangeArrowheads="1"/>
          </p:cNvSpPr>
          <p:nvPr/>
        </p:nvSpPr>
        <p:spPr bwMode="auto">
          <a:xfrm>
            <a:off x="3829051" y="4137026"/>
            <a:ext cx="1338263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2000" dirty="0"/>
              <a:t>Zásobo-vání</a:t>
            </a:r>
          </a:p>
        </p:txBody>
      </p:sp>
      <p:sp>
        <p:nvSpPr>
          <p:cNvPr id="8206" name="TextovéPole 17"/>
          <p:cNvSpPr txBox="1">
            <a:spLocks noChangeArrowheads="1"/>
          </p:cNvSpPr>
          <p:nvPr/>
        </p:nvSpPr>
        <p:spPr bwMode="auto">
          <a:xfrm>
            <a:off x="5513389" y="4086226"/>
            <a:ext cx="1436687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2000" dirty="0"/>
              <a:t>Produkce výkonů</a:t>
            </a:r>
          </a:p>
          <a:p>
            <a:pPr algn="ctr"/>
            <a:r>
              <a:rPr lang="cs-CZ" altLang="cs-CZ" sz="2000" dirty="0"/>
              <a:t>(výroba)</a:t>
            </a:r>
          </a:p>
        </p:txBody>
      </p:sp>
      <p:sp>
        <p:nvSpPr>
          <p:cNvPr id="8207" name="TextovéPole 18"/>
          <p:cNvSpPr txBox="1">
            <a:spLocks noChangeArrowheads="1"/>
          </p:cNvSpPr>
          <p:nvPr/>
        </p:nvSpPr>
        <p:spPr bwMode="auto">
          <a:xfrm>
            <a:off x="7283451" y="4092576"/>
            <a:ext cx="1152525" cy="769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2000" dirty="0"/>
              <a:t>Odbyt</a:t>
            </a:r>
          </a:p>
          <a:p>
            <a:endParaRPr lang="cs-CZ" altLang="cs-CZ" dirty="0"/>
          </a:p>
        </p:txBody>
      </p:sp>
      <p:sp>
        <p:nvSpPr>
          <p:cNvPr id="8208" name="TextovéPole 7167"/>
          <p:cNvSpPr txBox="1">
            <a:spLocks noChangeArrowheads="1"/>
          </p:cNvSpPr>
          <p:nvPr/>
        </p:nvSpPr>
        <p:spPr bwMode="auto">
          <a:xfrm>
            <a:off x="3819525" y="2844801"/>
            <a:ext cx="461645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dirty="0"/>
              <a:t>Financování a investiční činnost</a:t>
            </a:r>
          </a:p>
        </p:txBody>
      </p:sp>
      <p:sp>
        <p:nvSpPr>
          <p:cNvPr id="8209" name="TextovéPole 35"/>
          <p:cNvSpPr txBox="1">
            <a:spLocks noChangeArrowheads="1"/>
          </p:cNvSpPr>
          <p:nvPr/>
        </p:nvSpPr>
        <p:spPr bwMode="auto">
          <a:xfrm>
            <a:off x="3811589" y="3225801"/>
            <a:ext cx="462438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/>
              <a:t>Personální činnost (řízení LZ)</a:t>
            </a:r>
            <a:endParaRPr lang="cs-CZ" altLang="cs-CZ" b="1" dirty="0"/>
          </a:p>
        </p:txBody>
      </p:sp>
      <p:sp>
        <p:nvSpPr>
          <p:cNvPr id="8210" name="TextovéPole 40"/>
          <p:cNvSpPr txBox="1">
            <a:spLocks noChangeArrowheads="1"/>
          </p:cNvSpPr>
          <p:nvPr/>
        </p:nvSpPr>
        <p:spPr bwMode="auto">
          <a:xfrm>
            <a:off x="3811589" y="3613151"/>
            <a:ext cx="4624387" cy="430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200" dirty="0"/>
              <a:t>Vědecko-technická činnost</a:t>
            </a:r>
          </a:p>
        </p:txBody>
      </p:sp>
      <p:sp>
        <p:nvSpPr>
          <p:cNvPr id="8211" name="TextovéPole 46"/>
          <p:cNvSpPr txBox="1">
            <a:spLocks noChangeArrowheads="1"/>
          </p:cNvSpPr>
          <p:nvPr/>
        </p:nvSpPr>
        <p:spPr bwMode="auto">
          <a:xfrm>
            <a:off x="3829051" y="2454276"/>
            <a:ext cx="4606925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dirty="0"/>
              <a:t>Správa</a:t>
            </a:r>
          </a:p>
        </p:txBody>
      </p:sp>
      <p:pic>
        <p:nvPicPr>
          <p:cNvPr id="8212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5297489"/>
            <a:ext cx="2236788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4" y="5291138"/>
            <a:ext cx="2084387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5291139"/>
            <a:ext cx="2019300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679825" y="910354"/>
            <a:ext cx="7770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b="1" dirty="0">
                <a:latin typeface="+mn-lt"/>
              </a:rPr>
              <a:t>Primární funkce </a:t>
            </a:r>
            <a:r>
              <a:rPr lang="cs-CZ" sz="2000" dirty="0">
                <a:latin typeface="+mn-lt"/>
              </a:rPr>
              <a:t>– zásobování, produkce výkonů (výroba), odbyt.</a:t>
            </a:r>
          </a:p>
          <a:p>
            <a:pPr algn="l"/>
            <a:r>
              <a:rPr lang="cs-CZ" sz="2000" b="1" dirty="0">
                <a:latin typeface="+mn-lt"/>
              </a:rPr>
              <a:t>Podpůrné funkce </a:t>
            </a:r>
            <a:r>
              <a:rPr lang="cs-CZ" sz="2000" dirty="0">
                <a:latin typeface="+mn-lt"/>
              </a:rPr>
              <a:t>– řízení LZ, financování, investiční činnost, vědecko-technická činnost, správa.</a:t>
            </a:r>
          </a:p>
        </p:txBody>
      </p:sp>
    </p:spTree>
    <p:extLst>
      <p:ext uri="{BB962C8B-B14F-4D97-AF65-F5344CB8AC3E}">
        <p14:creationId xmlns:p14="http://schemas.microsoft.com/office/powerpoint/2010/main" val="192805369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16-9-cz-v11.potx" id="{1A432768-ED11-4D80-BB7B-F2DE57BF66BD}" vid="{70834B49-2483-4B2E-9811-25D90AF3623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2" ma:contentTypeDescription="Create a new document." ma:contentTypeScope="" ma:versionID="ee33a842da3844a56f5f7ee8bb88b81c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0e2306b8fccc60975f3c3727b2649f8a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28FC28F-A3E9-4E53-9189-46E9B7704F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3AE6EC-1009-4126-B3E7-DC4AE1AA77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850840-75DB-44A6-B516-98C6658778DF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76d5652a-9cd3-465f-98c7-aa8090bd65c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muni-fss-prezentace-16-9-cz-v11</Template>
  <TotalTime>5412</TotalTime>
  <Words>3391</Words>
  <Application>Microsoft Office PowerPoint</Application>
  <PresentationFormat>Širokoúhlá obrazovka</PresentationFormat>
  <Paragraphs>527</Paragraphs>
  <Slides>33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9" baseType="lpstr">
      <vt:lpstr>Arial</vt:lpstr>
      <vt:lpstr>Calibri</vt:lpstr>
      <vt:lpstr>Tahoma</vt:lpstr>
      <vt:lpstr>Times New Roman</vt:lpstr>
      <vt:lpstr>Wingdings</vt:lpstr>
      <vt:lpstr>Prezentace_MU_CZ</vt:lpstr>
      <vt:lpstr>Úvod. Organizační kontext řízení lidských zdrojů</vt:lpstr>
      <vt:lpstr>Základní informace o předmětu</vt:lpstr>
      <vt:lpstr>Seminární práce  </vt:lpstr>
      <vt:lpstr>Seminární práce a bonusové body  </vt:lpstr>
      <vt:lpstr>Zkouška a hodnocení </vt:lpstr>
      <vt:lpstr>Lidské zdroje a jejich místo v organizaci</vt:lpstr>
      <vt:lpstr>Literatura </vt:lpstr>
      <vt:lpstr>Pojem organizace</vt:lpstr>
      <vt:lpstr>Místo organizace v NH, funkce/činnosti, efektivnost</vt:lpstr>
      <vt:lpstr>Primární cíl organizace</vt:lpstr>
      <vt:lpstr>Ekonomický princip</vt:lpstr>
      <vt:lpstr>Efektivnost organizace</vt:lpstr>
      <vt:lpstr>Kvantifikace efektivnosti  </vt:lpstr>
      <vt:lpstr>Efektivnost organizace v neziskovém sektoru</vt:lpstr>
      <vt:lpstr>Úkol 1 – Hodnocení efektivnosti</vt:lpstr>
      <vt:lpstr>Úkol 1 - řešení</vt:lpstr>
      <vt:lpstr>Úkol 2 – Případová studie</vt:lpstr>
      <vt:lpstr>Úkol 2 – řešení </vt:lpstr>
      <vt:lpstr>Úkol 3 – Krok 1 seminární práce</vt:lpstr>
      <vt:lpstr>Nejčastěji užívaná kritéria pro členění organizací</vt:lpstr>
      <vt:lpstr>Sektory</vt:lpstr>
      <vt:lpstr>Sektory dle sekcí dle CZ-NACE</vt:lpstr>
      <vt:lpstr>Ukázka číselníku CZ-NACE</vt:lpstr>
      <vt:lpstr>Jaký je podíl jednotlivých sektorů v ČR?</vt:lpstr>
      <vt:lpstr>Jak se podílí sekce CZ-NACE na HDP v ČR?</vt:lpstr>
      <vt:lpstr>Dle velikosti</vt:lpstr>
      <vt:lpstr>Mikro x malý x střední a velký podnik</vt:lpstr>
      <vt:lpstr>Kolik je v ČR velkých podniků?</vt:lpstr>
      <vt:lpstr>Organizace dle právní formy</vt:lpstr>
      <vt:lpstr>Jaká právní forma podnikání je nejčastější v ČR?</vt:lpstr>
      <vt:lpstr>Kde hledat informace o organizaci?</vt:lpstr>
      <vt:lpstr>Kontrolní otázky</vt:lpstr>
      <vt:lpstr>Dotazy?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Strategický management a strategické řízení lidských zdrojů</dc:title>
  <dc:creator>Iveta Zelenková</dc:creator>
  <cp:lastModifiedBy>Veronika Hedija</cp:lastModifiedBy>
  <cp:revision>557</cp:revision>
  <cp:lastPrinted>2023-03-17T14:31:30Z</cp:lastPrinted>
  <dcterms:created xsi:type="dcterms:W3CDTF">2023-02-02T10:47:40Z</dcterms:created>
  <dcterms:modified xsi:type="dcterms:W3CDTF">2024-10-31T12:18:56Z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