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4"/>
  </p:notesMasterIdLst>
  <p:handoutMasterIdLst>
    <p:handoutMasterId r:id="rId45"/>
  </p:handoutMasterIdLst>
  <p:sldIdLst>
    <p:sldId id="256" r:id="rId2"/>
    <p:sldId id="276" r:id="rId3"/>
    <p:sldId id="376" r:id="rId4"/>
    <p:sldId id="375" r:id="rId5"/>
    <p:sldId id="274" r:id="rId6"/>
    <p:sldId id="344" r:id="rId7"/>
    <p:sldId id="293" r:id="rId8"/>
    <p:sldId id="296" r:id="rId9"/>
    <p:sldId id="299" r:id="rId10"/>
    <p:sldId id="300" r:id="rId11"/>
    <p:sldId id="360" r:id="rId12"/>
    <p:sldId id="356" r:id="rId13"/>
    <p:sldId id="358" r:id="rId14"/>
    <p:sldId id="312" r:id="rId15"/>
    <p:sldId id="313" r:id="rId16"/>
    <p:sldId id="317" r:id="rId17"/>
    <p:sldId id="291" r:id="rId18"/>
    <p:sldId id="328" r:id="rId19"/>
    <p:sldId id="326" r:id="rId20"/>
    <p:sldId id="362" r:id="rId21"/>
    <p:sldId id="321" r:id="rId22"/>
    <p:sldId id="329" r:id="rId23"/>
    <p:sldId id="338" r:id="rId24"/>
    <p:sldId id="339" r:id="rId25"/>
    <p:sldId id="340" r:id="rId26"/>
    <p:sldId id="341" r:id="rId27"/>
    <p:sldId id="348" r:id="rId28"/>
    <p:sldId id="311" r:id="rId29"/>
    <p:sldId id="330" r:id="rId30"/>
    <p:sldId id="333" r:id="rId31"/>
    <p:sldId id="334" r:id="rId32"/>
    <p:sldId id="335" r:id="rId33"/>
    <p:sldId id="363" r:id="rId34"/>
    <p:sldId id="349" r:id="rId35"/>
    <p:sldId id="368" r:id="rId36"/>
    <p:sldId id="373" r:id="rId37"/>
    <p:sldId id="374" r:id="rId38"/>
    <p:sldId id="350" r:id="rId39"/>
    <p:sldId id="351" r:id="rId40"/>
    <p:sldId id="352" r:id="rId41"/>
    <p:sldId id="370" r:id="rId42"/>
    <p:sldId id="371"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3" autoAdjust="0"/>
    <p:restoredTop sz="96754" autoAdjust="0"/>
  </p:normalViewPr>
  <p:slideViewPr>
    <p:cSldViewPr snapToGrid="0">
      <p:cViewPr varScale="1">
        <p:scale>
          <a:sx n="67" d="100"/>
          <a:sy n="67" d="100"/>
        </p:scale>
        <p:origin x="688" y="4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konomika.idnes.cz/foto.aspx?r=ekoakcie&amp;c=A170614_135442_ekoakcie_fih&amp;foto=FIH6bf730_Standa_03.p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https://www.faire-werbung.ch/wordpress/wp-content/uploads/2018/10/LK1120918.pdf</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367184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EE7F31D-5074-464C-B50C-EE60202230BC}" type="slidenum">
              <a:rPr lang="en-US" altLang="cs-CZ" sz="1300" smtClean="0"/>
              <a:pPr fontAlgn="base">
                <a:spcBef>
                  <a:spcPct val="0"/>
                </a:spcBef>
                <a:spcAft>
                  <a:spcPct val="0"/>
                </a:spcAft>
              </a:pPr>
              <a:t>25</a:t>
            </a:fld>
            <a:endParaRPr lang="en-US" altLang="cs-CZ" sz="1300"/>
          </a:p>
        </p:txBody>
      </p:sp>
      <p:sp>
        <p:nvSpPr>
          <p:cNvPr id="49155" name="Rectangle 2"/>
          <p:cNvSpPr>
            <a:spLocks noGrp="1" noRot="1" noChangeAspect="1" noChangeArrowheads="1" noTextEdit="1"/>
          </p:cNvSpPr>
          <p:nvPr>
            <p:ph type="sldImg"/>
          </p:nvPr>
        </p:nvSpPr>
        <p:spPr>
          <a:xfrm>
            <a:off x="139700" y="768350"/>
            <a:ext cx="6819900" cy="3836988"/>
          </a:xfrm>
          <a:ln/>
        </p:spPr>
      </p:sp>
      <p:sp>
        <p:nvSpPr>
          <p:cNvPr id="49156" name="Rectangle 3"/>
          <p:cNvSpPr>
            <a:spLocks noGrp="1" noChangeArrowheads="1"/>
          </p:cNvSpPr>
          <p:nvPr>
            <p:ph type="body" idx="1"/>
          </p:nvPr>
        </p:nvSpPr>
        <p:spPr>
          <a:noFill/>
        </p:spPr>
        <p:txBody>
          <a:bodyPr/>
          <a:lstStyle/>
          <a:p>
            <a:pPr eaLnBrk="1" hangingPunct="1"/>
            <a:r>
              <a:rPr lang="cs-CZ" altLang="cs-CZ">
                <a:latin typeface="Arial" panose="020B0604020202020204" pitchFamily="34" charset="0"/>
                <a:cs typeface="Arial" panose="020B0604020202020204" pitchFamily="34" charset="0"/>
              </a:rPr>
              <a:t>Toscani</a:t>
            </a:r>
            <a:endParaRPr lang="en-GB"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75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EE7F31D-5074-464C-B50C-EE60202230BC}" type="slidenum">
              <a:rPr lang="en-US" altLang="cs-CZ" sz="1300" smtClean="0"/>
              <a:pPr fontAlgn="base">
                <a:spcBef>
                  <a:spcPct val="0"/>
                </a:spcBef>
                <a:spcAft>
                  <a:spcPct val="0"/>
                </a:spcAft>
              </a:pPr>
              <a:t>26</a:t>
            </a:fld>
            <a:endParaRPr lang="en-US" altLang="cs-CZ" sz="1300"/>
          </a:p>
        </p:txBody>
      </p:sp>
      <p:sp>
        <p:nvSpPr>
          <p:cNvPr id="49155" name="Rectangle 2"/>
          <p:cNvSpPr>
            <a:spLocks noGrp="1" noRot="1" noChangeAspect="1" noChangeArrowheads="1" noTextEdit="1"/>
          </p:cNvSpPr>
          <p:nvPr>
            <p:ph type="sldImg"/>
          </p:nvPr>
        </p:nvSpPr>
        <p:spPr>
          <a:xfrm>
            <a:off x="139700" y="768350"/>
            <a:ext cx="6819900" cy="3836988"/>
          </a:xfrm>
          <a:ln/>
        </p:spPr>
      </p:sp>
      <p:sp>
        <p:nvSpPr>
          <p:cNvPr id="49156" name="Rectangle 3"/>
          <p:cNvSpPr>
            <a:spLocks noGrp="1" noChangeArrowheads="1"/>
          </p:cNvSpPr>
          <p:nvPr>
            <p:ph type="body" idx="1"/>
          </p:nvPr>
        </p:nvSpPr>
        <p:spPr>
          <a:noFill/>
        </p:spPr>
        <p:txBody>
          <a:bodyPr/>
          <a:lstStyle/>
          <a:p>
            <a:pPr eaLnBrk="1" hangingPunct="1"/>
            <a:r>
              <a:rPr lang="en-GB" altLang="cs-CZ" dirty="0">
                <a:latin typeface="Arial" panose="020B0604020202020204" pitchFamily="34" charset="0"/>
                <a:cs typeface="Arial" panose="020B0604020202020204" pitchFamily="34" charset="0"/>
              </a:rPr>
              <a:t>https://ekonomika.idnes.cz/bernard-metoo-kampan-new-york-times-pivovar-fzm-/ekonomika.aspx?c=A180503_140106_ekonomika_fih</a:t>
            </a:r>
            <a:endParaRPr lang="cs-CZ" altLang="cs-CZ" dirty="0">
              <a:latin typeface="Arial" panose="020B0604020202020204" pitchFamily="34" charset="0"/>
              <a:cs typeface="Arial" panose="020B0604020202020204" pitchFamily="34" charset="0"/>
            </a:endParaRPr>
          </a:p>
          <a:p>
            <a:r>
              <a:rPr lang="cs-CZ" altLang="cs-CZ" b="1" dirty="0">
                <a:solidFill>
                  <a:schemeClr val="bg1"/>
                </a:solidFill>
                <a:hlinkClick r:id="rId3"/>
              </a:rPr>
              <a:t>https://ekonomika.idnes.cz/foto.aspx?r=ekoakcie&amp;c=A170614_135442_ekoakcie_fih&amp;foto=FIH6bf730_Standa_03.png</a:t>
            </a:r>
            <a:endParaRPr lang="cs-CZ" altLang="cs-CZ" b="1" dirty="0">
              <a:solidFill>
                <a:schemeClr val="bg1"/>
              </a:solidFill>
            </a:endParaRPr>
          </a:p>
          <a:p>
            <a:r>
              <a:rPr lang="cs-CZ" altLang="cs-CZ" b="1" dirty="0">
                <a:solidFill>
                  <a:schemeClr val="bg1"/>
                </a:solidFill>
              </a:rPr>
              <a:t>https://www.bernard.cz/cs/v-akci/reklamni-kampane/4.shtml</a:t>
            </a:r>
            <a:endParaRPr lang="cs-CZ" dirty="0"/>
          </a:p>
          <a:p>
            <a:pPr eaLnBrk="1" hangingPunct="1"/>
            <a:endParaRPr lang="en-GB" alt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866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http://www.rpr.cz</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2971455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615352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2266445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1604072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55710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85434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1615406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347858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a:p>
            <a:r>
              <a:rPr lang="cs-CZ" dirty="0"/>
              <a:t>https://www.ranker.com/list/subliminal-advertising-messing-with-your-head/justin-andress</a:t>
            </a:r>
          </a:p>
          <a:p>
            <a:r>
              <a:rPr lang="cs-CZ" dirty="0"/>
              <a:t>https://www.m-journal.cz/aktuality/slovenska-rada-pro-reklamu-zamitla-stiznost-na-zneuziti-dedecka-vecernicka-v-reklame-csob__s288x7963.html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84238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931600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42</a:t>
            </a:fld>
            <a:endParaRPr lang="cs-CZ" altLang="cs-CZ"/>
          </a:p>
        </p:txBody>
      </p:sp>
    </p:spTree>
    <p:extLst>
      <p:ext uri="{BB962C8B-B14F-4D97-AF65-F5344CB8AC3E}">
        <p14:creationId xmlns:p14="http://schemas.microsoft.com/office/powerpoint/2010/main" val="146490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170416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14110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88324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82351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http://www.uni-bielefeld.de/Universitaet/Einrichtungen/Zentrale%20Institute/IWT/FWG/Wahrnehmung/werbung.html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02062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latin typeface="Arial" panose="020B0604020202020204" pitchFamily="34" charset="0"/>
                <a:cs typeface="Arial" panose="020B0604020202020204" pitchFamily="34" charset="0"/>
              </a:rPr>
              <a:t>JANSA, Lukáš. </a:t>
            </a:r>
            <a:r>
              <a:rPr lang="cs-CZ" altLang="cs-CZ" dirty="0" err="1">
                <a:latin typeface="Arial" panose="020B0604020202020204" pitchFamily="34" charset="0"/>
                <a:cs typeface="Arial" panose="020B0604020202020204" pitchFamily="34" charset="0"/>
              </a:rPr>
              <a:t>Cybersquatting</a:t>
            </a:r>
            <a:r>
              <a:rPr lang="cs-CZ" altLang="cs-CZ" dirty="0">
                <a:latin typeface="Arial" panose="020B0604020202020204" pitchFamily="34" charset="0"/>
                <a:cs typeface="Arial" panose="020B0604020202020204" pitchFamily="34" charset="0"/>
              </a:rPr>
              <a:t> a jeho podoby. In: </a:t>
            </a:r>
            <a:r>
              <a:rPr lang="cs-CZ" altLang="cs-CZ" i="1" dirty="0">
                <a:latin typeface="Arial" panose="020B0604020202020204" pitchFamily="34" charset="0"/>
                <a:cs typeface="Arial" panose="020B0604020202020204" pitchFamily="34" charset="0"/>
              </a:rPr>
              <a:t>Právo IT </a:t>
            </a:r>
            <a:r>
              <a:rPr lang="cs-CZ" altLang="cs-CZ" dirty="0">
                <a:latin typeface="Arial" panose="020B0604020202020204" pitchFamily="34" charset="0"/>
                <a:cs typeface="Arial" panose="020B0604020202020204" pitchFamily="34" charset="0"/>
              </a:rPr>
              <a:t>[online]. 22. 9. 2008. [cit. 2015-09-14]. Dostupné z: http://www.pravoit.cz/</a:t>
            </a:r>
            <a:r>
              <a:rPr lang="cs-CZ" altLang="cs-CZ" dirty="0" err="1">
                <a:latin typeface="Arial" panose="020B0604020202020204" pitchFamily="34" charset="0"/>
                <a:cs typeface="Arial" panose="020B0604020202020204" pitchFamily="34" charset="0"/>
              </a:rPr>
              <a:t>article</a:t>
            </a:r>
            <a:r>
              <a:rPr lang="cs-CZ" altLang="cs-CZ" dirty="0">
                <a:latin typeface="Arial" panose="020B0604020202020204" pitchFamily="34" charset="0"/>
                <a:cs typeface="Arial" panose="020B0604020202020204" pitchFamily="34" charset="0"/>
              </a:rPr>
              <a:t>/</a:t>
            </a:r>
            <a:r>
              <a:rPr lang="cs-CZ" altLang="cs-CZ" dirty="0" err="1">
                <a:latin typeface="Arial" panose="020B0604020202020204" pitchFamily="34" charset="0"/>
                <a:cs typeface="Arial" panose="020B0604020202020204" pitchFamily="34" charset="0"/>
              </a:rPr>
              <a:t>cybersquatting</a:t>
            </a:r>
            <a:r>
              <a:rPr lang="cs-CZ" altLang="cs-CZ" dirty="0">
                <a:latin typeface="Arial" panose="020B0604020202020204" pitchFamily="34" charset="0"/>
                <a:cs typeface="Arial" panose="020B0604020202020204" pitchFamily="34" charset="0"/>
              </a:rPr>
              <a:t>-a-jeho-podoby. Dušková, D. Nekalá soutěž na </a:t>
            </a:r>
            <a:r>
              <a:rPr lang="cs-CZ" altLang="cs-CZ" dirty="0" err="1">
                <a:latin typeface="Arial" panose="020B0604020202020204" pitchFamily="34" charset="0"/>
                <a:cs typeface="Arial" panose="020B0604020202020204" pitchFamily="34" charset="0"/>
              </a:rPr>
              <a:t>intenetu</a:t>
            </a:r>
            <a:r>
              <a:rPr lang="cs-CZ" altLang="cs-CZ" dirty="0">
                <a:latin typeface="Arial" panose="020B0604020202020204" pitchFamily="34" charset="0"/>
                <a:cs typeface="Arial" panose="020B0604020202020204" pitchFamily="34" charset="0"/>
              </a:rPr>
              <a:t>, DP, UK Praha</a:t>
            </a:r>
            <a:endParaRPr lang="en-GB" altLang="cs-CZ" dirty="0">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245761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latin typeface="Arial" panose="020B0604020202020204" pitchFamily="34" charset="0"/>
                <a:cs typeface="Arial" panose="020B0604020202020204" pitchFamily="34" charset="0"/>
              </a:rPr>
              <a:t>Dušková, D. Nekalá soutěž na </a:t>
            </a:r>
            <a:r>
              <a:rPr lang="cs-CZ" altLang="cs-CZ" dirty="0" err="1">
                <a:latin typeface="Arial" panose="020B0604020202020204" pitchFamily="34" charset="0"/>
                <a:cs typeface="Arial" panose="020B0604020202020204" pitchFamily="34" charset="0"/>
              </a:rPr>
              <a:t>intenetu</a:t>
            </a:r>
            <a:r>
              <a:rPr lang="cs-CZ" altLang="cs-CZ" dirty="0">
                <a:latin typeface="Arial" panose="020B0604020202020204" pitchFamily="34" charset="0"/>
                <a:cs typeface="Arial" panose="020B0604020202020204" pitchFamily="34" charset="0"/>
              </a:rPr>
              <a:t>, DP, UK Praha</a:t>
            </a:r>
            <a:endParaRPr lang="en-GB" altLang="cs-CZ" dirty="0">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2104773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grpSp>
        <p:nvGrpSpPr>
          <p:cNvPr id="4" name="Group 15"/>
          <p:cNvGrpSpPr>
            <a:grpSpLocks/>
          </p:cNvGrpSpPr>
          <p:nvPr/>
        </p:nvGrpSpPr>
        <p:grpSpPr bwMode="auto">
          <a:xfrm>
            <a:off x="5780618" y="1169989"/>
            <a:ext cx="6419849"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lstStyle>
            <a:lvl1pPr algn="l">
              <a:defRPr sz="4400">
                <a:effectLst/>
              </a:defRPr>
            </a:lvl1pPr>
          </a:lstStyle>
          <a:p>
            <a:r>
              <a:rPr lang="cs-CZ"/>
              <a:t>Kliknutím lze upravit styl.</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10" name="Date Placeholder 3"/>
          <p:cNvSpPr>
            <a:spLocks noGrp="1"/>
          </p:cNvSpPr>
          <p:nvPr>
            <p:ph type="dt" sz="half" idx="10"/>
          </p:nvPr>
        </p:nvSpPr>
        <p:spPr/>
        <p:txBody>
          <a:bodyPr/>
          <a:lstStyle>
            <a:lvl1pPr>
              <a:defRPr/>
            </a:lvl1pPr>
          </a:lstStyle>
          <a:p>
            <a:pPr>
              <a:defRPr/>
            </a:pPr>
            <a:fld id="{DC6986F3-FB9F-4F02-83E1-E7B160A975F3}" type="datetime10">
              <a:rPr lang="cs-CZ"/>
              <a:pPr>
                <a:defRPr/>
              </a:pPr>
              <a:t>09:49</a:t>
            </a:fld>
            <a:endParaRPr lang="cs-CZ"/>
          </a:p>
        </p:txBody>
      </p:sp>
      <p:sp>
        <p:nvSpPr>
          <p:cNvPr id="11" name="Footer Placeholder 4"/>
          <p:cNvSpPr>
            <a:spLocks noGrp="1"/>
          </p:cNvSpPr>
          <p:nvPr>
            <p:ph type="ftr" sz="quarter" idx="11"/>
          </p:nvPr>
        </p:nvSpPr>
        <p:spPr/>
        <p:txBody>
          <a:bodyPr/>
          <a:lstStyle>
            <a:lvl1pPr>
              <a:defRPr/>
            </a:lvl1pPr>
          </a:lstStyle>
          <a:p>
            <a:pPr>
              <a:defRPr/>
            </a:pPr>
            <a:endParaRPr lang="cs-CZ"/>
          </a:p>
        </p:txBody>
      </p:sp>
      <p:sp>
        <p:nvSpPr>
          <p:cNvPr id="12" name="Slide Number Placeholder 5"/>
          <p:cNvSpPr>
            <a:spLocks noGrp="1"/>
          </p:cNvSpPr>
          <p:nvPr>
            <p:ph type="sldNum" sz="quarter" idx="12"/>
          </p:nvPr>
        </p:nvSpPr>
        <p:spPr/>
        <p:txBody>
          <a:bodyPr/>
          <a:lstStyle>
            <a:lvl1pPr>
              <a:defRPr/>
            </a:lvl1pPr>
          </a:lstStyle>
          <a:p>
            <a:pPr>
              <a:defRPr/>
            </a:pPr>
            <a:fld id="{8C553CE1-44CF-4ADF-BED6-5D4E0E712D4E}" type="slidenum">
              <a:rPr lang="cs-CZ" altLang="cs-CZ"/>
              <a:pPr>
                <a:defRPr/>
              </a:pPr>
              <a:t>‹#›</a:t>
            </a:fld>
            <a:endParaRPr lang="cs-CZ" altLang="cs-CZ"/>
          </a:p>
        </p:txBody>
      </p:sp>
    </p:spTree>
    <p:extLst>
      <p:ext uri="{BB962C8B-B14F-4D97-AF65-F5344CB8AC3E}">
        <p14:creationId xmlns:p14="http://schemas.microsoft.com/office/powerpoint/2010/main" val="327770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Právnická fakulta MU / Katedra obchodního práva </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1805940"/>
            <a:ext cx="11361600" cy="2266005"/>
          </a:xfrm>
        </p:spPr>
        <p:txBody>
          <a:bodyPr/>
          <a:lstStyle/>
          <a:p>
            <a:br>
              <a:rPr lang="cs-CZ" dirty="0"/>
            </a:br>
            <a:r>
              <a:rPr lang="cs-CZ" dirty="0"/>
              <a:t>Právní regulace reklamy</a:t>
            </a:r>
            <a:br>
              <a:rPr lang="cs-CZ" dirty="0"/>
            </a:br>
            <a:br>
              <a:rPr lang="cs-CZ" dirty="0"/>
            </a:br>
            <a:endParaRPr lang="cs-CZ" dirty="0"/>
          </a:p>
        </p:txBody>
      </p:sp>
      <p:sp>
        <p:nvSpPr>
          <p:cNvPr id="5" name="Podnadpis 4"/>
          <p:cNvSpPr>
            <a:spLocks noGrp="1"/>
          </p:cNvSpPr>
          <p:nvPr>
            <p:ph type="subTitle" idx="1"/>
          </p:nvPr>
        </p:nvSpPr>
        <p:spPr>
          <a:xfrm>
            <a:off x="398502" y="4678680"/>
            <a:ext cx="11361600" cy="1280160"/>
          </a:xfrm>
        </p:spPr>
        <p:txBody>
          <a:bodyPr/>
          <a:lstStyle/>
          <a:p>
            <a:r>
              <a:rPr lang="cs-CZ" dirty="0"/>
              <a:t>Josef Kotásek</a:t>
            </a:r>
          </a:p>
        </p:txBody>
      </p:sp>
    </p:spTree>
    <p:extLst>
      <p:ext uri="{BB962C8B-B14F-4D97-AF65-F5344CB8AC3E}">
        <p14:creationId xmlns:p14="http://schemas.microsoft.com/office/powerpoint/2010/main" val="340333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a:buFont typeface="Arial" panose="020B0604020202020204" pitchFamily="34" charset="0"/>
              <a:buChar char="•"/>
            </a:pPr>
            <a:r>
              <a:rPr lang="cs-CZ" sz="2000" dirty="0"/>
              <a:t>asa.org.uk: „</a:t>
            </a:r>
            <a:r>
              <a:rPr lang="en-US" sz="2000" dirty="0"/>
              <a:t>McDonald’s produced a TV ad featuring a boy and his mother talking about his dead father. From the conversation, the boy became visibly upset as he found few similarities between him and the father that his mother described. Ultimately, he found comfort when she told him that both he and his father loved McDonald’s Filet-O-Fish burger. The ad attracted criticism that it was </a:t>
            </a:r>
            <a:r>
              <a:rPr lang="en-US" sz="2000" dirty="0" err="1"/>
              <a:t>trivialising</a:t>
            </a:r>
            <a:r>
              <a:rPr lang="en-US" sz="2000" dirty="0"/>
              <a:t> grief, was likely to cause distress to those who have experienced a close family death and was distasteful to compare an emotive theme to a fast food promotion. The fast food chain issued an apology and pulled the ads</a:t>
            </a:r>
            <a:r>
              <a:rPr lang="cs-CZ" sz="2000" dirty="0"/>
              <a:t>“</a:t>
            </a:r>
            <a:r>
              <a:rPr lang="en-US" sz="2000" dirty="0"/>
              <a:t>.</a:t>
            </a:r>
            <a:endParaRPr lang="cs-CZ" sz="2000" dirty="0"/>
          </a:p>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10</a:t>
            </a:fld>
            <a:endParaRPr lang="cs-CZ" altLang="cs-CZ"/>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771" y="4500386"/>
            <a:ext cx="4521666" cy="2357614"/>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00" y="4708232"/>
            <a:ext cx="3647377" cy="2357614"/>
          </a:xfrm>
          <a:prstGeom prst="rect">
            <a:avLst/>
          </a:prstGeom>
        </p:spPr>
      </p:pic>
    </p:spTree>
    <p:extLst>
      <p:ext uri="{BB962C8B-B14F-4D97-AF65-F5344CB8AC3E}">
        <p14:creationId xmlns:p14="http://schemas.microsoft.com/office/powerpoint/2010/main" val="344977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marL="72000" indent="0">
              <a:buNone/>
            </a:pPr>
            <a:endParaRPr lang="cs-CZ" sz="2000" dirty="0"/>
          </a:p>
          <a:p>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11</a:t>
            </a:fld>
            <a:endParaRPr lang="cs-CZ" altLang="cs-CZ"/>
          </a:p>
        </p:txBody>
      </p:sp>
      <p:pic>
        <p:nvPicPr>
          <p:cNvPr id="7" name="Obrázek 6">
            <a:extLst>
              <a:ext uri="{FF2B5EF4-FFF2-40B4-BE49-F238E27FC236}">
                <a16:creationId xmlns:a16="http://schemas.microsoft.com/office/drawing/2014/main" id="{9B99776E-D2B9-4F4C-ACA2-49A2FB205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607" y="1357460"/>
            <a:ext cx="7777422" cy="5500540"/>
          </a:xfrm>
          <a:prstGeom prst="rect">
            <a:avLst/>
          </a:prstGeom>
        </p:spPr>
      </p:pic>
    </p:spTree>
    <p:extLst>
      <p:ext uri="{BB962C8B-B14F-4D97-AF65-F5344CB8AC3E}">
        <p14:creationId xmlns:p14="http://schemas.microsoft.com/office/powerpoint/2010/main" val="85076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461913"/>
            <a:ext cx="9401425" cy="564087"/>
          </a:xfrm>
        </p:spPr>
        <p:txBody>
          <a:bodyPr/>
          <a:lstStyle/>
          <a:p>
            <a:r>
              <a:rPr lang="cs-CZ" dirty="0"/>
              <a:t>„Soudcovské“ skutkové podstaty I</a:t>
            </a:r>
          </a:p>
        </p:txBody>
      </p:sp>
      <p:sp>
        <p:nvSpPr>
          <p:cNvPr id="5" name="Zástupný symbol pro obsah 4"/>
          <p:cNvSpPr>
            <a:spLocks noGrp="1"/>
          </p:cNvSpPr>
          <p:nvPr>
            <p:ph idx="1"/>
          </p:nvPr>
        </p:nvSpPr>
        <p:spPr>
          <a:xfrm>
            <a:off x="720000" y="1238249"/>
            <a:ext cx="10753200" cy="5534025"/>
          </a:xfrm>
        </p:spPr>
        <p:txBody>
          <a:bodyPr/>
          <a:lstStyle/>
          <a:p>
            <a:pPr marL="72000" indent="0">
              <a:buNone/>
            </a:pPr>
            <a:r>
              <a:rPr lang="cs-CZ" sz="2400" dirty="0"/>
              <a:t>Generální klauzule - § 2976 odst. 1 OZ:</a:t>
            </a:r>
          </a:p>
          <a:p>
            <a:pPr algn="just">
              <a:buFont typeface="Arial" panose="020B0604020202020204" pitchFamily="34" charset="0"/>
              <a:buChar char="•"/>
            </a:pPr>
            <a:r>
              <a:rPr lang="cs-CZ" altLang="cs-CZ" sz="2400" dirty="0">
                <a:latin typeface="+mj-lt"/>
              </a:rPr>
              <a:t>Porušení norem veřejného práva: ZOS, </a:t>
            </a:r>
            <a:r>
              <a:rPr lang="cs-CZ" altLang="cs-CZ" sz="2400" dirty="0" err="1">
                <a:latin typeface="+mj-lt"/>
              </a:rPr>
              <a:t>ZRegRek</a:t>
            </a:r>
            <a:r>
              <a:rPr lang="cs-CZ" altLang="cs-CZ" sz="2400" dirty="0">
                <a:latin typeface="+mj-lt"/>
              </a:rPr>
              <a:t>, ZOHS, </a:t>
            </a:r>
            <a:r>
              <a:rPr lang="cs-CZ" altLang="cs-CZ" sz="2400" dirty="0" err="1">
                <a:latin typeface="+mj-lt"/>
              </a:rPr>
              <a:t>ZoPotr</a:t>
            </a:r>
            <a:r>
              <a:rPr lang="cs-CZ" altLang="cs-CZ" sz="2400" dirty="0">
                <a:latin typeface="+mj-lt"/>
              </a:rPr>
              <a:t>, ZRTV…</a:t>
            </a:r>
          </a:p>
          <a:p>
            <a:pPr algn="just">
              <a:buFont typeface="Arial" panose="020B0604020202020204" pitchFamily="34" charset="0"/>
              <a:buChar char="•"/>
            </a:pPr>
            <a:r>
              <a:rPr lang="cs-CZ" sz="2400" dirty="0">
                <a:latin typeface="+mj-lt"/>
              </a:rPr>
              <a:t>Porušení norem soukromého práva: o</a:t>
            </a:r>
            <a:r>
              <a:rPr lang="cs-CZ" altLang="cs-CZ" sz="2400" dirty="0">
                <a:latin typeface="+mj-lt"/>
              </a:rPr>
              <a:t>chrana osobnosti </a:t>
            </a:r>
          </a:p>
          <a:p>
            <a:pPr algn="just">
              <a:buFont typeface="Arial" panose="020B0604020202020204" pitchFamily="34" charset="0"/>
              <a:buChar char="•"/>
            </a:pPr>
            <a:r>
              <a:rPr lang="cs-CZ" altLang="cs-CZ" sz="2400" dirty="0">
                <a:latin typeface="Arial" panose="020B0604020202020204" pitchFamily="34" charset="0"/>
                <a:cs typeface="Arial" panose="020B0604020202020204" pitchFamily="34" charset="0"/>
              </a:rPr>
              <a:t>Autority v reklamě (politici)</a:t>
            </a:r>
          </a:p>
          <a:p>
            <a:pPr algn="just">
              <a:buFont typeface="Arial" panose="020B0604020202020204" pitchFamily="34" charset="0"/>
              <a:buChar char="•"/>
            </a:pPr>
            <a:r>
              <a:rPr lang="cs-CZ" altLang="cs-CZ" sz="2400" dirty="0">
                <a:latin typeface="Arial" panose="020B0604020202020204" pitchFamily="34" charset="0"/>
                <a:cs typeface="Arial" panose="020B0604020202020204" pitchFamily="34" charset="0"/>
              </a:rPr>
              <a:t>Podprahová reklama</a:t>
            </a:r>
          </a:p>
          <a:p>
            <a:pPr algn="just">
              <a:buFont typeface="Arial" panose="020B0604020202020204" pitchFamily="34" charset="0"/>
              <a:buChar char="•"/>
            </a:pPr>
            <a:r>
              <a:rPr lang="cs-CZ" altLang="cs-CZ" sz="2400" dirty="0">
                <a:latin typeface="Arial" panose="020B0604020202020204" pitchFamily="34" charset="0"/>
                <a:cs typeface="Arial" panose="020B0604020202020204" pitchFamily="34" charset="0"/>
              </a:rPr>
              <a:t>Skrytá reklama</a:t>
            </a:r>
          </a:p>
          <a:p>
            <a:pPr algn="just">
              <a:buFont typeface="Arial" panose="020B0604020202020204" pitchFamily="34" charset="0"/>
              <a:buChar char="•"/>
            </a:pPr>
            <a:r>
              <a:rPr lang="cs-CZ" altLang="cs-CZ" sz="2400" dirty="0">
                <a:latin typeface="Arial" panose="020B0604020202020204" pitchFamily="34" charset="0"/>
                <a:cs typeface="Arial" panose="020B0604020202020204" pitchFamily="34" charset="0"/>
              </a:rPr>
              <a:t>Neoznačení reklamní části</a:t>
            </a:r>
          </a:p>
          <a:p>
            <a:pPr algn="just">
              <a:buFont typeface="Arial" panose="020B0604020202020204" pitchFamily="34" charset="0"/>
              <a:buChar char="•"/>
            </a:pPr>
            <a:r>
              <a:rPr lang="cs-CZ" altLang="cs-CZ" sz="2400" dirty="0" err="1">
                <a:latin typeface="Arial" panose="020B0604020202020204" pitchFamily="34" charset="0"/>
                <a:cs typeface="Arial" panose="020B0604020202020204" pitchFamily="34" charset="0"/>
              </a:rPr>
              <a:t>Product</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placement</a:t>
            </a:r>
            <a:r>
              <a:rPr lang="cs-CZ" altLang="cs-CZ" sz="2400" dirty="0">
                <a:latin typeface="Arial" panose="020B0604020202020204" pitchFamily="34" charset="0"/>
                <a:cs typeface="Arial" panose="020B0604020202020204" pitchFamily="34" charset="0"/>
              </a:rPr>
              <a:t> v rozporu s ZRTV</a:t>
            </a:r>
          </a:p>
          <a:p>
            <a:pPr algn="just">
              <a:buFont typeface="Arial" panose="020B0604020202020204" pitchFamily="34" charset="0"/>
              <a:buChar char="•"/>
            </a:pPr>
            <a:endParaRPr lang="cs-CZ" altLang="cs-CZ" sz="2400" dirty="0">
              <a:latin typeface="Arial" panose="020B0604020202020204" pitchFamily="34" charset="0"/>
              <a:cs typeface="Arial" panose="020B0604020202020204" pitchFamily="34" charset="0"/>
            </a:endParaRPr>
          </a:p>
          <a:p>
            <a:endParaRPr lang="cs-CZ" dirty="0"/>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12</a:t>
            </a:fld>
            <a:endParaRPr lang="cs-CZ" altLang="cs-CZ"/>
          </a:p>
        </p:txBody>
      </p:sp>
    </p:spTree>
    <p:extLst>
      <p:ext uri="{BB962C8B-B14F-4D97-AF65-F5344CB8AC3E}">
        <p14:creationId xmlns:p14="http://schemas.microsoft.com/office/powerpoint/2010/main" val="1659566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169681"/>
            <a:ext cx="9401425" cy="759785"/>
          </a:xfrm>
        </p:spPr>
        <p:txBody>
          <a:bodyPr/>
          <a:lstStyle/>
          <a:p>
            <a:r>
              <a:rPr lang="cs-CZ" dirty="0"/>
              <a:t>„Soudcovské“ skutkové podstaty II</a:t>
            </a:r>
          </a:p>
        </p:txBody>
      </p:sp>
      <p:sp>
        <p:nvSpPr>
          <p:cNvPr id="5" name="Zástupný symbol pro obsah 4"/>
          <p:cNvSpPr>
            <a:spLocks noGrp="1"/>
          </p:cNvSpPr>
          <p:nvPr>
            <p:ph idx="1"/>
          </p:nvPr>
        </p:nvSpPr>
        <p:spPr>
          <a:xfrm>
            <a:off x="414000" y="999241"/>
            <a:ext cx="11454346" cy="5410985"/>
          </a:xfrm>
        </p:spPr>
        <p:txBody>
          <a:bodyPr/>
          <a:lstStyle/>
          <a:p>
            <a:pPr algn="just">
              <a:lnSpc>
                <a:spcPct val="90000"/>
              </a:lnSpc>
            </a:pPr>
            <a:r>
              <a:rPr lang="cs-CZ" altLang="cs-CZ" sz="2500" dirty="0">
                <a:latin typeface="+mj-lt"/>
              </a:rPr>
              <a:t>Guerilla marketing</a:t>
            </a:r>
          </a:p>
          <a:p>
            <a:pPr algn="just">
              <a:lnSpc>
                <a:spcPct val="90000"/>
              </a:lnSpc>
            </a:pPr>
            <a:endParaRPr lang="cs-CZ" altLang="cs-CZ" sz="2500" dirty="0">
              <a:latin typeface="+mj-lt"/>
            </a:endParaRPr>
          </a:p>
          <a:p>
            <a:pPr algn="just">
              <a:lnSpc>
                <a:spcPct val="90000"/>
              </a:lnSpc>
            </a:pPr>
            <a:r>
              <a:rPr lang="cs-CZ" altLang="cs-CZ" sz="2500" dirty="0" err="1">
                <a:latin typeface="+mj-lt"/>
              </a:rPr>
              <a:t>Kafeefahrten</a:t>
            </a:r>
            <a:endParaRPr lang="cs-CZ" altLang="cs-CZ" sz="2500" dirty="0">
              <a:latin typeface="+mj-lt"/>
            </a:endParaRPr>
          </a:p>
          <a:p>
            <a:pPr algn="just">
              <a:lnSpc>
                <a:spcPct val="90000"/>
              </a:lnSpc>
            </a:pPr>
            <a:endParaRPr lang="cs-CZ" altLang="cs-CZ" sz="2500" dirty="0">
              <a:latin typeface="+mj-lt"/>
            </a:endParaRPr>
          </a:p>
          <a:p>
            <a:pPr algn="just">
              <a:lnSpc>
                <a:spcPct val="90000"/>
              </a:lnSpc>
            </a:pPr>
            <a:r>
              <a:rPr lang="cs-CZ" altLang="cs-CZ" sz="2500" dirty="0" err="1">
                <a:latin typeface="+mj-lt"/>
              </a:rPr>
              <a:t>Podnákladové</a:t>
            </a:r>
            <a:r>
              <a:rPr lang="cs-CZ" altLang="cs-CZ" sz="2500" dirty="0">
                <a:latin typeface="+mj-lt"/>
              </a:rPr>
              <a:t> ceny</a:t>
            </a:r>
          </a:p>
          <a:p>
            <a:pPr algn="just">
              <a:lnSpc>
                <a:spcPct val="90000"/>
              </a:lnSpc>
            </a:pPr>
            <a:endParaRPr lang="cs-CZ" altLang="cs-CZ" sz="2500" dirty="0">
              <a:latin typeface="+mj-lt"/>
            </a:endParaRPr>
          </a:p>
          <a:p>
            <a:pPr algn="just">
              <a:lnSpc>
                <a:spcPct val="90000"/>
              </a:lnSpc>
            </a:pPr>
            <a:r>
              <a:rPr lang="cs-CZ" altLang="cs-CZ" sz="2500" dirty="0">
                <a:latin typeface="+mj-lt"/>
              </a:rPr>
              <a:t>Zabraňovací soutěž</a:t>
            </a:r>
          </a:p>
          <a:p>
            <a:pPr algn="just">
              <a:lnSpc>
                <a:spcPct val="90000"/>
              </a:lnSpc>
            </a:pPr>
            <a:endParaRPr lang="cs-CZ" altLang="cs-CZ" sz="2500" dirty="0">
              <a:latin typeface="+mj-lt"/>
            </a:endParaRPr>
          </a:p>
          <a:p>
            <a:pPr algn="just">
              <a:lnSpc>
                <a:spcPct val="90000"/>
              </a:lnSpc>
            </a:pPr>
            <a:r>
              <a:rPr lang="cs-CZ" altLang="cs-CZ" sz="2500" dirty="0">
                <a:latin typeface="+mj-lt"/>
              </a:rPr>
              <a:t>Přetahování zaměstnanců či zákazníků od konkurence</a:t>
            </a:r>
          </a:p>
          <a:p>
            <a:pPr algn="just">
              <a:lnSpc>
                <a:spcPct val="90000"/>
              </a:lnSpc>
            </a:pPr>
            <a:endParaRPr lang="cs-CZ" altLang="cs-CZ" sz="2500" dirty="0">
              <a:latin typeface="+mj-lt"/>
            </a:endParaRPr>
          </a:p>
          <a:p>
            <a:pPr algn="just">
              <a:lnSpc>
                <a:spcPct val="90000"/>
              </a:lnSpc>
            </a:pPr>
            <a:r>
              <a:rPr lang="cs-CZ" altLang="cs-CZ" sz="2500" dirty="0">
                <a:latin typeface="+mj-lt"/>
              </a:rPr>
              <a:t>Zneužití know-how</a:t>
            </a:r>
          </a:p>
          <a:p>
            <a:pPr algn="just">
              <a:lnSpc>
                <a:spcPct val="90000"/>
              </a:lnSpc>
            </a:pPr>
            <a:endParaRPr lang="cs-CZ" altLang="cs-CZ" sz="2500" dirty="0">
              <a:latin typeface="+mj-lt"/>
            </a:endParaRPr>
          </a:p>
          <a:p>
            <a:pPr algn="just">
              <a:lnSpc>
                <a:spcPct val="90000"/>
              </a:lnSpc>
            </a:pPr>
            <a:r>
              <a:rPr lang="cs-CZ" altLang="cs-CZ" sz="2500" dirty="0">
                <a:latin typeface="+mj-lt"/>
              </a:rPr>
              <a:t>Vázané obchody a diskriminační praktiky</a:t>
            </a:r>
          </a:p>
          <a:p>
            <a:pPr algn="just">
              <a:lnSpc>
                <a:spcPct val="90000"/>
              </a:lnSpc>
            </a:pPr>
            <a:endParaRPr lang="cs-CZ" altLang="cs-CZ" sz="2500" dirty="0">
              <a:latin typeface="+mj-lt"/>
            </a:endParaRPr>
          </a:p>
          <a:p>
            <a:pPr algn="just">
              <a:lnSpc>
                <a:spcPct val="90000"/>
              </a:lnSpc>
            </a:pPr>
            <a:r>
              <a:rPr lang="cs-CZ" altLang="cs-CZ" sz="2500" dirty="0">
                <a:latin typeface="+mj-lt"/>
              </a:rPr>
              <a:t>Sexistická reklama</a:t>
            </a: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13</a:t>
            </a:fld>
            <a:endParaRPr lang="cs-CZ" altLang="cs-CZ"/>
          </a:p>
        </p:txBody>
      </p:sp>
    </p:spTree>
    <p:extLst>
      <p:ext uri="{BB962C8B-B14F-4D97-AF65-F5344CB8AC3E}">
        <p14:creationId xmlns:p14="http://schemas.microsoft.com/office/powerpoint/2010/main" val="334784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796" y="515300"/>
            <a:ext cx="10753200" cy="451576"/>
          </a:xfrm>
        </p:spPr>
        <p:txBody>
          <a:bodyPr/>
          <a:lstStyle/>
          <a:p>
            <a:r>
              <a:rPr lang="cs-CZ" dirty="0"/>
              <a:t>Podprahová reklama (pod 50 milisekund)</a:t>
            </a:r>
          </a:p>
        </p:txBody>
      </p:sp>
      <p:sp>
        <p:nvSpPr>
          <p:cNvPr id="5" name="Zástupný symbol pro obsah 4"/>
          <p:cNvSpPr>
            <a:spLocks noGrp="1"/>
          </p:cNvSpPr>
          <p:nvPr>
            <p:ph idx="1"/>
          </p:nvPr>
        </p:nvSpPr>
        <p:spPr>
          <a:xfrm>
            <a:off x="666000" y="1542821"/>
            <a:ext cx="9449911" cy="5077435"/>
          </a:xfrm>
        </p:spPr>
        <p:txBody>
          <a:bodyPr/>
          <a:lstStyle/>
          <a:p>
            <a:pPr lvl="2"/>
            <a:endParaRPr lang="cs-CZ" sz="1900" i="1"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14</a:t>
            </a:fld>
            <a:endParaRPr lang="cs-CZ" alt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209" y="2636417"/>
            <a:ext cx="3813746" cy="2518387"/>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522" y="1222310"/>
            <a:ext cx="2200537" cy="1502413"/>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955" y="2605136"/>
            <a:ext cx="3716399" cy="2580947"/>
          </a:xfrm>
          <a:prstGeom prst="rect">
            <a:avLst/>
          </a:prstGeom>
        </p:spPr>
      </p:pic>
    </p:spTree>
    <p:extLst>
      <p:ext uri="{BB962C8B-B14F-4D97-AF65-F5344CB8AC3E}">
        <p14:creationId xmlns:p14="http://schemas.microsoft.com/office/powerpoint/2010/main" val="213271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Sporné: Meta-</a:t>
            </a:r>
            <a:r>
              <a:rPr lang="cs-CZ" dirty="0" err="1"/>
              <a:t>tagging</a:t>
            </a:r>
            <a:endParaRPr lang="cs-CZ" dirty="0"/>
          </a:p>
        </p:txBody>
      </p:sp>
      <p:sp>
        <p:nvSpPr>
          <p:cNvPr id="5" name="Zástupný symbol pro obsah 4"/>
          <p:cNvSpPr>
            <a:spLocks noGrp="1"/>
          </p:cNvSpPr>
          <p:nvPr>
            <p:ph idx="1"/>
          </p:nvPr>
        </p:nvSpPr>
        <p:spPr>
          <a:xfrm>
            <a:off x="666000" y="1395167"/>
            <a:ext cx="10910115" cy="5225089"/>
          </a:xfrm>
        </p:spPr>
        <p:txBody>
          <a:bodyPr/>
          <a:lstStyle/>
          <a:p>
            <a:pPr algn="just">
              <a:buFont typeface="Arial" panose="020B0604020202020204" pitchFamily="34" charset="0"/>
              <a:buChar char="•"/>
            </a:pPr>
            <a:r>
              <a:rPr lang="cs-CZ" altLang="cs-CZ" dirty="0"/>
              <a:t>zneužívání algoritmu vyhledávačů tím, že v části HTML kódu (</a:t>
            </a:r>
            <a:r>
              <a:rPr lang="cs-CZ" altLang="cs-CZ" i="1" dirty="0"/>
              <a:t>meta-</a:t>
            </a:r>
            <a:r>
              <a:rPr lang="cs-CZ" altLang="cs-CZ" i="1" dirty="0" err="1"/>
              <a:t>tagu</a:t>
            </a:r>
            <a:r>
              <a:rPr lang="cs-CZ" altLang="cs-CZ" dirty="0"/>
              <a:t>) jsou obsažena klíčová slova (například firma konkurence či dokonce ochranná známka</a:t>
            </a:r>
          </a:p>
          <a:p>
            <a:pPr algn="just">
              <a:buFont typeface="Arial" panose="020B0604020202020204" pitchFamily="34" charset="0"/>
              <a:buChar char="•"/>
            </a:pPr>
            <a:r>
              <a:rPr lang="cs-CZ" altLang="cs-CZ" dirty="0"/>
              <a:t>výsledek vyhledávání ovlivní spotřebitele a ten se  potenciálně dostane na stránky jež vůbec neměl v úmyslu navštívit</a:t>
            </a:r>
          </a:p>
          <a:p>
            <a:pPr algn="just">
              <a:buFont typeface="Arial" panose="020B0604020202020204" pitchFamily="34" charset="0"/>
              <a:buChar char="•"/>
            </a:pPr>
            <a:r>
              <a:rPr lang="cs-CZ" altLang="cs-CZ" dirty="0"/>
              <a:t>Obsoletní problém: velké vyhledávače meta-</a:t>
            </a:r>
            <a:r>
              <a:rPr lang="cs-CZ" altLang="cs-CZ" dirty="0" err="1"/>
              <a:t>tagy</a:t>
            </a:r>
            <a:r>
              <a:rPr lang="cs-CZ" altLang="cs-CZ" dirty="0"/>
              <a:t> ignorují?</a:t>
            </a:r>
          </a:p>
          <a:p>
            <a:pPr algn="just">
              <a:buFont typeface="Arial" panose="020B0604020202020204" pitchFamily="34" charset="0"/>
              <a:buChar char="•"/>
            </a:pPr>
            <a:r>
              <a:rPr lang="cs-CZ" altLang="cs-CZ" sz="1900" i="1" dirty="0"/>
              <a:t>Nutno zohlednit v rámci SEO (</a:t>
            </a:r>
            <a:r>
              <a:rPr lang="cs-CZ" altLang="cs-CZ" sz="1900" i="1" dirty="0" err="1"/>
              <a:t>Search</a:t>
            </a:r>
            <a:r>
              <a:rPr lang="cs-CZ" altLang="cs-CZ" sz="1900" i="1" dirty="0"/>
              <a:t> </a:t>
            </a:r>
            <a:r>
              <a:rPr lang="cs-CZ" altLang="cs-CZ" sz="1900" i="1" dirty="0" err="1"/>
              <a:t>Engine</a:t>
            </a:r>
            <a:r>
              <a:rPr lang="cs-CZ" altLang="cs-CZ" sz="1900" i="1" dirty="0"/>
              <a:t> </a:t>
            </a:r>
            <a:r>
              <a:rPr lang="cs-CZ" altLang="cs-CZ" sz="1900" i="1" dirty="0" err="1"/>
              <a:t>Optimization</a:t>
            </a:r>
            <a:r>
              <a:rPr lang="cs-CZ" altLang="cs-CZ" sz="1900" i="1" dirty="0"/>
              <a:t>) uzpůsobení webových stránek takovým, aby byl jejich obsah vhodný pro automatické zpracování internetových vyhledávačů s cílem zajistit větší návštěvnost</a:t>
            </a:r>
            <a:endParaRPr lang="en-US" altLang="cs-CZ" sz="1900" i="1" dirty="0">
              <a:latin typeface="Arial" panose="020B0604020202020204" pitchFamily="34" charset="0"/>
              <a:cs typeface="Arial" panose="020B0604020202020204" pitchFamily="34" charset="0"/>
            </a:endParaRPr>
          </a:p>
          <a:p>
            <a:endParaRPr lang="cs-CZ" sz="2000"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15</a:t>
            </a:fld>
            <a:endParaRPr lang="cs-CZ" altLang="cs-CZ"/>
          </a:p>
        </p:txBody>
      </p:sp>
    </p:spTree>
    <p:extLst>
      <p:ext uri="{BB962C8B-B14F-4D97-AF65-F5344CB8AC3E}">
        <p14:creationId xmlns:p14="http://schemas.microsoft.com/office/powerpoint/2010/main" val="1571291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Sporné: </a:t>
            </a:r>
            <a:r>
              <a:rPr lang="cs-CZ" dirty="0" err="1"/>
              <a:t>Typosquatting</a:t>
            </a:r>
            <a:endParaRPr lang="cs-CZ" dirty="0"/>
          </a:p>
        </p:txBody>
      </p:sp>
      <p:sp>
        <p:nvSpPr>
          <p:cNvPr id="5" name="Zástupný symbol pro obsah 4"/>
          <p:cNvSpPr>
            <a:spLocks noGrp="1"/>
          </p:cNvSpPr>
          <p:nvPr>
            <p:ph idx="1"/>
          </p:nvPr>
        </p:nvSpPr>
        <p:spPr>
          <a:xfrm>
            <a:off x="1706881" y="1395167"/>
            <a:ext cx="8409030" cy="5225089"/>
          </a:xfrm>
        </p:spPr>
        <p:txBody>
          <a:bodyPr/>
          <a:lstStyle/>
          <a:p>
            <a:pPr algn="just">
              <a:buFont typeface="Arial" panose="020B0604020202020204" pitchFamily="34" charset="0"/>
              <a:buChar char="•"/>
            </a:pPr>
            <a:endParaRPr lang="cs-CZ" altLang="cs-CZ" i="1" dirty="0"/>
          </a:p>
          <a:p>
            <a:pPr algn="just">
              <a:buFont typeface="Arial" panose="020B0604020202020204" pitchFamily="34" charset="0"/>
              <a:buChar char="•"/>
            </a:pPr>
            <a:r>
              <a:rPr lang="cs-CZ" altLang="cs-CZ" dirty="0"/>
              <a:t>nekalé dosažení</a:t>
            </a:r>
            <a:r>
              <a:rPr lang="cs-CZ" altLang="cs-CZ" i="1" dirty="0"/>
              <a:t> </a:t>
            </a:r>
            <a:r>
              <a:rPr lang="cs-CZ" altLang="cs-CZ" dirty="0"/>
              <a:t>zvýšeného počtu zákazníků, kteří navštíví webovou stránku omylem. </a:t>
            </a:r>
          </a:p>
          <a:p>
            <a:pPr algn="just">
              <a:buFont typeface="Arial" panose="020B0604020202020204" pitchFamily="34" charset="0"/>
              <a:buChar char="•"/>
            </a:pPr>
            <a:r>
              <a:rPr lang="cs-CZ" altLang="cs-CZ" dirty="0"/>
              <a:t>Příklad: </a:t>
            </a:r>
            <a:r>
              <a:rPr lang="cs-CZ" altLang="cs-CZ" dirty="0" err="1"/>
              <a:t>The</a:t>
            </a:r>
            <a:r>
              <a:rPr lang="cs-CZ" altLang="cs-CZ" dirty="0"/>
              <a:t> New York </a:t>
            </a:r>
            <a:r>
              <a:rPr lang="cs-CZ" altLang="cs-CZ" dirty="0" err="1"/>
              <a:t>Times</a:t>
            </a:r>
            <a:r>
              <a:rPr lang="cs-CZ" altLang="cs-CZ" dirty="0"/>
              <a:t> používal doménové jméno svého konkurenta v podobě s chybějícím písmenem „t“ na konci (washingtonpos.com)</a:t>
            </a:r>
            <a:endParaRPr lang="en-US" altLang="cs-CZ" dirty="0">
              <a:latin typeface="Arial" panose="020B0604020202020204" pitchFamily="34" charset="0"/>
              <a:cs typeface="Arial" panose="020B0604020202020204" pitchFamily="34" charset="0"/>
            </a:endParaRPr>
          </a:p>
          <a:p>
            <a:pPr lvl="2"/>
            <a:r>
              <a:rPr lang="cs-CZ" b="1" i="1" dirty="0"/>
              <a:t>			</a:t>
            </a:r>
            <a:endParaRPr lang="cs-CZ" sz="1900" i="1"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16</a:t>
            </a:fld>
            <a:endParaRPr lang="cs-CZ" altLang="cs-CZ" dirty="0"/>
          </a:p>
        </p:txBody>
      </p:sp>
    </p:spTree>
    <p:extLst>
      <p:ext uri="{BB962C8B-B14F-4D97-AF65-F5344CB8AC3E}">
        <p14:creationId xmlns:p14="http://schemas.microsoft.com/office/powerpoint/2010/main" val="23854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Linking</a:t>
            </a:r>
            <a:endParaRPr lang="cs-CZ" dirty="0"/>
          </a:p>
        </p:txBody>
      </p:sp>
      <p:sp>
        <p:nvSpPr>
          <p:cNvPr id="5" name="Zástupný symbol pro obsah 4"/>
          <p:cNvSpPr>
            <a:spLocks noGrp="1"/>
          </p:cNvSpPr>
          <p:nvPr>
            <p:ph idx="1"/>
          </p:nvPr>
        </p:nvSpPr>
        <p:spPr>
          <a:xfrm>
            <a:off x="414000" y="1272619"/>
            <a:ext cx="11294092" cy="5245628"/>
          </a:xfrm>
        </p:spPr>
        <p:txBody>
          <a:bodyPr/>
          <a:lstStyle/>
          <a:p>
            <a:pPr algn="just">
              <a:buFont typeface="Arial" panose="020B0604020202020204" pitchFamily="34" charset="0"/>
              <a:buChar char="•"/>
            </a:pPr>
            <a:r>
              <a:rPr lang="cs-CZ" altLang="cs-CZ" sz="2600" b="1" i="1" dirty="0" err="1"/>
              <a:t>Ticketmaster</a:t>
            </a:r>
            <a:r>
              <a:rPr lang="cs-CZ" altLang="cs-CZ" sz="2600" b="1" i="1" dirty="0"/>
              <a:t> vs. Tickets.com</a:t>
            </a:r>
            <a:r>
              <a:rPr lang="cs-CZ" altLang="cs-CZ" sz="2600" dirty="0"/>
              <a:t>.</a:t>
            </a:r>
          </a:p>
          <a:p>
            <a:pPr algn="just">
              <a:buFont typeface="Arial" panose="020B0604020202020204" pitchFamily="34" charset="0"/>
              <a:buChar char="•"/>
            </a:pPr>
            <a:r>
              <a:rPr lang="cs-CZ" altLang="cs-CZ" sz="2600" dirty="0"/>
              <a:t>žalovaný, společnost Tickets.com, provozovala stránky s obdobným obsahem jako žalobce; neprodávala však lístky na všechny události, které na svých webových stránkách prezentovala. </a:t>
            </a:r>
          </a:p>
          <a:p>
            <a:pPr algn="just">
              <a:buFont typeface="Arial" panose="020B0604020202020204" pitchFamily="34" charset="0"/>
              <a:buChar char="•"/>
            </a:pPr>
            <a:r>
              <a:rPr lang="cs-CZ" altLang="cs-CZ" sz="2600" dirty="0"/>
              <a:t>Pokud šlo o události, k nimž měl výhradní právo prodeje žalobce, umístila žalovaná k příslušné události odkaz na webovou stránku žalobce. Jednalo se však o </a:t>
            </a:r>
            <a:r>
              <a:rPr lang="cs-CZ" altLang="cs-CZ" sz="2600" dirty="0" err="1"/>
              <a:t>deep</a:t>
            </a:r>
            <a:r>
              <a:rPr lang="cs-CZ" altLang="cs-CZ" sz="2600" dirty="0"/>
              <a:t> link směřující mimo domovskou stránku žalobcovy </a:t>
            </a:r>
            <a:r>
              <a:rPr lang="cs-CZ" altLang="cs-CZ" sz="2600" dirty="0" err="1"/>
              <a:t>website</a:t>
            </a:r>
            <a:r>
              <a:rPr lang="cs-CZ" altLang="cs-CZ" sz="2600" dirty="0"/>
              <a:t>, konkrétně na webové stránky týkající se vybraných událostí (odvedla tedy zákazníky přímo „ke zdroji“)</a:t>
            </a:r>
            <a:endParaRPr lang="cs-CZ" altLang="cs-CZ" sz="2600"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17</a:t>
            </a:fld>
            <a:endParaRPr lang="cs-CZ" altLang="cs-CZ"/>
          </a:p>
        </p:txBody>
      </p:sp>
    </p:spTree>
    <p:extLst>
      <p:ext uri="{BB962C8B-B14F-4D97-AF65-F5344CB8AC3E}">
        <p14:creationId xmlns:p14="http://schemas.microsoft.com/office/powerpoint/2010/main" val="143414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1852" y="796955"/>
            <a:ext cx="11095348" cy="553674"/>
          </a:xfrm>
        </p:spPr>
        <p:txBody>
          <a:bodyPr/>
          <a:lstStyle/>
          <a:p>
            <a:r>
              <a:rPr lang="cs-CZ" dirty="0"/>
              <a:t>Praktické obtíže při určení referenční skupiny </a:t>
            </a:r>
          </a:p>
        </p:txBody>
      </p:sp>
      <p:sp>
        <p:nvSpPr>
          <p:cNvPr id="5" name="Zástupný symbol pro obsah 4"/>
          <p:cNvSpPr>
            <a:spLocks noGrp="1"/>
          </p:cNvSpPr>
          <p:nvPr>
            <p:ph idx="1"/>
          </p:nvPr>
        </p:nvSpPr>
        <p:spPr>
          <a:xfrm>
            <a:off x="720000" y="1459685"/>
            <a:ext cx="9771831" cy="4672829"/>
          </a:xfrm>
        </p:spPr>
        <p:txBody>
          <a:bodyPr/>
          <a:lstStyle/>
          <a:p>
            <a:pPr>
              <a:buFont typeface="Arial" panose="020B0604020202020204" pitchFamily="34" charset="0"/>
              <a:buChar char="•"/>
            </a:pPr>
            <a:r>
              <a:rPr lang="cs-CZ" dirty="0"/>
              <a:t>Referenční skupina, zvláště zranitelní spotřebitelé</a:t>
            </a:r>
          </a:p>
          <a:p>
            <a:pPr>
              <a:buFont typeface="Arial" panose="020B0604020202020204" pitchFamily="34" charset="0"/>
              <a:buChar char="•"/>
            </a:pPr>
            <a:r>
              <a:rPr lang="cs-CZ" dirty="0"/>
              <a:t>Časové aspekty</a:t>
            </a:r>
          </a:p>
          <a:p>
            <a:pPr>
              <a:buFont typeface="Arial" panose="020B0604020202020204" pitchFamily="34" charset="0"/>
              <a:buChar char="•"/>
            </a:pPr>
            <a:r>
              <a:rPr lang="cs-CZ" dirty="0"/>
              <a:t>Nemožnost přesné simulace spotřebitelského rozhodnutí</a:t>
            </a:r>
          </a:p>
          <a:p>
            <a:pPr>
              <a:buFont typeface="Arial" panose="020B0604020202020204" pitchFamily="34" charset="0"/>
              <a:buChar char="•"/>
            </a:pPr>
            <a:r>
              <a:rPr lang="cs-CZ" altLang="cs-CZ" dirty="0" err="1">
                <a:latin typeface="Arial" panose="020B0604020202020204" pitchFamily="34" charset="0"/>
                <a:cs typeface="Arial" panose="020B0604020202020204" pitchFamily="34" charset="0"/>
              </a:rPr>
              <a:t>Temptation</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of</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hindsight</a:t>
            </a:r>
            <a:endParaRPr lang="cs-CZ" dirty="0"/>
          </a:p>
          <a:p>
            <a:pPr>
              <a:buFont typeface="Arial" panose="020B0604020202020204" pitchFamily="34" charset="0"/>
              <a:buChar char="•"/>
            </a:pPr>
            <a:r>
              <a:rPr lang="cs-CZ" dirty="0"/>
              <a:t>Projekce soudu</a:t>
            </a:r>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18</a:t>
            </a:fld>
            <a:endParaRPr lang="cs-CZ" altLang="cs-CZ"/>
          </a:p>
        </p:txBody>
      </p:sp>
    </p:spTree>
    <p:extLst>
      <p:ext uri="{BB962C8B-B14F-4D97-AF65-F5344CB8AC3E}">
        <p14:creationId xmlns:p14="http://schemas.microsoft.com/office/powerpoint/2010/main" val="280615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a:t>Průměrný spotřebitel jako referenční skupina</a:t>
            </a:r>
          </a:p>
        </p:txBody>
      </p:sp>
      <p:sp>
        <p:nvSpPr>
          <p:cNvPr id="5" name="Zástupný symbol pro obsah 4"/>
          <p:cNvSpPr>
            <a:spLocks noGrp="1"/>
          </p:cNvSpPr>
          <p:nvPr>
            <p:ph idx="1"/>
          </p:nvPr>
        </p:nvSpPr>
        <p:spPr>
          <a:xfrm>
            <a:off x="575035" y="1459685"/>
            <a:ext cx="10689996" cy="5020315"/>
          </a:xfrm>
        </p:spPr>
        <p:txBody>
          <a:bodyPr/>
          <a:lstStyle/>
          <a:p>
            <a:pPr>
              <a:buFont typeface="Arial" panose="020B0604020202020204" pitchFamily="34" charset="0"/>
              <a:buChar char="•"/>
            </a:pPr>
            <a:r>
              <a:rPr lang="cs-CZ" altLang="cs-CZ" b="1" dirty="0">
                <a:solidFill>
                  <a:schemeClr val="tx2">
                    <a:lumMod val="60000"/>
                    <a:lumOff val="40000"/>
                  </a:schemeClr>
                </a:solidFill>
                <a:latin typeface="Arial" panose="020B0604020202020204" pitchFamily="34" charset="0"/>
                <a:cs typeface="Arial" panose="020B0604020202020204" pitchFamily="34" charset="0"/>
              </a:rPr>
              <a:t>Empirický v. normativní model</a:t>
            </a:r>
          </a:p>
          <a:p>
            <a:pPr>
              <a:buFont typeface="Arial" panose="020B0604020202020204" pitchFamily="34" charset="0"/>
              <a:buChar char="•"/>
            </a:pPr>
            <a:r>
              <a:rPr lang="cs-CZ" dirty="0"/>
              <a:t>Normativní model:</a:t>
            </a:r>
          </a:p>
          <a:p>
            <a:pPr lvl="1">
              <a:buFont typeface="Arial" panose="020B0604020202020204" pitchFamily="34" charset="0"/>
              <a:buChar char="•"/>
            </a:pPr>
            <a:r>
              <a:rPr lang="cs-CZ" sz="2400" dirty="0"/>
              <a:t>Francouzský přístup (spotřebitel projevující alespoň bazální míru snahy a obezřetnosti)</a:t>
            </a:r>
          </a:p>
          <a:p>
            <a:pPr lvl="1">
              <a:buFont typeface="Arial" panose="020B0604020202020204" pitchFamily="34" charset="0"/>
              <a:buChar char="•"/>
            </a:pPr>
            <a:r>
              <a:rPr lang="cs-CZ" sz="2400" dirty="0"/>
              <a:t>Německý přístup (spotřebitel nepoučený a nestarající se, s nízkými znalostmi, vlastnostmi a schopnosti, bez zájmu)</a:t>
            </a:r>
          </a:p>
          <a:p>
            <a:pPr lvl="1">
              <a:buFont typeface="Arial" panose="020B0604020202020204" pitchFamily="34" charset="0"/>
              <a:buChar char="•"/>
            </a:pPr>
            <a:r>
              <a:rPr lang="cs-CZ" sz="2400" dirty="0"/>
              <a:t>ESD </a:t>
            </a:r>
            <a:r>
              <a:rPr lang="cs-CZ" sz="2400" dirty="0" err="1"/>
              <a:t>Libertel</a:t>
            </a:r>
            <a:r>
              <a:rPr lang="cs-CZ" sz="2400" dirty="0"/>
              <a:t> (C -104/01) - </a:t>
            </a:r>
            <a:r>
              <a:rPr lang="cs-CZ" sz="2400" dirty="0" err="1"/>
              <a:t>the</a:t>
            </a:r>
            <a:r>
              <a:rPr lang="cs-CZ" sz="2400" dirty="0"/>
              <a:t> </a:t>
            </a:r>
            <a:r>
              <a:rPr lang="cs-CZ" sz="2400" dirty="0" err="1"/>
              <a:t>average</a:t>
            </a:r>
            <a:r>
              <a:rPr lang="cs-CZ" sz="2400" dirty="0"/>
              <a:t> </a:t>
            </a:r>
            <a:r>
              <a:rPr lang="cs-CZ" sz="2400" dirty="0" err="1"/>
              <a:t>consumer</a:t>
            </a:r>
            <a:r>
              <a:rPr lang="cs-CZ" sz="2400" dirty="0"/>
              <a:t>, </a:t>
            </a:r>
            <a:r>
              <a:rPr lang="cs-CZ" sz="2400" dirty="0" err="1"/>
              <a:t>reasonably</a:t>
            </a:r>
            <a:r>
              <a:rPr lang="cs-CZ" sz="2400" dirty="0"/>
              <a:t> </a:t>
            </a:r>
          </a:p>
          <a:p>
            <a:pPr lvl="1">
              <a:buFont typeface="Arial" panose="020B0604020202020204" pitchFamily="34" charset="0"/>
              <a:buChar char="•"/>
            </a:pPr>
            <a:r>
              <a:rPr lang="cs-CZ" sz="2400" dirty="0" err="1"/>
              <a:t>well-informed</a:t>
            </a:r>
            <a:r>
              <a:rPr lang="cs-CZ" sz="2400" dirty="0"/>
              <a:t> and </a:t>
            </a:r>
            <a:r>
              <a:rPr lang="cs-CZ" sz="2400" dirty="0" err="1"/>
              <a:t>reasonably</a:t>
            </a:r>
            <a:r>
              <a:rPr lang="cs-CZ" sz="2400" dirty="0"/>
              <a:t> observant and </a:t>
            </a:r>
            <a:r>
              <a:rPr lang="cs-CZ" sz="2400" dirty="0" err="1"/>
              <a:t>circumspect</a:t>
            </a:r>
            <a:r>
              <a:rPr lang="cs-CZ" sz="2400" dirty="0"/>
              <a:t> </a:t>
            </a:r>
          </a:p>
          <a:p>
            <a:pPr lvl="1">
              <a:buFont typeface="Arial" panose="020B0604020202020204" pitchFamily="34" charset="0"/>
              <a:buChar char="•"/>
            </a:pPr>
            <a:r>
              <a:rPr lang="cs-CZ" sz="2400" dirty="0"/>
              <a:t>ESD Gut </a:t>
            </a:r>
            <a:r>
              <a:rPr lang="cs-CZ" sz="2400" dirty="0" err="1"/>
              <a:t>Springenheide</a:t>
            </a:r>
            <a:r>
              <a:rPr lang="cs-CZ" sz="2400" dirty="0"/>
              <a:t> and </a:t>
            </a:r>
            <a:r>
              <a:rPr lang="cs-CZ" sz="2400" dirty="0" err="1"/>
              <a:t>Tusky</a:t>
            </a:r>
            <a:r>
              <a:rPr lang="cs-CZ" sz="2400" dirty="0"/>
              <a:t> (C-210/96) </a:t>
            </a:r>
            <a:r>
              <a:rPr lang="cs-CZ" sz="2400" dirty="0" err="1"/>
              <a:t>reasonably</a:t>
            </a:r>
            <a:r>
              <a:rPr lang="cs-CZ" sz="2400" dirty="0"/>
              <a:t> </a:t>
            </a:r>
            <a:r>
              <a:rPr lang="cs-CZ" sz="2400" dirty="0" err="1"/>
              <a:t>well-informed</a:t>
            </a:r>
            <a:r>
              <a:rPr lang="cs-CZ" sz="2400" dirty="0"/>
              <a:t> and </a:t>
            </a:r>
            <a:r>
              <a:rPr lang="cs-CZ" sz="2400" dirty="0" err="1"/>
              <a:t>reasonably</a:t>
            </a:r>
            <a:r>
              <a:rPr lang="cs-CZ" sz="2400" dirty="0"/>
              <a:t> observant and </a:t>
            </a:r>
            <a:r>
              <a:rPr lang="cs-CZ" sz="2400" dirty="0" err="1"/>
              <a:t>circumspect</a:t>
            </a:r>
            <a:r>
              <a:rPr lang="cs-CZ" sz="2400" dirty="0"/>
              <a:t>, </a:t>
            </a:r>
            <a:r>
              <a:rPr lang="cs-CZ" sz="2400" dirty="0" err="1"/>
              <a:t>without</a:t>
            </a:r>
            <a:r>
              <a:rPr lang="cs-CZ" sz="2400" dirty="0"/>
              <a:t> </a:t>
            </a:r>
            <a:r>
              <a:rPr lang="cs-CZ" sz="2400" dirty="0" err="1"/>
              <a:t>ordering</a:t>
            </a:r>
            <a:r>
              <a:rPr lang="cs-CZ" sz="2400" dirty="0"/>
              <a:t> </a:t>
            </a:r>
            <a:r>
              <a:rPr lang="cs-CZ" sz="2400" dirty="0" err="1"/>
              <a:t>an</a:t>
            </a:r>
            <a:r>
              <a:rPr lang="cs-CZ" sz="2400" dirty="0"/>
              <a:t> </a:t>
            </a:r>
            <a:r>
              <a:rPr lang="cs-CZ" sz="2400" dirty="0" err="1"/>
              <a:t>expert's</a:t>
            </a:r>
            <a:r>
              <a:rPr lang="cs-CZ" sz="2400" dirty="0"/>
              <a:t> report </a:t>
            </a:r>
            <a:r>
              <a:rPr lang="cs-CZ" sz="2400" dirty="0" err="1"/>
              <a:t>or</a:t>
            </a:r>
            <a:r>
              <a:rPr lang="cs-CZ" sz="2400" dirty="0"/>
              <a:t> </a:t>
            </a:r>
            <a:r>
              <a:rPr lang="cs-CZ" sz="2400" dirty="0" err="1"/>
              <a:t>commissioning</a:t>
            </a:r>
            <a:r>
              <a:rPr lang="cs-CZ" sz="2400" dirty="0"/>
              <a:t> a </a:t>
            </a:r>
            <a:r>
              <a:rPr lang="cs-CZ" sz="2400" dirty="0" err="1"/>
              <a:t>consumer</a:t>
            </a:r>
            <a:r>
              <a:rPr lang="cs-CZ" sz="2400" dirty="0"/>
              <a:t> </a:t>
            </a:r>
            <a:r>
              <a:rPr lang="cs-CZ" sz="2400" dirty="0" err="1"/>
              <a:t>research</a:t>
            </a:r>
            <a:r>
              <a:rPr lang="cs-CZ" sz="2400" dirty="0"/>
              <a:t> </a:t>
            </a:r>
            <a:r>
              <a:rPr lang="cs-CZ" sz="2400" dirty="0" err="1"/>
              <a:t>poll</a:t>
            </a:r>
            <a:endParaRPr lang="en-US" altLang="cs-CZ" sz="2400" i="1"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19</a:t>
            </a:fld>
            <a:endParaRPr lang="cs-CZ" altLang="cs-CZ"/>
          </a:p>
        </p:txBody>
      </p:sp>
    </p:spTree>
    <p:extLst>
      <p:ext uri="{BB962C8B-B14F-4D97-AF65-F5344CB8AC3E}">
        <p14:creationId xmlns:p14="http://schemas.microsoft.com/office/powerpoint/2010/main" val="247045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378000"/>
            <a:ext cx="10753200" cy="793576"/>
          </a:xfrm>
        </p:spPr>
        <p:txBody>
          <a:bodyPr/>
          <a:lstStyle/>
          <a:p>
            <a:r>
              <a:rPr lang="cs-CZ" dirty="0"/>
              <a:t>Přistupte blíže</a:t>
            </a: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a:t>
            </a:fld>
            <a:endParaRPr lang="cs-CZ" altLang="cs-CZ"/>
          </a:p>
        </p:txBody>
      </p:sp>
      <p:pic>
        <p:nvPicPr>
          <p:cNvPr id="2050" name="Picture 2" descr="Zurücktreten! Gilt hier nur für Bundespräsidenten ...">
            <a:extLst>
              <a:ext uri="{FF2B5EF4-FFF2-40B4-BE49-F238E27FC236}">
                <a16:creationId xmlns:a16="http://schemas.microsoft.com/office/drawing/2014/main" id="{4A8A10BE-89C4-46DA-9F23-2BFCB3765B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6550" y="1360590"/>
            <a:ext cx="6509850" cy="444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0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a:t>Případy z praxe</a:t>
            </a:r>
          </a:p>
        </p:txBody>
      </p:sp>
      <p:sp>
        <p:nvSpPr>
          <p:cNvPr id="5" name="Zástupný symbol pro obsah 4"/>
          <p:cNvSpPr>
            <a:spLocks noGrp="1"/>
          </p:cNvSpPr>
          <p:nvPr>
            <p:ph idx="1"/>
          </p:nvPr>
        </p:nvSpPr>
        <p:spPr>
          <a:xfrm>
            <a:off x="575035" y="1459685"/>
            <a:ext cx="10689996" cy="5020315"/>
          </a:xfrm>
        </p:spPr>
        <p:txBody>
          <a:bodyPr/>
          <a:lstStyle/>
          <a:p>
            <a:pPr>
              <a:buFont typeface="Arial" panose="020B0604020202020204" pitchFamily="34" charset="0"/>
              <a:buChar char="•"/>
            </a:pPr>
            <a:r>
              <a:rPr lang="cs-CZ" altLang="cs-CZ" sz="3200" b="1" dirty="0">
                <a:latin typeface="+mj-lt"/>
                <a:cs typeface="Arial" panose="020B0604020202020204" pitchFamily="34" charset="0"/>
              </a:rPr>
              <a:t>Mars</a:t>
            </a:r>
          </a:p>
          <a:p>
            <a:pPr>
              <a:buFont typeface="Arial" panose="020B0604020202020204" pitchFamily="34" charset="0"/>
              <a:buChar char="•"/>
            </a:pPr>
            <a:r>
              <a:rPr lang="cs-CZ" altLang="cs-CZ" sz="3200" b="1" dirty="0">
                <a:latin typeface="+mj-lt"/>
                <a:cs typeface="Arial" panose="020B0604020202020204" pitchFamily="34" charset="0"/>
              </a:rPr>
              <a:t>Doba kamenná je pryč</a:t>
            </a:r>
          </a:p>
          <a:p>
            <a:pPr>
              <a:buFont typeface="Arial" panose="020B0604020202020204" pitchFamily="34" charset="0"/>
              <a:buChar char="•"/>
            </a:pPr>
            <a:r>
              <a:rPr lang="cs-CZ" sz="3200" b="1" dirty="0">
                <a:latin typeface="+mj-lt"/>
              </a:rPr>
              <a:t>Lifting</a:t>
            </a:r>
            <a:endParaRPr lang="cs-CZ" altLang="cs-CZ" sz="3200" b="1" dirty="0">
              <a:latin typeface="+mj-lt"/>
              <a:cs typeface="Arial" panose="020B0604020202020204" pitchFamily="34" charset="0"/>
            </a:endParaRPr>
          </a:p>
          <a:p>
            <a:pPr>
              <a:buFont typeface="Arial" panose="020B0604020202020204" pitchFamily="34" charset="0"/>
              <a:buChar char="•"/>
            </a:pPr>
            <a:r>
              <a:rPr lang="cs-CZ" altLang="cs-CZ" sz="3200" b="1" i="1" dirty="0" err="1">
                <a:latin typeface="+mj-lt"/>
                <a:cs typeface="Arial" panose="020B0604020202020204" pitchFamily="34" charset="0"/>
              </a:rPr>
              <a:t>Clinique</a:t>
            </a:r>
            <a:endParaRPr lang="en-US" altLang="cs-CZ" sz="3200" i="1" dirty="0">
              <a:latin typeface="+mj-lt"/>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20</a:t>
            </a:fld>
            <a:endParaRPr lang="cs-CZ" altLang="cs-CZ"/>
          </a:p>
        </p:txBody>
      </p:sp>
    </p:spTree>
    <p:extLst>
      <p:ext uri="{BB962C8B-B14F-4D97-AF65-F5344CB8AC3E}">
        <p14:creationId xmlns:p14="http://schemas.microsoft.com/office/powerpoint/2010/main" val="1230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3999" y="796955"/>
            <a:ext cx="11558041" cy="553674"/>
          </a:xfrm>
        </p:spPr>
        <p:txBody>
          <a:bodyPr/>
          <a:lstStyle/>
          <a:p>
            <a:r>
              <a:rPr lang="cs-CZ" dirty="0"/>
              <a:t>Posuzování klamavosti ve zvláštních případech</a:t>
            </a:r>
          </a:p>
        </p:txBody>
      </p:sp>
      <p:sp>
        <p:nvSpPr>
          <p:cNvPr id="5" name="Zástupný symbol pro obsah 4"/>
          <p:cNvSpPr>
            <a:spLocks noGrp="1"/>
          </p:cNvSpPr>
          <p:nvPr>
            <p:ph idx="1"/>
          </p:nvPr>
        </p:nvSpPr>
        <p:spPr>
          <a:xfrm>
            <a:off x="413999" y="1459685"/>
            <a:ext cx="11246958" cy="4672829"/>
          </a:xfrm>
        </p:spPr>
        <p:txBody>
          <a:bodyPr/>
          <a:lstStyle/>
          <a:p>
            <a:r>
              <a:rPr lang="cs-CZ" altLang="cs-CZ" b="1" dirty="0">
                <a:solidFill>
                  <a:schemeClr val="tx2">
                    <a:lumMod val="60000"/>
                    <a:lumOff val="40000"/>
                  </a:schemeClr>
                </a:solidFill>
                <a:latin typeface="Arial" panose="020B0604020202020204" pitchFamily="34" charset="0"/>
                <a:cs typeface="Arial" panose="020B0604020202020204" pitchFamily="34" charset="0"/>
              </a:rPr>
              <a:t>Práce .cz a sprace.cz</a:t>
            </a:r>
          </a:p>
          <a:p>
            <a:r>
              <a:rPr lang="cs-CZ" altLang="cs-CZ" dirty="0"/>
              <a:t>při posuzování zaměnitelnosti obou doménových jmen třeba vycházet z hlediska „průměrného uživatele internetu“, který je věci znalým spotřebitelem a který si je vědom důležitosti každého znaku použitého v označení doménového jména. Soud má za to, že písmeno „s“ v daném případě postačí jako dostatečný rozlišovací znak </a:t>
            </a:r>
            <a:r>
              <a:rPr lang="cs-CZ" altLang="cs-CZ" i="1" dirty="0"/>
              <a:t>u VS </a:t>
            </a:r>
            <a:r>
              <a:rPr lang="cs-CZ" altLang="cs-CZ" i="1" dirty="0" err="1"/>
              <a:t>Nc</a:t>
            </a:r>
            <a:r>
              <a:rPr lang="cs-CZ" altLang="cs-CZ" i="1" dirty="0"/>
              <a:t> 1098/2001</a:t>
            </a:r>
            <a:endParaRPr lang="en-US" altLang="cs-CZ" i="1"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21</a:t>
            </a:fld>
            <a:endParaRPr lang="cs-CZ" altLang="cs-CZ"/>
          </a:p>
        </p:txBody>
      </p:sp>
    </p:spTree>
    <p:extLst>
      <p:ext uri="{BB962C8B-B14F-4D97-AF65-F5344CB8AC3E}">
        <p14:creationId xmlns:p14="http://schemas.microsoft.com/office/powerpoint/2010/main" val="2560729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796955"/>
            <a:ext cx="9454225" cy="553674"/>
          </a:xfrm>
        </p:spPr>
        <p:txBody>
          <a:bodyPr/>
          <a:lstStyle/>
          <a:p>
            <a:r>
              <a:rPr lang="cs-CZ" dirty="0"/>
              <a:t>Empirický model – výhoda a nevýhody</a:t>
            </a:r>
          </a:p>
        </p:txBody>
      </p:sp>
      <p:sp>
        <p:nvSpPr>
          <p:cNvPr id="5" name="Zástupný symbol pro obsah 4"/>
          <p:cNvSpPr>
            <a:spLocks noGrp="1"/>
          </p:cNvSpPr>
          <p:nvPr>
            <p:ph idx="1"/>
          </p:nvPr>
        </p:nvSpPr>
        <p:spPr>
          <a:xfrm>
            <a:off x="666000" y="1459685"/>
            <a:ext cx="9825831" cy="4672829"/>
          </a:xfrm>
        </p:spPr>
        <p:txBody>
          <a:bodyPr/>
          <a:lstStyle/>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Relativní přesnost</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Finančně a časově náročné</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Eliminuje nebezpečí soudcovských projekci</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Nemožnost „výchovného působení soudu“</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Nakonec stejně „normativní rozhodnutí“ – nelze chránit všechny (vždy nějaké procento zákazníků bude oklamáno i zjevně barnumskou reklamou)</a:t>
            </a:r>
          </a:p>
          <a:p>
            <a:endParaRPr lang="cs-CZ" altLang="cs-CZ"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22</a:t>
            </a:fld>
            <a:endParaRPr lang="cs-CZ" altLang="cs-CZ"/>
          </a:p>
        </p:txBody>
      </p:sp>
    </p:spTree>
    <p:extLst>
      <p:ext uri="{BB962C8B-B14F-4D97-AF65-F5344CB8AC3E}">
        <p14:creationId xmlns:p14="http://schemas.microsoft.com/office/powerpoint/2010/main" val="355073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1852" y="378000"/>
            <a:ext cx="9328373" cy="1196801"/>
          </a:xfrm>
        </p:spPr>
        <p:txBody>
          <a:bodyPr/>
          <a:lstStyle/>
          <a:p>
            <a:r>
              <a:rPr lang="cs-CZ" dirty="0"/>
              <a:t>Nekalá soutěž před ústavními soudy</a:t>
            </a:r>
          </a:p>
        </p:txBody>
      </p:sp>
      <p:sp>
        <p:nvSpPr>
          <p:cNvPr id="5" name="Zástupný symbol pro obsah 4"/>
          <p:cNvSpPr>
            <a:spLocks noGrp="1"/>
          </p:cNvSpPr>
          <p:nvPr>
            <p:ph idx="1"/>
          </p:nvPr>
        </p:nvSpPr>
        <p:spPr>
          <a:xfrm>
            <a:off x="720000" y="1150070"/>
            <a:ext cx="10752000" cy="5259197"/>
          </a:xfrm>
        </p:spPr>
        <p:txBody>
          <a:bodyPr/>
          <a:lstStyle/>
          <a:p>
            <a:pPr marL="72000" indent="0" algn="just">
              <a:buNone/>
            </a:pPr>
            <a:r>
              <a:rPr lang="cs-CZ" altLang="cs-CZ" sz="2500" dirty="0"/>
              <a:t>Skutkový stav: „Křížový výslech“ dne 29. 12. 2006 stěžovatel na dotaz moderátora: "Mimochodem, co soudíte o tom, že </a:t>
            </a:r>
            <a:r>
              <a:rPr lang="cs-CZ" altLang="cs-CZ" sz="2500" b="1" dirty="0"/>
              <a:t>K. B</a:t>
            </a:r>
            <a:r>
              <a:rPr lang="cs-CZ" altLang="cs-CZ" sz="2500" dirty="0"/>
              <a:t>. má nahradit H. V. v muzikálu? Je to stejná kategorie?" uvedl: "A tak to se vůbec nedá srovnat. </a:t>
            </a:r>
            <a:r>
              <a:rPr lang="cs-CZ" altLang="cs-CZ" sz="2500" b="1" dirty="0"/>
              <a:t>To je jako, když budete srovnávat Mercedes a Trabant. To je nesrovnatelný</a:t>
            </a:r>
            <a:r>
              <a:rPr lang="cs-CZ" altLang="cs-CZ" sz="2500" dirty="0"/>
              <a:t>.". A k otázce účinkování K. B. v muzikálu Hello, Dolly! uváděném na Nové scéně v Bratislavě stěžovatel uvedl: "I když se K. B. stavěla, že přijde muzikál zachránit, opak se bohužel stal pravdou ...", a na reakci moderátora "vlastně ho potopila", pak dodal: "vlastně ho potopila tímhle způsobem.	</a:t>
            </a:r>
            <a:r>
              <a:rPr lang="cs-CZ" altLang="cs-CZ" sz="2500" i="1" dirty="0"/>
              <a:t>ÚS </a:t>
            </a:r>
            <a:r>
              <a:rPr lang="cs-CZ" altLang="cs-CZ" sz="2500" i="1" dirty="0" err="1"/>
              <a:t>sp</a:t>
            </a:r>
            <a:r>
              <a:rPr lang="cs-CZ" altLang="cs-CZ" sz="2500" i="1" dirty="0"/>
              <a:t>. zn. I.ÚS 823/11, ze dne 06.03.2012</a:t>
            </a:r>
            <a:endParaRPr lang="en-US" altLang="cs-CZ" sz="2500" i="1" u="sng"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23</a:t>
            </a:fld>
            <a:endParaRPr lang="cs-CZ" altLang="cs-CZ"/>
          </a:p>
        </p:txBody>
      </p:sp>
    </p:spTree>
    <p:extLst>
      <p:ext uri="{BB962C8B-B14F-4D97-AF65-F5344CB8AC3E}">
        <p14:creationId xmlns:p14="http://schemas.microsoft.com/office/powerpoint/2010/main" val="1188772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448734"/>
            <a:ext cx="9454225" cy="625922"/>
          </a:xfrm>
        </p:spPr>
        <p:txBody>
          <a:bodyPr/>
          <a:lstStyle/>
          <a:p>
            <a:r>
              <a:rPr lang="cs-CZ" dirty="0"/>
              <a:t>Love, </a:t>
            </a:r>
            <a:r>
              <a:rPr lang="cs-CZ" dirty="0" err="1"/>
              <a:t>peace</a:t>
            </a:r>
            <a:r>
              <a:rPr lang="cs-CZ" dirty="0"/>
              <a:t> and nekalá soutěž</a:t>
            </a:r>
          </a:p>
        </p:txBody>
      </p:sp>
      <p:sp>
        <p:nvSpPr>
          <p:cNvPr id="5" name="Zástupný symbol pro obsah 4"/>
          <p:cNvSpPr>
            <a:spLocks noGrp="1"/>
          </p:cNvSpPr>
          <p:nvPr>
            <p:ph idx="1"/>
          </p:nvPr>
        </p:nvSpPr>
        <p:spPr>
          <a:xfrm>
            <a:off x="188536" y="1082773"/>
            <a:ext cx="11745798" cy="5326494"/>
          </a:xfrm>
        </p:spPr>
        <p:txBody>
          <a:bodyPr/>
          <a:lstStyle/>
          <a:p>
            <a:pPr algn="just"/>
            <a:r>
              <a:rPr lang="cs-CZ" altLang="cs-CZ" sz="1900" dirty="0"/>
              <a:t>Vždy je třeba zkoumat charakter příslušného projevu jako celku (nikoliv jednotlivé výroky izolovaně), </a:t>
            </a:r>
            <a:r>
              <a:rPr lang="cs-CZ" altLang="cs-CZ" sz="1900" b="1" dirty="0"/>
              <a:t>a to s ohledem na cíle, které daný projev sledoval. </a:t>
            </a:r>
            <a:r>
              <a:rPr lang="cs-CZ" altLang="cs-CZ" sz="1900" b="1" u="sng" dirty="0"/>
              <a:t>Pokud se projev jako celek, resp. inkriminovaný výrok týká věcí veřejných</a:t>
            </a:r>
            <a:r>
              <a:rPr lang="cs-CZ" altLang="cs-CZ" sz="1900" b="1" dirty="0"/>
              <a:t>, je ochrana nekalé soutěže zeslabena, ba dokonce může být zcela vyloučena</a:t>
            </a:r>
            <a:r>
              <a:rPr lang="cs-CZ" altLang="cs-CZ" sz="1900" dirty="0"/>
              <a:t>.</a:t>
            </a:r>
          </a:p>
          <a:p>
            <a:pPr algn="just"/>
            <a:r>
              <a:rPr lang="cs-CZ" altLang="cs-CZ" sz="1900" dirty="0"/>
              <a:t>Stěžovatel je ke své manželce vázán </a:t>
            </a:r>
            <a:r>
              <a:rPr lang="cs-CZ" altLang="cs-CZ" sz="1900" b="1" dirty="0"/>
              <a:t>osobní a emoční vazbou</a:t>
            </a:r>
            <a:r>
              <a:rPr lang="cs-CZ" altLang="cs-CZ" sz="1900" dirty="0"/>
              <a:t>, a proto nešlo zcela jednostranně posoudit tento vztah jako vztah manažera, klientky a konkurentky. Nelze jej proto sankcionovat, že se při </a:t>
            </a:r>
            <a:r>
              <a:rPr lang="cs-CZ" altLang="cs-CZ" sz="1900" b="1" dirty="0"/>
              <a:t>moderátorem podsunuté otázce na srovnání manželky a žalobkyně neoprostil od tohoto citového pouta, určujícího pro individualitu člověka</a:t>
            </a:r>
            <a:r>
              <a:rPr lang="cs-CZ" altLang="cs-CZ" sz="1900" dirty="0"/>
              <a:t>. Právě ono totiž vysvětluje a ospravedlňuje, proč stěžovatel, zcela bezprostředně, pronesl, byť jakkoliv jednostranný, názor, že se s jeho manželkou nemůže nikdo (a to ani žalobkyně) srovnávat. Manželství, resp. partnerské vztahy představují samotné jádro lidského společenství, a proto by jejich význam neměl být zásadně srovnáván s žádným jiným poutem [obdobně viz 6 </a:t>
            </a:r>
            <a:r>
              <a:rPr lang="cs-CZ" altLang="cs-CZ" sz="1900" dirty="0" err="1"/>
              <a:t>BVerfGE</a:t>
            </a:r>
            <a:r>
              <a:rPr lang="cs-CZ" altLang="cs-CZ" sz="1900" dirty="0"/>
              <a:t> 55, (1957)], rozhodně ne pak s obchodněprávním vztahem manažera a klienta.</a:t>
            </a:r>
          </a:p>
          <a:p>
            <a:pPr lvl="2" algn="just"/>
            <a:r>
              <a:rPr lang="cs-CZ" altLang="cs-CZ" dirty="0"/>
              <a:t>		</a:t>
            </a:r>
            <a:endParaRPr lang="en-US" altLang="cs-CZ" i="1" u="sng"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24</a:t>
            </a:fld>
            <a:endParaRPr lang="cs-CZ" alt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2267" y="0"/>
            <a:ext cx="2099733" cy="1211083"/>
          </a:xfrm>
          <a:prstGeom prst="rect">
            <a:avLst/>
          </a:prstGeom>
        </p:spPr>
      </p:pic>
    </p:spTree>
    <p:extLst>
      <p:ext uri="{BB962C8B-B14F-4D97-AF65-F5344CB8AC3E}">
        <p14:creationId xmlns:p14="http://schemas.microsoft.com/office/powerpoint/2010/main" val="665348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197204" y="314049"/>
            <a:ext cx="93831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2200" b="1" dirty="0">
              <a:latin typeface="Arial" panose="020B0604020202020204" pitchFamily="34" charset="0"/>
              <a:cs typeface="Arial" panose="020B0604020202020204" pitchFamily="34" charset="0"/>
            </a:endParaRPr>
          </a:p>
          <a:p>
            <a:pPr eaLnBrk="1" hangingPunct="1"/>
            <a:r>
              <a:rPr lang="cs-CZ" altLang="cs-CZ" sz="4400" b="1" dirty="0">
                <a:solidFill>
                  <a:schemeClr val="tx2"/>
                </a:solidFill>
                <a:latin typeface="Arial" panose="020B0604020202020204" pitchFamily="34" charset="0"/>
                <a:cs typeface="Arial" panose="020B0604020202020204" pitchFamily="34" charset="0"/>
              </a:rPr>
              <a:t>	</a:t>
            </a:r>
            <a:r>
              <a:rPr lang="cs-CZ" altLang="cs-CZ" sz="4400" b="1" dirty="0" err="1">
                <a:solidFill>
                  <a:schemeClr val="tx2"/>
                </a:solidFill>
                <a:latin typeface="Arial" panose="020B0604020202020204" pitchFamily="34" charset="0"/>
                <a:cs typeface="Arial" panose="020B0604020202020204" pitchFamily="34" charset="0"/>
              </a:rPr>
              <a:t>Benetton</a:t>
            </a:r>
            <a:endParaRPr lang="en-GB" altLang="cs-CZ" sz="4400" b="1" dirty="0">
              <a:solidFill>
                <a:schemeClr val="tx2"/>
              </a:solidFill>
              <a:latin typeface="Arial" panose="020B0604020202020204" pitchFamily="34" charset="0"/>
              <a:cs typeface="Arial" panose="020B0604020202020204" pitchFamily="34" charset="0"/>
            </a:endParaRPr>
          </a:p>
        </p:txBody>
      </p:sp>
      <p:sp>
        <p:nvSpPr>
          <p:cNvPr id="48131" name="Line 3"/>
          <p:cNvSpPr>
            <a:spLocks noChangeShapeType="1"/>
          </p:cNvSpPr>
          <p:nvPr/>
        </p:nvSpPr>
        <p:spPr bwMode="auto">
          <a:xfrm>
            <a:off x="1524000" y="1408651"/>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34" name="Rectangle 6"/>
          <p:cNvSpPr>
            <a:spLocks noChangeArrowheads="1"/>
          </p:cNvSpPr>
          <p:nvPr/>
        </p:nvSpPr>
        <p:spPr bwMode="auto">
          <a:xfrm>
            <a:off x="1703388" y="3729038"/>
            <a:ext cx="8640762"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16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1200" i="1">
              <a:solidFill>
                <a:schemeClr val="bg1"/>
              </a:solidFill>
              <a:latin typeface="Arial" panose="020B0604020202020204" pitchFamily="34" charset="0"/>
              <a:cs typeface="Arial" panose="020B0604020202020204" pitchFamily="34" charset="0"/>
            </a:endParaRPr>
          </a:p>
          <a:p>
            <a:pPr eaLnBrk="1" hangingPunct="1"/>
            <a:endParaRPr lang="cs-CZ" altLang="cs-CZ" sz="2000" i="1">
              <a:solidFill>
                <a:schemeClr val="bg1"/>
              </a:solidFill>
              <a:latin typeface="Arial" panose="020B0604020202020204" pitchFamily="34" charset="0"/>
              <a:cs typeface="Arial" panose="020B0604020202020204" pitchFamily="34" charset="0"/>
            </a:endParaRPr>
          </a:p>
        </p:txBody>
      </p:sp>
      <p:pic>
        <p:nvPicPr>
          <p:cNvPr id="48135" name="Picture 8" descr="http://www.mediaguru.cz/wp-content/uploads/2011/11/benetton-1993-hiv2-248x1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415" y="1394879"/>
            <a:ext cx="2508507" cy="15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2" descr="http://www.whoswho.de/images/galerie/benettonG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6" y="1420814"/>
            <a:ext cx="2447925" cy="151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AutoShape 4"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062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8" name="AutoShape 6"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2150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9" name="AutoShape 8"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3674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pic>
        <p:nvPicPr>
          <p:cNvPr id="48140" name="Picture 10" descr="http://heiland-am-highway.de/wp-content/uploads/2012/05/Benetton-Kinderarbe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91" y="3248024"/>
            <a:ext cx="44735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mediaguru.cz/wp-content/uploads/2011/11/benetton-1991-baiser-248x1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2616" y="3276603"/>
            <a:ext cx="4215385" cy="294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www.mediaguru.cz/wp-content/uploads/2011/11/benetton-1996-chevaux-248x14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5033" y="1408652"/>
            <a:ext cx="2449984" cy="156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0660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54144" y="422425"/>
            <a:ext cx="90214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400" b="1" dirty="0" err="1">
                <a:solidFill>
                  <a:schemeClr val="tx2"/>
                </a:solidFill>
                <a:latin typeface="Arial" panose="020B0604020202020204" pitchFamily="34" charset="0"/>
                <a:cs typeface="Arial" panose="020B0604020202020204" pitchFamily="34" charset="0"/>
              </a:rPr>
              <a:t>Benetton</a:t>
            </a:r>
            <a:r>
              <a:rPr lang="cs-CZ" altLang="cs-CZ" sz="4400" b="1" dirty="0">
                <a:solidFill>
                  <a:schemeClr val="tx2"/>
                </a:solidFill>
                <a:latin typeface="Arial" panose="020B0604020202020204" pitchFamily="34" charset="0"/>
                <a:cs typeface="Arial" panose="020B0604020202020204" pitchFamily="34" charset="0"/>
              </a:rPr>
              <a:t> po česku?</a:t>
            </a:r>
            <a:endParaRPr lang="en-GB" altLang="cs-CZ" sz="4400" b="1" dirty="0">
              <a:solidFill>
                <a:schemeClr val="tx2"/>
              </a:solidFill>
              <a:latin typeface="Arial" panose="020B0604020202020204" pitchFamily="34" charset="0"/>
              <a:cs typeface="Arial" panose="020B0604020202020204" pitchFamily="34" charset="0"/>
            </a:endParaRPr>
          </a:p>
        </p:txBody>
      </p:sp>
      <p:sp>
        <p:nvSpPr>
          <p:cNvPr id="48131" name="Line 3"/>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34" name="Rectangle 6"/>
          <p:cNvSpPr>
            <a:spLocks noChangeArrowheads="1"/>
          </p:cNvSpPr>
          <p:nvPr/>
        </p:nvSpPr>
        <p:spPr bwMode="auto">
          <a:xfrm>
            <a:off x="1703388" y="3729038"/>
            <a:ext cx="8640762"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16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1200" i="1">
              <a:solidFill>
                <a:schemeClr val="bg1"/>
              </a:solidFill>
              <a:latin typeface="Arial" panose="020B0604020202020204" pitchFamily="34" charset="0"/>
              <a:cs typeface="Arial" panose="020B0604020202020204" pitchFamily="34" charset="0"/>
            </a:endParaRPr>
          </a:p>
          <a:p>
            <a:pPr eaLnBrk="1" hangingPunct="1"/>
            <a:endParaRPr lang="cs-CZ" altLang="cs-CZ" sz="2000" i="1">
              <a:solidFill>
                <a:schemeClr val="bg1"/>
              </a:solidFill>
              <a:latin typeface="Arial" panose="020B0604020202020204" pitchFamily="34" charset="0"/>
              <a:cs typeface="Arial" panose="020B0604020202020204" pitchFamily="34" charset="0"/>
            </a:endParaRPr>
          </a:p>
        </p:txBody>
      </p:sp>
      <p:sp>
        <p:nvSpPr>
          <p:cNvPr id="48137" name="AutoShape 4"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062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8" name="AutoShape 6"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2150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9" name="AutoShape 8"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3674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481" y="1811189"/>
            <a:ext cx="3498953" cy="1647825"/>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262" y="1811189"/>
            <a:ext cx="3128010" cy="1647825"/>
          </a:xfrm>
          <a:prstGeom prst="rect">
            <a:avLst/>
          </a:prstGeom>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3876" y="3809426"/>
            <a:ext cx="2536127" cy="2929128"/>
          </a:xfrm>
          <a:prstGeom prst="rect">
            <a:avLst/>
          </a:prstGeom>
        </p:spPr>
      </p:pic>
    </p:spTree>
    <p:extLst>
      <p:ext uri="{BB962C8B-B14F-4D97-AF65-F5344CB8AC3E}">
        <p14:creationId xmlns:p14="http://schemas.microsoft.com/office/powerpoint/2010/main" val="300001726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Klamání pravdivým údajem</a:t>
            </a:r>
          </a:p>
        </p:txBody>
      </p:sp>
      <p:sp>
        <p:nvSpPr>
          <p:cNvPr id="5" name="Zástupný symbol pro obsah 4"/>
          <p:cNvSpPr>
            <a:spLocks noGrp="1"/>
          </p:cNvSpPr>
          <p:nvPr>
            <p:ph idx="1"/>
          </p:nvPr>
        </p:nvSpPr>
        <p:spPr/>
        <p:txBody>
          <a:bodyPr/>
          <a:lstStyle/>
          <a:p>
            <a:r>
              <a:rPr lang="cs-CZ" dirty="0"/>
              <a:t>Kontext sdělení</a:t>
            </a:r>
          </a:p>
          <a:p>
            <a:r>
              <a:rPr lang="cs-CZ" dirty="0"/>
              <a:t>„člen advokátní komory“</a:t>
            </a:r>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27</a:t>
            </a:fld>
            <a:endParaRPr lang="cs-CZ" alt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197" y="203284"/>
            <a:ext cx="1879758" cy="1170991"/>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186" y="1771211"/>
            <a:ext cx="4440555" cy="4876154"/>
          </a:xfrm>
          <a:prstGeom prst="rect">
            <a:avLst/>
          </a:prstGeom>
        </p:spPr>
      </p:pic>
    </p:spTree>
    <p:extLst>
      <p:ext uri="{BB962C8B-B14F-4D97-AF65-F5344CB8AC3E}">
        <p14:creationId xmlns:p14="http://schemas.microsoft.com/office/powerpoint/2010/main" val="3434098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Srovnání v reklamě</a:t>
            </a:r>
          </a:p>
        </p:txBody>
      </p:sp>
      <p:sp>
        <p:nvSpPr>
          <p:cNvPr id="5" name="Zástupný symbol pro obsah 4"/>
          <p:cNvSpPr>
            <a:spLocks noGrp="1"/>
          </p:cNvSpPr>
          <p:nvPr>
            <p:ph idx="1"/>
          </p:nvPr>
        </p:nvSpPr>
        <p:spPr>
          <a:xfrm>
            <a:off x="1706881" y="2017713"/>
            <a:ext cx="8409030" cy="4602543"/>
          </a:xfrm>
        </p:spPr>
        <p:txBody>
          <a:bodyPr/>
          <a:lstStyle/>
          <a:p>
            <a:r>
              <a:rPr lang="cs-CZ" dirty="0"/>
              <a:t>Abstraktní</a:t>
            </a:r>
          </a:p>
          <a:p>
            <a:r>
              <a:rPr lang="cs-CZ" dirty="0"/>
              <a:t>Systémová</a:t>
            </a:r>
          </a:p>
          <a:p>
            <a:r>
              <a:rPr lang="cs-CZ" dirty="0"/>
              <a:t>Opěrná</a:t>
            </a:r>
          </a:p>
          <a:p>
            <a:r>
              <a:rPr lang="cs-CZ" dirty="0"/>
              <a:t>Osobní</a:t>
            </a:r>
          </a:p>
          <a:p>
            <a:r>
              <a:rPr lang="cs-CZ" dirty="0"/>
              <a:t>Vnitřní</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28</a:t>
            </a:fld>
            <a:endParaRPr lang="cs-CZ" altLang="cs-CZ"/>
          </a:p>
        </p:txBody>
      </p:sp>
    </p:spTree>
    <p:extLst>
      <p:ext uri="{BB962C8B-B14F-4D97-AF65-F5344CB8AC3E}">
        <p14:creationId xmlns:p14="http://schemas.microsoft.com/office/powerpoint/2010/main" val="681130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Srovnávací reklama v § 2980 OZ</a:t>
            </a:r>
          </a:p>
        </p:txBody>
      </p:sp>
      <p:sp>
        <p:nvSpPr>
          <p:cNvPr id="5" name="Zástupný symbol pro obsah 4"/>
          <p:cNvSpPr>
            <a:spLocks noGrp="1"/>
          </p:cNvSpPr>
          <p:nvPr>
            <p:ph idx="1"/>
          </p:nvPr>
        </p:nvSpPr>
        <p:spPr>
          <a:xfrm>
            <a:off x="1706881" y="2017713"/>
            <a:ext cx="8409030" cy="4602543"/>
          </a:xfrm>
        </p:spPr>
        <p:txBody>
          <a:bodyPr/>
          <a:lstStyle/>
          <a:p>
            <a:r>
              <a:rPr lang="cs-CZ" dirty="0"/>
              <a:t>Srovnávací reklama přímo nebo nepřímo označuje jiného soutěžitele nebo jeho zboží či službu.</a:t>
            </a:r>
          </a:p>
          <a:p>
            <a:endParaRPr lang="cs-CZ" dirty="0"/>
          </a:p>
          <a:p>
            <a:endParaRPr lang="cs-CZ"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29</a:t>
            </a:fld>
            <a:endParaRPr lang="cs-CZ" altLang="cs-CZ"/>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589" y="3702236"/>
            <a:ext cx="3463116" cy="277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07" y="3702235"/>
            <a:ext cx="3705205" cy="277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24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378000"/>
            <a:ext cx="10753200" cy="793576"/>
          </a:xfrm>
        </p:spPr>
        <p:txBody>
          <a:bodyPr/>
          <a:lstStyle/>
          <a:p>
            <a:r>
              <a:rPr lang="cs-CZ" dirty="0"/>
              <a:t>Zastavárna</a:t>
            </a: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a:t>
            </a:fld>
            <a:endParaRPr lang="cs-CZ" altLang="cs-CZ"/>
          </a:p>
        </p:txBody>
      </p:sp>
      <p:pic>
        <p:nvPicPr>
          <p:cNvPr id="2052" name="Picture 4" descr="Reklama využívá k propagaci tzv. sex sells, tedy nahotu a sexualizaci bez souvislosti s nabízeným produktem">
            <a:extLst>
              <a:ext uri="{FF2B5EF4-FFF2-40B4-BE49-F238E27FC236}">
                <a16:creationId xmlns:a16="http://schemas.microsoft.com/office/drawing/2014/main" id="{4E2EB447-1BED-432B-956E-7DF03B3BE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1690688"/>
            <a:ext cx="6572250" cy="3476625"/>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obsah 4">
            <a:extLst>
              <a:ext uri="{FF2B5EF4-FFF2-40B4-BE49-F238E27FC236}">
                <a16:creationId xmlns:a16="http://schemas.microsoft.com/office/drawing/2014/main" id="{B1E0D853-C18A-4274-9736-989A83CE6638}"/>
              </a:ext>
            </a:extLst>
          </p:cNvPr>
          <p:cNvSpPr>
            <a:spLocks noGrp="1"/>
          </p:cNvSpPr>
          <p:nvPr>
            <p:ph idx="1"/>
          </p:nvPr>
        </p:nvSpPr>
        <p:spPr>
          <a:xfrm>
            <a:off x="414000" y="1343025"/>
            <a:ext cx="11377950" cy="4884975"/>
          </a:xfrm>
        </p:spPr>
        <p:txBody>
          <a:bodyPr/>
          <a:lstStyle/>
          <a:p>
            <a:endParaRPr lang="cs-CZ" dirty="0"/>
          </a:p>
        </p:txBody>
      </p:sp>
    </p:spTree>
    <p:extLst>
      <p:ext uri="{BB962C8B-B14F-4D97-AF65-F5344CB8AC3E}">
        <p14:creationId xmlns:p14="http://schemas.microsoft.com/office/powerpoint/2010/main" val="1272156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Srovnávací reklama z pohledu marketingu</a:t>
            </a:r>
          </a:p>
        </p:txBody>
      </p:sp>
      <p:sp>
        <p:nvSpPr>
          <p:cNvPr id="5" name="Zástupný symbol pro obsah 4"/>
          <p:cNvSpPr>
            <a:spLocks noGrp="1"/>
          </p:cNvSpPr>
          <p:nvPr>
            <p:ph idx="1"/>
          </p:nvPr>
        </p:nvSpPr>
        <p:spPr>
          <a:xfrm>
            <a:off x="1706881" y="2017713"/>
            <a:ext cx="8409030" cy="4602543"/>
          </a:xfrm>
        </p:spPr>
        <p:txBody>
          <a:bodyPr/>
          <a:lstStyle/>
          <a:p>
            <a:r>
              <a:rPr lang="cs-CZ" dirty="0"/>
              <a:t>často emočně vypjatá</a:t>
            </a:r>
          </a:p>
          <a:p>
            <a:r>
              <a:rPr lang="cs-CZ" altLang="cs-CZ" dirty="0"/>
              <a:t>menší důvěryhodnost</a:t>
            </a:r>
            <a:r>
              <a:rPr lang="en-US" altLang="cs-CZ" dirty="0"/>
              <a:t> </a:t>
            </a:r>
            <a:endParaRPr lang="cs-CZ" altLang="cs-CZ" dirty="0"/>
          </a:p>
          <a:p>
            <a:pPr lvl="1"/>
            <a:r>
              <a:rPr lang="en-US" altLang="cs-CZ" dirty="0"/>
              <a:t>(</a:t>
            </a:r>
            <a:r>
              <a:rPr lang="cs-CZ" altLang="cs-CZ" i="1" dirty="0"/>
              <a:t>n</a:t>
            </a:r>
            <a:r>
              <a:rPr lang="en-US" altLang="cs-CZ" i="1" dirty="0"/>
              <a:t>emo </a:t>
            </a:r>
            <a:r>
              <a:rPr lang="en-US" altLang="cs-CZ" i="1" dirty="0" err="1"/>
              <a:t>iudex</a:t>
            </a:r>
            <a:r>
              <a:rPr lang="en-US" altLang="cs-CZ" i="1" dirty="0"/>
              <a:t> in causa </a:t>
            </a:r>
            <a:r>
              <a:rPr lang="en-US" altLang="cs-CZ" i="1" dirty="0" err="1"/>
              <a:t>sua</a:t>
            </a:r>
            <a:r>
              <a:rPr lang="en-US" altLang="cs-CZ" dirty="0"/>
              <a:t>)</a:t>
            </a:r>
            <a:endParaRPr lang="cs-CZ" altLang="cs-CZ" dirty="0"/>
          </a:p>
          <a:p>
            <a:r>
              <a:rPr lang="en-US" altLang="cs-CZ" dirty="0"/>
              <a:t>misidentification of brands</a:t>
            </a:r>
            <a:endParaRPr lang="cs-CZ" altLang="cs-CZ" dirty="0"/>
          </a:p>
          <a:p>
            <a:endParaRPr lang="en-US" altLang="cs-CZ" dirty="0"/>
          </a:p>
          <a:p>
            <a:endParaRPr lang="cs-CZ" dirty="0"/>
          </a:p>
          <a:p>
            <a:endParaRPr lang="cs-CZ" dirty="0"/>
          </a:p>
          <a:p>
            <a:endParaRPr lang="cs-CZ"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30</a:t>
            </a:fld>
            <a:endParaRPr lang="cs-CZ" altLang="cs-CZ"/>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842" y="1699210"/>
            <a:ext cx="5501496" cy="412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079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228601"/>
            <a:ext cx="9454224" cy="609600"/>
          </a:xfrm>
        </p:spPr>
        <p:txBody>
          <a:bodyPr/>
          <a:lstStyle/>
          <a:p>
            <a:r>
              <a:rPr lang="cs-CZ" dirty="0"/>
              <a:t>Nároky z nekalé soutěže</a:t>
            </a:r>
          </a:p>
        </p:txBody>
      </p:sp>
      <p:sp>
        <p:nvSpPr>
          <p:cNvPr id="5" name="Zástupný symbol pro obsah 4"/>
          <p:cNvSpPr>
            <a:spLocks noGrp="1"/>
          </p:cNvSpPr>
          <p:nvPr>
            <p:ph idx="1"/>
          </p:nvPr>
        </p:nvSpPr>
        <p:spPr>
          <a:xfrm>
            <a:off x="337931" y="838202"/>
            <a:ext cx="11559208" cy="5782055"/>
          </a:xfrm>
        </p:spPr>
        <p:txBody>
          <a:bodyPr/>
          <a:lstStyle/>
          <a:p>
            <a:r>
              <a:rPr lang="cs-CZ" dirty="0"/>
              <a:t>§ 2988 Osoba, jejíž právo bylo nekalou soutěží ohroženo nebo porušeno, může proti rušiteli požadovat, aby se nekalé soutěže zdržel nebo aby odstranil závadný stav. Dále může požadovat přiměřené zadostiučinění, náhradu škody a vydání bezdůvodného obohacení.</a:t>
            </a:r>
          </a:p>
          <a:p>
            <a:r>
              <a:rPr lang="cs-CZ" dirty="0"/>
              <a:t>§ 2989 </a:t>
            </a:r>
            <a:r>
              <a:rPr lang="cs-CZ" i="1" dirty="0"/>
              <a:t>(1)</a:t>
            </a:r>
            <a:r>
              <a:rPr lang="cs-CZ" dirty="0"/>
              <a:t> Právo, aby se rušitel nekalé soutěže zdržel nebo aby odstranil závadný stav, může mimo případy uvedené v § 2982 až 2985 uplatnit též právnická osoba oprávněná hájit zájmy soutěžitelů nebo zákazníků.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31</a:t>
            </a:fld>
            <a:endParaRPr lang="cs-CZ" altLang="cs-CZ"/>
          </a:p>
        </p:txBody>
      </p:sp>
    </p:spTree>
    <p:extLst>
      <p:ext uri="{BB962C8B-B14F-4D97-AF65-F5344CB8AC3E}">
        <p14:creationId xmlns:p14="http://schemas.microsoft.com/office/powerpoint/2010/main" val="70629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Kdo může žalovat ve sporech z nekalé soutěže</a:t>
            </a:r>
          </a:p>
        </p:txBody>
      </p:sp>
      <p:sp>
        <p:nvSpPr>
          <p:cNvPr id="5" name="Zástupný symbol pro obsah 4"/>
          <p:cNvSpPr>
            <a:spLocks noGrp="1"/>
          </p:cNvSpPr>
          <p:nvPr>
            <p:ph idx="1"/>
          </p:nvPr>
        </p:nvSpPr>
        <p:spPr>
          <a:xfrm>
            <a:off x="1706881" y="2017713"/>
            <a:ext cx="8409030" cy="4602543"/>
          </a:xfrm>
        </p:spPr>
        <p:txBody>
          <a:bodyPr/>
          <a:lstStyle/>
          <a:p>
            <a:r>
              <a:rPr lang="cs-CZ" dirty="0"/>
              <a:t>Soutěžitel</a:t>
            </a:r>
          </a:p>
          <a:p>
            <a:r>
              <a:rPr lang="cs-CZ" dirty="0"/>
              <a:t>Spotřebitel</a:t>
            </a:r>
          </a:p>
          <a:p>
            <a:r>
              <a:rPr lang="cs-CZ" dirty="0"/>
              <a:t>Kvalifikovaná právnická osoba</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32</a:t>
            </a:fld>
            <a:endParaRPr lang="cs-CZ" altLang="cs-CZ"/>
          </a:p>
        </p:txBody>
      </p:sp>
    </p:spTree>
    <p:extLst>
      <p:ext uri="{BB962C8B-B14F-4D97-AF65-F5344CB8AC3E}">
        <p14:creationId xmlns:p14="http://schemas.microsoft.com/office/powerpoint/2010/main" val="2633014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Samoregulační mechanismy v reklamě</a:t>
            </a:r>
          </a:p>
        </p:txBody>
      </p:sp>
      <p:sp>
        <p:nvSpPr>
          <p:cNvPr id="5" name="Zástupný symbol pro obsah 4"/>
          <p:cNvSpPr>
            <a:spLocks noGrp="1"/>
          </p:cNvSpPr>
          <p:nvPr>
            <p:ph idx="1"/>
          </p:nvPr>
        </p:nvSpPr>
        <p:spPr>
          <a:xfrm>
            <a:off x="720000" y="1510749"/>
            <a:ext cx="10938599" cy="5109508"/>
          </a:xfrm>
        </p:spPr>
        <p:txBody>
          <a:bodyPr/>
          <a:lstStyle/>
          <a:p>
            <a:r>
              <a:rPr lang="cs-CZ" dirty="0"/>
              <a:t>Nejvýznamnější samoregulační entitu v reklamní branži u nás : Rada pro reklamu se svým Kodexem reklamy. </a:t>
            </a:r>
          </a:p>
          <a:p>
            <a:r>
              <a:rPr lang="cs-CZ" dirty="0"/>
              <a:t>Rada 1994, člen Evropské asociace pro samoregulaci reklamy</a:t>
            </a:r>
          </a:p>
          <a:p>
            <a:r>
              <a:rPr lang="cs-CZ" dirty="0"/>
              <a:t> samoregulační entity (</a:t>
            </a:r>
            <a:r>
              <a:rPr lang="cs-CZ" dirty="0" err="1"/>
              <a:t>Werberat</a:t>
            </a:r>
            <a:r>
              <a:rPr lang="cs-CZ" dirty="0"/>
              <a:t> v SRN a Rakousku, </a:t>
            </a:r>
            <a:r>
              <a:rPr lang="cs-CZ" dirty="0" err="1"/>
              <a:t>Schweizerische</a:t>
            </a:r>
            <a:r>
              <a:rPr lang="cs-CZ" dirty="0"/>
              <a:t> </a:t>
            </a:r>
            <a:r>
              <a:rPr lang="cs-CZ" dirty="0" err="1"/>
              <a:t>Lauterkeitskommission</a:t>
            </a:r>
            <a:r>
              <a:rPr lang="cs-CZ" dirty="0"/>
              <a:t> (SLK) ve Švýcarsku).  </a:t>
            </a:r>
          </a:p>
          <a:p>
            <a:r>
              <a:rPr lang="cs-CZ" dirty="0"/>
              <a:t>Arbitrážní komise, Nálezy, veřejně dostupné</a:t>
            </a:r>
          </a:p>
          <a:p>
            <a:r>
              <a:rPr lang="cs-CZ" dirty="0"/>
              <a:t>Stížnost, formulář na webu, limity samoregulace, starý kodex</a:t>
            </a:r>
          </a:p>
          <a:p>
            <a:endParaRPr lang="cs-CZ"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33</a:t>
            </a:fld>
            <a:endParaRPr lang="cs-CZ" altLang="cs-CZ"/>
          </a:p>
        </p:txBody>
      </p:sp>
    </p:spTree>
    <p:extLst>
      <p:ext uri="{BB962C8B-B14F-4D97-AF65-F5344CB8AC3E}">
        <p14:creationId xmlns:p14="http://schemas.microsoft.com/office/powerpoint/2010/main" val="3233875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Regulace reklamy ve veřejném právu – vybrané otázky</a:t>
            </a:r>
          </a:p>
        </p:txBody>
      </p:sp>
      <p:sp>
        <p:nvSpPr>
          <p:cNvPr id="5" name="Zástupný symbol pro obsah 4"/>
          <p:cNvSpPr>
            <a:spLocks noGrp="1"/>
          </p:cNvSpPr>
          <p:nvPr>
            <p:ph idx="1"/>
          </p:nvPr>
        </p:nvSpPr>
        <p:spPr>
          <a:xfrm>
            <a:off x="1828801" y="2017713"/>
            <a:ext cx="8394939" cy="4114800"/>
          </a:xfrm>
        </p:spPr>
        <p:txBody>
          <a:bodyPr/>
          <a:lstStyle/>
          <a:p>
            <a:pPr marL="0" indent="0">
              <a:buNone/>
            </a:pPr>
            <a:r>
              <a:rPr lang="cs-CZ" altLang="cs-CZ" dirty="0" err="1">
                <a:latin typeface="Arial" panose="020B0604020202020204" pitchFamily="34" charset="0"/>
                <a:cs typeface="Arial" panose="020B0604020202020204" pitchFamily="34" charset="0"/>
              </a:rPr>
              <a:t>Product</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placement</a:t>
            </a:r>
            <a:endParaRPr lang="cs-CZ" altLang="cs-CZ" dirty="0">
              <a:latin typeface="Arial" panose="020B0604020202020204" pitchFamily="34" charset="0"/>
              <a:cs typeface="Arial" panose="020B0604020202020204" pitchFamily="34" charset="0"/>
            </a:endParaRPr>
          </a:p>
          <a:p>
            <a:pPr marL="0" indent="0">
              <a:buNone/>
            </a:pPr>
            <a:r>
              <a:rPr lang="cs-CZ" altLang="cs-CZ" dirty="0">
                <a:latin typeface="Arial" panose="020B0604020202020204" pitchFamily="34" charset="0"/>
                <a:cs typeface="Arial" panose="020B0604020202020204" pitchFamily="34" charset="0"/>
              </a:rPr>
              <a:t>Alkohol</a:t>
            </a:r>
          </a:p>
          <a:p>
            <a:pPr marL="0" indent="0">
              <a:buNone/>
            </a:pPr>
            <a:r>
              <a:rPr lang="cs-CZ" altLang="cs-CZ" dirty="0">
                <a:latin typeface="Arial" panose="020B0604020202020204" pitchFamily="34" charset="0"/>
                <a:cs typeface="Arial" panose="020B0604020202020204" pitchFamily="34" charset="0"/>
              </a:rPr>
              <a:t>Tabák</a:t>
            </a:r>
          </a:p>
          <a:p>
            <a:pPr marL="0" indent="0">
              <a:buNone/>
            </a:pPr>
            <a:r>
              <a:rPr lang="cs-CZ" altLang="cs-CZ" dirty="0">
                <a:latin typeface="Arial" panose="020B0604020202020204" pitchFamily="34" charset="0"/>
                <a:cs typeface="Arial" panose="020B0604020202020204" pitchFamily="34" charset="0"/>
              </a:rPr>
              <a:t>Sexistická reklama</a:t>
            </a:r>
          </a:p>
          <a:p>
            <a:pPr marL="0" indent="0">
              <a:buNone/>
            </a:pPr>
            <a:r>
              <a:rPr lang="cs-CZ" altLang="cs-CZ" dirty="0">
                <a:latin typeface="Arial" panose="020B0604020202020204" pitchFamily="34" charset="0"/>
                <a:cs typeface="Arial" panose="020B0604020202020204" pitchFamily="34" charset="0"/>
              </a:rPr>
              <a:t>Hazardní hry</a:t>
            </a:r>
          </a:p>
          <a:p>
            <a:pPr marL="0" indent="0">
              <a:buNone/>
            </a:pPr>
            <a:r>
              <a:rPr lang="cs-CZ" altLang="cs-CZ" dirty="0">
                <a:latin typeface="Arial" panose="020B0604020202020204" pitchFamily="34" charset="0"/>
                <a:cs typeface="Arial" panose="020B0604020202020204" pitchFamily="34" charset="0"/>
              </a:rPr>
              <a:t>Služby v pohřebnictví</a:t>
            </a:r>
          </a:p>
          <a:p>
            <a:pPr marL="0" indent="0">
              <a:buNone/>
            </a:pPr>
            <a:r>
              <a:rPr lang="cs-CZ" altLang="cs-CZ" dirty="0">
                <a:latin typeface="Arial" panose="020B0604020202020204" pitchFamily="34" charset="0"/>
                <a:cs typeface="Arial" panose="020B0604020202020204" pitchFamily="34" charset="0"/>
              </a:rPr>
              <a:t>Zbraně a střelivo</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34</a:t>
            </a:fld>
            <a:endParaRPr lang="cs-CZ" altLang="cs-CZ" dirty="0"/>
          </a:p>
        </p:txBody>
      </p:sp>
    </p:spTree>
    <p:extLst>
      <p:ext uri="{BB962C8B-B14F-4D97-AF65-F5344CB8AC3E}">
        <p14:creationId xmlns:p14="http://schemas.microsoft.com/office/powerpoint/2010/main" val="4140451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558801"/>
            <a:ext cx="8086635" cy="660400"/>
          </a:xfrm>
        </p:spPr>
        <p:txBody>
          <a:bodyPr/>
          <a:lstStyle/>
          <a:p>
            <a:r>
              <a:rPr lang="cs-CZ" dirty="0"/>
              <a:t>Orgány dozoru</a:t>
            </a:r>
          </a:p>
        </p:txBody>
      </p:sp>
      <p:sp>
        <p:nvSpPr>
          <p:cNvPr id="5" name="Zástupný symbol pro obsah 4"/>
          <p:cNvSpPr>
            <a:spLocks noGrp="1"/>
          </p:cNvSpPr>
          <p:nvPr>
            <p:ph idx="1"/>
          </p:nvPr>
        </p:nvSpPr>
        <p:spPr>
          <a:xfrm>
            <a:off x="487017" y="1219202"/>
            <a:ext cx="10823713" cy="5295898"/>
          </a:xfrm>
        </p:spPr>
        <p:txBody>
          <a:bodyPr/>
          <a:lstStyle/>
          <a:p>
            <a:pPr marL="0" indent="0">
              <a:buNone/>
            </a:pPr>
            <a:r>
              <a:rPr lang="cs-CZ" dirty="0"/>
              <a:t>Orgány příslušnými k výkonu dozoru nad dodržováním tohoto zákona jsou </a:t>
            </a:r>
            <a:r>
              <a:rPr lang="cs-CZ" i="1" dirty="0"/>
              <a:t>a)</a:t>
            </a:r>
            <a:r>
              <a:rPr lang="cs-CZ" dirty="0"/>
              <a:t> Rada pro rozhlasové a televizní vysílání,</a:t>
            </a:r>
          </a:p>
          <a:p>
            <a:r>
              <a:rPr lang="cs-CZ" i="1" dirty="0"/>
              <a:t>b)</a:t>
            </a:r>
            <a:r>
              <a:rPr lang="cs-CZ" dirty="0"/>
              <a:t> Státní ústav pro kontrolu léčiv, </a:t>
            </a:r>
            <a:r>
              <a:rPr lang="cs-CZ" i="1" dirty="0"/>
              <a:t>c)</a:t>
            </a:r>
            <a:r>
              <a:rPr lang="cs-CZ" dirty="0"/>
              <a:t> Ministerstvo zdravotnictví,</a:t>
            </a:r>
          </a:p>
          <a:p>
            <a:r>
              <a:rPr lang="cs-CZ" i="1" dirty="0"/>
              <a:t>d)</a:t>
            </a:r>
            <a:r>
              <a:rPr lang="cs-CZ" dirty="0"/>
              <a:t> Ústřední kontrolní a zkušební ústav zemědělský, </a:t>
            </a:r>
            <a:r>
              <a:rPr lang="cs-CZ" i="1" dirty="0"/>
              <a:t>e)</a:t>
            </a:r>
            <a:r>
              <a:rPr lang="cs-CZ" dirty="0"/>
              <a:t> Ústav pro státní kontrolu veterinárních biopreparátů a léčiv, </a:t>
            </a:r>
            <a:r>
              <a:rPr lang="cs-CZ" i="1" dirty="0"/>
              <a:t>f)</a:t>
            </a:r>
            <a:r>
              <a:rPr lang="cs-CZ" dirty="0"/>
              <a:t> Úřad pro ochranu osobních údajů pro nevyžádanou reklamu šířenou elektronickými prostředky (nekalá OP), </a:t>
            </a:r>
            <a:r>
              <a:rPr lang="cs-CZ" i="1" dirty="0"/>
              <a:t>g)</a:t>
            </a:r>
            <a:r>
              <a:rPr lang="cs-CZ" dirty="0"/>
              <a:t> Státní zemědělská a potravinářská inspekce, </a:t>
            </a:r>
            <a:r>
              <a:rPr lang="cs-CZ" i="1" dirty="0"/>
              <a:t>h)</a:t>
            </a:r>
            <a:r>
              <a:rPr lang="cs-CZ" dirty="0"/>
              <a:t> celní úřady, </a:t>
            </a:r>
            <a:r>
              <a:rPr lang="cs-CZ" i="1" dirty="0"/>
              <a:t>i)</a:t>
            </a:r>
            <a:r>
              <a:rPr lang="cs-CZ" dirty="0"/>
              <a:t> krajské živnostenské úřady v ostatních případech.</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35</a:t>
            </a:fld>
            <a:endParaRPr lang="cs-CZ" altLang="cs-CZ" dirty="0"/>
          </a:p>
        </p:txBody>
      </p:sp>
    </p:spTree>
    <p:extLst>
      <p:ext uri="{BB962C8B-B14F-4D97-AF65-F5344CB8AC3E}">
        <p14:creationId xmlns:p14="http://schemas.microsoft.com/office/powerpoint/2010/main" val="3087183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342900"/>
            <a:ext cx="8086635" cy="581439"/>
          </a:xfrm>
        </p:spPr>
        <p:txBody>
          <a:bodyPr/>
          <a:lstStyle/>
          <a:p>
            <a:r>
              <a:rPr lang="cs-CZ" dirty="0" err="1"/>
              <a:t>Product</a:t>
            </a:r>
            <a:r>
              <a:rPr lang="cs-CZ" dirty="0"/>
              <a:t> </a:t>
            </a:r>
            <a:r>
              <a:rPr lang="cs-CZ" dirty="0" err="1"/>
              <a:t>placement</a:t>
            </a:r>
            <a:endParaRPr lang="cs-CZ" dirty="0"/>
          </a:p>
        </p:txBody>
      </p:sp>
      <p:sp>
        <p:nvSpPr>
          <p:cNvPr id="5" name="Zástupný symbol pro obsah 4"/>
          <p:cNvSpPr>
            <a:spLocks noGrp="1"/>
          </p:cNvSpPr>
          <p:nvPr>
            <p:ph idx="1"/>
          </p:nvPr>
        </p:nvSpPr>
        <p:spPr>
          <a:xfrm>
            <a:off x="894522" y="1013791"/>
            <a:ext cx="10416208" cy="5501309"/>
          </a:xfrm>
        </p:spPr>
        <p:txBody>
          <a:bodyPr/>
          <a:lstStyle/>
          <a:p>
            <a:pPr marL="0" indent="0">
              <a:buNone/>
            </a:pPr>
            <a:r>
              <a:rPr lang="cs-CZ" dirty="0"/>
              <a:t>Směrnice 2007/65/ES o audiovizuálních mediálních službách</a:t>
            </a:r>
          </a:p>
          <a:p>
            <a:r>
              <a:rPr lang="cs-CZ" dirty="0"/>
              <a:t>a) v kinematografických dílech, ve filmech a seriálech vytvořených pro televizní vysílání nebo pro audiovizuální mediální služby na vyžádání, ve sportovních a zábavných pořadech, a to za podmínky, že se nejedná o pořady pro děti, nebo</a:t>
            </a:r>
          </a:p>
          <a:p>
            <a:r>
              <a:rPr lang="cs-CZ" i="1" dirty="0"/>
              <a:t>b)</a:t>
            </a:r>
            <a:r>
              <a:rPr lang="cs-CZ" dirty="0"/>
              <a:t> v případech, kdy se neprovádí žádná platba, ale pouze se bezplatně poskytuje určité zboží nebo služby, zejména rekvizity nebo ceny pro soutěžící s cílem zařadit je do pořadu.</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36</a:t>
            </a:fld>
            <a:endParaRPr lang="cs-CZ" altLang="cs-CZ" dirty="0"/>
          </a:p>
        </p:txBody>
      </p:sp>
    </p:spTree>
    <p:extLst>
      <p:ext uri="{BB962C8B-B14F-4D97-AF65-F5344CB8AC3E}">
        <p14:creationId xmlns:p14="http://schemas.microsoft.com/office/powerpoint/2010/main" val="1075380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342900"/>
            <a:ext cx="8086635" cy="581439"/>
          </a:xfrm>
        </p:spPr>
        <p:txBody>
          <a:bodyPr/>
          <a:lstStyle/>
          <a:p>
            <a:r>
              <a:rPr lang="cs-CZ" dirty="0" err="1"/>
              <a:t>Product</a:t>
            </a:r>
            <a:r>
              <a:rPr lang="cs-CZ" dirty="0"/>
              <a:t> </a:t>
            </a:r>
            <a:r>
              <a:rPr lang="cs-CZ" dirty="0" err="1"/>
              <a:t>placement</a:t>
            </a:r>
            <a:r>
              <a:rPr lang="cs-CZ" dirty="0"/>
              <a:t> II</a:t>
            </a:r>
          </a:p>
        </p:txBody>
      </p:sp>
      <p:sp>
        <p:nvSpPr>
          <p:cNvPr id="5" name="Zástupný symbol pro obsah 4"/>
          <p:cNvSpPr>
            <a:spLocks noGrp="1"/>
          </p:cNvSpPr>
          <p:nvPr>
            <p:ph idx="1"/>
          </p:nvPr>
        </p:nvSpPr>
        <p:spPr>
          <a:xfrm>
            <a:off x="894522" y="1013791"/>
            <a:ext cx="10416208" cy="5501309"/>
          </a:xfrm>
        </p:spPr>
        <p:txBody>
          <a:bodyPr/>
          <a:lstStyle/>
          <a:p>
            <a:r>
              <a:rPr lang="cs-CZ" dirty="0"/>
              <a:t>Nesmějí přímo nabádat k nákupu nebo pronájmu zboží nebo služeb nebo nepatřičně zdůrazňovat umístěný produkt</a:t>
            </a:r>
          </a:p>
          <a:p>
            <a:r>
              <a:rPr lang="cs-CZ" dirty="0"/>
              <a:t>Ne tabák nebo léčiva na předpis</a:t>
            </a:r>
          </a:p>
          <a:p>
            <a:r>
              <a:rPr lang="cs-CZ" dirty="0"/>
              <a:t>Zřetelné označení jako pořad obsahující umístění produktu</a:t>
            </a:r>
          </a:p>
          <a:p>
            <a:r>
              <a:rPr lang="cs-CZ" dirty="0"/>
              <a:t>Více § 53a ZRTV</a:t>
            </a:r>
          </a:p>
          <a:p>
            <a:pPr marL="0" indent="0">
              <a:buNone/>
            </a:pPr>
            <a:endParaRPr lang="cs-CZ" dirty="0"/>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37</a:t>
            </a:fld>
            <a:endParaRPr lang="cs-CZ" altLang="cs-CZ" dirty="0"/>
          </a:p>
        </p:txBody>
      </p:sp>
    </p:spTree>
    <p:extLst>
      <p:ext uri="{BB962C8B-B14F-4D97-AF65-F5344CB8AC3E}">
        <p14:creationId xmlns:p14="http://schemas.microsoft.com/office/powerpoint/2010/main" val="612239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725488"/>
            <a:ext cx="8086635" cy="430213"/>
          </a:xfrm>
        </p:spPr>
        <p:txBody>
          <a:bodyPr/>
          <a:lstStyle/>
          <a:p>
            <a:r>
              <a:rPr lang="cs-CZ" dirty="0"/>
              <a:t>Regulace reklamy na alkohol</a:t>
            </a:r>
          </a:p>
        </p:txBody>
      </p:sp>
      <p:sp>
        <p:nvSpPr>
          <p:cNvPr id="5" name="Zástupný symbol pro obsah 4"/>
          <p:cNvSpPr>
            <a:spLocks noGrp="1"/>
          </p:cNvSpPr>
          <p:nvPr>
            <p:ph idx="1"/>
          </p:nvPr>
        </p:nvSpPr>
        <p:spPr>
          <a:xfrm>
            <a:off x="200025" y="1282701"/>
            <a:ext cx="11887200" cy="4849813"/>
          </a:xfrm>
        </p:spPr>
        <p:txBody>
          <a:bodyPr/>
          <a:lstStyle/>
          <a:p>
            <a:r>
              <a:rPr lang="cs-CZ" sz="2400" dirty="0"/>
              <a:t>Reklama na alkoholické nápoje nesmí </a:t>
            </a:r>
            <a:r>
              <a:rPr lang="cs-CZ" sz="2400" i="1" dirty="0"/>
              <a:t>a)</a:t>
            </a:r>
            <a:r>
              <a:rPr lang="cs-CZ" sz="2400" dirty="0"/>
              <a:t> nabádat k nestřídmému užívání alkoholických nápojů anebo záporně či ironicky hodnotit abstinenci nebo zdrženlivost, </a:t>
            </a:r>
            <a:r>
              <a:rPr lang="cs-CZ" sz="2400" i="1" dirty="0"/>
              <a:t>b)</a:t>
            </a:r>
            <a:r>
              <a:rPr lang="cs-CZ" sz="2400" dirty="0"/>
              <a:t> být zaměřena na osoby mladší 18 let, zejména nesmí tyto osoby ani osoby, které jako mladší 18 let vyhlížejí, zobrazovat při spotřebě alkoholických nápojů nebo nesmí využívat prvky, prostředky nebo akce, které osoby mladší 18 let oslovují, </a:t>
            </a:r>
            <a:r>
              <a:rPr lang="cs-CZ" sz="2400" i="1" dirty="0"/>
              <a:t>c)</a:t>
            </a:r>
            <a:r>
              <a:rPr lang="cs-CZ" sz="2400" dirty="0"/>
              <a:t> spojovat spotřebu alkoholu se zvýšenými výkony nebo být užita v souvislosti s řízením vozidla, </a:t>
            </a:r>
            <a:r>
              <a:rPr lang="cs-CZ" sz="2400" i="1" dirty="0"/>
              <a:t>d)</a:t>
            </a:r>
            <a:r>
              <a:rPr lang="cs-CZ" sz="2400" dirty="0"/>
              <a:t> vytvářet dojem, že spotřeba alkoholu přispívá ke společenskému nebo sexuálnímu </a:t>
            </a:r>
            <a:r>
              <a:rPr lang="cs-CZ" sz="2400" dirty="0" err="1"/>
              <a:t>úspěchu,</a:t>
            </a:r>
            <a:r>
              <a:rPr lang="cs-CZ" sz="2400" i="1" dirty="0" err="1"/>
              <a:t>e</a:t>
            </a:r>
            <a:r>
              <a:rPr lang="cs-CZ" sz="2400" i="1" dirty="0"/>
              <a:t>)</a:t>
            </a:r>
            <a:r>
              <a:rPr lang="cs-CZ" sz="2400" dirty="0"/>
              <a:t> tvrdit, že alkohol v nápoji má léčebné vlastnosti nebo povzbuzující nebo uklidňující účinek anebo že je prostředkem řešení osobních problémů, </a:t>
            </a:r>
            <a:r>
              <a:rPr lang="cs-CZ" sz="2400" i="1" dirty="0"/>
              <a:t>f)</a:t>
            </a:r>
            <a:r>
              <a:rPr lang="cs-CZ" sz="2400" dirty="0"/>
              <a:t> zdůrazňovat obsah alkoholu jako kladnou vlastnost nápoje.</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38</a:t>
            </a:fld>
            <a:endParaRPr lang="cs-CZ" altLang="cs-CZ" dirty="0"/>
          </a:p>
        </p:txBody>
      </p:sp>
    </p:spTree>
    <p:extLst>
      <p:ext uri="{BB962C8B-B14F-4D97-AF65-F5344CB8AC3E}">
        <p14:creationId xmlns:p14="http://schemas.microsoft.com/office/powerpoint/2010/main" val="679311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Sexistická reklama</a:t>
            </a:r>
          </a:p>
        </p:txBody>
      </p:sp>
      <p:sp>
        <p:nvSpPr>
          <p:cNvPr id="5" name="Zástupný symbol pro obsah 4"/>
          <p:cNvSpPr>
            <a:spLocks noGrp="1"/>
          </p:cNvSpPr>
          <p:nvPr>
            <p:ph idx="1"/>
          </p:nvPr>
        </p:nvSpPr>
        <p:spPr>
          <a:xfrm>
            <a:off x="720000" y="1341783"/>
            <a:ext cx="11047929" cy="4790730"/>
          </a:xfrm>
        </p:spPr>
        <p:txBody>
          <a:bodyPr/>
          <a:lstStyle/>
          <a:p>
            <a:pPr marL="0" indent="0">
              <a:buNone/>
            </a:pPr>
            <a:r>
              <a:rPr lang="cs-CZ" dirty="0" err="1"/>
              <a:t>ZRegRekl</a:t>
            </a:r>
            <a:endParaRPr lang="cs-CZ" dirty="0"/>
          </a:p>
          <a:p>
            <a:pPr marL="0" indent="0">
              <a:buNone/>
            </a:pPr>
            <a:r>
              <a:rPr lang="cs-CZ" dirty="0"/>
              <a:t>Reklama nesmí být v rozporu s dobrými mravy, zejména nesmí obsahovat jakoukoliv diskriminaci z důvodů rasy, pohlaví nebo národnosti nebo napadat náboženské nebo národnostní cítění, ohrožovat obecně nepřijatelným způsobem mravnost, snižovat lidskou důstojnost, obsahovat prvky pornografie, násilí nebo prvky využívající motivu strachu. Reklama nesmí napadat politické přesvědčení.</a:t>
            </a: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39</a:t>
            </a:fld>
            <a:endParaRPr lang="cs-CZ" altLang="cs-CZ" dirty="0"/>
          </a:p>
        </p:txBody>
      </p:sp>
    </p:spTree>
    <p:extLst>
      <p:ext uri="{BB962C8B-B14F-4D97-AF65-F5344CB8AC3E}">
        <p14:creationId xmlns:p14="http://schemas.microsoft.com/office/powerpoint/2010/main" val="94619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378000"/>
            <a:ext cx="10753200" cy="793576"/>
          </a:xfrm>
        </p:spPr>
        <p:txBody>
          <a:bodyPr/>
          <a:lstStyle/>
          <a:p>
            <a:r>
              <a:rPr lang="cs-CZ" dirty="0"/>
              <a:t>Systematika regulace reklamy</a:t>
            </a:r>
          </a:p>
        </p:txBody>
      </p:sp>
      <p:sp>
        <p:nvSpPr>
          <p:cNvPr id="5" name="Zástupný symbol pro obsah 4"/>
          <p:cNvSpPr>
            <a:spLocks noGrp="1"/>
          </p:cNvSpPr>
          <p:nvPr>
            <p:ph idx="1"/>
          </p:nvPr>
        </p:nvSpPr>
        <p:spPr>
          <a:xfrm>
            <a:off x="720000" y="1085850"/>
            <a:ext cx="10753200" cy="4943475"/>
          </a:xfrm>
        </p:spPr>
        <p:txBody>
          <a:bodyPr/>
          <a:lstStyle/>
          <a:p>
            <a:pPr>
              <a:buFont typeface="Arial" panose="020B0604020202020204" pitchFamily="34" charset="0"/>
              <a:buChar char="•"/>
            </a:pPr>
            <a:r>
              <a:rPr lang="cs-CZ" sz="3600" dirty="0"/>
              <a:t>Soukromé právo</a:t>
            </a:r>
          </a:p>
          <a:p>
            <a:pPr lvl="1">
              <a:buFont typeface="Arial" panose="020B0604020202020204" pitchFamily="34" charset="0"/>
              <a:buChar char="•"/>
            </a:pPr>
            <a:r>
              <a:rPr lang="cs-CZ" sz="2400" dirty="0"/>
              <a:t>Nekalá soutěž (občanský zákoník)</a:t>
            </a:r>
          </a:p>
          <a:p>
            <a:pPr>
              <a:buFont typeface="Arial" panose="020B0604020202020204" pitchFamily="34" charset="0"/>
              <a:buChar char="•"/>
            </a:pPr>
            <a:r>
              <a:rPr lang="cs-CZ" sz="3200" dirty="0"/>
              <a:t>Veřejné právo</a:t>
            </a:r>
          </a:p>
          <a:p>
            <a:pPr lvl="1">
              <a:buFont typeface="Arial" panose="020B0604020202020204" pitchFamily="34" charset="0"/>
              <a:buChar char="•"/>
            </a:pPr>
            <a:r>
              <a:rPr lang="cs-CZ" sz="2400" dirty="0"/>
              <a:t>Zákon o regulaci reklamy</a:t>
            </a:r>
          </a:p>
          <a:p>
            <a:pPr lvl="1">
              <a:buFont typeface="Arial" panose="020B0604020202020204" pitchFamily="34" charset="0"/>
              <a:buChar char="•"/>
            </a:pPr>
            <a:r>
              <a:rPr lang="cs-CZ" sz="2400" dirty="0"/>
              <a:t>Zákon o ochraně spotřebitele (úprava nekalých obchodních praktik)</a:t>
            </a:r>
          </a:p>
          <a:p>
            <a:pPr lvl="1">
              <a:buFont typeface="Arial" panose="020B0604020202020204" pitchFamily="34" charset="0"/>
              <a:buChar char="•"/>
            </a:pPr>
            <a:r>
              <a:rPr lang="cs-CZ" sz="2400" dirty="0"/>
              <a:t>Zákon o rozhlasovém a televizním vysílání</a:t>
            </a:r>
          </a:p>
          <a:p>
            <a:pPr lvl="1">
              <a:buFont typeface="Arial" panose="020B0604020202020204" pitchFamily="34" charset="0"/>
              <a:buChar char="•"/>
            </a:pPr>
            <a:r>
              <a:rPr lang="cs-CZ" sz="2400" dirty="0"/>
              <a:t>Odvětvové regulace</a:t>
            </a:r>
          </a:p>
          <a:p>
            <a:pPr>
              <a:buFont typeface="Arial" panose="020B0604020202020204" pitchFamily="34" charset="0"/>
              <a:buChar char="•"/>
            </a:pPr>
            <a:r>
              <a:rPr lang="cs-CZ" sz="3200" dirty="0"/>
              <a:t>Samoregulace</a:t>
            </a:r>
            <a:r>
              <a:rPr lang="cs-CZ" sz="3200" i="1" dirty="0"/>
              <a:t> </a:t>
            </a:r>
          </a:p>
          <a:p>
            <a:pPr lvl="1">
              <a:buFont typeface="Arial" panose="020B0604020202020204" pitchFamily="34" charset="0"/>
              <a:buChar char="•"/>
            </a:pPr>
            <a:r>
              <a:rPr lang="cs-CZ" sz="2400" dirty="0"/>
              <a:t>Etický Kodex reklamy Rady pro reklamu</a:t>
            </a:r>
          </a:p>
          <a:p>
            <a:pPr>
              <a:buFont typeface="Arial" panose="020B0604020202020204" pitchFamily="34" charset="0"/>
              <a:buChar char="•"/>
            </a:pPr>
            <a:endParaRPr lang="cs-CZ" sz="2700" i="1" dirty="0"/>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a:t>
            </a:fld>
            <a:endParaRPr lang="cs-CZ" altLang="cs-CZ"/>
          </a:p>
        </p:txBody>
      </p:sp>
    </p:spTree>
    <p:extLst>
      <p:ext uri="{BB962C8B-B14F-4D97-AF65-F5344CB8AC3E}">
        <p14:creationId xmlns:p14="http://schemas.microsoft.com/office/powerpoint/2010/main" val="905913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14515" y="378000"/>
            <a:ext cx="8086635" cy="506410"/>
          </a:xfrm>
        </p:spPr>
        <p:txBody>
          <a:bodyPr/>
          <a:lstStyle/>
          <a:p>
            <a:r>
              <a:rPr lang="cs-CZ" dirty="0"/>
              <a:t>Hazardní hry</a:t>
            </a:r>
          </a:p>
        </p:txBody>
      </p:sp>
      <p:sp>
        <p:nvSpPr>
          <p:cNvPr id="5" name="Zástupný symbol pro obsah 4"/>
          <p:cNvSpPr>
            <a:spLocks noGrp="1"/>
          </p:cNvSpPr>
          <p:nvPr>
            <p:ph idx="1"/>
          </p:nvPr>
        </p:nvSpPr>
        <p:spPr>
          <a:xfrm>
            <a:off x="586409" y="1320801"/>
            <a:ext cx="11241156" cy="4811713"/>
          </a:xfrm>
        </p:spPr>
        <p:txBody>
          <a:bodyPr/>
          <a:lstStyle/>
          <a:p>
            <a:pPr marL="0" indent="0">
              <a:buNone/>
            </a:pPr>
            <a:r>
              <a:rPr lang="cs-CZ" sz="2400" dirty="0" err="1"/>
              <a:t>ZRegRekl</a:t>
            </a:r>
            <a:r>
              <a:rPr lang="cs-CZ" sz="2400" dirty="0"/>
              <a:t> § 5j </a:t>
            </a:r>
            <a:r>
              <a:rPr lang="cs-CZ" sz="2400" i="1" dirty="0"/>
              <a:t>(1)</a:t>
            </a:r>
            <a:r>
              <a:rPr lang="cs-CZ" sz="2400" dirty="0"/>
              <a:t> Reklama na hazardní hru podněcující k účasti na hazardní hře nesmí obsahovat sdělení, z něhož lze nabýt dojmu, že účast na hazardní hře může být zdrojem finančních prostředků obdobným získávání příjmů ze závislé, samostatné nebo jiné obdobné činnosti. </a:t>
            </a:r>
            <a:r>
              <a:rPr lang="cs-CZ" sz="2400" i="1" dirty="0"/>
              <a:t>(2)</a:t>
            </a:r>
            <a:r>
              <a:rPr lang="cs-CZ" sz="2400" dirty="0"/>
              <a:t> Reklama na hazardní hru nesmí být zaměřena na osoby mladší 18 let, a to zejména v podobě zobrazení těchto osob nebo užitím prvků, prostředků nebo akcí, které takové osoby převážně oslovují. </a:t>
            </a:r>
            <a:r>
              <a:rPr lang="cs-CZ" sz="2400" i="1" dirty="0"/>
              <a:t>(3)</a:t>
            </a:r>
            <a:r>
              <a:rPr lang="cs-CZ" sz="2400" dirty="0"/>
              <a:t> Reklama na hazardní hru musí obsahovat sdělení o zákazu účasti osob mladších 18 let na hazardní hře a viditelné a zřetelné varování tohoto znění: „Ministerstvo financí varuje: Účastí na hazardní hře může vzniknout závislost!“.</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40</a:t>
            </a:fld>
            <a:endParaRPr lang="cs-CZ" altLang="cs-CZ" dirty="0"/>
          </a:p>
        </p:txBody>
      </p:sp>
    </p:spTree>
    <p:extLst>
      <p:ext uri="{BB962C8B-B14F-4D97-AF65-F5344CB8AC3E}">
        <p14:creationId xmlns:p14="http://schemas.microsoft.com/office/powerpoint/2010/main" val="3995156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725488"/>
            <a:ext cx="8086635" cy="430213"/>
          </a:xfrm>
        </p:spPr>
        <p:txBody>
          <a:bodyPr/>
          <a:lstStyle/>
          <a:p>
            <a:r>
              <a:rPr lang="cs-CZ" dirty="0"/>
              <a:t>Reklama na služby v pohřebnictví</a:t>
            </a:r>
          </a:p>
        </p:txBody>
      </p:sp>
      <p:sp>
        <p:nvSpPr>
          <p:cNvPr id="5" name="Zástupný symbol pro obsah 4"/>
          <p:cNvSpPr>
            <a:spLocks noGrp="1"/>
          </p:cNvSpPr>
          <p:nvPr>
            <p:ph idx="1"/>
          </p:nvPr>
        </p:nvSpPr>
        <p:spPr>
          <a:xfrm>
            <a:off x="834887" y="1282701"/>
            <a:ext cx="11012556" cy="4849813"/>
          </a:xfrm>
        </p:spPr>
        <p:txBody>
          <a:bodyPr/>
          <a:lstStyle/>
          <a:p>
            <a:pPr marL="0" indent="0">
              <a:buNone/>
            </a:pPr>
            <a:endParaRPr lang="cs-CZ" dirty="0"/>
          </a:p>
          <a:p>
            <a:pPr marL="0" indent="0">
              <a:buNone/>
            </a:pPr>
            <a:r>
              <a:rPr lang="cs-CZ" dirty="0"/>
              <a:t>Reklama na provozování pohřební služby, na provozování krematoria nebo na provádění </a:t>
            </a:r>
            <a:r>
              <a:rPr lang="cs-CZ" dirty="0" err="1"/>
              <a:t>balzamace</a:t>
            </a:r>
            <a:r>
              <a:rPr lang="cs-CZ" dirty="0"/>
              <a:t> a konzervace nesmí být šířena</a:t>
            </a:r>
          </a:p>
          <a:p>
            <a:pPr marL="0" indent="0">
              <a:buNone/>
            </a:pPr>
            <a:r>
              <a:rPr lang="cs-CZ" i="1" dirty="0"/>
              <a:t>a)</a:t>
            </a:r>
            <a:r>
              <a:rPr lang="cs-CZ" dirty="0"/>
              <a:t> v areálu zdravotnického zařízení a zařízení sociálních služeb,</a:t>
            </a:r>
          </a:p>
          <a:p>
            <a:pPr marL="0" indent="0">
              <a:buNone/>
            </a:pPr>
            <a:r>
              <a:rPr lang="cs-CZ" i="1" dirty="0"/>
              <a:t>b)</a:t>
            </a:r>
            <a:r>
              <a:rPr lang="cs-CZ" dirty="0"/>
              <a:t> adresnou formou, zejména prostřednictvím dopisů, letáků nebo elektronickou poštou, nebo</a:t>
            </a:r>
          </a:p>
          <a:p>
            <a:pPr marL="0" indent="0">
              <a:buNone/>
            </a:pPr>
            <a:r>
              <a:rPr lang="cs-CZ" i="1" dirty="0"/>
              <a:t>c)</a:t>
            </a:r>
            <a:r>
              <a:rPr lang="cs-CZ" dirty="0"/>
              <a:t> v souvislosti s informováním o smrti.</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41</a:t>
            </a:fld>
            <a:endParaRPr lang="cs-CZ" altLang="cs-CZ" dirty="0"/>
          </a:p>
        </p:txBody>
      </p:sp>
    </p:spTree>
    <p:extLst>
      <p:ext uri="{BB962C8B-B14F-4D97-AF65-F5344CB8AC3E}">
        <p14:creationId xmlns:p14="http://schemas.microsoft.com/office/powerpoint/2010/main" val="1943767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3974" y="276225"/>
            <a:ext cx="10237304" cy="879477"/>
          </a:xfrm>
        </p:spPr>
        <p:txBody>
          <a:bodyPr/>
          <a:lstStyle/>
          <a:p>
            <a:r>
              <a:rPr lang="cs-CZ" dirty="0"/>
              <a:t>Regulace reklamy na zbraně a střelivo</a:t>
            </a:r>
          </a:p>
        </p:txBody>
      </p:sp>
      <p:sp>
        <p:nvSpPr>
          <p:cNvPr id="5" name="Zástupný symbol pro obsah 4"/>
          <p:cNvSpPr>
            <a:spLocks noGrp="1"/>
          </p:cNvSpPr>
          <p:nvPr>
            <p:ph idx="1"/>
          </p:nvPr>
        </p:nvSpPr>
        <p:spPr>
          <a:xfrm>
            <a:off x="414000" y="981075"/>
            <a:ext cx="11264478" cy="5151439"/>
          </a:xfrm>
        </p:spPr>
        <p:txBody>
          <a:bodyPr/>
          <a:lstStyle/>
          <a:p>
            <a:pPr marL="72000" indent="0">
              <a:buNone/>
            </a:pPr>
            <a:r>
              <a:rPr lang="cs-CZ" sz="2400" dirty="0"/>
              <a:t>Reklama na střelné zbraně a střelivo může být šířena jen</a:t>
            </a:r>
          </a:p>
          <a:p>
            <a:r>
              <a:rPr lang="cs-CZ" sz="2400" i="1" dirty="0"/>
              <a:t>a)</a:t>
            </a:r>
            <a:r>
              <a:rPr lang="cs-CZ" sz="2400" dirty="0"/>
              <a:t> odborníkům a podnikatelům v oblasti výroby a prodeje střelných zbraní a střeliva,</a:t>
            </a:r>
          </a:p>
          <a:p>
            <a:r>
              <a:rPr lang="cs-CZ" sz="2400" i="1" dirty="0"/>
              <a:t>b)</a:t>
            </a:r>
            <a:r>
              <a:rPr lang="cs-CZ" sz="2400" dirty="0"/>
              <a:t> v prostorách, v nichž se střelné zbraně nebo střelivo vyrábí, nabízí, prodává, užívá a vystavuje nebo v nichž dochází k uzavírání smluv na dodávky střelných zbraní a střeliva, nebo</a:t>
            </a:r>
          </a:p>
          <a:p>
            <a:r>
              <a:rPr lang="cs-CZ" sz="2400" i="1" dirty="0"/>
              <a:t>c)</a:t>
            </a:r>
            <a:r>
              <a:rPr lang="cs-CZ" sz="2400" dirty="0"/>
              <a:t> v odborných publikacích a periodickém tisku zaměřených obecně na problematiku střelných zbraní a střeliva a v dalších tištěných materiálech určených pro prodejce a držitele střelných zbraní a střeliva.</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42</a:t>
            </a:fld>
            <a:endParaRPr lang="cs-CZ" altLang="cs-CZ" dirty="0"/>
          </a:p>
        </p:txBody>
      </p:sp>
    </p:spTree>
    <p:extLst>
      <p:ext uri="{BB962C8B-B14F-4D97-AF65-F5344CB8AC3E}">
        <p14:creationId xmlns:p14="http://schemas.microsoft.com/office/powerpoint/2010/main" val="10113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altLang="cs-CZ" dirty="0" err="1"/>
              <a:t>Právnícká</a:t>
            </a:r>
            <a:r>
              <a:rPr lang="cs-CZ" altLang="cs-CZ" dirty="0"/>
              <a:t> fakulta, Katedra obchodního práva</a:t>
            </a:r>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5</a:t>
            </a:fld>
            <a:endParaRPr lang="cs-CZ" altLang="cs-CZ"/>
          </a:p>
        </p:txBody>
      </p:sp>
      <p:sp>
        <p:nvSpPr>
          <p:cNvPr id="96258" name="Rectangle 2"/>
          <p:cNvSpPr>
            <a:spLocks noGrp="1" noChangeArrowheads="1"/>
          </p:cNvSpPr>
          <p:nvPr>
            <p:ph type="title"/>
          </p:nvPr>
        </p:nvSpPr>
        <p:spPr>
          <a:xfrm>
            <a:off x="720000" y="192505"/>
            <a:ext cx="10846689" cy="712270"/>
          </a:xfrm>
        </p:spPr>
        <p:txBody>
          <a:bodyPr/>
          <a:lstStyle/>
          <a:p>
            <a:r>
              <a:rPr lang="cs-CZ" altLang="cs-CZ" dirty="0"/>
              <a:t>Úprava nekalé soutěže</a:t>
            </a:r>
          </a:p>
        </p:txBody>
      </p:sp>
      <p:sp>
        <p:nvSpPr>
          <p:cNvPr id="96259" name="Rectangle 3"/>
          <p:cNvSpPr>
            <a:spLocks noGrp="1" noChangeArrowheads="1"/>
          </p:cNvSpPr>
          <p:nvPr>
            <p:ph type="body" idx="1"/>
          </p:nvPr>
        </p:nvSpPr>
        <p:spPr/>
        <p:txBody>
          <a:bodyPr/>
          <a:lstStyle/>
          <a:p>
            <a:pPr lvl="1"/>
            <a:endParaRPr lang="cs-CZ" altLang="cs-CZ" dirty="0"/>
          </a:p>
        </p:txBody>
      </p:sp>
      <p:graphicFrame>
        <p:nvGraphicFramePr>
          <p:cNvPr id="2" name="Tabulka 1"/>
          <p:cNvGraphicFramePr>
            <a:graphicFrameLocks noGrp="1"/>
          </p:cNvGraphicFramePr>
          <p:nvPr>
            <p:extLst>
              <p:ext uri="{D42A27DB-BD31-4B8C-83A1-F6EECF244321}">
                <p14:modId xmlns:p14="http://schemas.microsoft.com/office/powerpoint/2010/main" val="3081707482"/>
              </p:ext>
            </p:extLst>
          </p:nvPr>
        </p:nvGraphicFramePr>
        <p:xfrm>
          <a:off x="665999" y="904775"/>
          <a:ext cx="11211773" cy="5760721"/>
        </p:xfrm>
        <a:graphic>
          <a:graphicData uri="http://schemas.openxmlformats.org/drawingml/2006/table">
            <a:tbl>
              <a:tblPr firstRow="1" bandRow="1">
                <a:tableStyleId>{5C22544A-7EE6-4342-B048-85BDC9FD1C3A}</a:tableStyleId>
              </a:tblPr>
              <a:tblGrid>
                <a:gridCol w="5575510">
                  <a:extLst>
                    <a:ext uri="{9D8B030D-6E8A-4147-A177-3AD203B41FA5}">
                      <a16:colId xmlns:a16="http://schemas.microsoft.com/office/drawing/2014/main" val="1389222180"/>
                    </a:ext>
                  </a:extLst>
                </a:gridCol>
                <a:gridCol w="5636263">
                  <a:extLst>
                    <a:ext uri="{9D8B030D-6E8A-4147-A177-3AD203B41FA5}">
                      <a16:colId xmlns:a16="http://schemas.microsoft.com/office/drawing/2014/main" val="2889140584"/>
                    </a:ext>
                  </a:extLst>
                </a:gridCol>
              </a:tblGrid>
              <a:tr h="407839">
                <a:tc>
                  <a:txBody>
                    <a:bodyPr/>
                    <a:lstStyle/>
                    <a:p>
                      <a:r>
                        <a:rPr lang="cs-CZ" dirty="0"/>
                        <a:t>Generální klauzule</a:t>
                      </a:r>
                    </a:p>
                  </a:txBody>
                  <a:tcPr/>
                </a:tc>
                <a:tc>
                  <a:txBody>
                    <a:bodyPr/>
                    <a:lstStyle/>
                    <a:p>
                      <a:r>
                        <a:rPr lang="cs-CZ" dirty="0"/>
                        <a:t>Skutkové podstaty</a:t>
                      </a:r>
                    </a:p>
                  </a:txBody>
                  <a:tcPr/>
                </a:tc>
                <a:extLst>
                  <a:ext uri="{0D108BD9-81ED-4DB2-BD59-A6C34878D82A}">
                    <a16:rowId xmlns:a16="http://schemas.microsoft.com/office/drawing/2014/main" val="1962115068"/>
                  </a:ext>
                </a:extLst>
              </a:tr>
              <a:tr h="356859">
                <a:tc>
                  <a:txBody>
                    <a:bodyPr/>
                    <a:lstStyle/>
                    <a:p>
                      <a:r>
                        <a:rPr lang="cs-CZ" sz="1500" dirty="0"/>
                        <a:t>§ 2976 odst. 1</a:t>
                      </a:r>
                    </a:p>
                  </a:txBody>
                  <a:tcPr/>
                </a:tc>
                <a:tc>
                  <a:txBody>
                    <a:bodyPr/>
                    <a:lstStyle/>
                    <a:p>
                      <a:r>
                        <a:rPr lang="cs-CZ" sz="1500" dirty="0"/>
                        <a:t>Výčet § 2976 odst. 2</a:t>
                      </a:r>
                    </a:p>
                  </a:txBody>
                  <a:tcPr/>
                </a:tc>
                <a:extLst>
                  <a:ext uri="{0D108BD9-81ED-4DB2-BD59-A6C34878D82A}">
                    <a16:rowId xmlns:a16="http://schemas.microsoft.com/office/drawing/2014/main" val="861276894"/>
                  </a:ext>
                </a:extLst>
              </a:tr>
              <a:tr h="4996023">
                <a:tc>
                  <a:txBody>
                    <a:bodyPr/>
                    <a:lstStyle/>
                    <a:p>
                      <a:r>
                        <a:rPr lang="cs-CZ" dirty="0"/>
                        <a:t>Kdo se dostane v hospodářském styku do rozporu s dobrými mravy soutěže jednáním způsobilým přivodit újmu jiným soutěžitelům nebo zákazníkům, dopustí se nekalé soutěže. Nekalá soutěž se zakazuje.</a:t>
                      </a:r>
                      <a:endParaRPr lang="cs-CZ" sz="1800" dirty="0"/>
                    </a:p>
                  </a:txBody>
                  <a:tcPr/>
                </a:tc>
                <a:tc>
                  <a:txBody>
                    <a:bodyPr/>
                    <a:lstStyle/>
                    <a:p>
                      <a:r>
                        <a:rPr lang="cs-CZ" sz="1800" b="1" kern="1200" dirty="0">
                          <a:solidFill>
                            <a:schemeClr val="dk1"/>
                          </a:solidFill>
                          <a:effectLst/>
                          <a:latin typeface="+mn-lt"/>
                          <a:ea typeface="+mn-ea"/>
                          <a:cs typeface="+mn-cs"/>
                        </a:rPr>
                        <a:t>SP</a:t>
                      </a:r>
                      <a:r>
                        <a:rPr lang="cs-CZ" sz="1800" b="1" kern="1200" baseline="0" dirty="0">
                          <a:solidFill>
                            <a:schemeClr val="dk1"/>
                          </a:solidFill>
                          <a:effectLst/>
                          <a:latin typeface="+mn-lt"/>
                          <a:ea typeface="+mn-ea"/>
                          <a:cs typeface="+mn-cs"/>
                        </a:rPr>
                        <a:t> s všeobecným ochranným účelem</a:t>
                      </a:r>
                    </a:p>
                    <a:p>
                      <a:r>
                        <a:rPr lang="cs-CZ" sz="1800" kern="1200" dirty="0">
                          <a:solidFill>
                            <a:schemeClr val="dk1"/>
                          </a:solidFill>
                          <a:effectLst/>
                          <a:latin typeface="+mn-lt"/>
                          <a:ea typeface="+mn-ea"/>
                          <a:cs typeface="+mn-cs"/>
                        </a:rPr>
                        <a:t>§ 2977</a:t>
                      </a:r>
                      <a:r>
                        <a:rPr lang="cs-CZ" sz="1800" kern="1200" baseline="0" dirty="0">
                          <a:solidFill>
                            <a:schemeClr val="dk1"/>
                          </a:solidFill>
                          <a:effectLst/>
                          <a:latin typeface="+mn-lt"/>
                          <a:ea typeface="+mn-ea"/>
                          <a:cs typeface="+mn-cs"/>
                        </a:rPr>
                        <a:t> </a:t>
                      </a:r>
                      <a:r>
                        <a:rPr lang="cs-CZ" sz="1800" kern="1200" dirty="0">
                          <a:solidFill>
                            <a:schemeClr val="dk1"/>
                          </a:solidFill>
                          <a:effectLst/>
                          <a:latin typeface="+mn-lt"/>
                          <a:ea typeface="+mn-ea"/>
                          <a:cs typeface="+mn-cs"/>
                        </a:rPr>
                        <a:t>Klamavá reklama</a:t>
                      </a:r>
                    </a:p>
                    <a:p>
                      <a:r>
                        <a:rPr lang="cs-CZ" sz="1800" kern="1200" dirty="0">
                          <a:solidFill>
                            <a:schemeClr val="dk1"/>
                          </a:solidFill>
                          <a:effectLst/>
                          <a:latin typeface="+mn-lt"/>
                          <a:ea typeface="+mn-ea"/>
                          <a:cs typeface="+mn-cs"/>
                        </a:rPr>
                        <a:t>§ 2978 Klamavé označení </a:t>
                      </a:r>
                    </a:p>
                    <a:p>
                      <a:r>
                        <a:rPr lang="cs-CZ" sz="1800" kern="1200" dirty="0">
                          <a:solidFill>
                            <a:schemeClr val="dk1"/>
                          </a:solidFill>
                          <a:effectLst/>
                          <a:latin typeface="+mn-lt"/>
                          <a:ea typeface="+mn-ea"/>
                          <a:cs typeface="+mn-cs"/>
                        </a:rPr>
                        <a:t>zboží nebo služby</a:t>
                      </a:r>
                    </a:p>
                    <a:p>
                      <a:r>
                        <a:rPr lang="cs-CZ" sz="1800" kern="1200" dirty="0">
                          <a:solidFill>
                            <a:schemeClr val="tx2">
                              <a:lumMod val="60000"/>
                              <a:lumOff val="40000"/>
                            </a:schemeClr>
                          </a:solidFill>
                          <a:effectLst/>
                          <a:latin typeface="+mn-lt"/>
                          <a:ea typeface="+mn-ea"/>
                          <a:cs typeface="+mn-cs"/>
                        </a:rPr>
                        <a:t>§ 2980 (Nepovolená</a:t>
                      </a:r>
                      <a:r>
                        <a:rPr lang="cs-CZ" sz="1800" kern="1200" baseline="0" dirty="0">
                          <a:solidFill>
                            <a:schemeClr val="tx2">
                              <a:lumMod val="60000"/>
                              <a:lumOff val="40000"/>
                            </a:schemeClr>
                          </a:solidFill>
                          <a:effectLst/>
                          <a:latin typeface="+mn-lt"/>
                          <a:ea typeface="+mn-ea"/>
                          <a:cs typeface="+mn-cs"/>
                        </a:rPr>
                        <a:t>) srovnávací reklama</a:t>
                      </a:r>
                      <a:endParaRPr lang="cs-CZ" sz="1800" kern="1200" dirty="0">
                        <a:solidFill>
                          <a:schemeClr val="tx2">
                            <a:lumMod val="60000"/>
                            <a:lumOff val="40000"/>
                          </a:schemeClr>
                        </a:solidFill>
                        <a:effectLst/>
                        <a:latin typeface="+mn-lt"/>
                        <a:ea typeface="+mn-ea"/>
                        <a:cs typeface="+mn-cs"/>
                      </a:endParaRPr>
                    </a:p>
                    <a:p>
                      <a:r>
                        <a:rPr lang="cs-CZ" sz="1800" kern="1200" dirty="0">
                          <a:solidFill>
                            <a:schemeClr val="dk1"/>
                          </a:solidFill>
                          <a:effectLst/>
                          <a:latin typeface="+mn-lt"/>
                          <a:ea typeface="+mn-ea"/>
                          <a:cs typeface="+mn-cs"/>
                        </a:rPr>
                        <a:t>§ 2981 Vyvolání nebezpečí </a:t>
                      </a:r>
                    </a:p>
                    <a:p>
                      <a:r>
                        <a:rPr lang="cs-CZ" sz="1800" kern="1200" dirty="0">
                          <a:solidFill>
                            <a:schemeClr val="dk1"/>
                          </a:solidFill>
                          <a:effectLst/>
                          <a:latin typeface="+mn-lt"/>
                          <a:ea typeface="+mn-ea"/>
                          <a:cs typeface="+mn-cs"/>
                        </a:rPr>
                        <a:t>záměny</a:t>
                      </a:r>
                    </a:p>
                    <a:p>
                      <a:r>
                        <a:rPr lang="cs-CZ" sz="1800" b="0" kern="1200" dirty="0">
                          <a:solidFill>
                            <a:schemeClr val="tx2">
                              <a:lumMod val="60000"/>
                              <a:lumOff val="40000"/>
                            </a:schemeClr>
                          </a:solidFill>
                          <a:effectLst/>
                          <a:latin typeface="+mn-lt"/>
                          <a:ea typeface="+mn-ea"/>
                          <a:cs typeface="+mn-cs"/>
                        </a:rPr>
                        <a:t>§ 2986 Dotěrné obtěžování</a:t>
                      </a:r>
                    </a:p>
                    <a:p>
                      <a:r>
                        <a:rPr lang="cs-CZ" sz="1800" kern="1200" dirty="0">
                          <a:solidFill>
                            <a:schemeClr val="dk1"/>
                          </a:solidFill>
                          <a:effectLst/>
                          <a:latin typeface="+mn-lt"/>
                          <a:ea typeface="+mn-ea"/>
                          <a:cs typeface="+mn-cs"/>
                        </a:rPr>
                        <a:t>§ 2987 Ohrožení zdraví nebo životního prostředí</a:t>
                      </a:r>
                    </a:p>
                    <a:p>
                      <a:endParaRPr lang="cs-CZ" sz="1800" kern="1200" dirty="0">
                        <a:solidFill>
                          <a:schemeClr val="dk1"/>
                        </a:solidFill>
                        <a:effectLst/>
                        <a:latin typeface="+mn-lt"/>
                        <a:ea typeface="+mn-ea"/>
                        <a:cs typeface="+mn-cs"/>
                      </a:endParaRPr>
                    </a:p>
                    <a:p>
                      <a:r>
                        <a:rPr lang="cs-CZ" sz="1800" b="1" kern="1200" dirty="0">
                          <a:solidFill>
                            <a:schemeClr val="dk1"/>
                          </a:solidFill>
                          <a:effectLst/>
                          <a:latin typeface="+mn-lt"/>
                          <a:ea typeface="+mn-ea"/>
                          <a:cs typeface="+mn-cs"/>
                        </a:rPr>
                        <a:t>Skutkové podstaty chránící soutěžitele</a:t>
                      </a:r>
                    </a:p>
                    <a:p>
                      <a:r>
                        <a:rPr lang="cs-CZ" sz="1800" kern="1200" dirty="0">
                          <a:solidFill>
                            <a:schemeClr val="dk1"/>
                          </a:solidFill>
                          <a:effectLst/>
                          <a:latin typeface="+mn-lt"/>
                          <a:ea typeface="+mn-ea"/>
                          <a:cs typeface="+mn-cs"/>
                        </a:rPr>
                        <a:t>§ 2982 OZ Parazitování </a:t>
                      </a:r>
                    </a:p>
                    <a:p>
                      <a:r>
                        <a:rPr lang="cs-CZ" sz="1800" kern="1200" dirty="0">
                          <a:solidFill>
                            <a:schemeClr val="dk1"/>
                          </a:solidFill>
                          <a:effectLst/>
                          <a:latin typeface="+mn-lt"/>
                          <a:ea typeface="+mn-ea"/>
                          <a:cs typeface="+mn-cs"/>
                        </a:rPr>
                        <a:t>na pověsti</a:t>
                      </a:r>
                    </a:p>
                    <a:p>
                      <a:r>
                        <a:rPr lang="cs-CZ" sz="1800" kern="1200" dirty="0">
                          <a:solidFill>
                            <a:schemeClr val="dk1"/>
                          </a:solidFill>
                          <a:effectLst/>
                          <a:latin typeface="+mn-lt"/>
                          <a:ea typeface="+mn-ea"/>
                          <a:cs typeface="+mn-cs"/>
                        </a:rPr>
                        <a:t>§ 2983 Podplácení</a:t>
                      </a:r>
                    </a:p>
                    <a:p>
                      <a:r>
                        <a:rPr lang="cs-CZ" sz="1800" kern="1200" dirty="0">
                          <a:solidFill>
                            <a:schemeClr val="dk1"/>
                          </a:solidFill>
                          <a:effectLst/>
                          <a:latin typeface="+mn-lt"/>
                          <a:ea typeface="+mn-ea"/>
                          <a:cs typeface="+mn-cs"/>
                        </a:rPr>
                        <a:t>§ 2984 Zlehčování</a:t>
                      </a:r>
                    </a:p>
                    <a:p>
                      <a:r>
                        <a:rPr lang="cs-CZ" sz="1800" kern="1200" dirty="0">
                          <a:solidFill>
                            <a:schemeClr val="dk1"/>
                          </a:solidFill>
                          <a:effectLst/>
                          <a:latin typeface="+mn-lt"/>
                          <a:ea typeface="+mn-ea"/>
                          <a:cs typeface="+mn-cs"/>
                        </a:rPr>
                        <a:t>§ 2985 Porušení </a:t>
                      </a:r>
                      <a:r>
                        <a:rPr lang="cs-CZ" sz="1800" kern="1200" dirty="0" err="1">
                          <a:solidFill>
                            <a:schemeClr val="dk1"/>
                          </a:solidFill>
                          <a:effectLst/>
                          <a:latin typeface="+mn-lt"/>
                          <a:ea typeface="+mn-ea"/>
                          <a:cs typeface="+mn-cs"/>
                        </a:rPr>
                        <a:t>obch.tajemství</a:t>
                      </a:r>
                      <a:endParaRPr lang="cs-CZ" sz="1800" dirty="0">
                        <a:solidFill>
                          <a:schemeClr val="tx1"/>
                        </a:solidFill>
                      </a:endParaRPr>
                    </a:p>
                  </a:txBody>
                  <a:tcPr/>
                </a:tc>
                <a:extLst>
                  <a:ext uri="{0D108BD9-81ED-4DB2-BD59-A6C34878D82A}">
                    <a16:rowId xmlns:a16="http://schemas.microsoft.com/office/drawing/2014/main" val="3684417171"/>
                  </a:ext>
                </a:extLst>
              </a:tr>
            </a:tbl>
          </a:graphicData>
        </a:graphic>
      </p:graphicFrame>
    </p:spTree>
    <p:extLst>
      <p:ext uri="{BB962C8B-B14F-4D97-AF65-F5344CB8AC3E}">
        <p14:creationId xmlns:p14="http://schemas.microsoft.com/office/powerpoint/2010/main" val="28891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575035"/>
            <a:ext cx="10768713" cy="650450"/>
          </a:xfrm>
        </p:spPr>
        <p:txBody>
          <a:bodyPr/>
          <a:lstStyle/>
          <a:p>
            <a:r>
              <a:rPr lang="cs-CZ" dirty="0"/>
              <a:t>Generální klauzule</a:t>
            </a:r>
          </a:p>
        </p:txBody>
      </p:sp>
      <p:sp>
        <p:nvSpPr>
          <p:cNvPr id="5" name="Zástupný symbol pro obsah 4"/>
          <p:cNvSpPr>
            <a:spLocks noGrp="1"/>
          </p:cNvSpPr>
          <p:nvPr>
            <p:ph idx="1"/>
          </p:nvPr>
        </p:nvSpPr>
        <p:spPr>
          <a:xfrm>
            <a:off x="414001" y="1319753"/>
            <a:ext cx="11529760" cy="4812760"/>
          </a:xfrm>
        </p:spPr>
        <p:txBody>
          <a:bodyPr/>
          <a:lstStyle/>
          <a:p>
            <a:pPr>
              <a:buFont typeface="Arial" panose="020B0604020202020204" pitchFamily="34" charset="0"/>
              <a:buChar char="•"/>
              <a:defRPr/>
            </a:pPr>
            <a:r>
              <a:rPr lang="cs-CZ" altLang="cs-CZ" dirty="0">
                <a:latin typeface="+mj-lt"/>
              </a:rPr>
              <a:t>§ 2976 odst. 1 OZ: 3 kumulativní</a:t>
            </a:r>
          </a:p>
          <a:p>
            <a:pPr marL="72000" indent="0">
              <a:buNone/>
              <a:defRPr/>
            </a:pPr>
            <a:endParaRPr lang="cs-CZ" altLang="cs-CZ" sz="2400" dirty="0">
              <a:latin typeface="+mj-lt"/>
            </a:endParaRPr>
          </a:p>
          <a:p>
            <a:pPr>
              <a:buFont typeface="Arial" panose="020B0604020202020204" pitchFamily="34" charset="0"/>
              <a:buChar char="•"/>
              <a:defRPr/>
            </a:pPr>
            <a:r>
              <a:rPr lang="cs-CZ" altLang="cs-CZ" b="1" dirty="0">
                <a:latin typeface="+mj-lt"/>
              </a:rPr>
              <a:t>Nekalé soutěže se dopustí ten:</a:t>
            </a:r>
          </a:p>
          <a:p>
            <a:pPr marL="0" indent="0">
              <a:buNone/>
              <a:defRPr/>
            </a:pPr>
            <a:r>
              <a:rPr lang="cs-CZ" altLang="cs-CZ" dirty="0">
                <a:latin typeface="+mj-lt"/>
              </a:rPr>
              <a:t>1) kdo se dostane v hospodářském styku</a:t>
            </a:r>
          </a:p>
          <a:p>
            <a:pPr marL="0" indent="0">
              <a:buNone/>
              <a:defRPr/>
            </a:pPr>
            <a:r>
              <a:rPr lang="cs-CZ" altLang="cs-CZ" dirty="0">
                <a:latin typeface="+mj-lt"/>
              </a:rPr>
              <a:t>2) do rozporu s dobrými mravy soutěže</a:t>
            </a:r>
          </a:p>
          <a:p>
            <a:pPr marL="0" indent="0">
              <a:buNone/>
              <a:defRPr/>
            </a:pPr>
            <a:r>
              <a:rPr lang="cs-CZ" altLang="cs-CZ" dirty="0">
                <a:latin typeface="+mj-lt"/>
              </a:rPr>
              <a:t>3) jednáním způsobilým přivodit újmu jiným soutěžitelům nebo zákazníkům</a:t>
            </a: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6</a:t>
            </a:fld>
            <a:endParaRPr lang="cs-CZ" altLang="cs-CZ"/>
          </a:p>
        </p:txBody>
      </p:sp>
    </p:spTree>
    <p:extLst>
      <p:ext uri="{BB962C8B-B14F-4D97-AF65-F5344CB8AC3E}">
        <p14:creationId xmlns:p14="http://schemas.microsoft.com/office/powerpoint/2010/main" val="116698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Dobré mravy soutěže</a:t>
            </a:r>
          </a:p>
        </p:txBody>
      </p:sp>
      <p:sp>
        <p:nvSpPr>
          <p:cNvPr id="5" name="Zástupný symbol pro obsah 4"/>
          <p:cNvSpPr>
            <a:spLocks noGrp="1"/>
          </p:cNvSpPr>
          <p:nvPr>
            <p:ph idx="1"/>
          </p:nvPr>
        </p:nvSpPr>
        <p:spPr/>
        <p:txBody>
          <a:bodyPr/>
          <a:lstStyle/>
          <a:p>
            <a:pPr marL="0" indent="0">
              <a:buNone/>
            </a:pPr>
            <a:r>
              <a:rPr lang="cs-CZ" sz="2600" dirty="0"/>
              <a:t>„Pro zjištění, zda předmětné jednání mohlo vůbec naplňovat obecnou skutkovou podstatu nekalé soutěže, musí soud zkoumat, zda je splněna podmínka rozporu s dobrými mravy soutěže (nikoli rozporu s dobrými mravy obecně). Jde o otázku právní, nikoli skutkovou, proto ji řeší soudy podle svého mravního a právního, zákonům odpovídajícího přesvědčení, </a:t>
            </a:r>
            <a:r>
              <a:rPr lang="cs-CZ" sz="2600" b="1" dirty="0"/>
              <a:t>nikoli znalci</a:t>
            </a:r>
            <a:r>
              <a:rPr lang="cs-CZ" sz="2600" dirty="0"/>
              <a:t>“ </a:t>
            </a:r>
            <a:r>
              <a:rPr lang="pl-PL" sz="2600" i="1" dirty="0"/>
              <a:t>	r NS 32 Odo 59/2005</a:t>
            </a:r>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7</a:t>
            </a:fld>
            <a:endParaRPr lang="cs-CZ" altLang="cs-CZ"/>
          </a:p>
        </p:txBody>
      </p:sp>
    </p:spTree>
    <p:extLst>
      <p:ext uri="{BB962C8B-B14F-4D97-AF65-F5344CB8AC3E}">
        <p14:creationId xmlns:p14="http://schemas.microsoft.com/office/powerpoint/2010/main" val="178563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235671"/>
            <a:ext cx="11042091" cy="631596"/>
          </a:xfrm>
        </p:spPr>
        <p:txBody>
          <a:bodyPr/>
          <a:lstStyle/>
          <a:p>
            <a:r>
              <a:rPr lang="cs-CZ" dirty="0"/>
              <a:t>Dobré mravy v rozhodnutí NS</a:t>
            </a:r>
            <a:r>
              <a:rPr lang="cs-CZ" altLang="cs-CZ" i="1" dirty="0"/>
              <a:t> 4554/2017 – 1.</a:t>
            </a:r>
            <a:endParaRPr lang="cs-CZ" dirty="0"/>
          </a:p>
        </p:txBody>
      </p:sp>
      <p:sp>
        <p:nvSpPr>
          <p:cNvPr id="5" name="Zástupný symbol pro obsah 4"/>
          <p:cNvSpPr>
            <a:spLocks noGrp="1"/>
          </p:cNvSpPr>
          <p:nvPr>
            <p:ph idx="1"/>
          </p:nvPr>
        </p:nvSpPr>
        <p:spPr>
          <a:xfrm>
            <a:off x="414000" y="867267"/>
            <a:ext cx="11520333" cy="5265246"/>
          </a:xfrm>
        </p:spPr>
        <p:txBody>
          <a:bodyPr/>
          <a:lstStyle/>
          <a:p>
            <a:pPr>
              <a:buFont typeface="Arial" panose="020B0604020202020204" pitchFamily="34" charset="0"/>
              <a:buChar char="•"/>
            </a:pPr>
            <a:r>
              <a:rPr lang="cs-CZ" sz="2300" dirty="0"/>
              <a:t>[…] </a:t>
            </a:r>
            <a:r>
              <a:rPr lang="cs-CZ" altLang="cs-CZ" sz="2300" dirty="0"/>
              <a:t>právní </a:t>
            </a:r>
            <a:r>
              <a:rPr lang="cs-CZ" altLang="cs-CZ" sz="2300" b="1" dirty="0"/>
              <a:t>norma s relativně neurčitou hypotézou</a:t>
            </a:r>
            <a:r>
              <a:rPr lang="cs-CZ" altLang="cs-CZ" sz="2300" dirty="0"/>
              <a:t> </a:t>
            </a:r>
          </a:p>
          <a:p>
            <a:pPr>
              <a:buFont typeface="Arial" panose="020B0604020202020204" pitchFamily="34" charset="0"/>
              <a:buChar char="•"/>
            </a:pPr>
            <a:r>
              <a:rPr lang="cs-CZ" sz="2300" dirty="0"/>
              <a:t>[…] </a:t>
            </a:r>
            <a:r>
              <a:rPr lang="cs-CZ" altLang="cs-CZ" sz="2300" dirty="0"/>
              <a:t>souhrn společenských, kulturních a mravních norem, jež v historickém vývoji </a:t>
            </a:r>
            <a:r>
              <a:rPr lang="cs-CZ" altLang="cs-CZ" sz="2300" b="1" dirty="0"/>
              <a:t>osvědčují jistou neměnnost</a:t>
            </a:r>
            <a:r>
              <a:rPr lang="cs-CZ" altLang="cs-CZ" sz="2300" dirty="0"/>
              <a:t>, vystihují podstatné historické tendence, jsou sdíleny rozhodující částí společnosti a mají povahu norem základních</a:t>
            </a:r>
          </a:p>
          <a:p>
            <a:pPr>
              <a:buFont typeface="Arial" panose="020B0604020202020204" pitchFamily="34" charset="0"/>
              <a:buChar char="•"/>
            </a:pPr>
            <a:r>
              <a:rPr lang="cs-CZ" altLang="cs-CZ" sz="2300" dirty="0"/>
              <a:t>Nutná modifikace </a:t>
            </a:r>
            <a:r>
              <a:rPr lang="cs-CZ" sz="2300" dirty="0"/>
              <a:t>[…]</a:t>
            </a:r>
            <a:r>
              <a:rPr lang="cs-CZ" altLang="cs-CZ" sz="2300" dirty="0"/>
              <a:t> právě proto, že se uplatňují v hospodářské soutěži, tj. v prostředí, kde cílem je na trhu se prosadit, </a:t>
            </a:r>
            <a:r>
              <a:rPr lang="cs-CZ" sz="2300" dirty="0"/>
              <a:t>[…] </a:t>
            </a:r>
            <a:r>
              <a:rPr lang="cs-CZ" altLang="cs-CZ" sz="2300" dirty="0"/>
              <a:t>, což předpokládá jistou míru agresivity a „podnikatelské vychytralosti“</a:t>
            </a:r>
          </a:p>
          <a:p>
            <a:pPr>
              <a:buFont typeface="Arial" panose="020B0604020202020204" pitchFamily="34" charset="0"/>
              <a:buChar char="•"/>
            </a:pPr>
            <a:r>
              <a:rPr lang="cs-CZ" sz="2300" dirty="0"/>
              <a:t>[…]</a:t>
            </a:r>
            <a:r>
              <a:rPr lang="cs-CZ" altLang="cs-CZ" sz="2300" dirty="0"/>
              <a:t> třeba vždy dodržet korektní a soutěžně přijatelné metody</a:t>
            </a:r>
          </a:p>
          <a:p>
            <a:pPr>
              <a:buFont typeface="Arial" panose="020B0604020202020204" pitchFamily="34" charset="0"/>
              <a:buChar char="•"/>
            </a:pPr>
            <a:r>
              <a:rPr lang="cs-CZ" altLang="cs-CZ" sz="2300" dirty="0"/>
              <a:t>Platí, že „určité jednání, jež jest o sobě bezvadné, může se státi z hlediska dobrých mravů soutěže závadným, bylo-li předsevzato za jistých okolností nebo v určité konstelaci“ </a:t>
            </a:r>
            <a:br>
              <a:rPr lang="cs-CZ" altLang="cs-CZ" sz="2300" dirty="0"/>
            </a:br>
            <a:endParaRPr lang="cs-CZ" altLang="cs-CZ" sz="2300" dirty="0"/>
          </a:p>
          <a:p>
            <a:pPr lvl="1"/>
            <a:endParaRPr lang="pl-PL" sz="2300" i="1" dirty="0"/>
          </a:p>
          <a:p>
            <a:pPr lvl="2"/>
            <a:r>
              <a:rPr lang="cs-CZ" sz="2300"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8</a:t>
            </a:fld>
            <a:endParaRPr lang="cs-CZ" altLang="cs-CZ"/>
          </a:p>
        </p:txBody>
      </p:sp>
    </p:spTree>
    <p:extLst>
      <p:ext uri="{BB962C8B-B14F-4D97-AF65-F5344CB8AC3E}">
        <p14:creationId xmlns:p14="http://schemas.microsoft.com/office/powerpoint/2010/main" val="72421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2936" y="673769"/>
            <a:ext cx="9488063" cy="165217"/>
          </a:xfrm>
        </p:spPr>
        <p:txBody>
          <a:bodyPr/>
          <a:lstStyle/>
          <a:p>
            <a:r>
              <a:rPr lang="cs-CZ" dirty="0"/>
              <a:t>Dobré mravy ve sporných případech</a:t>
            </a:r>
          </a:p>
        </p:txBody>
      </p:sp>
      <p:sp>
        <p:nvSpPr>
          <p:cNvPr id="5" name="Zástupný symbol pro obsah 4"/>
          <p:cNvSpPr>
            <a:spLocks noGrp="1"/>
          </p:cNvSpPr>
          <p:nvPr>
            <p:ph idx="1"/>
          </p:nvPr>
        </p:nvSpPr>
        <p:spPr>
          <a:xfrm>
            <a:off x="1583268" y="1380067"/>
            <a:ext cx="9084733" cy="4752446"/>
          </a:xfrm>
        </p:spPr>
        <p:txBody>
          <a:bodyPr/>
          <a:lstStyle/>
          <a:p>
            <a:endParaRPr lang="cs-CZ" sz="2000" dirty="0"/>
          </a:p>
          <a:p>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9</a:t>
            </a:fld>
            <a:endParaRPr lang="cs-CZ" altLang="cs-CZ"/>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30" y="1370080"/>
            <a:ext cx="4202055" cy="2954570"/>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054" y="4469553"/>
            <a:ext cx="3872973" cy="2310194"/>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2816" y="1380067"/>
            <a:ext cx="3107409" cy="4332914"/>
          </a:xfrm>
          <a:prstGeom prst="rect">
            <a:avLst/>
          </a:prstGeom>
        </p:spPr>
      </p:pic>
    </p:spTree>
    <p:extLst>
      <p:ext uri="{BB962C8B-B14F-4D97-AF65-F5344CB8AC3E}">
        <p14:creationId xmlns:p14="http://schemas.microsoft.com/office/powerpoint/2010/main" val="410470927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59</TotalTime>
  <Words>2844</Words>
  <Application>Microsoft Office PowerPoint</Application>
  <PresentationFormat>Širokoúhlá obrazovka</PresentationFormat>
  <Paragraphs>367</Paragraphs>
  <Slides>42</Slides>
  <Notes>21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42</vt:i4>
      </vt:variant>
    </vt:vector>
  </HeadingPairs>
  <TitlesOfParts>
    <vt:vector size="46" baseType="lpstr">
      <vt:lpstr>Arial</vt:lpstr>
      <vt:lpstr>Tahoma</vt:lpstr>
      <vt:lpstr>Wingdings</vt:lpstr>
      <vt:lpstr>Prezentace_MU_CZ</vt:lpstr>
      <vt:lpstr> Právní regulace reklamy  </vt:lpstr>
      <vt:lpstr>Přistupte blíže</vt:lpstr>
      <vt:lpstr>Zastavárna</vt:lpstr>
      <vt:lpstr>Systematika regulace reklamy</vt:lpstr>
      <vt:lpstr>Úprava nekalé soutěže</vt:lpstr>
      <vt:lpstr>Generální klauzule</vt:lpstr>
      <vt:lpstr>Dobré mravy soutěže</vt:lpstr>
      <vt:lpstr>Dobré mravy v rozhodnutí NS 4554/2017 – 1.</vt:lpstr>
      <vt:lpstr>Dobré mravy ve sporných případech</vt:lpstr>
      <vt:lpstr>Dobré mravy ve sporných případech</vt:lpstr>
      <vt:lpstr>Dobré mravy ve sporných případech</vt:lpstr>
      <vt:lpstr>„Soudcovské“ skutkové podstaty I</vt:lpstr>
      <vt:lpstr>„Soudcovské“ skutkové podstaty II</vt:lpstr>
      <vt:lpstr>Podprahová reklama (pod 50 milisekund)</vt:lpstr>
      <vt:lpstr>Sporné: Meta-tagging</vt:lpstr>
      <vt:lpstr>Sporné: Typosquatting</vt:lpstr>
      <vt:lpstr>Linking</vt:lpstr>
      <vt:lpstr>Praktické obtíže při určení referenční skupiny </vt:lpstr>
      <vt:lpstr>Průměrný spotřebitel jako referenční skupina</vt:lpstr>
      <vt:lpstr>Případy z praxe</vt:lpstr>
      <vt:lpstr>Posuzování klamavosti ve zvláštních případech</vt:lpstr>
      <vt:lpstr>Empirický model – výhoda a nevýhody</vt:lpstr>
      <vt:lpstr>Nekalá soutěž před ústavními soudy</vt:lpstr>
      <vt:lpstr>Love, peace and nekalá soutěž</vt:lpstr>
      <vt:lpstr>Prezentace aplikace PowerPoint</vt:lpstr>
      <vt:lpstr>Prezentace aplikace PowerPoint</vt:lpstr>
      <vt:lpstr>Klamání pravdivým údajem</vt:lpstr>
      <vt:lpstr>Srovnání v reklamě</vt:lpstr>
      <vt:lpstr>Srovnávací reklama v § 2980 OZ</vt:lpstr>
      <vt:lpstr>Srovnávací reklama z pohledu marketingu</vt:lpstr>
      <vt:lpstr>Nároky z nekalé soutěže</vt:lpstr>
      <vt:lpstr>Kdo může žalovat ve sporech z nekalé soutěže</vt:lpstr>
      <vt:lpstr>Samoregulační mechanismy v reklamě</vt:lpstr>
      <vt:lpstr>Regulace reklamy ve veřejném právu – vybrané otázky</vt:lpstr>
      <vt:lpstr>Orgány dozoru</vt:lpstr>
      <vt:lpstr>Product placement</vt:lpstr>
      <vt:lpstr>Product placement II</vt:lpstr>
      <vt:lpstr>Regulace reklamy na alkohol</vt:lpstr>
      <vt:lpstr>Sexistická reklama</vt:lpstr>
      <vt:lpstr>Hazardní hry</vt:lpstr>
      <vt:lpstr>Reklama na služby v pohřebnictví</vt:lpstr>
      <vt:lpstr>Regulace reklamy na zbraně a střelivo</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Kotásek</dc:creator>
  <cp:lastModifiedBy>Josef Kotásek</cp:lastModifiedBy>
  <cp:revision>90</cp:revision>
  <cp:lastPrinted>1601-01-01T00:00:00Z</cp:lastPrinted>
  <dcterms:created xsi:type="dcterms:W3CDTF">2019-10-11T08:57:52Z</dcterms:created>
  <dcterms:modified xsi:type="dcterms:W3CDTF">2023-04-23T08:32:42Z</dcterms:modified>
</cp:coreProperties>
</file>