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5" r:id="rId10"/>
    <p:sldId id="266" r:id="rId11"/>
    <p:sldId id="267" r:id="rId12"/>
    <p:sldId id="269" r:id="rId13"/>
    <p:sldId id="268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4" r:id="rId24"/>
    <p:sldId id="285" r:id="rId25"/>
    <p:sldId id="281" r:id="rId26"/>
    <p:sldId id="289" r:id="rId27"/>
    <p:sldId id="282" r:id="rId28"/>
    <p:sldId id="283" r:id="rId29"/>
    <p:sldId id="286" r:id="rId30"/>
    <p:sldId id="290" r:id="rId31"/>
    <p:sldId id="292" r:id="rId32"/>
    <p:sldId id="287" r:id="rId33"/>
    <p:sldId id="291" r:id="rId34"/>
    <p:sldId id="288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B5D1-0EBD-451A-92DB-827EE155D14F}" type="datetimeFigureOut">
              <a:rPr lang="cs-CZ" smtClean="0"/>
              <a:pPr/>
              <a:t>28.11.2009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853B1-6502-49A9-88D4-E900591256E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anove formul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772400" cy="1470025"/>
          </a:xfrm>
        </p:spPr>
        <p:txBody>
          <a:bodyPr/>
          <a:lstStyle/>
          <a:p>
            <a:r>
              <a:rPr lang="cs-CZ" b="1" u="sng" dirty="0" smtClean="0"/>
              <a:t>Podniková ekonomika</a:t>
            </a:r>
            <a:endParaRPr lang="cs-CZ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příjmů fyzických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0" indent="-323850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800" dirty="0" smtClean="0"/>
              <a:t>Předmět daně</a:t>
            </a:r>
          </a:p>
          <a:p>
            <a:pPr marL="431800" indent="-323850" defTabSz="449263">
              <a:lnSpc>
                <a:spcPct val="80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sz="2800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příjmy ze závislé činnosti a z funkčních požitků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6</a:t>
            </a:r>
            <a:endParaRPr lang="en-US" dirty="0" smtClean="0">
              <a:cs typeface="Arial" pitchFamily="34" charset="0"/>
            </a:endParaRPr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podnikání a jiné SVČ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7</a:t>
            </a:r>
            <a:endParaRPr lang="cs-CZ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kapitálového majetku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8</a:t>
            </a:r>
            <a:endParaRPr lang="cs-CZ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pronájmu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9</a:t>
            </a:r>
            <a:endParaRPr lang="cs-CZ" dirty="0" smtClean="0"/>
          </a:p>
          <a:p>
            <a:pPr marL="863600" lvl="1" indent="-287338" defTabSz="449263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 ostatních příjmů </a:t>
            </a:r>
            <a:r>
              <a:rPr lang="en-US" dirty="0" smtClean="0">
                <a:cs typeface="Arial" pitchFamily="34" charset="0"/>
              </a:rPr>
              <a:t>§</a:t>
            </a:r>
            <a:r>
              <a:rPr lang="cs-CZ" dirty="0" smtClean="0">
                <a:cs typeface="Arial" pitchFamily="34" charset="0"/>
              </a:rPr>
              <a:t>10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Prohlášení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cs-CZ" dirty="0"/>
              <a:t>Obecné schéma pro výpočet DPFO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  <a:buNone/>
            </a:pPr>
            <a:r>
              <a:rPr lang="cs-CZ" b="1" u="sng" dirty="0" smtClean="0">
                <a:latin typeface="Times New Roman"/>
                <a:ea typeface="Times New Roman"/>
              </a:rPr>
              <a:t>Veškeré příjmy poplatníka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příjmy vyňaté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příjmy osvobozené 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= příjmy tvořící dílčí základy daně (§6 + §7 + §8 + §9 + §10)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u="sng" dirty="0" smtClean="0">
                <a:latin typeface="Times New Roman"/>
                <a:ea typeface="Times New Roman"/>
              </a:rPr>
              <a:t>= základ daně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nezdanitelná část ZD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položky </a:t>
            </a:r>
            <a:r>
              <a:rPr lang="cs-CZ" b="1" dirty="0" err="1" smtClean="0">
                <a:latin typeface="Times New Roman"/>
                <a:ea typeface="Times New Roman"/>
              </a:rPr>
              <a:t>odečitatělné</a:t>
            </a:r>
            <a:r>
              <a:rPr lang="cs-CZ" b="1" dirty="0" smtClean="0">
                <a:latin typeface="Times New Roman"/>
                <a:ea typeface="Times New Roman"/>
              </a:rPr>
              <a:t> od ZD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u="sng" dirty="0" smtClean="0">
                <a:latin typeface="Times New Roman"/>
                <a:ea typeface="Times New Roman"/>
              </a:rPr>
              <a:t>= upravený ZD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x sazba daně z příjmu FO (15%)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slevy na dani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b="1" dirty="0" smtClean="0">
                <a:latin typeface="Times New Roman"/>
                <a:ea typeface="Times New Roman"/>
              </a:rPr>
              <a:t>daňové zvýhodnění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b="1" u="sng" dirty="0" smtClean="0">
                <a:latin typeface="Times New Roman"/>
                <a:ea typeface="Times New Roman"/>
              </a:rPr>
              <a:t>= daň po slevě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pl-PL" dirty="0"/>
              <a:t> </a:t>
            </a:r>
            <a:r>
              <a:rPr lang="cs-CZ" dirty="0" smtClean="0"/>
              <a:t>Roční slevy na dani 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cs-CZ" u="sng" dirty="0"/>
              <a:t>Typ slevy 	</a:t>
            </a:r>
            <a:r>
              <a:rPr lang="cs-CZ" u="sng" dirty="0" smtClean="0"/>
              <a:t>			2007 </a:t>
            </a:r>
            <a:r>
              <a:rPr lang="cs-CZ" u="sng" dirty="0"/>
              <a:t>	2008 </a:t>
            </a:r>
            <a:r>
              <a:rPr lang="cs-CZ" dirty="0"/>
              <a:t>	</a:t>
            </a:r>
          </a:p>
          <a:p>
            <a:r>
              <a:rPr lang="pl-PL" dirty="0"/>
              <a:t>Základní na poplatníka 	</a:t>
            </a:r>
            <a:r>
              <a:rPr lang="pl-PL" dirty="0" smtClean="0"/>
              <a:t>	</a:t>
            </a:r>
            <a:r>
              <a:rPr lang="pl-PL" dirty="0" smtClean="0"/>
              <a:t>	7 </a:t>
            </a:r>
            <a:r>
              <a:rPr lang="pl-PL" dirty="0"/>
              <a:t>200 	24 840 	</a:t>
            </a:r>
          </a:p>
          <a:p>
            <a:r>
              <a:rPr lang="pl-PL" dirty="0"/>
              <a:t>Základní na důchodce 	</a:t>
            </a:r>
            <a:r>
              <a:rPr lang="pl-PL" dirty="0" smtClean="0"/>
              <a:t>	</a:t>
            </a:r>
            <a:r>
              <a:rPr lang="pl-PL" dirty="0" smtClean="0"/>
              <a:t>	0 </a:t>
            </a:r>
            <a:r>
              <a:rPr lang="pl-PL" dirty="0"/>
              <a:t>	24 840 	</a:t>
            </a:r>
          </a:p>
          <a:p>
            <a:r>
              <a:rPr lang="pt-BR" dirty="0"/>
              <a:t>Na invaliditu: 	částečnou 	</a:t>
            </a:r>
            <a:r>
              <a:rPr lang="cs-CZ" dirty="0" smtClean="0"/>
              <a:t>	</a:t>
            </a:r>
            <a:r>
              <a:rPr lang="pt-BR" dirty="0" smtClean="0"/>
              <a:t>1 </a:t>
            </a:r>
            <a:r>
              <a:rPr lang="pt-BR" dirty="0"/>
              <a:t>500 	2 520 	</a:t>
            </a:r>
          </a:p>
          <a:p>
            <a:pPr>
              <a:buNone/>
            </a:pPr>
            <a:r>
              <a:rPr lang="cs-CZ" dirty="0" smtClean="0"/>
              <a:t>				plnou </a:t>
            </a:r>
            <a:r>
              <a:rPr lang="cs-CZ" dirty="0"/>
              <a:t>	</a:t>
            </a:r>
            <a:r>
              <a:rPr lang="cs-CZ" dirty="0" smtClean="0"/>
              <a:t>	3 </a:t>
            </a:r>
            <a:r>
              <a:rPr lang="cs-CZ" dirty="0"/>
              <a:t>000 	5 040 	</a:t>
            </a:r>
          </a:p>
          <a:p>
            <a:r>
              <a:rPr lang="cs-CZ" dirty="0"/>
              <a:t>držitel průkazu ZTP/P 	</a:t>
            </a:r>
            <a:r>
              <a:rPr lang="cs-CZ" dirty="0" smtClean="0"/>
              <a:t>	</a:t>
            </a:r>
            <a:r>
              <a:rPr lang="cs-CZ" dirty="0" smtClean="0"/>
              <a:t>	9 </a:t>
            </a:r>
            <a:r>
              <a:rPr lang="cs-CZ" dirty="0"/>
              <a:t>600 	16 140 	</a:t>
            </a:r>
          </a:p>
          <a:p>
            <a:r>
              <a:rPr lang="it-IT" dirty="0"/>
              <a:t>Pro studenta 	</a:t>
            </a:r>
            <a:r>
              <a:rPr lang="cs-CZ" dirty="0" smtClean="0"/>
              <a:t>		</a:t>
            </a:r>
            <a:r>
              <a:rPr lang="cs-CZ" dirty="0" smtClean="0"/>
              <a:t>	</a:t>
            </a:r>
            <a:r>
              <a:rPr lang="it-IT" dirty="0" smtClean="0"/>
              <a:t>2 </a:t>
            </a:r>
            <a:r>
              <a:rPr lang="it-IT" dirty="0"/>
              <a:t>400 	4 020 	</a:t>
            </a:r>
          </a:p>
          <a:p>
            <a:r>
              <a:rPr lang="pl-PL" dirty="0"/>
              <a:t>Na manžela/ku 	</a:t>
            </a:r>
            <a:r>
              <a:rPr lang="pl-PL" dirty="0" smtClean="0"/>
              <a:t>		4 </a:t>
            </a:r>
            <a:r>
              <a:rPr lang="pl-PL" dirty="0"/>
              <a:t>200 	24 840 	</a:t>
            </a:r>
          </a:p>
          <a:p>
            <a:r>
              <a:rPr lang="pt-BR" dirty="0"/>
              <a:t>Daňové zvýhodnění na dítě 	</a:t>
            </a:r>
            <a:r>
              <a:rPr lang="cs-CZ" dirty="0" smtClean="0"/>
              <a:t>	</a:t>
            </a:r>
            <a:r>
              <a:rPr lang="pt-BR" dirty="0" smtClean="0"/>
              <a:t>6 </a:t>
            </a:r>
            <a:r>
              <a:rPr lang="pt-BR" dirty="0"/>
              <a:t>000 	10 680 	</a:t>
            </a:r>
          </a:p>
          <a:p>
            <a:r>
              <a:rPr lang="cs-CZ" dirty="0"/>
              <a:t>Daňový bonus maximálně do částky 	30 000 	52 200 </a:t>
            </a:r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/>
              <a:t>Sazba daně FO 	</a:t>
            </a:r>
          </a:p>
          <a:p>
            <a:r>
              <a:rPr lang="cs-CZ" dirty="0"/>
              <a:t>Platná sazba daně od 1. 1. 2008 	</a:t>
            </a:r>
            <a:r>
              <a:rPr lang="cs-CZ" dirty="0" smtClean="0"/>
              <a:t>- Lineární </a:t>
            </a:r>
            <a:r>
              <a:rPr lang="cs-CZ" dirty="0"/>
              <a:t>sazba 15 %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Algoritmus stanovení základu daně, </a:t>
            </a:r>
            <a:r>
              <a:rPr lang="cs-CZ" dirty="0" err="1" smtClean="0"/>
              <a:t>superhrubá</a:t>
            </a:r>
            <a:r>
              <a:rPr lang="cs-CZ" dirty="0" smtClean="0"/>
              <a:t> mzda, daňová povinnost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Od </a:t>
            </a:r>
            <a:r>
              <a:rPr lang="cs-CZ" dirty="0"/>
              <a:t>1. 1. 2008 má zaměstnavatel povinnost stanovovat zálohy na daň z příjmů následujícím způsobem: 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</a:p>
          <a:p>
            <a:r>
              <a:rPr lang="cs-CZ" dirty="0"/>
              <a:t>Hrubá mzda 	</a:t>
            </a:r>
          </a:p>
          <a:p>
            <a:pPr>
              <a:buNone/>
            </a:pPr>
            <a:r>
              <a:rPr lang="cs-CZ" dirty="0" smtClean="0"/>
              <a:t>= 	zúčtovaný </a:t>
            </a:r>
            <a:r>
              <a:rPr lang="cs-CZ" dirty="0"/>
              <a:t>hrubý příjem za kalendářní </a:t>
            </a:r>
            <a:r>
              <a:rPr lang="cs-CZ" dirty="0" smtClean="0"/>
              <a:t>měsíc </a:t>
            </a:r>
            <a:r>
              <a:rPr lang="cs-CZ" dirty="0"/>
              <a:t>včetně nepeněžních příjmů </a:t>
            </a:r>
            <a:r>
              <a:rPr lang="cs-CZ" dirty="0" smtClean="0"/>
              <a:t>ponížený </a:t>
            </a:r>
            <a:r>
              <a:rPr lang="cs-CZ" dirty="0"/>
              <a:t>o příjmy, které nejsou předmětem nebo jsou osvobozeny od uplatňování daně z příjmu 	</a:t>
            </a:r>
          </a:p>
          <a:p>
            <a:pPr>
              <a:buNone/>
            </a:pPr>
            <a:r>
              <a:rPr lang="cs-CZ" dirty="0"/>
              <a:t>+ 	Dle § 6 odstavce 13 je nutné přičíst sociální a zdravotní pojištění placené </a:t>
            </a:r>
            <a:r>
              <a:rPr lang="cs-CZ" dirty="0" smtClean="0"/>
              <a:t>zaměstnavatelem</a:t>
            </a:r>
            <a:endParaRPr lang="cs-CZ" dirty="0"/>
          </a:p>
          <a:p>
            <a:pPr>
              <a:buNone/>
            </a:pPr>
            <a:r>
              <a:rPr lang="cs-CZ" dirty="0"/>
              <a:t>= 	</a:t>
            </a:r>
            <a:r>
              <a:rPr lang="cs-CZ" dirty="0" err="1"/>
              <a:t>Superhrubá</a:t>
            </a:r>
            <a:r>
              <a:rPr lang="cs-CZ" dirty="0"/>
              <a:t> mzda – základ daně 	</a:t>
            </a:r>
          </a:p>
          <a:p>
            <a:pPr>
              <a:buNone/>
            </a:pPr>
            <a:r>
              <a:rPr lang="cs-CZ" dirty="0"/>
              <a:t>x 	Sazba daně 15 % 	</a:t>
            </a:r>
          </a:p>
          <a:p>
            <a:pPr>
              <a:buNone/>
            </a:pPr>
            <a:r>
              <a:rPr lang="cs-CZ" dirty="0"/>
              <a:t>- 	Slevy na dani 	</a:t>
            </a:r>
          </a:p>
          <a:p>
            <a:pPr>
              <a:buNone/>
            </a:pPr>
            <a:r>
              <a:rPr lang="cs-CZ" dirty="0"/>
              <a:t>= 	Záloha na daň/daňová povinnost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Zrušení </a:t>
            </a:r>
            <a:r>
              <a:rPr lang="cs-CZ" dirty="0"/>
              <a:t>společného zdanění manželů § 13a 	</a:t>
            </a:r>
          </a:p>
          <a:p>
            <a:r>
              <a:rPr lang="cs-CZ" dirty="0"/>
              <a:t>Od 1. 1. 2008 dochází ke zrušení společného zdanění manželů, které bude kompenzováno zvýšením slev na manžela/ku s příjmy do 38 040 Kč ročně ze 4 800 Kč na 24 840 Kč. 	</a:t>
            </a:r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pl-PL" dirty="0"/>
              <a:t>Zrušení § 14, zákona o daních z příjmu 	</a:t>
            </a:r>
          </a:p>
          <a:p>
            <a:r>
              <a:rPr lang="cs-CZ" dirty="0"/>
              <a:t>Od 1. 1. 2008 dochází ke zrušení výpočtu daně z příjmů dosažených za více zdaňovacích období. 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pl-PL" dirty="0"/>
              <a:t>Zrušení § 7c, zákona o daních z příjmu 	</a:t>
            </a:r>
          </a:p>
          <a:p>
            <a:r>
              <a:rPr lang="cs-CZ" dirty="0"/>
              <a:t>Od 1. 1. 2008 dochází ke zrušení minimálního základu daně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en-GB" dirty="0" err="1" smtClean="0"/>
              <a:t>Daň</a:t>
            </a:r>
            <a:r>
              <a:rPr lang="en-GB" dirty="0" smtClean="0"/>
              <a:t> z </a:t>
            </a:r>
            <a:r>
              <a:rPr lang="en-GB" dirty="0" err="1" smtClean="0"/>
              <a:t>příjmu</a:t>
            </a:r>
            <a:r>
              <a:rPr lang="en-GB" dirty="0" smtClean="0"/>
              <a:t> </a:t>
            </a:r>
            <a:r>
              <a:rPr lang="en-GB" dirty="0" err="1" smtClean="0"/>
              <a:t>právnických</a:t>
            </a:r>
            <a:r>
              <a:rPr lang="en-GB" dirty="0" smtClean="0"/>
              <a:t> </a:t>
            </a:r>
            <a:r>
              <a:rPr lang="en-GB" dirty="0" err="1" smtClean="0"/>
              <a:t>oso</a:t>
            </a:r>
            <a:r>
              <a:rPr lang="cs-CZ" dirty="0" smtClean="0"/>
              <a:t>b	</a:t>
            </a:r>
            <a:br>
              <a:rPr lang="cs-CZ" dirty="0" smtClean="0"/>
            </a:br>
            <a:r>
              <a:rPr lang="pl-PL" dirty="0" smtClean="0"/>
              <a:t> </a:t>
            </a: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Sazba daně činí 20 % (S účinností od 1.1.2010 se sazba mění na 19%)</a:t>
            </a:r>
          </a:p>
          <a:p>
            <a:r>
              <a:rPr lang="cs-CZ" dirty="0" smtClean="0"/>
              <a:t>problém dvojího zdanění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latin typeface="Times New Roman"/>
                <a:ea typeface="Times New Roman"/>
              </a:rPr>
              <a:t>Obecné schéma výpočtu DPPO</a:t>
            </a:r>
            <a:br>
              <a:rPr lang="cs-CZ" dirty="0" smtClean="0">
                <a:latin typeface="Times New Roman"/>
                <a:ea typeface="Times New Roman"/>
              </a:rPr>
            </a:br>
            <a:endParaRPr lang="cs-CZ" dirty="0" smtClean="0">
              <a:latin typeface="Times New Roman"/>
              <a:ea typeface="Times New Roman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0"/>
              </a:spcAft>
              <a:buNone/>
            </a:pPr>
            <a:r>
              <a:rPr lang="cs-CZ" u="sng" dirty="0" smtClean="0">
                <a:latin typeface="Times New Roman"/>
                <a:ea typeface="Times New Roman"/>
              </a:rPr>
              <a:t>VH před zdaněním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Příjmy vyňaté z předmětu daně 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Osvobozené příjmy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Příjmy nezahrnuté do ZD (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+    účetní N, které nejsou daňově účinné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Mimoúčetní N, které lze uznat pro daňové účely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 ZD (daň. Ztráta)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Odčitatelné položky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Dary na veřejně prospěšné účely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 snížený ZD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X sazba daně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=daň</a:t>
            </a:r>
          </a:p>
          <a:p>
            <a:pPr lvl="0">
              <a:buFont typeface="Times New Roman"/>
              <a:buChar char="-"/>
              <a:tabLst>
                <a:tab pos="685800" algn="l"/>
              </a:tabLst>
            </a:pPr>
            <a:r>
              <a:rPr lang="cs-CZ" dirty="0" smtClean="0">
                <a:latin typeface="Times New Roman"/>
                <a:ea typeface="Times New Roman"/>
              </a:rPr>
              <a:t>Slevy</a:t>
            </a:r>
          </a:p>
          <a:p>
            <a:pPr lvl="0">
              <a:buNone/>
              <a:tabLst>
                <a:tab pos="685800" algn="l"/>
              </a:tabLst>
            </a:pPr>
            <a:r>
              <a:rPr lang="cs-CZ" u="sng" dirty="0" smtClean="0">
                <a:latin typeface="Times New Roman"/>
                <a:ea typeface="Times New Roman"/>
              </a:rPr>
              <a:t>= daň po slevě</a:t>
            </a:r>
            <a:endParaRPr lang="cs-CZ" u="sng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daní v ČR</a:t>
            </a: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28596" y="2428868"/>
          <a:ext cx="8269000" cy="2928958"/>
        </p:xfrm>
        <a:graphic>
          <a:graphicData uri="http://schemas.openxmlformats.org/presentationml/2006/ole">
            <p:oleObj spid="_x0000_s6146" name="Organizační diagram" r:id="rId3" imgW="3854160" imgH="1174680" progId="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daně: Majetkové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daň z nemovitostí</a:t>
            </a:r>
          </a:p>
          <a:p>
            <a:r>
              <a:rPr lang="cs-CZ" dirty="0" smtClean="0"/>
              <a:t>daň silniční</a:t>
            </a:r>
          </a:p>
          <a:p>
            <a:r>
              <a:rPr lang="cs-CZ" dirty="0" smtClean="0"/>
              <a:t>daň dědická</a:t>
            </a:r>
          </a:p>
          <a:p>
            <a:r>
              <a:rPr lang="cs-CZ" dirty="0" smtClean="0"/>
              <a:t>daň darovací</a:t>
            </a:r>
          </a:p>
          <a:p>
            <a:r>
              <a:rPr lang="cs-CZ" dirty="0" smtClean="0"/>
              <a:t>daň z převodu nemovitostí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nemovitostí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daň z pozemků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předmětem daně je majetek (pozemek)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subjektem daně je vlastník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sazba u některých pozemků pevná, u některých procentní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koeficient dle velikosti obce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daň ze staveb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předmětem daně je stavba, subjektem daně vlastník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základem je výměra půdorysu nadzemní části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sazba pevná a diferencovaná dle typu stavby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koeficient dle velikosti obce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Veřejný příjem</a:t>
            </a:r>
          </a:p>
          <a:p>
            <a:endParaRPr lang="cs-CZ" dirty="0"/>
          </a:p>
          <a:p>
            <a:r>
              <a:rPr lang="cs-CZ" dirty="0" smtClean="0"/>
              <a:t>Daňová kvóta</a:t>
            </a:r>
          </a:p>
          <a:p>
            <a:endParaRPr lang="cs-CZ" dirty="0"/>
          </a:p>
          <a:p>
            <a:r>
              <a:rPr lang="cs-CZ" dirty="0" smtClean="0"/>
              <a:t>Požadavky na daňový systém</a:t>
            </a:r>
          </a:p>
          <a:p>
            <a:endParaRPr lang="cs-CZ" dirty="0"/>
          </a:p>
          <a:p>
            <a:r>
              <a:rPr lang="cs-CZ" dirty="0" smtClean="0"/>
              <a:t>Daňový mix v ČR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silniční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předmětem daně je vozidlo sloužící k podnikatelské činnosti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poplatníkem daně je držitel zapsaný v TP, 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základem daně je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zdvihový objem válců u osobních automobilů,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součet povolených zatížení náprav u návěsů,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celková hmotnost a počet náprav u  ostatních vozidel.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sazba je pevná a diferencovaná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dědická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poplatníkem je dědic</a:t>
            </a:r>
          </a:p>
          <a:p>
            <a:r>
              <a:rPr lang="cs-CZ" dirty="0" smtClean="0"/>
              <a:t>předmětem daně je nabytí majetku děděním</a:t>
            </a:r>
          </a:p>
          <a:p>
            <a:r>
              <a:rPr lang="cs-CZ" dirty="0" smtClean="0"/>
              <a:t>základem daně je snížená cena nabytého majetku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darovací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poplatníkem daně je nabyvatel; při darování do ciziny je poplatníkem dárce</a:t>
            </a:r>
          </a:p>
          <a:p>
            <a:r>
              <a:rPr lang="cs-CZ" dirty="0" smtClean="0"/>
              <a:t>předmětem daně je bezúplatné nabytí majetku na základě právního úkonu, a to jinak než smrtí zůstavitele</a:t>
            </a:r>
          </a:p>
          <a:p>
            <a:r>
              <a:rPr lang="cs-CZ" dirty="0" smtClean="0"/>
              <a:t>základem daně je snížená cena majetku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daně dědické a darovací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osoby jsou rozděleny do skupin podle příbuzenského vztahu</a:t>
            </a:r>
          </a:p>
          <a:p>
            <a:r>
              <a:rPr lang="cs-CZ" dirty="0" smtClean="0"/>
              <a:t>sazba je procentní progresivní, diferencovaná podle těchto skupin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Skupina		 Osoby patřící do skupiny </a:t>
            </a:r>
          </a:p>
          <a:p>
            <a:r>
              <a:rPr lang="cs-CZ" dirty="0" smtClean="0"/>
              <a:t>I. 			příbuzní v řadě přímé a manželé </a:t>
            </a:r>
          </a:p>
          <a:p>
            <a:r>
              <a:rPr lang="cs-CZ" dirty="0" smtClean="0"/>
              <a:t>II. 			příbuzní v řadě pobočné a osoby ve 			společné domácnosti </a:t>
            </a:r>
          </a:p>
          <a:p>
            <a:r>
              <a:rPr lang="cs-CZ" dirty="0" smtClean="0"/>
              <a:t>III. 			ostatní právnické a fyzické osoby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Osoby v první a druhé skupině jsou osvobozeny od daně</a:t>
            </a:r>
          </a:p>
          <a:p>
            <a:pPr>
              <a:buNone/>
            </a:pPr>
            <a:r>
              <a:rPr lang="cs-CZ" dirty="0" smtClean="0"/>
              <a:t>darovací i dědické.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alkulačka s propiskou"/>
          <p:cNvPicPr>
            <a:picLocks noChangeAspect="1" noChangeArrowheads="1"/>
          </p:cNvPicPr>
          <p:nvPr/>
        </p:nvPicPr>
        <p:blipFill>
          <a:blip r:embed="rId2" cstate="print">
            <a:lum bright="26000" contras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převodu nemovitostí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poplatníkem je převodce (prodávající),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předmětem je úplatný převod nebo přechod vlastnictví k nemovitostem či bezúplatné zřízení věcného břemene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základem je cena nemovitosti zjištěná vyhláškou, případně cena sjednaná, je-li vyšší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sazba daně je jednotná procentní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daně: DPH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dodání zboží</a:t>
            </a:r>
            <a:r>
              <a:rPr lang="cs-CZ" sz="2400" dirty="0" smtClean="0"/>
              <a:t>, </a:t>
            </a:r>
            <a:r>
              <a:rPr lang="cs-CZ" sz="2400" b="1" dirty="0" smtClean="0"/>
              <a:t>poskytnutí služby, pořízení zboží z jiného členského státu Evropské unie</a:t>
            </a:r>
            <a:r>
              <a:rPr lang="cs-CZ" sz="2400" dirty="0" smtClean="0"/>
              <a:t> za úplatu, </a:t>
            </a:r>
            <a:r>
              <a:rPr lang="cs-CZ" sz="2400" b="1" dirty="0" smtClean="0"/>
              <a:t>pořízení nového dopravního prostředku z jiného členského státu</a:t>
            </a:r>
            <a:r>
              <a:rPr lang="cs-CZ" sz="2400" dirty="0" smtClean="0"/>
              <a:t> za úplatu osobou, která není osobou povinnou k dani, </a:t>
            </a:r>
            <a:r>
              <a:rPr lang="cs-CZ" sz="2400" b="1" dirty="0" smtClean="0"/>
              <a:t>dovoz zboží s místem plnění v tuzemsku</a:t>
            </a:r>
          </a:p>
          <a:p>
            <a:endParaRPr lang="cs-CZ" sz="2400" dirty="0" smtClean="0"/>
          </a:p>
          <a:p>
            <a:pPr marL="431800" indent="-323850" algn="just" defTabSz="449263">
              <a:lnSpc>
                <a:spcPct val="90000"/>
              </a:lnSpc>
            </a:pPr>
            <a:r>
              <a:rPr lang="cs-CZ" sz="2400" dirty="0" smtClean="0"/>
              <a:t>Osoba povinná k dani</a:t>
            </a:r>
          </a:p>
          <a:p>
            <a:pPr marL="431800" indent="-323850" algn="just" defTabSz="449263">
              <a:lnSpc>
                <a:spcPct val="90000"/>
              </a:lnSpc>
            </a:pPr>
            <a:endParaRPr lang="cs-CZ" sz="2400" dirty="0" smtClean="0"/>
          </a:p>
          <a:p>
            <a:pPr marL="431800" indent="-323850" algn="just" defTabSz="449263">
              <a:lnSpc>
                <a:spcPct val="90000"/>
              </a:lnSpc>
            </a:pPr>
            <a:r>
              <a:rPr lang="cs-CZ" sz="2400" dirty="0" smtClean="0"/>
              <a:t>Osvobození od DPH</a:t>
            </a:r>
          </a:p>
          <a:p>
            <a:pPr marL="431800" indent="-323850" algn="just" defTabSz="449263">
              <a:lnSpc>
                <a:spcPct val="90000"/>
              </a:lnSpc>
            </a:pP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daně: DPH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31800" indent="-323850" defTabSz="449263">
              <a:lnSpc>
                <a:spcPct val="90000"/>
              </a:lnSpc>
            </a:pPr>
            <a:r>
              <a:rPr lang="en-GB" sz="2800" dirty="0" smtClean="0"/>
              <a:t>DPH </a:t>
            </a:r>
            <a:r>
              <a:rPr lang="cs-CZ" sz="2800" dirty="0" smtClean="0"/>
              <a:t>: nepřímá rozdílová metoda</a:t>
            </a:r>
          </a:p>
          <a:p>
            <a:pPr marL="863600" lvl="1" indent="-287338" defTabSz="449263">
              <a:lnSpc>
                <a:spcPct val="90000"/>
              </a:lnSpc>
            </a:pPr>
            <a:r>
              <a:rPr lang="cs-CZ" dirty="0" smtClean="0"/>
              <a:t>přidaná hodnota definovaná jako rozdíl mezi vstupy a výstupy, od daně celkových výstupů je odečtena daň celkových vstupů</a:t>
            </a:r>
          </a:p>
          <a:p>
            <a:pPr marL="863600" lvl="1" indent="-287338" defTabSz="449263">
              <a:lnSpc>
                <a:spcPct val="90000"/>
              </a:lnSpc>
            </a:pPr>
            <a:endParaRPr lang="cs-CZ" b="1" dirty="0" smtClean="0"/>
          </a:p>
          <a:p>
            <a:r>
              <a:rPr lang="cs-CZ" sz="2800" b="1" dirty="0" smtClean="0"/>
              <a:t>základní sazba daně ve výši 19 % (v roce 2010 se má zvýšit na 20 %) nebo snížená sazba daně ve výši 9 % (v roce 2010 se má zvýšit na 10 %)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plátce (odvádí daň) X poplatník (platí daň)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daně: Spotřební 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plátci jsou dovozci a výrobci</a:t>
            </a:r>
          </a:p>
          <a:p>
            <a:r>
              <a:rPr lang="cs-CZ" dirty="0" smtClean="0"/>
              <a:t>předmětem jsou vybrané vyrobené či dovezené výrobky</a:t>
            </a:r>
          </a:p>
          <a:p>
            <a:r>
              <a:rPr lang="cs-CZ" dirty="0" smtClean="0"/>
              <a:t>nepřímá, selektivní</a:t>
            </a:r>
          </a:p>
          <a:p>
            <a:r>
              <a:rPr lang="cs-CZ" dirty="0" smtClean="0">
                <a:cs typeface="Times New Roman" pitchFamily="18" charset="0"/>
              </a:rPr>
              <a:t>sazby se nestanovují procentem z ceny, ale částkou Kč na naturální jednotku množství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90000"/>
              </a:lnSpc>
            </a:pPr>
            <a:r>
              <a:rPr lang="cs-CZ" dirty="0" smtClean="0">
                <a:cs typeface="Times New Roman" pitchFamily="18" charset="0"/>
              </a:rPr>
              <a:t>dávky vybírané státem při přechodu zboží přes celní hranici, a to při dovozu (dovozní cla) a nebo při vývozu (vývozní cla)</a:t>
            </a:r>
          </a:p>
          <a:p>
            <a:pPr marL="457200" indent="-457200" algn="just">
              <a:lnSpc>
                <a:spcPct val="90000"/>
              </a:lnSpc>
            </a:pPr>
            <a:endParaRPr lang="cs-CZ" dirty="0" smtClean="0"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</a:pPr>
            <a:r>
              <a:rPr lang="cs-CZ" dirty="0" smtClean="0">
                <a:cs typeface="Times New Roman" pitchFamily="18" charset="0"/>
              </a:rPr>
              <a:t>Sazba: % ze základu daně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Pojistné na sociální 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pojistné na sociální zabezpečení:</a:t>
            </a:r>
          </a:p>
          <a:p>
            <a:pPr lvl="1"/>
            <a:r>
              <a:rPr lang="cs-CZ" b="1" dirty="0" smtClean="0"/>
              <a:t>nemocenské pojištění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důchodové pojištění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příspěvek na </a:t>
            </a:r>
            <a:r>
              <a:rPr lang="cs-CZ" b="1" dirty="0" smtClean="0"/>
              <a:t>státní politiku zaměstnanosti</a:t>
            </a:r>
          </a:p>
          <a:p>
            <a:r>
              <a:rPr lang="cs-CZ" dirty="0" smtClean="0"/>
              <a:t>Poplatníci:</a:t>
            </a:r>
          </a:p>
          <a:p>
            <a:pPr lvl="1"/>
            <a:r>
              <a:rPr lang="cs-CZ" dirty="0" smtClean="0"/>
              <a:t>Zaměstnavatelé</a:t>
            </a:r>
          </a:p>
          <a:p>
            <a:pPr lvl="1"/>
            <a:r>
              <a:rPr lang="cs-CZ" dirty="0" smtClean="0"/>
              <a:t>Zaměstnanci</a:t>
            </a:r>
          </a:p>
          <a:p>
            <a:pPr lvl="1"/>
            <a:r>
              <a:rPr lang="cs-CZ" dirty="0" smtClean="0"/>
              <a:t>OSVČ</a:t>
            </a:r>
          </a:p>
          <a:p>
            <a:pPr lvl="1"/>
            <a:r>
              <a:rPr lang="cs-CZ" dirty="0" smtClean="0"/>
              <a:t>Osoby dobrovolně účastné DP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OSVČ</a:t>
            </a:r>
          </a:p>
          <a:p>
            <a:r>
              <a:rPr lang="cs-CZ" dirty="0" smtClean="0"/>
              <a:t>Povinnost účasti na nemocenském/důchodovém pojištění?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daní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soustavě daní 212/1992 Sb.,</a:t>
            </a:r>
          </a:p>
          <a:p>
            <a:endParaRPr lang="cs-CZ" dirty="0" smtClean="0"/>
          </a:p>
          <a:p>
            <a:r>
              <a:rPr lang="cs-CZ" dirty="0" smtClean="0"/>
              <a:t>zákon o správě daní a poplatků č. 337/1992 Sb., </a:t>
            </a:r>
          </a:p>
          <a:p>
            <a:endParaRPr lang="cs-CZ" dirty="0" smtClean="0"/>
          </a:p>
          <a:p>
            <a:r>
              <a:rPr lang="cs-CZ" dirty="0" smtClean="0"/>
              <a:t>zákony vymezující jednotlivé daně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Sazby pojistného na SZ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2428868"/>
          <a:ext cx="8401080" cy="2257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270"/>
                <a:gridCol w="2100270"/>
                <a:gridCol w="2100270"/>
                <a:gridCol w="2100270"/>
              </a:tblGrid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Sazby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Nemocenské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Důchodové + PSPZ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6,5%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6,5%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Zaměstnavatel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2,3%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22,7%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25%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OSVČ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1,4%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29,2%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28%</a:t>
                      </a:r>
                      <a:endParaRPr lang="cs-CZ" dirty="0"/>
                    </a:p>
                  </a:txBody>
                  <a:tcPr/>
                </a:tc>
              </a:tr>
              <a:tr h="451486">
                <a:tc>
                  <a:txBody>
                    <a:bodyPr/>
                    <a:lstStyle/>
                    <a:p>
                      <a:r>
                        <a:rPr lang="cs-CZ" dirty="0" smtClean="0"/>
                        <a:t>Dobrovolná účast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7872779" cy="555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Plátci pojistného:</a:t>
            </a:r>
          </a:p>
          <a:p>
            <a:r>
              <a:rPr lang="cs-CZ" b="1" dirty="0" smtClean="0"/>
              <a:t>Zaměstnavatel</a:t>
            </a:r>
          </a:p>
          <a:p>
            <a:r>
              <a:rPr lang="cs-CZ" b="1" dirty="0" smtClean="0"/>
              <a:t>Zaměstnanec</a:t>
            </a:r>
          </a:p>
          <a:p>
            <a:r>
              <a:rPr lang="cs-CZ" b="1" dirty="0" smtClean="0"/>
              <a:t>OSVČ</a:t>
            </a:r>
          </a:p>
          <a:p>
            <a:r>
              <a:rPr lang="cs-CZ" b="1" dirty="0" smtClean="0"/>
              <a:t>Státní pojištěnci</a:t>
            </a:r>
          </a:p>
          <a:p>
            <a:r>
              <a:rPr lang="cs-CZ" b="1" dirty="0" smtClean="0"/>
              <a:t>OBZP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Jednotná sazba:</a:t>
            </a:r>
            <a:endParaRPr lang="cs-CZ" b="1" dirty="0"/>
          </a:p>
          <a:p>
            <a:pPr>
              <a:buNone/>
            </a:pPr>
            <a:r>
              <a:rPr lang="cs-CZ" b="1" dirty="0" smtClean="0"/>
              <a:t>13,5 %</a:t>
            </a:r>
            <a:r>
              <a:rPr lang="cs-CZ" dirty="0" smtClean="0"/>
              <a:t> z vyměřovacího základu</a:t>
            </a:r>
          </a:p>
          <a:p>
            <a:r>
              <a:rPr lang="cs-CZ" dirty="0" smtClean="0"/>
              <a:t>1/3 (4,5%) zaměstnanec</a:t>
            </a:r>
          </a:p>
          <a:p>
            <a:r>
              <a:rPr lang="cs-CZ" dirty="0" smtClean="0"/>
              <a:t>2/3 (9%) zaměstnavatel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Čas potřebný k přípravě a zaplacení podnikových daní (v hodinách za rok)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Čas potřebný k přípravě a zaplacení podnikových daní (v hodinách za rok) </a:t>
            </a:r>
          </a:p>
          <a:p>
            <a:pPr>
              <a:buNone/>
            </a:pPr>
            <a:r>
              <a:rPr lang="cs-CZ" b="1" dirty="0" smtClean="0"/>
              <a:t>Maledivy		0</a:t>
            </a:r>
          </a:p>
          <a:p>
            <a:pPr>
              <a:buNone/>
            </a:pPr>
            <a:r>
              <a:rPr lang="cs-CZ" b="1" dirty="0" smtClean="0"/>
              <a:t>Spojené arabské emiráty	12</a:t>
            </a:r>
          </a:p>
          <a:p>
            <a:pPr>
              <a:buNone/>
            </a:pPr>
            <a:r>
              <a:rPr lang="cs-CZ" b="1" dirty="0" smtClean="0"/>
              <a:t>Katar			36</a:t>
            </a:r>
          </a:p>
          <a:p>
            <a:pPr>
              <a:buNone/>
            </a:pPr>
            <a:r>
              <a:rPr lang="cs-CZ" b="1" dirty="0" smtClean="0"/>
              <a:t>Bahrajn			36</a:t>
            </a:r>
          </a:p>
          <a:p>
            <a:pPr>
              <a:buNone/>
            </a:pPr>
            <a:r>
              <a:rPr lang="cs-CZ" b="1" dirty="0" smtClean="0"/>
              <a:t>Bahamy			58</a:t>
            </a:r>
          </a:p>
          <a:p>
            <a:pPr>
              <a:buNone/>
            </a:pPr>
            <a:r>
              <a:rPr lang="cs-CZ" b="1" dirty="0" smtClean="0"/>
              <a:t>...</a:t>
            </a:r>
          </a:p>
          <a:p>
            <a:pPr>
              <a:buNone/>
            </a:pPr>
            <a:r>
              <a:rPr lang="cs-CZ" b="1" dirty="0" smtClean="0"/>
              <a:t>Česká republika		613</a:t>
            </a:r>
          </a:p>
          <a:p>
            <a:pPr>
              <a:buNone/>
            </a:pPr>
            <a:r>
              <a:rPr lang="cs-CZ" b="1" dirty="0" smtClean="0"/>
              <a:t>Bulharsko		616</a:t>
            </a:r>
          </a:p>
          <a:p>
            <a:pPr>
              <a:buNone/>
            </a:pPr>
            <a:r>
              <a:rPr lang="cs-CZ" b="1" dirty="0" smtClean="0"/>
              <a:t>...</a:t>
            </a:r>
          </a:p>
          <a:p>
            <a:pPr>
              <a:buNone/>
            </a:pPr>
            <a:r>
              <a:rPr lang="cs-CZ" b="1" dirty="0" smtClean="0"/>
              <a:t>Vietnam			1050</a:t>
            </a:r>
          </a:p>
          <a:p>
            <a:pPr>
              <a:buNone/>
            </a:pPr>
            <a:r>
              <a:rPr lang="cs-CZ" b="1" dirty="0" smtClean="0"/>
              <a:t>Bolívie			1080</a:t>
            </a:r>
          </a:p>
          <a:p>
            <a:pPr>
              <a:buNone/>
            </a:pPr>
            <a:r>
              <a:rPr lang="cs-CZ" b="1" dirty="0" smtClean="0"/>
              <a:t>Kamerun		1400</a:t>
            </a:r>
          </a:p>
          <a:p>
            <a:pPr>
              <a:buNone/>
            </a:pPr>
            <a:r>
              <a:rPr lang="cs-CZ" b="1" dirty="0" smtClean="0"/>
              <a:t>Brazílie			2600</a:t>
            </a:r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28992" y="592933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Studie Světové banky a firmy </a:t>
            </a:r>
            <a:r>
              <a:rPr lang="cs-CZ" dirty="0" err="1" smtClean="0"/>
              <a:t>PricewaterhouseCoopers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chody-vypocty.cz/img/duchody-vypocty.jpg"/>
          <p:cNvPicPr>
            <a:picLocks noChangeAspect="1" noChangeArrowheads="1"/>
          </p:cNvPicPr>
          <p:nvPr/>
        </p:nvPicPr>
        <p:blipFill>
          <a:blip r:embed="rId2" cstate="print">
            <a:lum bright="33000" contrast="-4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daní v ČR</a:t>
            </a: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00034" y="2428868"/>
          <a:ext cx="8269000" cy="2928958"/>
        </p:xfrm>
        <a:graphic>
          <a:graphicData uri="http://schemas.openxmlformats.org/presentationml/2006/ole">
            <p:oleObj spid="_x0000_s4098" name="Organizační diagram" r:id="rId3" imgW="3854160" imgH="1174680" progId="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r>
              <a:rPr lang="en-US" dirty="0" smtClean="0"/>
              <a:t> </a:t>
            </a:r>
            <a:r>
              <a:rPr lang="cs-CZ" dirty="0" smtClean="0"/>
              <a:t>příjmů st. rozpočtu</a:t>
            </a:r>
            <a:endParaRPr lang="cs-CZ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ph idx="1"/>
          </p:nvPr>
        </p:nvGraphicFramePr>
        <p:xfrm>
          <a:off x="757237" y="1805781"/>
          <a:ext cx="7629525" cy="4114800"/>
        </p:xfrm>
        <a:graphic>
          <a:graphicData uri="http://schemas.openxmlformats.org/presentationml/2006/ole">
            <p:oleObj spid="_x0000_s5122" name="Graf" r:id="rId3" imgW="7629441" imgH="411480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přívlastek pro vás nejvíce charakterizuje pojem daň?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Povinná, peněžní, nenávratná, opakující se, neekvivalentní a neúčelová zákonem stanovená platba do veřejného rozpočtu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-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daně již ve starém Římě, Řecku, </a:t>
            </a:r>
            <a:r>
              <a:rPr lang="cs-CZ" dirty="0" smtClean="0"/>
              <a:t>Orientu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Starověk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feudální </a:t>
            </a:r>
            <a:r>
              <a:rPr lang="cs-CZ" dirty="0" smtClean="0"/>
              <a:t>společnost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Anglie 1797 </a:t>
            </a:r>
            <a:r>
              <a:rPr lang="cs-CZ" dirty="0" smtClean="0"/>
              <a:t>- nakrátko </a:t>
            </a:r>
            <a:r>
              <a:rPr lang="cs-CZ" dirty="0"/>
              <a:t>důchodová daň</a:t>
            </a:r>
            <a:r>
              <a:rPr lang="cs-CZ" i="1" dirty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-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200" dirty="0"/>
              <a:t>90. léta 19. </a:t>
            </a:r>
            <a:r>
              <a:rPr lang="cs-CZ" sz="2200" dirty="0" smtClean="0"/>
              <a:t>stol.: </a:t>
            </a:r>
            <a:r>
              <a:rPr lang="cs-CZ" sz="2200" dirty="0"/>
              <a:t>začátek moderní doby zdanění ve střední </a:t>
            </a:r>
            <a:r>
              <a:rPr lang="cs-CZ" sz="2200" dirty="0" smtClean="0"/>
              <a:t>Evropě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po 1. sv. válce: redistribuční úloha </a:t>
            </a:r>
            <a:r>
              <a:rPr lang="cs-CZ" sz="2200" dirty="0" smtClean="0"/>
              <a:t>daní</a:t>
            </a:r>
            <a:endParaRPr lang="cs-CZ" sz="2200" dirty="0"/>
          </a:p>
          <a:p>
            <a:pPr lvl="0">
              <a:buNone/>
            </a:pPr>
            <a:endParaRPr lang="cs-CZ" sz="2200" dirty="0"/>
          </a:p>
          <a:p>
            <a:pPr lvl="0"/>
            <a:r>
              <a:rPr lang="cs-CZ" sz="2200" dirty="0"/>
              <a:t>po 2. sv. válce: rozdvojení</a:t>
            </a:r>
          </a:p>
          <a:p>
            <a:pPr lvl="1"/>
            <a:r>
              <a:rPr lang="cs-CZ" sz="2200" dirty="0"/>
              <a:t>země s centrálním plánováním: omezený význam </a:t>
            </a:r>
            <a:r>
              <a:rPr lang="cs-CZ" sz="2200" dirty="0" smtClean="0"/>
              <a:t>daní</a:t>
            </a:r>
          </a:p>
          <a:p>
            <a:pPr lvl="1"/>
            <a:r>
              <a:rPr lang="cs-CZ" sz="2200" dirty="0" smtClean="0"/>
              <a:t>země </a:t>
            </a:r>
            <a:r>
              <a:rPr lang="cs-CZ" sz="2200" dirty="0"/>
              <a:t>s tržní ekonomikou: </a:t>
            </a:r>
            <a:r>
              <a:rPr lang="cs-CZ" sz="2200" dirty="0" err="1"/>
              <a:t>keynesiánství</a:t>
            </a:r>
            <a:r>
              <a:rPr lang="cs-CZ" sz="2200" dirty="0"/>
              <a:t> vs. ekonomie strany </a:t>
            </a:r>
            <a:r>
              <a:rPr lang="cs-CZ" sz="2200" dirty="0" smtClean="0"/>
              <a:t>nabídky</a:t>
            </a:r>
          </a:p>
          <a:p>
            <a:pPr lvl="1">
              <a:buNone/>
            </a:pPr>
            <a:endParaRPr lang="cs-CZ" sz="2200" dirty="0"/>
          </a:p>
          <a:p>
            <a:pPr lvl="0"/>
            <a:r>
              <a:rPr lang="cs-CZ" sz="2200" dirty="0" smtClean="0"/>
              <a:t>od </a:t>
            </a:r>
            <a:r>
              <a:rPr lang="cs-CZ" sz="2200" dirty="0"/>
              <a:t>konce 60. let: harmonizace daňových </a:t>
            </a:r>
            <a:r>
              <a:rPr lang="cs-CZ" sz="2200" dirty="0" smtClean="0"/>
              <a:t>soustav</a:t>
            </a:r>
          </a:p>
          <a:p>
            <a:pPr lvl="0">
              <a:buNone/>
            </a:pPr>
            <a:endParaRPr lang="cs-CZ" sz="2200" dirty="0"/>
          </a:p>
          <a:p>
            <a:pPr lvl="0"/>
            <a:r>
              <a:rPr lang="cs-CZ" sz="2200" dirty="0"/>
              <a:t>70. léta: harmonizace nepřímého zdanění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anove formulare"/>
          <p:cNvPicPr>
            <a:picLocks noChangeAspect="1" noChangeArrowheads="1"/>
          </p:cNvPicPr>
          <p:nvPr/>
        </p:nvPicPr>
        <p:blipFill>
          <a:blip r:embed="rId2" cstate="print">
            <a:lum bright="16000" contrast="-39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Daňový subjekt</a:t>
            </a:r>
          </a:p>
          <a:p>
            <a:endParaRPr lang="cs-CZ" dirty="0" smtClean="0"/>
          </a:p>
          <a:p>
            <a:r>
              <a:rPr lang="cs-CZ" dirty="0" smtClean="0"/>
              <a:t>Daňový objekt</a:t>
            </a:r>
          </a:p>
          <a:p>
            <a:endParaRPr lang="cs-CZ" dirty="0"/>
          </a:p>
          <a:p>
            <a:r>
              <a:rPr lang="cs-CZ" dirty="0" smtClean="0"/>
              <a:t>Daňová sazba</a:t>
            </a:r>
          </a:p>
          <a:p>
            <a:pPr lvl="1"/>
            <a:r>
              <a:rPr lang="cs-CZ" dirty="0" smtClean="0"/>
              <a:t>Pevná</a:t>
            </a:r>
          </a:p>
          <a:p>
            <a:pPr lvl="1"/>
            <a:r>
              <a:rPr lang="cs-CZ" dirty="0" smtClean="0"/>
              <a:t>Procentní</a:t>
            </a:r>
          </a:p>
          <a:p>
            <a:pPr lvl="2"/>
            <a:r>
              <a:rPr lang="cs-CZ" dirty="0" smtClean="0"/>
              <a:t>Lineární</a:t>
            </a:r>
          </a:p>
          <a:p>
            <a:pPr lvl="2"/>
            <a:r>
              <a:rPr lang="cs-CZ" dirty="0" smtClean="0"/>
              <a:t>progresivní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885</Words>
  <Application>Microsoft Office PowerPoint</Application>
  <PresentationFormat>Předvádění na obrazovce (4:3)</PresentationFormat>
  <Paragraphs>262</Paragraphs>
  <Slides>34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Motiv sady Office</vt:lpstr>
      <vt:lpstr>Organizační diagram</vt:lpstr>
      <vt:lpstr>Graf</vt:lpstr>
      <vt:lpstr>Podniková ekonomika</vt:lpstr>
      <vt:lpstr>Daňový systém</vt:lpstr>
      <vt:lpstr>Právní úprava daní v ČR</vt:lpstr>
      <vt:lpstr>Soustava daní v ČR</vt:lpstr>
      <vt:lpstr>Struktura příjmů st. rozpočtu</vt:lpstr>
      <vt:lpstr>Daň</vt:lpstr>
      <vt:lpstr>Daně - historie</vt:lpstr>
      <vt:lpstr>Daně - historie</vt:lpstr>
      <vt:lpstr>Daň</vt:lpstr>
      <vt:lpstr>Daň z příjmů fyzických osob</vt:lpstr>
      <vt:lpstr>Obecné schéma pro výpočet DPFO</vt:lpstr>
      <vt:lpstr>  Roční slevy na dani    </vt:lpstr>
      <vt:lpstr>  Algoritmus stanovení základu daně, superhrubá mzda, daňová povinnost   </vt:lpstr>
      <vt:lpstr>     </vt:lpstr>
      <vt:lpstr>  Daň z příjmu právnických osob   </vt:lpstr>
      <vt:lpstr>  Obecné schéma výpočtu DPPO </vt:lpstr>
      <vt:lpstr>Soustava daní v ČR</vt:lpstr>
      <vt:lpstr>Přímé daně: Majetkové daně</vt:lpstr>
      <vt:lpstr>Daň z nemovitostí</vt:lpstr>
      <vt:lpstr>Daň silniční</vt:lpstr>
      <vt:lpstr>Daň dědická</vt:lpstr>
      <vt:lpstr>Daň darovací</vt:lpstr>
      <vt:lpstr>Sazba daně dědické a darovací</vt:lpstr>
      <vt:lpstr>Daň z převodu nemovitostí</vt:lpstr>
      <vt:lpstr>Nepřímé daně: DPH</vt:lpstr>
      <vt:lpstr>Nepřímé daně: DPH</vt:lpstr>
      <vt:lpstr>Nepřímé daně: Spotřební daň</vt:lpstr>
      <vt:lpstr>Cla</vt:lpstr>
      <vt:lpstr>Pojistné na sociální zabezpečení</vt:lpstr>
      <vt:lpstr>Sazby pojistného na SZ</vt:lpstr>
      <vt:lpstr>Snímek 31</vt:lpstr>
      <vt:lpstr>Zdravotní pojištění</vt:lpstr>
      <vt:lpstr>Čas potřebný k přípravě a zaplacení podnikových daní (v hodinách za rok) </vt:lpstr>
      <vt:lpstr>Snímek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ekonomika</dc:title>
  <dc:creator>Sylavuska</dc:creator>
  <cp:lastModifiedBy>Sylavuska</cp:lastModifiedBy>
  <cp:revision>14</cp:revision>
  <dcterms:created xsi:type="dcterms:W3CDTF">2009-11-28T09:28:54Z</dcterms:created>
  <dcterms:modified xsi:type="dcterms:W3CDTF">2009-11-28T17:24:07Z</dcterms:modified>
</cp:coreProperties>
</file>