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30"/>
  </p:notesMasterIdLst>
  <p:handoutMasterIdLst>
    <p:handoutMasterId r:id="rId31"/>
  </p:handoutMasterIdLst>
  <p:sldIdLst>
    <p:sldId id="256" r:id="rId2"/>
    <p:sldId id="270" r:id="rId3"/>
    <p:sldId id="272" r:id="rId4"/>
    <p:sldId id="273" r:id="rId5"/>
    <p:sldId id="275" r:id="rId6"/>
    <p:sldId id="276" r:id="rId7"/>
    <p:sldId id="277" r:id="rId8"/>
    <p:sldId id="279" r:id="rId9"/>
    <p:sldId id="280" r:id="rId10"/>
    <p:sldId id="281" r:id="rId11"/>
    <p:sldId id="282" r:id="rId12"/>
    <p:sldId id="283" r:id="rId13"/>
    <p:sldId id="284" r:id="rId14"/>
    <p:sldId id="257" r:id="rId15"/>
    <p:sldId id="267" r:id="rId16"/>
    <p:sldId id="266" r:id="rId17"/>
    <p:sldId id="288" r:id="rId18"/>
    <p:sldId id="268" r:id="rId19"/>
    <p:sldId id="286" r:id="rId20"/>
    <p:sldId id="285" r:id="rId21"/>
    <p:sldId id="292" r:id="rId22"/>
    <p:sldId id="287" r:id="rId23"/>
    <p:sldId id="289" r:id="rId24"/>
    <p:sldId id="290" r:id="rId25"/>
    <p:sldId id="291" r:id="rId26"/>
    <p:sldId id="293" r:id="rId27"/>
    <p:sldId id="295" r:id="rId28"/>
    <p:sldId id="294" r:id="rId2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0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0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0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210A0-39E4-4E02-BE56-AE0C2648EC38}" type="slidenum">
              <a:rPr lang="cs-CZ"/>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768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FFD49B5-AB3A-43CE-A3A5-7DFF337DBE79}" type="slidenum">
              <a:rPr lang="cs-CZ"/>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6305EC-E037-40D7-98AD-12520D10192F}" type="slidenum">
              <a:rPr lang="cs-CZ"/>
              <a:pPr/>
              <a:t>1</a:t>
            </a:fld>
            <a:endParaRPr lang="cs-CZ"/>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FFD49B5-AB3A-43CE-A3A5-7DFF337DBE79}" type="slidenum">
              <a:rPr lang="cs-CZ" smtClean="0"/>
              <a:pPr/>
              <a:t>22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2133600" y="1371600"/>
            <a:ext cx="6477000" cy="1752600"/>
          </a:xfrm>
        </p:spPr>
        <p:txBody>
          <a:bodyPr/>
          <a:lstStyle>
            <a:lvl1pPr>
              <a:defRPr sz="5400"/>
            </a:lvl1pPr>
          </a:lstStyle>
          <a:p>
            <a:r>
              <a:rPr lang="cs-CZ"/>
              <a:t>Klepnutím lze upravit styl předlohy nadpisů.</a:t>
            </a:r>
          </a:p>
        </p:txBody>
      </p:sp>
      <p:sp>
        <p:nvSpPr>
          <p:cNvPr id="55299"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r>
              <a:rPr lang="cs-CZ"/>
              <a:t>Klepnutím lze upravit styl předlohy podnadpisů.</a:t>
            </a:r>
          </a:p>
        </p:txBody>
      </p:sp>
      <p:sp>
        <p:nvSpPr>
          <p:cNvPr id="55300" name="Rectangle 4"/>
          <p:cNvSpPr>
            <a:spLocks noGrp="1" noChangeArrowheads="1"/>
          </p:cNvSpPr>
          <p:nvPr>
            <p:ph type="dt" sz="half" idx="2"/>
          </p:nvPr>
        </p:nvSpPr>
        <p:spPr>
          <a:xfrm>
            <a:off x="7086600" y="6248400"/>
            <a:ext cx="1524000" cy="457200"/>
          </a:xfrm>
        </p:spPr>
        <p:txBody>
          <a:bodyPr/>
          <a:lstStyle>
            <a:lvl1pPr>
              <a:defRPr/>
            </a:lvl1pPr>
          </a:lstStyle>
          <a:p>
            <a:endParaRPr lang="cs-CZ"/>
          </a:p>
        </p:txBody>
      </p:sp>
      <p:sp>
        <p:nvSpPr>
          <p:cNvPr id="55301" name="Rectangle 5"/>
          <p:cNvSpPr>
            <a:spLocks noGrp="1" noChangeArrowheads="1"/>
          </p:cNvSpPr>
          <p:nvPr>
            <p:ph type="ftr" sz="quarter" idx="3"/>
          </p:nvPr>
        </p:nvSpPr>
        <p:spPr>
          <a:xfrm>
            <a:off x="3810000" y="6248400"/>
            <a:ext cx="2895600" cy="457200"/>
          </a:xfrm>
        </p:spPr>
        <p:txBody>
          <a:bodyPr/>
          <a:lstStyle>
            <a:lvl1pPr>
              <a:defRPr/>
            </a:lvl1pPr>
          </a:lstStyle>
          <a:p>
            <a:endParaRPr lang="cs-CZ"/>
          </a:p>
        </p:txBody>
      </p:sp>
      <p:sp>
        <p:nvSpPr>
          <p:cNvPr id="55302" name="Rectangle 6"/>
          <p:cNvSpPr>
            <a:spLocks noGrp="1" noChangeArrowheads="1"/>
          </p:cNvSpPr>
          <p:nvPr>
            <p:ph type="sldNum" sz="quarter" idx="4"/>
          </p:nvPr>
        </p:nvSpPr>
        <p:spPr>
          <a:xfrm>
            <a:off x="2209800" y="6248400"/>
            <a:ext cx="1219200" cy="457200"/>
          </a:xfrm>
        </p:spPr>
        <p:txBody>
          <a:bodyPr/>
          <a:lstStyle>
            <a:lvl1pPr>
              <a:defRPr/>
            </a:lvl1pPr>
          </a:lstStyle>
          <a:p>
            <a:fld id="{AC8A3B88-B0BA-4C70-A7D0-061666C2CC24}" type="slidenum">
              <a:rPr lang="cs-CZ"/>
              <a:pPr/>
              <a:t>‹#›</a:t>
            </a:fld>
            <a:endParaRPr lang="cs-CZ"/>
          </a:p>
        </p:txBody>
      </p:sp>
      <p:sp>
        <p:nvSpPr>
          <p:cNvPr id="55303" name="Line 7"/>
          <p:cNvSpPr>
            <a:spLocks noChangeShapeType="1"/>
          </p:cNvSpPr>
          <p:nvPr/>
        </p:nvSpPr>
        <p:spPr bwMode="auto">
          <a:xfrm>
            <a:off x="1905000" y="1219200"/>
            <a:ext cx="0" cy="2057400"/>
          </a:xfrm>
          <a:prstGeom prst="line">
            <a:avLst/>
          </a:prstGeom>
          <a:noFill/>
          <a:ln w="34925">
            <a:solidFill>
              <a:schemeClr val="tx2"/>
            </a:solidFill>
            <a:round/>
            <a:headEnd/>
            <a:tailEnd/>
          </a:ln>
          <a:effectLst/>
        </p:spPr>
        <p:txBody>
          <a:bodyPr/>
          <a:lstStyle/>
          <a:p>
            <a:endParaRPr lang="cs-CZ"/>
          </a:p>
        </p:txBody>
      </p:sp>
      <p:sp>
        <p:nvSpPr>
          <p:cNvPr id="55304" name="Oval 8"/>
          <p:cNvSpPr>
            <a:spLocks noChangeArrowheads="1"/>
          </p:cNvSpPr>
          <p:nvPr/>
        </p:nvSpPr>
        <p:spPr bwMode="auto">
          <a:xfrm>
            <a:off x="163513" y="2103438"/>
            <a:ext cx="347662" cy="347662"/>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5305" name="Oval 9"/>
          <p:cNvSpPr>
            <a:spLocks noChangeArrowheads="1"/>
          </p:cNvSpPr>
          <p:nvPr/>
        </p:nvSpPr>
        <p:spPr bwMode="auto">
          <a:xfrm>
            <a:off x="739775" y="2105025"/>
            <a:ext cx="349250" cy="347663"/>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5306" name="Oval 10"/>
          <p:cNvSpPr>
            <a:spLocks noChangeArrowheads="1"/>
          </p:cNvSpPr>
          <p:nvPr/>
        </p:nvSpPr>
        <p:spPr bwMode="auto">
          <a:xfrm>
            <a:off x="1317625" y="2105025"/>
            <a:ext cx="347663" cy="347663"/>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B7DF8743-DB03-48F6-ABA9-C7527B577F0D}"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90500"/>
            <a:ext cx="1752600" cy="58293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524000" y="190500"/>
            <a:ext cx="5105400" cy="58293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5DC077E-500C-4BAB-BBE2-921C0C71E2B6}"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398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3638"/>
            <a:ext cx="21336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r>
              <a:rPr lang="cs-CZ" altLang="en-US"/>
              <a:t>P1_22.2.2007</a:t>
            </a:r>
          </a:p>
        </p:txBody>
      </p:sp>
      <p:sp>
        <p:nvSpPr>
          <p:cNvPr id="7" name="Zástupný symbol pro číslo snímku 6"/>
          <p:cNvSpPr>
            <a:spLocks noGrp="1"/>
          </p:cNvSpPr>
          <p:nvPr>
            <p:ph type="sldNum" sz="quarter" idx="12"/>
          </p:nvPr>
        </p:nvSpPr>
        <p:spPr>
          <a:xfrm>
            <a:off x="6553200" y="6243638"/>
            <a:ext cx="2133600" cy="457200"/>
          </a:xfrm>
        </p:spPr>
        <p:txBody>
          <a:bodyPr/>
          <a:lstStyle>
            <a:lvl1pPr>
              <a:defRPr/>
            </a:lvl1pPr>
          </a:lstStyle>
          <a:p>
            <a:fld id="{8866C7A9-E724-4191-A5C3-F4E394D6F707}" type="slidenum">
              <a:rPr lang="cs-CZ" altLang="en-US"/>
              <a:pPr/>
              <a:t>‹#›</a:t>
            </a:fld>
            <a:endParaRPr lang="cs-CZ"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F982DD1E-FE76-4AB7-9B89-8F6BBFEF9F43}"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52E9F5ED-262C-4A6A-B42A-B38B0F0DF1B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F3A98A45-485D-4307-B329-8D00D5495A03}"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5642D69B-5B4C-4221-B4F1-01A51FD2C012}"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EDBBA9C5-FE52-4198-9ECA-4A7815F9B4D2}"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EFD7D44A-C2FF-4EF5-8A88-F81028F7F92D}"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E09FBD72-F9F4-48DF-A3F2-0CEED75E100E}"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AF6D4ECE-EEE5-4D04-8B73-5FDB5DC5BD38}"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524000" y="190500"/>
            <a:ext cx="7010400" cy="15271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54275" name="Rectangle 3"/>
          <p:cNvSpPr>
            <a:spLocks noGrp="1" noChangeArrowheads="1"/>
          </p:cNvSpPr>
          <p:nvPr>
            <p:ph type="body" idx="1"/>
          </p:nvPr>
        </p:nvSpPr>
        <p:spPr bwMode="auto">
          <a:xfrm>
            <a:off x="1524000" y="1905000"/>
            <a:ext cx="7010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4276"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endParaRPr lang="cs-CZ"/>
          </a:p>
        </p:txBody>
      </p:sp>
      <p:sp>
        <p:nvSpPr>
          <p:cNvPr id="54277"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cs-CZ"/>
          </a:p>
        </p:txBody>
      </p:sp>
      <p:sp>
        <p:nvSpPr>
          <p:cNvPr id="54278"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BE0A9ABE-4C50-4161-AD70-D7E5FC43FCDA}" type="slidenum">
              <a:rPr lang="cs-CZ"/>
              <a:pPr/>
              <a:t>‹#›</a:t>
            </a:fld>
            <a:endParaRPr lang="cs-CZ"/>
          </a:p>
        </p:txBody>
      </p:sp>
      <p:sp>
        <p:nvSpPr>
          <p:cNvPr id="54279"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p:spPr>
        <p:txBody>
          <a:bodyPr/>
          <a:lstStyle/>
          <a:p>
            <a:endParaRPr lang="cs-CZ"/>
          </a:p>
        </p:txBody>
      </p:sp>
      <p:sp>
        <p:nvSpPr>
          <p:cNvPr id="54280" name="Oval 8"/>
          <p:cNvSpPr>
            <a:spLocks noChangeArrowheads="1"/>
          </p:cNvSpPr>
          <p:nvPr/>
        </p:nvSpPr>
        <p:spPr bwMode="auto">
          <a:xfrm>
            <a:off x="152400" y="838200"/>
            <a:ext cx="228600" cy="228600"/>
          </a:xfrm>
          <a:prstGeom prst="ellipse">
            <a:avLst/>
          </a:prstGeom>
          <a:solidFill>
            <a:schemeClr val="tx1"/>
          </a:solidFill>
          <a:ln w="9525">
            <a:noFill/>
            <a:round/>
            <a:headEnd/>
            <a:tailEnd/>
          </a:ln>
          <a:effectLst/>
        </p:spPr>
        <p:txBody>
          <a:bodyPr wrap="none" anchor="ctr"/>
          <a:lstStyle/>
          <a:p>
            <a:pPr algn="ctr"/>
            <a:endParaRPr lang="cs-CZ" sz="2400">
              <a:latin typeface="Times New Roman" pitchFamily="18" charset="0"/>
            </a:endParaRPr>
          </a:p>
        </p:txBody>
      </p:sp>
      <p:sp>
        <p:nvSpPr>
          <p:cNvPr id="54281" name="Oval 9"/>
          <p:cNvSpPr>
            <a:spLocks noChangeArrowheads="1"/>
          </p:cNvSpPr>
          <p:nvPr/>
        </p:nvSpPr>
        <p:spPr bwMode="auto">
          <a:xfrm>
            <a:off x="539750" y="838200"/>
            <a:ext cx="228600" cy="228600"/>
          </a:xfrm>
          <a:prstGeom prst="ellipse">
            <a:avLst/>
          </a:prstGeom>
          <a:solidFill>
            <a:schemeClr val="accent1"/>
          </a:solidFill>
          <a:ln w="9525">
            <a:noFill/>
            <a:round/>
            <a:headEnd/>
            <a:tailEnd/>
          </a:ln>
          <a:effectLst/>
        </p:spPr>
        <p:txBody>
          <a:bodyPr wrap="none" anchor="ctr"/>
          <a:lstStyle/>
          <a:p>
            <a:pPr algn="ctr"/>
            <a:endParaRPr lang="cs-CZ" sz="2400">
              <a:latin typeface="Times New Roman" pitchFamily="18" charset="0"/>
            </a:endParaRPr>
          </a:p>
        </p:txBody>
      </p:sp>
      <p:sp>
        <p:nvSpPr>
          <p:cNvPr id="54282" name="Oval 10"/>
          <p:cNvSpPr>
            <a:spLocks noChangeArrowheads="1"/>
          </p:cNvSpPr>
          <p:nvPr/>
        </p:nvSpPr>
        <p:spPr bwMode="auto">
          <a:xfrm>
            <a:off x="927100" y="838200"/>
            <a:ext cx="228600" cy="228600"/>
          </a:xfrm>
          <a:prstGeom prst="ellipse">
            <a:avLst/>
          </a:prstGeom>
          <a:solidFill>
            <a:schemeClr val="accent2"/>
          </a:solidFill>
          <a:ln w="9525">
            <a:noFill/>
            <a:round/>
            <a:headEnd/>
            <a:tailEnd/>
          </a:ln>
          <a:effectLst/>
        </p:spPr>
        <p:txBody>
          <a:bodyPr wrap="none" anchor="ctr"/>
          <a:lstStyle/>
          <a:p>
            <a:pPr algn="ctr"/>
            <a:endParaRPr lang="cs-CZ"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iming>
    <p:tnLst>
      <p:par>
        <p:cTn id="1" dur="indefinite" restart="never" nodeType="tmRoot"/>
      </p:par>
    </p:tnLst>
  </p:timing>
  <p:hf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fontAlgn="base">
        <a:spcBef>
          <a:spcPct val="20000"/>
        </a:spcBef>
        <a:spcAft>
          <a:spcPct val="0"/>
        </a:spcAft>
        <a:buClr>
          <a:schemeClr val="accent2"/>
        </a:buClr>
        <a:buChar char="•"/>
        <a:defRPr sz="2400">
          <a:solidFill>
            <a:schemeClr val="tx2"/>
          </a:solidFill>
          <a:latin typeface="+mn-lt"/>
        </a:defRPr>
      </a:lvl3pPr>
      <a:lvl4pPr marL="1600200" indent="-228600" algn="l" rtl="0" fontAlgn="base">
        <a:spcBef>
          <a:spcPct val="20000"/>
        </a:spcBef>
        <a:spcAft>
          <a:spcPct val="0"/>
        </a:spcAft>
        <a:buClr>
          <a:schemeClr val="tx1"/>
        </a:buClr>
        <a:buChar char="•"/>
        <a:defRPr sz="2000">
          <a:solidFill>
            <a:schemeClr val="tx2"/>
          </a:solidFill>
          <a:latin typeface="+mn-lt"/>
        </a:defRPr>
      </a:lvl4pPr>
      <a:lvl5pPr marL="2057400" indent="-228600" algn="l" rtl="0" fontAlgn="base">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odnikatel.cz/slovnicek/swot-analyza/" TargetMode="External"/><Relationship Id="rId2" Type="http://schemas.openxmlformats.org/officeDocument/2006/relationships/hyperlink" Target="http://www.podnikatel.cz/adresar/jihomoravske-inovacni-centru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800"/>
              <a:t>Podniková ekonomika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0000"/>
                </a:solidFill>
                <a:ea typeface="+mn-ea"/>
                <a:cs typeface="+mn-cs"/>
              </a:rPr>
              <a:t>Růst podniku</a:t>
            </a:r>
            <a:endParaRPr lang="cs-CZ" sz="3600" dirty="0"/>
          </a:p>
        </p:txBody>
      </p:sp>
      <p:sp>
        <p:nvSpPr>
          <p:cNvPr id="3" name="Zástupný symbol pro obsah 2"/>
          <p:cNvSpPr>
            <a:spLocks noGrp="1"/>
          </p:cNvSpPr>
          <p:nvPr>
            <p:ph sz="half" idx="1"/>
          </p:nvPr>
        </p:nvSpPr>
        <p:spPr/>
        <p:txBody>
          <a:bodyPr/>
          <a:lstStyle/>
          <a:p>
            <a:r>
              <a:rPr lang="cs-CZ" dirty="0" smtClean="0">
                <a:solidFill>
                  <a:schemeClr val="tx2"/>
                </a:solidFill>
                <a:latin typeface="+mn-lt"/>
                <a:ea typeface="+mn-ea"/>
                <a:cs typeface="+mn-cs"/>
              </a:rPr>
              <a:t>Sdružování </a:t>
            </a:r>
          </a:p>
          <a:p>
            <a:r>
              <a:rPr lang="cs-CZ" dirty="0" smtClean="0">
                <a:solidFill>
                  <a:schemeClr val="tx2"/>
                </a:solidFill>
                <a:latin typeface="+mn-lt"/>
                <a:ea typeface="+mn-ea"/>
                <a:cs typeface="+mn-cs"/>
              </a:rPr>
              <a:t>fúze</a:t>
            </a:r>
          </a:p>
          <a:p>
            <a:r>
              <a:rPr lang="cs-CZ" dirty="0" smtClean="0">
                <a:solidFill>
                  <a:schemeClr val="tx2"/>
                </a:solidFill>
                <a:latin typeface="+mn-lt"/>
                <a:ea typeface="+mn-ea"/>
                <a:cs typeface="+mn-cs"/>
              </a:rPr>
              <a:t>akvizice </a:t>
            </a:r>
          </a:p>
          <a:p>
            <a:r>
              <a:rPr lang="cs-CZ" dirty="0" smtClean="0">
                <a:solidFill>
                  <a:schemeClr val="tx2"/>
                </a:solidFill>
                <a:latin typeface="+mn-lt"/>
                <a:ea typeface="+mn-ea"/>
                <a:cs typeface="+mn-cs"/>
              </a:rPr>
              <a:t>joint </a:t>
            </a:r>
            <a:r>
              <a:rPr lang="cs-CZ" dirty="0" err="1">
                <a:solidFill>
                  <a:schemeClr val="tx2"/>
                </a:solidFill>
                <a:latin typeface="+mn-lt"/>
                <a:ea typeface="+mn-ea"/>
                <a:cs typeface="+mn-cs"/>
              </a:rPr>
              <a:t>venture</a:t>
            </a:r>
            <a:r>
              <a:rPr lang="cs-CZ" dirty="0">
                <a:solidFill>
                  <a:schemeClr val="tx2"/>
                </a:solidFill>
                <a:latin typeface="+mn-lt"/>
                <a:ea typeface="+mn-ea"/>
                <a:cs typeface="+mn-cs"/>
              </a:rPr>
              <a:t> </a:t>
            </a:r>
            <a:endParaRPr lang="cs-CZ" dirty="0"/>
          </a:p>
        </p:txBody>
      </p:sp>
      <p:sp>
        <p:nvSpPr>
          <p:cNvPr id="5" name="Zástupný symbol pro obsah 4"/>
          <p:cNvSpPr>
            <a:spLocks noGrp="1"/>
          </p:cNvSpPr>
          <p:nvPr>
            <p:ph sz="half" idx="2"/>
          </p:nvPr>
        </p:nvSpPr>
        <p:spPr>
          <a:xfrm>
            <a:off x="5214942" y="3000372"/>
            <a:ext cx="3500462" cy="3095636"/>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4925">
            <a:solidFill>
              <a:srgbClr val="0033CC"/>
            </a:solidFill>
          </a:ln>
          <a:effectLst>
            <a:outerShdw blurRad="50800" dist="38100" dir="16200000" rotWithShape="0">
              <a:prstClr val="black">
                <a:alpha val="40000"/>
              </a:prstClr>
            </a:outerShdw>
          </a:effectLst>
        </p:spPr>
        <p:txBody>
          <a:bodyPr/>
          <a:lstStyle/>
          <a:p>
            <a:pPr algn="just">
              <a:buNone/>
            </a:pPr>
            <a:r>
              <a:rPr lang="cs-CZ" sz="2000" dirty="0" smtClean="0">
                <a:solidFill>
                  <a:schemeClr val="tx2"/>
                </a:solidFill>
                <a:latin typeface="+mn-lt"/>
                <a:ea typeface="+mn-ea"/>
                <a:cs typeface="+mn-cs"/>
              </a:rPr>
              <a:t>Ke </a:t>
            </a:r>
            <a:r>
              <a:rPr lang="cs-CZ" sz="2000" dirty="0">
                <a:solidFill>
                  <a:schemeClr val="tx2"/>
                </a:solidFill>
                <a:latin typeface="+mn-lt"/>
                <a:ea typeface="+mn-ea"/>
                <a:cs typeface="+mn-cs"/>
              </a:rPr>
              <a:t>konci roku 2005 </a:t>
            </a:r>
            <a:r>
              <a:rPr lang="cs-CZ" sz="2000" dirty="0" smtClean="0">
                <a:solidFill>
                  <a:schemeClr val="tx2"/>
                </a:solidFill>
                <a:latin typeface="+mn-lt"/>
                <a:ea typeface="+mn-ea"/>
                <a:cs typeface="+mn-cs"/>
              </a:rPr>
              <a:t>bylo</a:t>
            </a:r>
          </a:p>
          <a:p>
            <a:pPr algn="just">
              <a:buNone/>
            </a:pPr>
            <a:r>
              <a:rPr lang="cs-CZ" sz="2000" dirty="0" smtClean="0">
                <a:solidFill>
                  <a:schemeClr val="tx2"/>
                </a:solidFill>
                <a:latin typeface="+mn-lt"/>
                <a:ea typeface="+mn-ea"/>
                <a:cs typeface="+mn-cs"/>
              </a:rPr>
              <a:t>celosvětově </a:t>
            </a:r>
            <a:r>
              <a:rPr lang="cs-CZ" sz="2000" dirty="0">
                <a:solidFill>
                  <a:schemeClr val="tx2"/>
                </a:solidFill>
                <a:latin typeface="+mn-lt"/>
                <a:ea typeface="+mn-ea"/>
                <a:cs typeface="+mn-cs"/>
              </a:rPr>
              <a:t>uzavřeno </a:t>
            </a:r>
            <a:r>
              <a:rPr lang="cs-CZ" sz="2000" dirty="0" smtClean="0">
                <a:solidFill>
                  <a:schemeClr val="tx2"/>
                </a:solidFill>
                <a:latin typeface="+mn-lt"/>
                <a:ea typeface="+mn-ea"/>
                <a:cs typeface="+mn-cs"/>
              </a:rPr>
              <a:t>24</a:t>
            </a:r>
          </a:p>
          <a:p>
            <a:pPr algn="just">
              <a:buNone/>
            </a:pPr>
            <a:r>
              <a:rPr lang="cs-CZ" sz="2000" dirty="0" smtClean="0">
                <a:solidFill>
                  <a:schemeClr val="tx2"/>
                </a:solidFill>
                <a:latin typeface="+mn-lt"/>
                <a:ea typeface="+mn-ea"/>
                <a:cs typeface="+mn-cs"/>
              </a:rPr>
              <a:t>806 </a:t>
            </a:r>
            <a:r>
              <a:rPr lang="cs-CZ" sz="2000" dirty="0">
                <a:solidFill>
                  <a:schemeClr val="tx2"/>
                </a:solidFill>
                <a:latin typeface="+mn-lt"/>
                <a:ea typeface="+mn-ea"/>
                <a:cs typeface="+mn-cs"/>
              </a:rPr>
              <a:t>fúzí a akvizic </a:t>
            </a:r>
            <a:r>
              <a:rPr lang="cs-CZ" sz="2000" dirty="0" smtClean="0">
                <a:solidFill>
                  <a:schemeClr val="tx2"/>
                </a:solidFill>
                <a:latin typeface="+mn-lt"/>
                <a:ea typeface="+mn-ea"/>
                <a:cs typeface="+mn-cs"/>
              </a:rPr>
              <a:t>v</a:t>
            </a:r>
          </a:p>
          <a:p>
            <a:pPr algn="just">
              <a:buNone/>
            </a:pPr>
            <a:r>
              <a:rPr lang="cs-CZ" sz="2000" dirty="0" smtClean="0">
                <a:solidFill>
                  <a:schemeClr val="tx2"/>
                </a:solidFill>
                <a:latin typeface="+mn-lt"/>
                <a:ea typeface="+mn-ea"/>
                <a:cs typeface="+mn-cs"/>
              </a:rPr>
              <a:t>celkové </a:t>
            </a:r>
            <a:r>
              <a:rPr lang="cs-CZ" sz="2000" dirty="0">
                <a:solidFill>
                  <a:schemeClr val="tx2"/>
                </a:solidFill>
                <a:latin typeface="+mn-lt"/>
                <a:ea typeface="+mn-ea"/>
                <a:cs typeface="+mn-cs"/>
              </a:rPr>
              <a:t>hodnotě 2 </a:t>
            </a:r>
            <a:r>
              <a:rPr lang="cs-CZ" sz="2000" dirty="0" smtClean="0">
                <a:solidFill>
                  <a:schemeClr val="tx2"/>
                </a:solidFill>
                <a:latin typeface="+mn-lt"/>
                <a:ea typeface="+mn-ea"/>
                <a:cs typeface="+mn-cs"/>
              </a:rPr>
              <a:t>059</a:t>
            </a:r>
          </a:p>
          <a:p>
            <a:pPr algn="just">
              <a:buNone/>
            </a:pPr>
            <a:r>
              <a:rPr lang="cs-CZ" sz="2000" dirty="0" smtClean="0">
                <a:solidFill>
                  <a:schemeClr val="tx2"/>
                </a:solidFill>
                <a:latin typeface="+mn-lt"/>
                <a:ea typeface="+mn-ea"/>
                <a:cs typeface="+mn-cs"/>
              </a:rPr>
              <a:t>miliard </a:t>
            </a:r>
            <a:r>
              <a:rPr lang="cs-CZ" sz="2000" dirty="0">
                <a:solidFill>
                  <a:schemeClr val="tx2"/>
                </a:solidFill>
                <a:latin typeface="+mn-lt"/>
                <a:ea typeface="+mn-ea"/>
                <a:cs typeface="+mn-cs"/>
              </a:rPr>
              <a:t>USD, </a:t>
            </a:r>
            <a:r>
              <a:rPr lang="cs-CZ" sz="2000" dirty="0" smtClean="0">
                <a:solidFill>
                  <a:schemeClr val="tx2"/>
                </a:solidFill>
                <a:latin typeface="+mn-lt"/>
                <a:ea typeface="+mn-ea"/>
                <a:cs typeface="+mn-cs"/>
              </a:rPr>
              <a:t>což představuje</a:t>
            </a:r>
          </a:p>
          <a:p>
            <a:pPr algn="just">
              <a:buNone/>
            </a:pPr>
            <a:r>
              <a:rPr lang="cs-CZ" sz="2000" dirty="0" smtClean="0">
                <a:solidFill>
                  <a:schemeClr val="tx2"/>
                </a:solidFill>
                <a:latin typeface="+mn-lt"/>
                <a:ea typeface="+mn-ea"/>
                <a:cs typeface="+mn-cs"/>
              </a:rPr>
              <a:t>19</a:t>
            </a:r>
            <a:r>
              <a:rPr lang="cs-CZ" sz="2000" dirty="0">
                <a:solidFill>
                  <a:schemeClr val="tx2"/>
                </a:solidFill>
                <a:latin typeface="+mn-lt"/>
                <a:ea typeface="+mn-ea"/>
                <a:cs typeface="+mn-cs"/>
              </a:rPr>
              <a:t>% </a:t>
            </a:r>
            <a:r>
              <a:rPr lang="cs-CZ" sz="2000" dirty="0" smtClean="0">
                <a:solidFill>
                  <a:schemeClr val="tx2"/>
                </a:solidFill>
                <a:latin typeface="+mn-lt"/>
                <a:ea typeface="+mn-ea"/>
                <a:cs typeface="+mn-cs"/>
              </a:rPr>
              <a:t>nárůst oproti výsledkům</a:t>
            </a:r>
          </a:p>
          <a:p>
            <a:pPr algn="just">
              <a:buNone/>
            </a:pPr>
            <a:r>
              <a:rPr lang="cs-CZ" sz="2000" dirty="0" smtClean="0">
                <a:solidFill>
                  <a:schemeClr val="tx2"/>
                </a:solidFill>
                <a:latin typeface="+mn-lt"/>
                <a:ea typeface="+mn-ea"/>
                <a:cs typeface="+mn-cs"/>
              </a:rPr>
              <a:t>z roku 2004.</a:t>
            </a:r>
          </a:p>
          <a:p>
            <a:pPr>
              <a:buNone/>
            </a:pPr>
            <a:r>
              <a:rPr lang="cs-CZ" sz="2000" dirty="0" smtClean="0"/>
              <a:t>	Zdroj: KPMG</a:t>
            </a:r>
            <a:endParaRPr lang="cs-CZ" sz="20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10</a:t>
            </a:fld>
            <a:endParaRPr lang="cs-CZ"/>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stabilizace</a:t>
            </a:r>
            <a:endParaRPr lang="cs-CZ" dirty="0"/>
          </a:p>
        </p:txBody>
      </p:sp>
      <p:sp>
        <p:nvSpPr>
          <p:cNvPr id="3" name="Zástupný symbol pro obsah 2"/>
          <p:cNvSpPr>
            <a:spLocks noGrp="1"/>
          </p:cNvSpPr>
          <p:nvPr>
            <p:ph idx="1"/>
          </p:nvPr>
        </p:nvSpPr>
        <p:spPr/>
        <p:txBody>
          <a:bodyPr/>
          <a:lstStyle/>
          <a:p>
            <a:r>
              <a:rPr lang="cs-CZ" dirty="0">
                <a:solidFill>
                  <a:schemeClr val="tx2"/>
                </a:solidFill>
                <a:latin typeface="+mn-lt"/>
                <a:ea typeface="+mn-ea"/>
                <a:cs typeface="+mn-cs"/>
              </a:rPr>
              <a:t>optimální </a:t>
            </a:r>
            <a:r>
              <a:rPr lang="cs-CZ" dirty="0" smtClean="0">
                <a:solidFill>
                  <a:schemeClr val="tx2"/>
                </a:solidFill>
                <a:latin typeface="+mn-lt"/>
                <a:ea typeface="+mn-ea"/>
                <a:cs typeface="+mn-cs"/>
              </a:rPr>
              <a:t>velikost </a:t>
            </a:r>
          </a:p>
          <a:p>
            <a:r>
              <a:rPr lang="cs-CZ" dirty="0" smtClean="0">
                <a:solidFill>
                  <a:schemeClr val="tx2"/>
                </a:solidFill>
                <a:latin typeface="+mn-lt"/>
                <a:ea typeface="+mn-ea"/>
                <a:cs typeface="+mn-cs"/>
              </a:rPr>
              <a:t>snaha </a:t>
            </a:r>
            <a:r>
              <a:rPr lang="cs-CZ" dirty="0">
                <a:solidFill>
                  <a:schemeClr val="tx2"/>
                </a:solidFill>
                <a:latin typeface="+mn-lt"/>
                <a:ea typeface="+mn-ea"/>
                <a:cs typeface="+mn-cs"/>
              </a:rPr>
              <a:t>o udržení </a:t>
            </a:r>
            <a:r>
              <a:rPr lang="cs-CZ" dirty="0" smtClean="0">
                <a:solidFill>
                  <a:schemeClr val="tx2"/>
                </a:solidFill>
                <a:latin typeface="+mn-lt"/>
                <a:ea typeface="+mn-ea"/>
                <a:cs typeface="+mn-cs"/>
              </a:rPr>
              <a:t>na trhu</a:t>
            </a:r>
            <a:endParaRPr lang="cs-CZ" dirty="0" smtClean="0"/>
          </a:p>
          <a:p>
            <a:r>
              <a:rPr lang="cs-CZ" dirty="0" smtClean="0">
                <a:solidFill>
                  <a:schemeClr val="tx2"/>
                </a:solidFill>
                <a:latin typeface="+mn-lt"/>
                <a:ea typeface="+mn-ea"/>
                <a:cs typeface="+mn-cs"/>
              </a:rPr>
              <a:t>potřeba </a:t>
            </a:r>
            <a:r>
              <a:rPr lang="cs-CZ" dirty="0">
                <a:solidFill>
                  <a:schemeClr val="tx2"/>
                </a:solidFill>
                <a:latin typeface="+mn-lt"/>
                <a:ea typeface="+mn-ea"/>
                <a:cs typeface="+mn-cs"/>
              </a:rPr>
              <a:t>neustálé analýzy tržního podílu, </a:t>
            </a:r>
            <a:r>
              <a:rPr lang="cs-CZ" dirty="0" err="1">
                <a:solidFill>
                  <a:schemeClr val="tx2"/>
                </a:solidFill>
                <a:latin typeface="+mn-lt"/>
                <a:ea typeface="+mn-ea"/>
                <a:cs typeface="+mn-cs"/>
              </a:rPr>
              <a:t>ek</a:t>
            </a:r>
            <a:r>
              <a:rPr lang="cs-CZ" dirty="0">
                <a:solidFill>
                  <a:schemeClr val="tx2"/>
                </a:solidFill>
                <a:latin typeface="+mn-lt"/>
                <a:ea typeface="+mn-ea"/>
                <a:cs typeface="+mn-cs"/>
              </a:rPr>
              <a:t>. </a:t>
            </a:r>
            <a:r>
              <a:rPr lang="cs-CZ" dirty="0"/>
              <a:t>v</a:t>
            </a:r>
            <a:r>
              <a:rPr lang="cs-CZ" dirty="0" smtClean="0">
                <a:solidFill>
                  <a:schemeClr val="tx2"/>
                </a:solidFill>
                <a:latin typeface="+mn-lt"/>
                <a:ea typeface="+mn-ea"/>
                <a:cs typeface="+mn-cs"/>
              </a:rPr>
              <a:t>ýsledků, SWOT,…</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11</a:t>
            </a:fld>
            <a:endParaRPr lang="cs-CZ"/>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Fáze krize</a:t>
            </a:r>
            <a:endParaRPr lang="cs-CZ" dirty="0"/>
          </a:p>
        </p:txBody>
      </p:sp>
      <p:sp>
        <p:nvSpPr>
          <p:cNvPr id="3" name="Zástupný symbol pro obsah 2"/>
          <p:cNvSpPr>
            <a:spLocks noGrp="1"/>
          </p:cNvSpPr>
          <p:nvPr>
            <p:ph idx="1"/>
          </p:nvPr>
        </p:nvSpPr>
        <p:spPr/>
        <p:txBody>
          <a:bodyPr/>
          <a:lstStyle/>
          <a:p>
            <a:r>
              <a:rPr lang="cs-CZ" dirty="0" smtClean="0"/>
              <a:t>Příčiny</a:t>
            </a:r>
          </a:p>
          <a:p>
            <a:r>
              <a:rPr lang="cs-CZ" dirty="0" smtClean="0"/>
              <a:t>Shodné znaky</a:t>
            </a:r>
          </a:p>
          <a:p>
            <a:r>
              <a:rPr lang="cs-CZ" dirty="0" smtClean="0"/>
              <a:t>Řešení</a:t>
            </a:r>
          </a:p>
          <a:p>
            <a:pPr>
              <a:buNone/>
            </a:pPr>
            <a:endParaRPr lang="cs-CZ"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12</a:t>
            </a:fld>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2"/>
                </a:solidFill>
                <a:latin typeface="+mj-lt"/>
                <a:ea typeface="+mj-ea"/>
                <a:cs typeface="+mj-cs"/>
              </a:rPr>
              <a:t>Zánik</a:t>
            </a:r>
            <a:endParaRPr lang="cs-CZ" dirty="0"/>
          </a:p>
        </p:txBody>
      </p:sp>
      <p:sp>
        <p:nvSpPr>
          <p:cNvPr id="3" name="Zástupný symbol pro obsah 2"/>
          <p:cNvSpPr>
            <a:spLocks noGrp="1"/>
          </p:cNvSpPr>
          <p:nvPr>
            <p:ph idx="1"/>
          </p:nvPr>
        </p:nvSpPr>
        <p:spPr/>
        <p:txBody>
          <a:bodyPr/>
          <a:lstStyle/>
          <a:p>
            <a:r>
              <a:rPr lang="cs-CZ" dirty="0" smtClean="0"/>
              <a:t>Dobrovolně/ z donucení</a:t>
            </a:r>
          </a:p>
          <a:p>
            <a:r>
              <a:rPr lang="cs-CZ" dirty="0" smtClean="0"/>
              <a:t>Zrušení</a:t>
            </a:r>
          </a:p>
          <a:p>
            <a:r>
              <a:rPr lang="cs-CZ" dirty="0" smtClean="0"/>
              <a:t>S likvidací/ bez likvidace</a:t>
            </a:r>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13</a:t>
            </a:fld>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D06AD900-815A-4DFB-B577-98D5C8E66DED}" type="slidenum">
              <a:rPr lang="cs-CZ"/>
              <a:pPr/>
              <a:t>14</a:t>
            </a:fld>
            <a:endParaRPr lang="cs-CZ"/>
          </a:p>
        </p:txBody>
      </p:sp>
      <p:sp>
        <p:nvSpPr>
          <p:cNvPr id="57346" name="Rectangle 2"/>
          <p:cNvSpPr>
            <a:spLocks noGrp="1" noChangeArrowheads="1"/>
          </p:cNvSpPr>
          <p:nvPr>
            <p:ph type="title"/>
          </p:nvPr>
        </p:nvSpPr>
        <p:spPr>
          <a:xfrm>
            <a:off x="1524000" y="190500"/>
            <a:ext cx="6648450" cy="1150938"/>
          </a:xfrm>
        </p:spPr>
        <p:txBody>
          <a:bodyPr/>
          <a:lstStyle/>
          <a:p>
            <a:r>
              <a:rPr lang="cs-CZ"/>
              <a:t>Harmonogram semestru</a:t>
            </a:r>
          </a:p>
        </p:txBody>
      </p:sp>
      <p:sp>
        <p:nvSpPr>
          <p:cNvPr id="57351" name="Rectangle 7"/>
          <p:cNvSpPr>
            <a:spLocks noGrp="1" noChangeArrowheads="1"/>
          </p:cNvSpPr>
          <p:nvPr>
            <p:ph type="body" idx="1"/>
          </p:nvPr>
        </p:nvSpPr>
        <p:spPr>
          <a:xfrm>
            <a:off x="0" y="1628775"/>
            <a:ext cx="9144000" cy="5400675"/>
          </a:xfrm>
        </p:spPr>
        <p:txBody>
          <a:bodyPr/>
          <a:lstStyle/>
          <a:p>
            <a:pPr>
              <a:lnSpc>
                <a:spcPct val="80000"/>
              </a:lnSpc>
            </a:pPr>
            <a:r>
              <a:rPr lang="cs-CZ" sz="1500" b="1" u="sng" dirty="0">
                <a:solidFill>
                  <a:schemeClr val="tx1"/>
                </a:solidFill>
              </a:rPr>
              <a:t>21.9.</a:t>
            </a:r>
            <a:r>
              <a:rPr lang="cs-CZ" sz="1500" dirty="0">
                <a:solidFill>
                  <a:schemeClr val="tx1"/>
                </a:solidFill>
              </a:rPr>
              <a:t> –  přednáška 1: </a:t>
            </a:r>
            <a:r>
              <a:rPr lang="cs-CZ" sz="1500" b="1" dirty="0">
                <a:solidFill>
                  <a:schemeClr val="tx1"/>
                </a:solidFill>
              </a:rPr>
              <a:t>„Vymezení základních podnikových pojmů“ </a:t>
            </a:r>
            <a:r>
              <a:rPr lang="cs-CZ" sz="1500" dirty="0">
                <a:solidFill>
                  <a:schemeClr val="tx1"/>
                </a:solidFill>
              </a:rPr>
              <a:t>(vyučující: Sylva </a:t>
            </a:r>
            <a:r>
              <a:rPr lang="cs-CZ" sz="1500" dirty="0" err="1">
                <a:solidFill>
                  <a:schemeClr val="tx1"/>
                </a:solidFill>
              </a:rPr>
              <a:t>Talpová</a:t>
            </a:r>
            <a:r>
              <a:rPr lang="cs-CZ" sz="1500" dirty="0">
                <a:solidFill>
                  <a:schemeClr val="tx1"/>
                </a:solidFill>
              </a:rPr>
              <a:t>)</a:t>
            </a:r>
          </a:p>
          <a:p>
            <a:pPr>
              <a:lnSpc>
                <a:spcPct val="80000"/>
              </a:lnSpc>
            </a:pPr>
            <a:r>
              <a:rPr lang="cs-CZ" sz="1500" dirty="0">
                <a:solidFill>
                  <a:schemeClr val="tx1"/>
                </a:solidFill>
              </a:rPr>
              <a:t>28.9. – přednáška odpadá</a:t>
            </a:r>
            <a:endParaRPr lang="cs-CZ" sz="1500" b="1" u="sng" dirty="0">
              <a:solidFill>
                <a:schemeClr val="tx1"/>
              </a:solidFill>
            </a:endParaRPr>
          </a:p>
          <a:p>
            <a:pPr>
              <a:lnSpc>
                <a:spcPct val="80000"/>
              </a:lnSpc>
            </a:pPr>
            <a:r>
              <a:rPr lang="cs-CZ" sz="1500" b="1" dirty="0">
                <a:solidFill>
                  <a:srgbClr val="FFC000"/>
                </a:solidFill>
              </a:rPr>
              <a:t>5.10. - přednáška 2: „Volba právní formy podnikání“ </a:t>
            </a:r>
            <a:r>
              <a:rPr lang="cs-CZ" sz="1500" dirty="0">
                <a:solidFill>
                  <a:schemeClr val="tx1"/>
                </a:solidFill>
              </a:rPr>
              <a:t>(vyučující: Sylva </a:t>
            </a:r>
            <a:r>
              <a:rPr lang="cs-CZ" sz="1500" dirty="0" err="1">
                <a:solidFill>
                  <a:schemeClr val="tx1"/>
                </a:solidFill>
              </a:rPr>
              <a:t>Talpová</a:t>
            </a:r>
            <a:r>
              <a:rPr lang="cs-CZ" sz="1500" dirty="0">
                <a:solidFill>
                  <a:schemeClr val="tx1"/>
                </a:solidFill>
              </a:rPr>
              <a:t>)</a:t>
            </a:r>
            <a:endParaRPr lang="cs-CZ" sz="1500" b="1" u="sng" dirty="0">
              <a:solidFill>
                <a:schemeClr val="tx1"/>
              </a:solidFill>
            </a:endParaRPr>
          </a:p>
          <a:p>
            <a:pPr>
              <a:lnSpc>
                <a:spcPct val="80000"/>
              </a:lnSpc>
            </a:pPr>
            <a:r>
              <a:rPr lang="cs-CZ" sz="1500" b="1" u="sng" dirty="0">
                <a:solidFill>
                  <a:srgbClr val="0033CC"/>
                </a:solidFill>
              </a:rPr>
              <a:t>6.10.</a:t>
            </a:r>
            <a:r>
              <a:rPr lang="cs-CZ" sz="1500" dirty="0">
                <a:solidFill>
                  <a:srgbClr val="0033CC"/>
                </a:solidFill>
              </a:rPr>
              <a:t> – seminář z témat 1 a 2 (vyučující: Sylva </a:t>
            </a:r>
            <a:r>
              <a:rPr lang="cs-CZ" sz="1500" dirty="0" err="1">
                <a:solidFill>
                  <a:srgbClr val="0033CC"/>
                </a:solidFill>
              </a:rPr>
              <a:t>Talpová</a:t>
            </a:r>
            <a:r>
              <a:rPr lang="cs-CZ" sz="1500" dirty="0">
                <a:solidFill>
                  <a:srgbClr val="0033CC"/>
                </a:solidFill>
              </a:rPr>
              <a:t>)</a:t>
            </a:r>
            <a:endParaRPr lang="cs-CZ" sz="1500" b="1" u="sng" dirty="0">
              <a:solidFill>
                <a:srgbClr val="0033CC"/>
              </a:solidFill>
            </a:endParaRPr>
          </a:p>
          <a:p>
            <a:pPr>
              <a:lnSpc>
                <a:spcPct val="80000"/>
              </a:lnSpc>
            </a:pPr>
            <a:r>
              <a:rPr lang="cs-CZ" sz="1500" b="1" u="sng" dirty="0"/>
              <a:t>12.10.</a:t>
            </a:r>
            <a:r>
              <a:rPr lang="cs-CZ" sz="1500" dirty="0"/>
              <a:t> – přednáška 3: „</a:t>
            </a:r>
            <a:r>
              <a:rPr lang="cs-CZ" sz="1500" b="1" dirty="0"/>
              <a:t>Majetková a kapitálová struktura podniku“</a:t>
            </a:r>
            <a:r>
              <a:rPr lang="cs-CZ" sz="1500" dirty="0"/>
              <a:t> (vyučující: Sylva </a:t>
            </a:r>
            <a:r>
              <a:rPr lang="cs-CZ" sz="1500" dirty="0" err="1"/>
              <a:t>Talpová</a:t>
            </a:r>
            <a:r>
              <a:rPr lang="cs-CZ" sz="1500" dirty="0"/>
              <a:t>)</a:t>
            </a:r>
            <a:endParaRPr lang="cs-CZ" sz="1500" b="1" u="sng" dirty="0"/>
          </a:p>
          <a:p>
            <a:pPr>
              <a:lnSpc>
                <a:spcPct val="80000"/>
              </a:lnSpc>
            </a:pPr>
            <a:r>
              <a:rPr lang="cs-CZ" sz="1500" b="1" u="sng" dirty="0"/>
              <a:t>19.10.</a:t>
            </a:r>
            <a:r>
              <a:rPr lang="cs-CZ" sz="1500" dirty="0"/>
              <a:t> – přednáška 4:„</a:t>
            </a:r>
            <a:r>
              <a:rPr lang="cs-CZ" sz="1500" b="1" dirty="0"/>
              <a:t>Finanční analýza podniku“</a:t>
            </a:r>
            <a:r>
              <a:rPr lang="cs-CZ" sz="1500" dirty="0"/>
              <a:t> (vyučující: Sylva </a:t>
            </a:r>
            <a:r>
              <a:rPr lang="cs-CZ" sz="1500" dirty="0" err="1"/>
              <a:t>Talpová</a:t>
            </a:r>
            <a:r>
              <a:rPr lang="cs-CZ" sz="1500" dirty="0"/>
              <a:t>)</a:t>
            </a:r>
            <a:endParaRPr lang="cs-CZ" sz="1500" b="1" u="sng" dirty="0"/>
          </a:p>
          <a:p>
            <a:pPr>
              <a:lnSpc>
                <a:spcPct val="80000"/>
              </a:lnSpc>
            </a:pPr>
            <a:r>
              <a:rPr lang="cs-CZ" sz="1500" b="1" u="sng" dirty="0">
                <a:solidFill>
                  <a:srgbClr val="0033CC"/>
                </a:solidFill>
              </a:rPr>
              <a:t>20.10.</a:t>
            </a:r>
            <a:r>
              <a:rPr lang="cs-CZ" sz="1500" dirty="0">
                <a:solidFill>
                  <a:srgbClr val="0033CC"/>
                </a:solidFill>
              </a:rPr>
              <a:t> – seminář z témat 3 a 4 (vyučující: Sylva </a:t>
            </a:r>
            <a:r>
              <a:rPr lang="cs-CZ" sz="1500" dirty="0" err="1">
                <a:solidFill>
                  <a:srgbClr val="0033CC"/>
                </a:solidFill>
              </a:rPr>
              <a:t>Talpová</a:t>
            </a:r>
            <a:r>
              <a:rPr lang="cs-CZ" sz="1500" dirty="0">
                <a:solidFill>
                  <a:srgbClr val="0033CC"/>
                </a:solidFill>
              </a:rPr>
              <a:t>)</a:t>
            </a:r>
          </a:p>
          <a:p>
            <a:pPr>
              <a:lnSpc>
                <a:spcPct val="80000"/>
              </a:lnSpc>
              <a:buFont typeface="Wingdings" pitchFamily="2" charset="2"/>
              <a:buNone/>
            </a:pPr>
            <a:endParaRPr lang="cs-CZ" sz="1500" b="1" u="sng" dirty="0">
              <a:solidFill>
                <a:srgbClr val="0033CC"/>
              </a:solidFill>
            </a:endParaRPr>
          </a:p>
          <a:p>
            <a:pPr>
              <a:lnSpc>
                <a:spcPct val="80000"/>
              </a:lnSpc>
            </a:pPr>
            <a:r>
              <a:rPr lang="cs-CZ" sz="1500" b="1" u="sng" dirty="0"/>
              <a:t>26.10.</a:t>
            </a:r>
            <a:r>
              <a:rPr lang="cs-CZ" sz="1500" dirty="0"/>
              <a:t> – přednáška 5:„</a:t>
            </a:r>
            <a:r>
              <a:rPr lang="cs-CZ" sz="1500" b="1" dirty="0"/>
              <a:t>Činnost podniku – podnikové řízení“</a:t>
            </a:r>
            <a:r>
              <a:rPr lang="cs-CZ" sz="1500" dirty="0"/>
              <a:t> (vyučující: Eva </a:t>
            </a:r>
            <a:r>
              <a:rPr lang="cs-CZ" sz="1500" dirty="0" err="1"/>
              <a:t>Karpissová</a:t>
            </a:r>
            <a:r>
              <a:rPr lang="cs-CZ" sz="1500" dirty="0"/>
              <a:t>)</a:t>
            </a:r>
            <a:endParaRPr lang="cs-CZ" sz="1500" b="1" u="sng" dirty="0"/>
          </a:p>
          <a:p>
            <a:pPr>
              <a:lnSpc>
                <a:spcPct val="80000"/>
              </a:lnSpc>
            </a:pPr>
            <a:r>
              <a:rPr lang="cs-CZ" sz="1500" b="1" u="sng" dirty="0"/>
              <a:t>2.11.</a:t>
            </a:r>
            <a:r>
              <a:rPr lang="cs-CZ" sz="1500" dirty="0"/>
              <a:t> – přednáška 6:„</a:t>
            </a:r>
            <a:r>
              <a:rPr lang="cs-CZ" sz="1500" b="1" dirty="0"/>
              <a:t>Management“</a:t>
            </a:r>
            <a:r>
              <a:rPr lang="cs-CZ" sz="1500" dirty="0"/>
              <a:t> (vyučující: Eva </a:t>
            </a:r>
            <a:r>
              <a:rPr lang="cs-CZ" sz="1500" dirty="0" err="1"/>
              <a:t>Karpissová</a:t>
            </a:r>
            <a:r>
              <a:rPr lang="cs-CZ" sz="1500" dirty="0"/>
              <a:t>)</a:t>
            </a:r>
            <a:endParaRPr lang="cs-CZ" sz="1500" b="1" u="sng" dirty="0"/>
          </a:p>
          <a:p>
            <a:pPr>
              <a:lnSpc>
                <a:spcPct val="80000"/>
              </a:lnSpc>
            </a:pPr>
            <a:r>
              <a:rPr lang="cs-CZ" sz="1500" b="1" u="sng" dirty="0">
                <a:solidFill>
                  <a:srgbClr val="0033CC"/>
                </a:solidFill>
              </a:rPr>
              <a:t>3.11</a:t>
            </a:r>
            <a:r>
              <a:rPr lang="cs-CZ" sz="1500" dirty="0">
                <a:solidFill>
                  <a:srgbClr val="0033CC"/>
                </a:solidFill>
              </a:rPr>
              <a:t>. – seminář z témat 5 a 6 (vyučující: Eva </a:t>
            </a:r>
            <a:r>
              <a:rPr lang="cs-CZ" sz="1500" dirty="0" err="1">
                <a:solidFill>
                  <a:srgbClr val="0033CC"/>
                </a:solidFill>
              </a:rPr>
              <a:t>Karpissová</a:t>
            </a:r>
            <a:r>
              <a:rPr lang="cs-CZ" sz="1500" dirty="0">
                <a:solidFill>
                  <a:srgbClr val="0033CC"/>
                </a:solidFill>
              </a:rPr>
              <a:t>)</a:t>
            </a:r>
            <a:endParaRPr lang="cs-CZ" sz="1500" b="1" u="sng" dirty="0">
              <a:solidFill>
                <a:srgbClr val="0033CC"/>
              </a:solidFill>
            </a:endParaRPr>
          </a:p>
          <a:p>
            <a:pPr>
              <a:lnSpc>
                <a:spcPct val="80000"/>
              </a:lnSpc>
            </a:pPr>
            <a:r>
              <a:rPr lang="cs-CZ" sz="1500" b="1" u="sng" dirty="0"/>
              <a:t>9.11.</a:t>
            </a:r>
            <a:r>
              <a:rPr lang="cs-CZ" sz="1500" dirty="0"/>
              <a:t> – přednáška 7:„</a:t>
            </a:r>
            <a:r>
              <a:rPr lang="cs-CZ" sz="1500" b="1" dirty="0"/>
              <a:t>Činnost podniku – Nákup, obstaravatelská činnost“</a:t>
            </a:r>
            <a:r>
              <a:rPr lang="cs-CZ" sz="1500" dirty="0"/>
              <a:t> (vyučující: Eva </a:t>
            </a:r>
            <a:r>
              <a:rPr lang="cs-CZ" sz="1500" dirty="0" err="1"/>
              <a:t>Karpissová</a:t>
            </a:r>
            <a:r>
              <a:rPr lang="cs-CZ" sz="1500" dirty="0"/>
              <a:t>)</a:t>
            </a:r>
            <a:endParaRPr lang="cs-CZ" sz="1500" b="1" u="sng" dirty="0"/>
          </a:p>
          <a:p>
            <a:pPr>
              <a:lnSpc>
                <a:spcPct val="80000"/>
              </a:lnSpc>
            </a:pPr>
            <a:r>
              <a:rPr lang="cs-CZ" sz="1500" b="1" u="sng" dirty="0"/>
              <a:t>16.11.</a:t>
            </a:r>
            <a:r>
              <a:rPr lang="cs-CZ" sz="1500" dirty="0"/>
              <a:t> – přednáška 8:„</a:t>
            </a:r>
            <a:r>
              <a:rPr lang="cs-CZ" sz="1500" b="1" dirty="0"/>
              <a:t>Podnikové činnosti – Výroba. Specifika služeb.“</a:t>
            </a:r>
            <a:r>
              <a:rPr lang="cs-CZ" sz="1500" dirty="0"/>
              <a:t> (vyučující: Eva </a:t>
            </a:r>
            <a:r>
              <a:rPr lang="cs-CZ" sz="1500" dirty="0" err="1"/>
              <a:t>Karpissová</a:t>
            </a:r>
            <a:r>
              <a:rPr lang="cs-CZ" sz="1500" dirty="0"/>
              <a:t>)</a:t>
            </a:r>
            <a:endParaRPr lang="cs-CZ" sz="1500" b="1" u="sng" dirty="0"/>
          </a:p>
          <a:p>
            <a:pPr>
              <a:lnSpc>
                <a:spcPct val="80000"/>
              </a:lnSpc>
            </a:pPr>
            <a:r>
              <a:rPr lang="cs-CZ" sz="1500" b="1" u="sng" dirty="0">
                <a:solidFill>
                  <a:srgbClr val="0033CC"/>
                </a:solidFill>
              </a:rPr>
              <a:t>24.11.</a:t>
            </a:r>
            <a:r>
              <a:rPr lang="cs-CZ" sz="1500" dirty="0">
                <a:solidFill>
                  <a:srgbClr val="0033CC"/>
                </a:solidFill>
              </a:rPr>
              <a:t> – seminář k tématům 7 a 8(vyučující: Eva </a:t>
            </a:r>
            <a:r>
              <a:rPr lang="cs-CZ" sz="1500" dirty="0" err="1">
                <a:solidFill>
                  <a:srgbClr val="0033CC"/>
                </a:solidFill>
              </a:rPr>
              <a:t>Karpissová</a:t>
            </a:r>
            <a:r>
              <a:rPr lang="cs-CZ" sz="1500" dirty="0">
                <a:solidFill>
                  <a:srgbClr val="0033CC"/>
                </a:solidFill>
              </a:rPr>
              <a:t>)</a:t>
            </a:r>
          </a:p>
          <a:p>
            <a:pPr>
              <a:lnSpc>
                <a:spcPct val="80000"/>
              </a:lnSpc>
              <a:buFont typeface="Wingdings" pitchFamily="2" charset="2"/>
              <a:buNone/>
            </a:pPr>
            <a:endParaRPr lang="cs-CZ" sz="1500" b="1" u="sng" dirty="0">
              <a:solidFill>
                <a:srgbClr val="0033CC"/>
              </a:solidFill>
            </a:endParaRPr>
          </a:p>
          <a:p>
            <a:pPr>
              <a:lnSpc>
                <a:spcPct val="80000"/>
              </a:lnSpc>
            </a:pPr>
            <a:r>
              <a:rPr lang="cs-CZ" sz="1500" b="1" u="sng" dirty="0"/>
              <a:t>23.11.</a:t>
            </a:r>
            <a:r>
              <a:rPr lang="cs-CZ" sz="1500" dirty="0"/>
              <a:t> – přednáška 9:</a:t>
            </a:r>
            <a:r>
              <a:rPr lang="cs-CZ" sz="1500" b="1" dirty="0"/>
              <a:t>„Činnost podniku – řízení lidských zdrojů“</a:t>
            </a:r>
            <a:r>
              <a:rPr lang="cs-CZ" sz="1500" dirty="0"/>
              <a:t> (vyučující: Sylva </a:t>
            </a:r>
            <a:r>
              <a:rPr lang="cs-CZ" sz="1500" dirty="0" err="1"/>
              <a:t>Talpová</a:t>
            </a:r>
            <a:r>
              <a:rPr lang="cs-CZ" sz="1500" dirty="0"/>
              <a:t>)</a:t>
            </a:r>
            <a:endParaRPr lang="cs-CZ" sz="1500" b="1" u="sng" dirty="0"/>
          </a:p>
          <a:p>
            <a:pPr>
              <a:lnSpc>
                <a:spcPct val="80000"/>
              </a:lnSpc>
            </a:pPr>
            <a:r>
              <a:rPr lang="cs-CZ" sz="1500" b="1" u="sng" dirty="0"/>
              <a:t>30.11.</a:t>
            </a:r>
            <a:r>
              <a:rPr lang="cs-CZ" sz="1500" dirty="0"/>
              <a:t> – přednáška 10:</a:t>
            </a:r>
            <a:r>
              <a:rPr lang="cs-CZ" sz="1500" b="1" dirty="0"/>
              <a:t>„Činnost podniku – marketing, odbyt“</a:t>
            </a:r>
            <a:r>
              <a:rPr lang="cs-CZ" sz="1500" dirty="0"/>
              <a:t> (vyučující: Eva </a:t>
            </a:r>
            <a:r>
              <a:rPr lang="cs-CZ" sz="1500" dirty="0" err="1"/>
              <a:t>Karpissová</a:t>
            </a:r>
            <a:r>
              <a:rPr lang="cs-CZ" sz="1500" dirty="0"/>
              <a:t>)</a:t>
            </a:r>
            <a:endParaRPr lang="cs-CZ" sz="1500" b="1" u="sng" dirty="0"/>
          </a:p>
          <a:p>
            <a:pPr>
              <a:lnSpc>
                <a:spcPct val="80000"/>
              </a:lnSpc>
            </a:pPr>
            <a:r>
              <a:rPr lang="cs-CZ" sz="1500" b="1" u="sng" dirty="0">
                <a:solidFill>
                  <a:srgbClr val="0033CC"/>
                </a:solidFill>
              </a:rPr>
              <a:t>1.12.</a:t>
            </a:r>
            <a:r>
              <a:rPr lang="cs-CZ" sz="1500" dirty="0">
                <a:solidFill>
                  <a:srgbClr val="0033CC"/>
                </a:solidFill>
              </a:rPr>
              <a:t> – seminář k tématům 9 a 10 (vyučující: Eva </a:t>
            </a:r>
            <a:r>
              <a:rPr lang="cs-CZ" sz="1500" dirty="0" err="1">
                <a:solidFill>
                  <a:srgbClr val="0033CC"/>
                </a:solidFill>
              </a:rPr>
              <a:t>Karpissová</a:t>
            </a:r>
            <a:r>
              <a:rPr lang="cs-CZ" sz="1500" dirty="0">
                <a:solidFill>
                  <a:srgbClr val="0033CC"/>
                </a:solidFill>
              </a:rPr>
              <a:t>)</a:t>
            </a:r>
            <a:endParaRPr lang="cs-CZ" sz="1500" b="1" u="sng" dirty="0">
              <a:solidFill>
                <a:srgbClr val="0033CC"/>
              </a:solidFill>
            </a:endParaRPr>
          </a:p>
          <a:p>
            <a:pPr>
              <a:lnSpc>
                <a:spcPct val="80000"/>
              </a:lnSpc>
            </a:pPr>
            <a:r>
              <a:rPr lang="cs-CZ" sz="1500" b="1" u="sng" dirty="0"/>
              <a:t>7.12</a:t>
            </a:r>
            <a:r>
              <a:rPr lang="cs-CZ" sz="1500" dirty="0"/>
              <a:t>. – přednáška 11:</a:t>
            </a:r>
            <a:r>
              <a:rPr lang="cs-CZ" sz="1500" b="1" dirty="0"/>
              <a:t>„Daňová soustava v ČR“ </a:t>
            </a:r>
            <a:r>
              <a:rPr lang="cs-CZ" sz="1500" dirty="0"/>
              <a:t>(vyučující: Sylva </a:t>
            </a:r>
            <a:r>
              <a:rPr lang="cs-CZ" sz="1500" dirty="0" err="1"/>
              <a:t>Talpová</a:t>
            </a:r>
            <a:r>
              <a:rPr lang="cs-CZ" sz="1500" dirty="0"/>
              <a:t>)</a:t>
            </a:r>
            <a:endParaRPr lang="cs-CZ" sz="1500" b="1" u="sng" dirty="0"/>
          </a:p>
          <a:p>
            <a:pPr>
              <a:lnSpc>
                <a:spcPct val="80000"/>
              </a:lnSpc>
            </a:pPr>
            <a:r>
              <a:rPr lang="cs-CZ" sz="1500" b="1" u="sng" dirty="0"/>
              <a:t>14.12</a:t>
            </a:r>
            <a:r>
              <a:rPr lang="cs-CZ" sz="1500" dirty="0"/>
              <a:t>. –  přednáška 12 </a:t>
            </a:r>
            <a:r>
              <a:rPr lang="cs-CZ" sz="1500" i="1" dirty="0"/>
              <a:t>Téma bude upřesněno</a:t>
            </a:r>
            <a:endParaRPr lang="cs-CZ" sz="1500" b="1" u="sng" dirty="0"/>
          </a:p>
          <a:p>
            <a:pPr>
              <a:lnSpc>
                <a:spcPct val="80000"/>
              </a:lnSpc>
            </a:pPr>
            <a:r>
              <a:rPr lang="cs-CZ" sz="1500" b="1" u="sng" dirty="0">
                <a:solidFill>
                  <a:srgbClr val="0033CC"/>
                </a:solidFill>
              </a:rPr>
              <a:t>15.12.</a:t>
            </a:r>
            <a:r>
              <a:rPr lang="cs-CZ" sz="1500" dirty="0">
                <a:solidFill>
                  <a:srgbClr val="0033CC"/>
                </a:solidFill>
              </a:rPr>
              <a:t>  - seminář k tématům  11 a 12 + diskuze k projektu</a:t>
            </a: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Charakteristiky právních forem podnikání</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způsob </a:t>
            </a:r>
            <a:r>
              <a:rPr lang="cs-CZ" sz="1600" dirty="0">
                <a:solidFill>
                  <a:schemeClr val="tx2"/>
                </a:solidFill>
                <a:latin typeface="+mn-lt"/>
                <a:ea typeface="+mn-ea"/>
                <a:cs typeface="+mn-cs"/>
              </a:rPr>
              <a:t>a rozsah ručení vlastníků</a:t>
            </a:r>
          </a:p>
          <a:p>
            <a:pPr lvl="0"/>
            <a:r>
              <a:rPr lang="cs-CZ" sz="1600" dirty="0">
                <a:solidFill>
                  <a:schemeClr val="tx2"/>
                </a:solidFill>
                <a:latin typeface="+mn-lt"/>
                <a:ea typeface="+mn-ea"/>
                <a:cs typeface="+mn-cs"/>
              </a:rPr>
              <a:t>oprávnění k řízení</a:t>
            </a:r>
          </a:p>
          <a:p>
            <a:pPr lvl="0"/>
            <a:r>
              <a:rPr lang="cs-CZ" sz="1600" dirty="0">
                <a:solidFill>
                  <a:schemeClr val="tx2"/>
                </a:solidFill>
                <a:latin typeface="+mn-lt"/>
                <a:ea typeface="+mn-ea"/>
                <a:cs typeface="+mn-cs"/>
              </a:rPr>
              <a:t>počet zakladatelů</a:t>
            </a:r>
          </a:p>
          <a:p>
            <a:pPr lvl="0"/>
            <a:r>
              <a:rPr lang="cs-CZ" sz="1600" dirty="0">
                <a:solidFill>
                  <a:schemeClr val="tx2"/>
                </a:solidFill>
                <a:latin typeface="+mn-lt"/>
                <a:ea typeface="+mn-ea"/>
                <a:cs typeface="+mn-cs"/>
              </a:rPr>
              <a:t>nároky na počáteční kapitál</a:t>
            </a:r>
          </a:p>
          <a:p>
            <a:pPr lvl="0"/>
            <a:r>
              <a:rPr lang="cs-CZ" sz="1600" dirty="0">
                <a:solidFill>
                  <a:schemeClr val="tx2"/>
                </a:solidFill>
                <a:latin typeface="+mn-lt"/>
                <a:ea typeface="+mn-ea"/>
                <a:cs typeface="+mn-cs"/>
              </a:rPr>
              <a:t>administrativní náročnost a rozsah výdajů spojených se založením a provozováním podniku</a:t>
            </a:r>
          </a:p>
          <a:p>
            <a:pPr lvl="0"/>
            <a:r>
              <a:rPr lang="cs-CZ" sz="1600" dirty="0">
                <a:solidFill>
                  <a:schemeClr val="tx2"/>
                </a:solidFill>
                <a:latin typeface="+mn-lt"/>
                <a:ea typeface="+mn-ea"/>
                <a:cs typeface="+mn-cs"/>
              </a:rPr>
              <a:t>účast na </a:t>
            </a:r>
            <a:r>
              <a:rPr lang="cs-CZ" sz="1600" dirty="0" smtClean="0">
                <a:solidFill>
                  <a:schemeClr val="tx2"/>
                </a:solidFill>
                <a:latin typeface="+mn-lt"/>
                <a:ea typeface="+mn-ea"/>
                <a:cs typeface="+mn-cs"/>
              </a:rPr>
              <a:t>zisku</a:t>
            </a:r>
            <a:endParaRPr lang="cs-CZ" sz="1600" dirty="0">
              <a:solidFill>
                <a:schemeClr val="tx2"/>
              </a:solidFill>
              <a:latin typeface="+mn-lt"/>
              <a:ea typeface="+mn-ea"/>
              <a:cs typeface="+mn-cs"/>
            </a:endParaRPr>
          </a:p>
          <a:p>
            <a:pPr lvl="0"/>
            <a:r>
              <a:rPr lang="cs-CZ" sz="1600" dirty="0">
                <a:solidFill>
                  <a:schemeClr val="tx2"/>
                </a:solidFill>
                <a:latin typeface="+mn-lt"/>
                <a:ea typeface="+mn-ea"/>
                <a:cs typeface="+mn-cs"/>
              </a:rPr>
              <a:t>finanční možnosti </a:t>
            </a:r>
          </a:p>
          <a:p>
            <a:pPr lvl="0"/>
            <a:r>
              <a:rPr lang="cs-CZ" sz="1600" dirty="0">
                <a:solidFill>
                  <a:schemeClr val="tx2"/>
                </a:solidFill>
                <a:latin typeface="+mn-lt"/>
                <a:ea typeface="+mn-ea"/>
                <a:cs typeface="+mn-cs"/>
              </a:rPr>
              <a:t>daňové zatížení</a:t>
            </a:r>
          </a:p>
          <a:p>
            <a:pPr lvl="0"/>
            <a:r>
              <a:rPr lang="cs-CZ" sz="1600" dirty="0" err="1">
                <a:solidFill>
                  <a:schemeClr val="tx2"/>
                </a:solidFill>
                <a:latin typeface="+mn-lt"/>
                <a:ea typeface="+mn-ea"/>
                <a:cs typeface="+mn-cs"/>
              </a:rPr>
              <a:t>zveřejňovací</a:t>
            </a:r>
            <a:r>
              <a:rPr lang="cs-CZ" sz="1600" dirty="0">
                <a:solidFill>
                  <a:schemeClr val="tx2"/>
                </a:solidFill>
                <a:latin typeface="+mn-lt"/>
                <a:ea typeface="+mn-ea"/>
                <a:cs typeface="+mn-cs"/>
              </a:rPr>
              <a:t> povinnost</a:t>
            </a: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15</a:t>
            </a:fld>
            <a:endParaRPr lang="cs-CZ"/>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9D17102F-386B-4C65-BA58-BF67C1B2126A}" type="slidenum">
              <a:rPr lang="cs-CZ"/>
              <a:pPr/>
              <a:t>16</a:t>
            </a:fld>
            <a:endParaRPr lang="cs-CZ"/>
          </a:p>
        </p:txBody>
      </p:sp>
      <p:sp>
        <p:nvSpPr>
          <p:cNvPr id="69634" name="Rectangle 2"/>
          <p:cNvSpPr>
            <a:spLocks noGrp="1" noChangeArrowheads="1"/>
          </p:cNvSpPr>
          <p:nvPr>
            <p:ph type="title"/>
          </p:nvPr>
        </p:nvSpPr>
        <p:spPr/>
        <p:txBody>
          <a:bodyPr/>
          <a:lstStyle/>
          <a:p>
            <a:r>
              <a:rPr lang="cs-CZ" dirty="0" smtClean="0"/>
              <a:t>Právní </a:t>
            </a:r>
            <a:r>
              <a:rPr lang="cs-CZ" dirty="0"/>
              <a:t>forma podnikání</a:t>
            </a:r>
          </a:p>
        </p:txBody>
      </p:sp>
      <p:sp>
        <p:nvSpPr>
          <p:cNvPr id="69635" name="Rectangle 3"/>
          <p:cNvSpPr>
            <a:spLocks noGrp="1" noChangeArrowheads="1"/>
          </p:cNvSpPr>
          <p:nvPr>
            <p:ph type="body" idx="1"/>
          </p:nvPr>
        </p:nvSpPr>
        <p:spPr/>
        <p:txBody>
          <a:bodyPr/>
          <a:lstStyle/>
          <a:p>
            <a:r>
              <a:rPr lang="cs-CZ" dirty="0"/>
              <a:t>Podnik jednotlivce</a:t>
            </a:r>
          </a:p>
          <a:p>
            <a:r>
              <a:rPr lang="cs-CZ" dirty="0"/>
              <a:t>Osobní společnosti (vos, ks)</a:t>
            </a:r>
          </a:p>
          <a:p>
            <a:r>
              <a:rPr lang="cs-CZ" dirty="0"/>
              <a:t>Kapitálové společnosti (s.r.o., a.s.)</a:t>
            </a:r>
          </a:p>
          <a:p>
            <a:r>
              <a:rPr lang="cs-CZ" dirty="0"/>
              <a:t>Družstva</a:t>
            </a:r>
          </a:p>
          <a:p>
            <a:r>
              <a:rPr lang="cs-CZ" dirty="0"/>
              <a:t>Státní podniky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1000"/>
                                        <p:tgtEl>
                                          <p:spTgt spid="69635">
                                            <p:txEl>
                                              <p:pRg st="0" end="0"/>
                                            </p:txEl>
                                          </p:spTgt>
                                        </p:tgtEl>
                                      </p:cBhvr>
                                    </p:animEffect>
                                    <p:anim calcmode="lin" valueType="num">
                                      <p:cBhvr>
                                        <p:cTn id="8"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Effect transition="in" filter="fade">
                                      <p:cBhvr>
                                        <p:cTn id="14" dur="1000"/>
                                        <p:tgtEl>
                                          <p:spTgt spid="69635">
                                            <p:txEl>
                                              <p:pRg st="1" end="1"/>
                                            </p:txEl>
                                          </p:spTgt>
                                        </p:tgtEl>
                                      </p:cBhvr>
                                    </p:animEffect>
                                    <p:anim calcmode="lin" valueType="num">
                                      <p:cBhvr>
                                        <p:cTn id="15"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96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9635">
                                            <p:txEl>
                                              <p:pRg st="2" end="2"/>
                                            </p:txEl>
                                          </p:spTgt>
                                        </p:tgtEl>
                                        <p:attrNameLst>
                                          <p:attrName>style.visibility</p:attrName>
                                        </p:attrNameLst>
                                      </p:cBhvr>
                                      <p:to>
                                        <p:strVal val="visible"/>
                                      </p:to>
                                    </p:set>
                                    <p:animEffect transition="in" filter="fade">
                                      <p:cBhvr>
                                        <p:cTn id="21" dur="1000"/>
                                        <p:tgtEl>
                                          <p:spTgt spid="69635">
                                            <p:txEl>
                                              <p:pRg st="2" end="2"/>
                                            </p:txEl>
                                          </p:spTgt>
                                        </p:tgtEl>
                                      </p:cBhvr>
                                    </p:animEffect>
                                    <p:anim calcmode="lin" valueType="num">
                                      <p:cBhvr>
                                        <p:cTn id="22" dur="10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96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9635">
                                            <p:txEl>
                                              <p:pRg st="3" end="3"/>
                                            </p:txEl>
                                          </p:spTgt>
                                        </p:tgtEl>
                                        <p:attrNameLst>
                                          <p:attrName>style.visibility</p:attrName>
                                        </p:attrNameLst>
                                      </p:cBhvr>
                                      <p:to>
                                        <p:strVal val="visible"/>
                                      </p:to>
                                    </p:set>
                                    <p:animEffect transition="in" filter="fade">
                                      <p:cBhvr>
                                        <p:cTn id="28" dur="1000"/>
                                        <p:tgtEl>
                                          <p:spTgt spid="69635">
                                            <p:txEl>
                                              <p:pRg st="3" end="3"/>
                                            </p:txEl>
                                          </p:spTgt>
                                        </p:tgtEl>
                                      </p:cBhvr>
                                    </p:animEffect>
                                    <p:anim calcmode="lin" valueType="num">
                                      <p:cBhvr>
                                        <p:cTn id="29" dur="10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96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9635">
                                            <p:txEl>
                                              <p:pRg st="4" end="4"/>
                                            </p:txEl>
                                          </p:spTgt>
                                        </p:tgtEl>
                                        <p:attrNameLst>
                                          <p:attrName>style.visibility</p:attrName>
                                        </p:attrNameLst>
                                      </p:cBhvr>
                                      <p:to>
                                        <p:strVal val="visible"/>
                                      </p:to>
                                    </p:set>
                                    <p:animEffect transition="in" filter="fade">
                                      <p:cBhvr>
                                        <p:cTn id="35" dur="1000"/>
                                        <p:tgtEl>
                                          <p:spTgt spid="69635">
                                            <p:txEl>
                                              <p:pRg st="4" end="4"/>
                                            </p:txEl>
                                          </p:spTgt>
                                        </p:tgtEl>
                                      </p:cBhvr>
                                    </p:animEffect>
                                    <p:anim calcmode="lin" valueType="num">
                                      <p:cBhvr>
                                        <p:cTn id="36" dur="1000" fill="hold"/>
                                        <p:tgtEl>
                                          <p:spTgt spid="696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96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17</a:t>
            </a:fld>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 jednotlivce</a:t>
            </a:r>
            <a:endParaRPr lang="cs-CZ" dirty="0"/>
          </a:p>
        </p:txBody>
      </p:sp>
      <p:sp>
        <p:nvSpPr>
          <p:cNvPr id="3" name="Zástupný symbol pro obsah 2"/>
          <p:cNvSpPr>
            <a:spLocks noGrp="1"/>
          </p:cNvSpPr>
          <p:nvPr>
            <p:ph idx="1"/>
          </p:nvPr>
        </p:nvSpPr>
        <p:spPr/>
        <p:txBody>
          <a:bodyPr/>
          <a:lstStyle/>
          <a:p>
            <a:pPr lvl="0"/>
            <a:r>
              <a:rPr lang="cs-CZ" sz="1600" dirty="0" smtClean="0">
                <a:solidFill>
                  <a:schemeClr val="tx2"/>
                </a:solidFill>
                <a:latin typeface="+mn-lt"/>
                <a:ea typeface="+mn-ea"/>
                <a:cs typeface="+mn-cs"/>
              </a:rPr>
              <a:t>podmínky </a:t>
            </a:r>
            <a:r>
              <a:rPr lang="cs-CZ" sz="1600" dirty="0">
                <a:solidFill>
                  <a:schemeClr val="tx2"/>
                </a:solidFill>
                <a:latin typeface="+mn-lt"/>
                <a:ea typeface="+mn-ea"/>
                <a:cs typeface="+mn-cs"/>
              </a:rPr>
              <a:t>pro provozování živnosti:</a:t>
            </a:r>
          </a:p>
          <a:p>
            <a:pPr lvl="1"/>
            <a:r>
              <a:rPr lang="cs-CZ" sz="1600" dirty="0">
                <a:solidFill>
                  <a:schemeClr val="tx2"/>
                </a:solidFill>
                <a:latin typeface="+mn-lt"/>
              </a:rPr>
              <a:t>dosažení věku 18 let</a:t>
            </a:r>
          </a:p>
          <a:p>
            <a:pPr lvl="1"/>
            <a:r>
              <a:rPr lang="cs-CZ" sz="1600" dirty="0">
                <a:solidFill>
                  <a:schemeClr val="tx2"/>
                </a:solidFill>
                <a:latin typeface="+mn-lt"/>
              </a:rPr>
              <a:t>způsobilost k právním úkonům</a:t>
            </a:r>
          </a:p>
          <a:p>
            <a:pPr lvl="1"/>
            <a:r>
              <a:rPr lang="cs-CZ" sz="1600" dirty="0">
                <a:solidFill>
                  <a:schemeClr val="tx2"/>
                </a:solidFill>
                <a:latin typeface="+mn-lt"/>
              </a:rPr>
              <a:t>bezúhonnost</a:t>
            </a:r>
          </a:p>
          <a:p>
            <a:pPr lvl="1"/>
            <a:r>
              <a:rPr lang="cs-CZ" sz="1600" dirty="0">
                <a:solidFill>
                  <a:schemeClr val="tx2"/>
                </a:solidFill>
                <a:latin typeface="+mn-lt"/>
              </a:rPr>
              <a:t>splněná daňová povinnost vůči daňovému úřadu a </a:t>
            </a:r>
            <a:r>
              <a:rPr lang="cs-CZ" sz="1600" dirty="0" smtClean="0">
                <a:solidFill>
                  <a:schemeClr val="tx2"/>
                </a:solidFill>
                <a:latin typeface="+mn-lt"/>
              </a:rPr>
              <a:t>SPSZ</a:t>
            </a:r>
          </a:p>
          <a:p>
            <a:pPr lvl="1"/>
            <a:endParaRPr lang="cs-CZ" sz="1600" dirty="0"/>
          </a:p>
          <a:p>
            <a:pPr lvl="1"/>
            <a:endParaRPr lang="cs-CZ" sz="1600" dirty="0">
              <a:solidFill>
                <a:schemeClr val="tx2"/>
              </a:solidFill>
              <a:latin typeface="+mn-lt"/>
            </a:endParaRPr>
          </a:p>
          <a:p>
            <a:pPr lvl="0"/>
            <a:r>
              <a:rPr lang="cs-CZ" sz="1600" dirty="0" smtClean="0"/>
              <a:t>t</a:t>
            </a:r>
            <a:r>
              <a:rPr lang="cs-CZ" sz="1600" dirty="0" smtClean="0">
                <a:solidFill>
                  <a:schemeClr val="tx2"/>
                </a:solidFill>
                <a:latin typeface="+mn-lt"/>
                <a:ea typeface="+mn-ea"/>
                <a:cs typeface="+mn-cs"/>
              </a:rPr>
              <a:t>ypy </a:t>
            </a:r>
            <a:r>
              <a:rPr lang="cs-CZ" sz="1600" dirty="0">
                <a:solidFill>
                  <a:schemeClr val="tx2"/>
                </a:solidFill>
                <a:latin typeface="+mn-lt"/>
                <a:ea typeface="+mn-ea"/>
                <a:cs typeface="+mn-cs"/>
              </a:rPr>
              <a:t>živností:</a:t>
            </a:r>
          </a:p>
          <a:p>
            <a:pPr lvl="1"/>
            <a:r>
              <a:rPr lang="cs-CZ" sz="1600" dirty="0">
                <a:solidFill>
                  <a:schemeClr val="tx2"/>
                </a:solidFill>
                <a:latin typeface="+mn-lt"/>
              </a:rPr>
              <a:t>Ohlašovací</a:t>
            </a:r>
          </a:p>
          <a:p>
            <a:pPr lvl="1"/>
            <a:r>
              <a:rPr lang="cs-CZ" sz="1600" dirty="0" smtClean="0"/>
              <a:t>Koncesované</a:t>
            </a:r>
            <a:endParaRPr lang="cs-CZ" sz="1600" dirty="0">
              <a:solidFill>
                <a:schemeClr val="tx2"/>
              </a:solidFill>
              <a:latin typeface="+mn-lt"/>
            </a:endParaRPr>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18</a:t>
            </a:fld>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Ohlašovací živnosti</a:t>
            </a:r>
            <a:endParaRPr lang="cs-CZ" dirty="0"/>
          </a:p>
        </p:txBody>
      </p:sp>
      <p:sp>
        <p:nvSpPr>
          <p:cNvPr id="3" name="Zástupný symbol pro obsah 2"/>
          <p:cNvSpPr>
            <a:spLocks noGrp="1"/>
          </p:cNvSpPr>
          <p:nvPr>
            <p:ph sz="half" idx="1"/>
          </p:nvPr>
        </p:nvSpPr>
        <p:spPr/>
        <p:txBody>
          <a:bodyPr/>
          <a:lstStyle/>
          <a:p>
            <a:r>
              <a:rPr lang="cs-CZ" dirty="0" smtClean="0"/>
              <a:t>Řemeslné (výuční list nebo 3 roky praxe)</a:t>
            </a:r>
          </a:p>
          <a:p>
            <a:r>
              <a:rPr lang="cs-CZ" dirty="0" smtClean="0"/>
              <a:t>Vázané (zvláštní podmínky)</a:t>
            </a:r>
          </a:p>
          <a:p>
            <a:r>
              <a:rPr lang="cs-CZ" dirty="0" smtClean="0"/>
              <a:t>Volné</a:t>
            </a:r>
          </a:p>
        </p:txBody>
      </p:sp>
      <p:sp>
        <p:nvSpPr>
          <p:cNvPr id="5" name="Zástupný symbol pro obsah 4"/>
          <p:cNvSpPr>
            <a:spLocks noGrp="1"/>
          </p:cNvSpPr>
          <p:nvPr>
            <p:ph sz="half" idx="2"/>
          </p:nvPr>
        </p:nvSpPr>
        <p:spPr>
          <a:xfrm>
            <a:off x="5072066" y="2714620"/>
            <a:ext cx="3429000" cy="3309950"/>
          </a:xfrm>
          <a:solidFill>
            <a:srgbClr val="00B0F0"/>
          </a:solidFill>
        </p:spPr>
        <p:txBody>
          <a:bodyPr/>
          <a:lstStyle/>
          <a:p>
            <a:pPr>
              <a:buNone/>
            </a:pPr>
            <a:r>
              <a:rPr lang="cs-CZ" sz="1800" dirty="0" smtClean="0"/>
              <a:t>Příklad: přiřaďte k</a:t>
            </a:r>
          </a:p>
          <a:p>
            <a:pPr>
              <a:buNone/>
            </a:pPr>
            <a:r>
              <a:rPr lang="cs-CZ" sz="1800" dirty="0" smtClean="0"/>
              <a:t>typům živností:</a:t>
            </a:r>
          </a:p>
          <a:p>
            <a:r>
              <a:rPr lang="cs-CZ" sz="1800" dirty="0" smtClean="0"/>
              <a:t>Řeznictví</a:t>
            </a:r>
          </a:p>
          <a:p>
            <a:r>
              <a:rPr lang="cs-CZ" sz="1800" dirty="0" smtClean="0"/>
              <a:t>Výroba textilu</a:t>
            </a:r>
          </a:p>
          <a:p>
            <a:r>
              <a:rPr lang="cs-CZ" sz="1800" dirty="0" smtClean="0"/>
              <a:t>Provádění staveb</a:t>
            </a:r>
          </a:p>
          <a:p>
            <a:r>
              <a:rPr lang="cs-CZ" sz="1800" dirty="0" smtClean="0"/>
              <a:t>Mlékárenství</a:t>
            </a:r>
          </a:p>
          <a:p>
            <a:r>
              <a:rPr lang="cs-CZ" sz="1800" dirty="0" smtClean="0"/>
              <a:t>Pivovarnictví a sladovnictví</a:t>
            </a:r>
          </a:p>
          <a:p>
            <a:r>
              <a:rPr lang="cs-CZ" sz="1800" dirty="0" smtClean="0"/>
              <a:t>Průvodcovská činnost</a:t>
            </a:r>
          </a:p>
          <a:p>
            <a:r>
              <a:rPr lang="cs-CZ" sz="1800" dirty="0" smtClean="0"/>
              <a:t>Ubytovací služby</a:t>
            </a:r>
            <a:endParaRPr lang="cs-CZ" sz="18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19</a:t>
            </a:fld>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zápatí 3"/>
          <p:cNvSpPr>
            <a:spLocks noGrp="1"/>
          </p:cNvSpPr>
          <p:nvPr>
            <p:ph type="ftr" sz="quarter" idx="11"/>
          </p:nvPr>
        </p:nvSpPr>
        <p:spPr/>
        <p:txBody>
          <a:bodyPr/>
          <a:lstStyle/>
          <a:p>
            <a:r>
              <a:rPr lang="cs-CZ" altLang="en-US"/>
              <a:t>P1_22.2.2007</a:t>
            </a:r>
          </a:p>
        </p:txBody>
      </p:sp>
      <p:sp>
        <p:nvSpPr>
          <p:cNvPr id="21" name="Zástupný symbol pro číslo snímku 4"/>
          <p:cNvSpPr>
            <a:spLocks noGrp="1"/>
          </p:cNvSpPr>
          <p:nvPr>
            <p:ph type="sldNum" sz="quarter" idx="12"/>
          </p:nvPr>
        </p:nvSpPr>
        <p:spPr/>
        <p:txBody>
          <a:bodyPr/>
          <a:lstStyle/>
          <a:p>
            <a:fld id="{4682C5F1-A051-4A2E-8F5B-9579C80887F6}" type="slidenum">
              <a:rPr lang="cs-CZ" altLang="en-US"/>
              <a:pPr/>
              <a:t>2</a:t>
            </a:fld>
            <a:endParaRPr lang="cs-CZ" altLang="en-US"/>
          </a:p>
        </p:txBody>
      </p:sp>
      <p:sp>
        <p:nvSpPr>
          <p:cNvPr id="50178" name="Rectangle 2"/>
          <p:cNvSpPr>
            <a:spLocks noGrp="1" noChangeArrowheads="1"/>
          </p:cNvSpPr>
          <p:nvPr>
            <p:ph type="title"/>
          </p:nvPr>
        </p:nvSpPr>
        <p:spPr/>
        <p:txBody>
          <a:bodyPr/>
          <a:lstStyle/>
          <a:p>
            <a:pPr algn="ctr"/>
            <a:r>
              <a:rPr lang="cs-CZ"/>
              <a:t>Model podniku</a:t>
            </a:r>
          </a:p>
        </p:txBody>
      </p:sp>
      <p:sp>
        <p:nvSpPr>
          <p:cNvPr id="50179" name="Rectangle 3"/>
          <p:cNvSpPr>
            <a:spLocks noChangeArrowheads="1"/>
          </p:cNvSpPr>
          <p:nvPr/>
        </p:nvSpPr>
        <p:spPr bwMode="auto">
          <a:xfrm>
            <a:off x="3276600" y="2667000"/>
            <a:ext cx="2743200" cy="1143000"/>
          </a:xfrm>
          <a:prstGeom prst="rect">
            <a:avLst/>
          </a:prstGeom>
          <a:solidFill>
            <a:schemeClr val="accent1"/>
          </a:solidFill>
          <a:ln w="9525">
            <a:solidFill>
              <a:schemeClr val="tx1"/>
            </a:solidFill>
            <a:miter lim="800000"/>
            <a:headEnd/>
            <a:tailEnd/>
          </a:ln>
          <a:effectLst/>
        </p:spPr>
        <p:txBody>
          <a:bodyPr wrap="none" anchor="ctr"/>
          <a:lstStyle/>
          <a:p>
            <a:pPr algn="ctr"/>
            <a:endParaRPr lang="cs-CZ"/>
          </a:p>
          <a:p>
            <a:pPr algn="ctr"/>
            <a:endParaRPr lang="cs-CZ"/>
          </a:p>
          <a:p>
            <a:pPr algn="ctr"/>
            <a:endParaRPr lang="cs-CZ"/>
          </a:p>
        </p:txBody>
      </p:sp>
      <p:sp>
        <p:nvSpPr>
          <p:cNvPr id="50181" name="Rectangle 5"/>
          <p:cNvSpPr>
            <a:spLocks noChangeArrowheads="1"/>
          </p:cNvSpPr>
          <p:nvPr/>
        </p:nvSpPr>
        <p:spPr bwMode="auto">
          <a:xfrm>
            <a:off x="1066800" y="2895600"/>
            <a:ext cx="1143000" cy="6858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3" name="Rectangle 7"/>
          <p:cNvSpPr>
            <a:spLocks noChangeArrowheads="1"/>
          </p:cNvSpPr>
          <p:nvPr/>
        </p:nvSpPr>
        <p:spPr bwMode="auto">
          <a:xfrm>
            <a:off x="7010400" y="2895600"/>
            <a:ext cx="1143000" cy="609600"/>
          </a:xfrm>
          <a:prstGeom prst="rect">
            <a:avLst/>
          </a:prstGeom>
          <a:solidFill>
            <a:srgbClr val="000000"/>
          </a:solidFill>
          <a:ln w="9525">
            <a:solidFill>
              <a:schemeClr val="tx1"/>
            </a:solidFill>
            <a:miter lim="800000"/>
            <a:headEnd/>
            <a:tailEnd/>
          </a:ln>
          <a:effectLst/>
        </p:spPr>
        <p:txBody>
          <a:bodyPr wrap="none" anchor="ctr"/>
          <a:lstStyle/>
          <a:p>
            <a:endParaRPr lang="cs-CZ"/>
          </a:p>
        </p:txBody>
      </p:sp>
      <p:sp>
        <p:nvSpPr>
          <p:cNvPr id="50184" name="Rectangle 8"/>
          <p:cNvSpPr>
            <a:spLocks noChangeArrowheads="1"/>
          </p:cNvSpPr>
          <p:nvPr/>
        </p:nvSpPr>
        <p:spPr bwMode="auto">
          <a:xfrm>
            <a:off x="838200" y="1752600"/>
            <a:ext cx="7620000" cy="4038600"/>
          </a:xfrm>
          <a:prstGeom prst="rect">
            <a:avLst/>
          </a:prstGeom>
          <a:noFill/>
          <a:ln w="12700" cap="rnd">
            <a:solidFill>
              <a:schemeClr val="tx1"/>
            </a:solidFill>
            <a:prstDash val="sysDot"/>
            <a:miter lim="800000"/>
            <a:headEnd/>
            <a:tailEnd/>
          </a:ln>
          <a:effectLst/>
        </p:spPr>
        <p:txBody>
          <a:bodyPr wrap="none" anchor="ctr"/>
          <a:lstStyle/>
          <a:p>
            <a:endParaRPr lang="cs-CZ"/>
          </a:p>
        </p:txBody>
      </p:sp>
      <p:sp>
        <p:nvSpPr>
          <p:cNvPr id="50185" name="Line 9"/>
          <p:cNvSpPr>
            <a:spLocks noChangeShapeType="1"/>
          </p:cNvSpPr>
          <p:nvPr/>
        </p:nvSpPr>
        <p:spPr bwMode="auto">
          <a:xfrm>
            <a:off x="2209800" y="3124200"/>
            <a:ext cx="1066800" cy="0"/>
          </a:xfrm>
          <a:prstGeom prst="line">
            <a:avLst/>
          </a:prstGeom>
          <a:noFill/>
          <a:ln w="9525">
            <a:solidFill>
              <a:schemeClr val="tx1"/>
            </a:solidFill>
            <a:round/>
            <a:headEnd/>
            <a:tailEnd type="triangle" w="med" len="med"/>
          </a:ln>
          <a:effectLst/>
        </p:spPr>
        <p:txBody>
          <a:bodyPr/>
          <a:lstStyle/>
          <a:p>
            <a:endParaRPr lang="cs-CZ"/>
          </a:p>
        </p:txBody>
      </p:sp>
      <p:sp>
        <p:nvSpPr>
          <p:cNvPr id="50186" name="Line 10"/>
          <p:cNvSpPr>
            <a:spLocks noChangeShapeType="1"/>
          </p:cNvSpPr>
          <p:nvPr/>
        </p:nvSpPr>
        <p:spPr bwMode="auto">
          <a:xfrm flipH="1">
            <a:off x="2209800" y="3276600"/>
            <a:ext cx="10668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7" name="Line 11"/>
          <p:cNvSpPr>
            <a:spLocks noChangeShapeType="1"/>
          </p:cNvSpPr>
          <p:nvPr/>
        </p:nvSpPr>
        <p:spPr bwMode="auto">
          <a:xfrm>
            <a:off x="6019800" y="3124200"/>
            <a:ext cx="990600" cy="0"/>
          </a:xfrm>
          <a:prstGeom prst="line">
            <a:avLst/>
          </a:prstGeom>
          <a:noFill/>
          <a:ln w="9525">
            <a:solidFill>
              <a:schemeClr val="tx1"/>
            </a:solidFill>
            <a:round/>
            <a:headEnd/>
            <a:tailEnd type="triangle" w="med" len="med"/>
          </a:ln>
          <a:effectLst/>
        </p:spPr>
        <p:txBody>
          <a:bodyPr/>
          <a:lstStyle/>
          <a:p>
            <a:endParaRPr lang="cs-CZ"/>
          </a:p>
        </p:txBody>
      </p:sp>
      <p:sp>
        <p:nvSpPr>
          <p:cNvPr id="50188" name="Line 12"/>
          <p:cNvSpPr>
            <a:spLocks noChangeShapeType="1"/>
          </p:cNvSpPr>
          <p:nvPr/>
        </p:nvSpPr>
        <p:spPr bwMode="auto">
          <a:xfrm flipH="1">
            <a:off x="6019800" y="3276600"/>
            <a:ext cx="990600" cy="0"/>
          </a:xfrm>
          <a:prstGeom prst="line">
            <a:avLst/>
          </a:prstGeom>
          <a:noFill/>
          <a:ln w="9525" cap="rnd">
            <a:solidFill>
              <a:schemeClr val="tx1"/>
            </a:solidFill>
            <a:prstDash val="sysDot"/>
            <a:round/>
            <a:headEnd/>
            <a:tailEnd type="triangle" w="med" len="med"/>
          </a:ln>
          <a:effectLst/>
        </p:spPr>
        <p:txBody>
          <a:bodyPr/>
          <a:lstStyle/>
          <a:p>
            <a:endParaRPr lang="cs-CZ"/>
          </a:p>
        </p:txBody>
      </p:sp>
      <p:sp>
        <p:nvSpPr>
          <p:cNvPr id="50189" name="Text Box 13"/>
          <p:cNvSpPr txBox="1">
            <a:spLocks noChangeArrowheads="1"/>
          </p:cNvSpPr>
          <p:nvPr/>
        </p:nvSpPr>
        <p:spPr bwMode="auto">
          <a:xfrm>
            <a:off x="1066800" y="2590800"/>
            <a:ext cx="14478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Dodavatel</a:t>
            </a:r>
          </a:p>
        </p:txBody>
      </p:sp>
      <p:sp>
        <p:nvSpPr>
          <p:cNvPr id="50190" name="Text Box 14"/>
          <p:cNvSpPr txBox="1">
            <a:spLocks noChangeArrowheads="1"/>
          </p:cNvSpPr>
          <p:nvPr/>
        </p:nvSpPr>
        <p:spPr bwMode="auto">
          <a:xfrm>
            <a:off x="6934200" y="2590800"/>
            <a:ext cx="15240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Odběratel</a:t>
            </a:r>
          </a:p>
        </p:txBody>
      </p:sp>
      <p:sp>
        <p:nvSpPr>
          <p:cNvPr id="50191" name="Text Box 15"/>
          <p:cNvSpPr txBox="1">
            <a:spLocks noChangeArrowheads="1"/>
          </p:cNvSpPr>
          <p:nvPr/>
        </p:nvSpPr>
        <p:spPr bwMode="auto">
          <a:xfrm>
            <a:off x="3200400" y="2286000"/>
            <a:ext cx="3200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Podnik (kombinace VF)</a:t>
            </a:r>
          </a:p>
        </p:txBody>
      </p:sp>
      <p:sp>
        <p:nvSpPr>
          <p:cNvPr id="50192" name="Text Box 16"/>
          <p:cNvSpPr txBox="1">
            <a:spLocks noChangeArrowheads="1"/>
          </p:cNvSpPr>
          <p:nvPr/>
        </p:nvSpPr>
        <p:spPr bwMode="auto">
          <a:xfrm>
            <a:off x="6248400" y="1447800"/>
            <a:ext cx="1295400" cy="366713"/>
          </a:xfrm>
          <a:prstGeom prst="rect">
            <a:avLst/>
          </a:prstGeom>
          <a:noFill/>
          <a:ln w="9525">
            <a:noFill/>
            <a:miter lim="800000"/>
            <a:headEnd/>
            <a:tailEnd/>
          </a:ln>
          <a:effectLst/>
        </p:spPr>
        <p:txBody>
          <a:bodyPr>
            <a:spAutoFit/>
          </a:bodyPr>
          <a:lstStyle/>
          <a:p>
            <a:pPr>
              <a:spcBef>
                <a:spcPct val="50000"/>
              </a:spcBef>
            </a:pPr>
            <a:r>
              <a:rPr lang="cs-CZ" i="1">
                <a:latin typeface="Courier New" pitchFamily="49" charset="0"/>
              </a:rPr>
              <a:t>Stát</a:t>
            </a:r>
          </a:p>
        </p:txBody>
      </p:sp>
      <p:sp>
        <p:nvSpPr>
          <p:cNvPr id="50193" name="Text Box 17"/>
          <p:cNvSpPr txBox="1">
            <a:spLocks noChangeArrowheads="1"/>
          </p:cNvSpPr>
          <p:nvPr/>
        </p:nvSpPr>
        <p:spPr bwMode="auto">
          <a:xfrm>
            <a:off x="2286000" y="35814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Nákup</a:t>
            </a:r>
          </a:p>
        </p:txBody>
      </p:sp>
      <p:sp>
        <p:nvSpPr>
          <p:cNvPr id="50194" name="Text Box 18"/>
          <p:cNvSpPr txBox="1">
            <a:spLocks noChangeArrowheads="1"/>
          </p:cNvSpPr>
          <p:nvPr/>
        </p:nvSpPr>
        <p:spPr bwMode="auto">
          <a:xfrm>
            <a:off x="6096000" y="3505200"/>
            <a:ext cx="1066800" cy="366713"/>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Prodej</a:t>
            </a:r>
          </a:p>
        </p:txBody>
      </p:sp>
      <p:sp>
        <p:nvSpPr>
          <p:cNvPr id="50195" name="Text Box 19"/>
          <p:cNvSpPr txBox="1">
            <a:spLocks noChangeArrowheads="1"/>
          </p:cNvSpPr>
          <p:nvPr/>
        </p:nvSpPr>
        <p:spPr bwMode="auto">
          <a:xfrm>
            <a:off x="3505200" y="3886200"/>
            <a:ext cx="3352800" cy="1741488"/>
          </a:xfrm>
          <a:prstGeom prst="rect">
            <a:avLst/>
          </a:prstGeom>
          <a:noFill/>
          <a:ln w="9525">
            <a:noFill/>
            <a:miter lim="800000"/>
            <a:headEnd/>
            <a:tailEnd/>
          </a:ln>
          <a:effectLst/>
        </p:spPr>
        <p:txBody>
          <a:bodyPr>
            <a:spAutoFit/>
          </a:bodyPr>
          <a:lstStyle/>
          <a:p>
            <a:pPr>
              <a:spcBef>
                <a:spcPct val="50000"/>
              </a:spcBef>
            </a:pPr>
            <a:r>
              <a:rPr lang="cs-CZ" b="1">
                <a:latin typeface="Courier New" pitchFamily="49" charset="0"/>
              </a:rPr>
              <a:t>Řízení – plánování, organizace,vedení, rozhodování</a:t>
            </a:r>
          </a:p>
          <a:p>
            <a:pPr>
              <a:spcBef>
                <a:spcPct val="50000"/>
              </a:spcBef>
            </a:pPr>
            <a:r>
              <a:rPr lang="cs-CZ" b="1">
                <a:latin typeface="Courier New" pitchFamily="49" charset="0"/>
              </a:rPr>
              <a:t>Výroba</a:t>
            </a:r>
          </a:p>
          <a:p>
            <a:pPr>
              <a:spcBef>
                <a:spcPct val="50000"/>
              </a:spcBef>
            </a:pPr>
            <a:r>
              <a:rPr lang="cs-CZ" b="1">
                <a:latin typeface="Courier New" pitchFamily="49" charset="0"/>
              </a:rPr>
              <a:t>ŘLZ</a:t>
            </a:r>
          </a:p>
        </p:txBody>
      </p:sp>
      <p:sp>
        <p:nvSpPr>
          <p:cNvPr id="50198" name="Rectangle 22" descr="Čárkovaný šikmo dolů"/>
          <p:cNvSpPr>
            <a:spLocks noChangeArrowheads="1"/>
          </p:cNvSpPr>
          <p:nvPr/>
        </p:nvSpPr>
        <p:spPr bwMode="auto">
          <a:xfrm>
            <a:off x="1752600" y="1447800"/>
            <a:ext cx="5486400" cy="1981200"/>
          </a:xfrm>
          <a:prstGeom prst="rect">
            <a:avLst/>
          </a:prstGeom>
          <a:noFill/>
          <a:ln w="9525">
            <a:solidFill>
              <a:schemeClr val="tx1"/>
            </a:solidFill>
            <a:prstDash val="lgDashDot"/>
            <a:miter lim="800000"/>
            <a:headEnd/>
            <a:tailEnd/>
          </a:ln>
          <a:effectLst/>
        </p:spPr>
        <p:txBody>
          <a:bodyPr wrap="none" anchor="ctr"/>
          <a:lstStyle/>
          <a:p>
            <a:endParaRPr lang="cs-CZ"/>
          </a:p>
        </p:txBody>
      </p:sp>
      <p:sp>
        <p:nvSpPr>
          <p:cNvPr id="50201" name="Text Box 25"/>
          <p:cNvSpPr txBox="1">
            <a:spLocks noChangeArrowheads="1"/>
          </p:cNvSpPr>
          <p:nvPr/>
        </p:nvSpPr>
        <p:spPr bwMode="auto">
          <a:xfrm>
            <a:off x="2819400" y="1752600"/>
            <a:ext cx="3595688" cy="396875"/>
          </a:xfrm>
          <a:prstGeom prst="rect">
            <a:avLst/>
          </a:prstGeom>
          <a:noFill/>
          <a:ln w="9525">
            <a:noFill/>
            <a:miter lim="800000"/>
            <a:headEnd/>
            <a:tailEnd/>
          </a:ln>
          <a:effectLst/>
        </p:spPr>
        <p:txBody>
          <a:bodyPr>
            <a:spAutoFit/>
          </a:bodyPr>
          <a:lstStyle/>
          <a:p>
            <a:pPr>
              <a:spcBef>
                <a:spcPct val="50000"/>
              </a:spcBef>
            </a:pPr>
            <a:r>
              <a:rPr lang="cs-CZ" sz="2000" b="1">
                <a:latin typeface="Courier New" pitchFamily="49" charset="0"/>
              </a:rPr>
              <a:t>Ú č e t n i c t v 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Koncesované živnosti</a:t>
            </a:r>
            <a:endParaRPr lang="cs-CZ" dirty="0"/>
          </a:p>
        </p:txBody>
      </p:sp>
      <p:sp>
        <p:nvSpPr>
          <p:cNvPr id="6" name="Zástupný symbol pro obsah 5"/>
          <p:cNvSpPr>
            <a:spLocks noGrp="1"/>
          </p:cNvSpPr>
          <p:nvPr>
            <p:ph sz="half" idx="1"/>
          </p:nvPr>
        </p:nvSpPr>
        <p:spPr/>
        <p:txBody>
          <a:bodyPr/>
          <a:lstStyle/>
          <a:p>
            <a:r>
              <a:rPr lang="cs-CZ" dirty="0" smtClean="0"/>
              <a:t>Odborná způsobilost</a:t>
            </a:r>
          </a:p>
          <a:p>
            <a:r>
              <a:rPr lang="cs-CZ" dirty="0" smtClean="0"/>
              <a:t>Všeobecné podmínky</a:t>
            </a:r>
          </a:p>
          <a:p>
            <a:pPr>
              <a:buNone/>
            </a:pPr>
            <a:endParaRPr lang="cs-CZ" dirty="0"/>
          </a:p>
        </p:txBody>
      </p:sp>
      <p:sp>
        <p:nvSpPr>
          <p:cNvPr id="7" name="Zástupný symbol pro obsah 6"/>
          <p:cNvSpPr>
            <a:spLocks noGrp="1"/>
          </p:cNvSpPr>
          <p:nvPr>
            <p:ph sz="half" idx="2"/>
          </p:nvPr>
        </p:nvSpPr>
        <p:spPr>
          <a:xfrm>
            <a:off x="5105400" y="1905000"/>
            <a:ext cx="3429000" cy="3309950"/>
          </a:xfrm>
          <a:solidFill>
            <a:srgbClr val="92D050"/>
          </a:solidFill>
          <a:ln w="12700">
            <a:solidFill>
              <a:srgbClr val="00B050"/>
            </a:solidFill>
          </a:ln>
        </p:spPr>
        <p:txBody>
          <a:bodyPr/>
          <a:lstStyle/>
          <a:p>
            <a:r>
              <a:rPr lang="cs-CZ" sz="1600" dirty="0" smtClean="0"/>
              <a:t>1.7.2008 (novela živnostenského zákona)</a:t>
            </a:r>
          </a:p>
          <a:p>
            <a:pPr algn="just"/>
            <a:r>
              <a:rPr lang="cs-CZ" sz="1400" dirty="0" smtClean="0"/>
              <a:t>Platností novely živnostenského zákona došlo ke změnám v koncesovaných živnostech. Koncesní listina je nahrazena výpisem ze živnostenského rejstříku. Změnil se počet koncesovaných živností, protože některé byly přesunuty do živností volných. Podmínka odborné způsobilosti pro koncesované živnosti zůstává, ale je stanovena pro každou živnost zvlášť.</a:t>
            </a:r>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20</a:t>
            </a:fld>
            <a:endParaRPr 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založení živnosti</a:t>
            </a:r>
            <a:endParaRPr lang="cs-CZ" dirty="0"/>
          </a:p>
        </p:txBody>
      </p:sp>
      <p:sp>
        <p:nvSpPr>
          <p:cNvPr id="6" name="Zástupný symbol pro obsah 5"/>
          <p:cNvSpPr>
            <a:spLocks noGrp="1"/>
          </p:cNvSpPr>
          <p:nvPr>
            <p:ph sz="half" idx="1"/>
          </p:nvPr>
        </p:nvSpPr>
        <p:spPr/>
        <p:txBody>
          <a:bodyPr/>
          <a:lstStyle/>
          <a:p>
            <a:r>
              <a:rPr lang="cs-CZ" sz="2000" dirty="0" smtClean="0"/>
              <a:t>Živnostenský list / výpis ze živnostenského rejstříku</a:t>
            </a:r>
          </a:p>
          <a:p>
            <a:r>
              <a:rPr lang="cs-CZ" sz="2000" dirty="0" smtClean="0"/>
              <a:t>Ohlášení/žádost o živnost</a:t>
            </a:r>
          </a:p>
          <a:p>
            <a:r>
              <a:rPr lang="cs-CZ" sz="2000" dirty="0" smtClean="0"/>
              <a:t>Jednotný registrační formulář</a:t>
            </a:r>
            <a:endParaRPr lang="cs-CZ" sz="2000" dirty="0"/>
          </a:p>
        </p:txBody>
      </p:sp>
      <p:sp>
        <p:nvSpPr>
          <p:cNvPr id="7" name="Zástupný symbol pro obsah 6"/>
          <p:cNvSpPr>
            <a:spLocks noGrp="1"/>
          </p:cNvSpPr>
          <p:nvPr>
            <p:ph sz="half" idx="2"/>
          </p:nvPr>
        </p:nvSpPr>
        <p:spPr>
          <a:xfrm>
            <a:off x="5429256" y="2500306"/>
            <a:ext cx="3429000" cy="4114800"/>
          </a:xfrm>
          <a:solidFill>
            <a:srgbClr val="FFC000"/>
          </a:solidFill>
        </p:spPr>
        <p:txBody>
          <a:bodyPr/>
          <a:lstStyle/>
          <a:p>
            <a:pPr>
              <a:buNone/>
            </a:pPr>
            <a:r>
              <a:rPr lang="cs-CZ" sz="1400" b="1" dirty="0" smtClean="0"/>
              <a:t>V registračním formuláři lze:</a:t>
            </a:r>
          </a:p>
          <a:p>
            <a:r>
              <a:rPr lang="cs-CZ" sz="1400" b="1" dirty="0" smtClean="0"/>
              <a:t>ohlásit živnost </a:t>
            </a:r>
          </a:p>
          <a:p>
            <a:r>
              <a:rPr lang="cs-CZ" sz="1400" b="1" dirty="0" smtClean="0"/>
              <a:t>registrovat se na daň z příjmu fyzických osob </a:t>
            </a:r>
          </a:p>
          <a:p>
            <a:r>
              <a:rPr lang="cs-CZ" sz="1400" b="1" dirty="0" smtClean="0"/>
              <a:t>registrovat se na zdravotní pojištění </a:t>
            </a:r>
          </a:p>
          <a:p>
            <a:r>
              <a:rPr lang="cs-CZ" sz="1400" b="1" dirty="0" smtClean="0"/>
              <a:t>registrovat se na sociální pojištění</a:t>
            </a:r>
          </a:p>
          <a:p>
            <a:r>
              <a:rPr lang="cs-CZ" sz="1400" b="1" dirty="0" smtClean="0"/>
              <a:t>Pokud je to pro nás vhodné/výhodné/potřebné, můžeme zároveň provést registraci na </a:t>
            </a:r>
          </a:p>
          <a:p>
            <a:r>
              <a:rPr lang="cs-CZ" sz="1400" b="1" dirty="0" smtClean="0"/>
              <a:t>Plátce DPH- k tomu je třeba vyplnit i přílohu </a:t>
            </a:r>
          </a:p>
          <a:p>
            <a:r>
              <a:rPr lang="cs-CZ" sz="1400" b="1" dirty="0" smtClean="0"/>
              <a:t>Silniční daň</a:t>
            </a:r>
          </a:p>
          <a:p>
            <a:r>
              <a:rPr lang="cs-CZ" sz="1400" b="1" dirty="0" smtClean="0"/>
              <a:t>Nemocenské pojištění</a:t>
            </a:r>
          </a:p>
          <a:p>
            <a:r>
              <a:rPr lang="cs-CZ" sz="1400" b="1" dirty="0" smtClean="0"/>
              <a:t>daň z nemovitostí </a:t>
            </a:r>
          </a:p>
          <a:p>
            <a:endParaRPr lang="cs-CZ" sz="1400" b="1"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21</a:t>
            </a:fld>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22</a:t>
            </a:fld>
            <a:endParaRPr lang="cs-CZ"/>
          </a:p>
        </p:txBody>
      </p:sp>
      <p:sp>
        <p:nvSpPr>
          <p:cNvPr id="7" name="Zástupný symbol pro obsah 2"/>
          <p:cNvSpPr>
            <a:spLocks noGrp="1"/>
          </p:cNvSpPr>
          <p:nvPr>
            <p:ph idx="1"/>
          </p:nvPr>
        </p:nvSpPr>
        <p:spPr>
          <a:xfrm>
            <a:off x="1524000" y="1957406"/>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23</a:t>
            </a:fld>
            <a:endParaRPr lang="cs-CZ"/>
          </a:p>
        </p:txBody>
      </p:sp>
      <p:sp>
        <p:nvSpPr>
          <p:cNvPr id="7"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SRO</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24</a:t>
            </a:fld>
            <a:endParaRPr lang="cs-CZ"/>
          </a:p>
        </p:txBody>
      </p:sp>
      <p:sp>
        <p:nvSpPr>
          <p:cNvPr id="6"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25</a:t>
            </a:fld>
            <a:endParaRPr lang="cs-CZ"/>
          </a:p>
        </p:txBody>
      </p:sp>
      <p:sp>
        <p:nvSpPr>
          <p:cNvPr id="6" name="Zástupný symbol pro obsah 2"/>
          <p:cNvSpPr>
            <a:spLocks noGrp="1"/>
          </p:cNvSpPr>
          <p:nvPr>
            <p:ph idx="1"/>
          </p:nvPr>
        </p:nvSpPr>
        <p:spPr>
          <a:xfrm>
            <a:off x="1524000" y="1905000"/>
            <a:ext cx="7010400" cy="4114800"/>
          </a:xfrm>
        </p:spPr>
        <p:txBody>
          <a:bodyPr/>
          <a:lstStyle/>
          <a:p>
            <a:pPr lvl="0"/>
            <a:r>
              <a:rPr lang="cs-CZ" sz="1800" dirty="0" smtClean="0">
                <a:solidFill>
                  <a:schemeClr val="tx2"/>
                </a:solidFill>
                <a:latin typeface="+mn-lt"/>
                <a:ea typeface="+mn-ea"/>
                <a:cs typeface="+mn-cs"/>
              </a:rPr>
              <a:t>způsob a rozsah ručení vlastníků</a:t>
            </a:r>
          </a:p>
          <a:p>
            <a:pPr lvl="0"/>
            <a:r>
              <a:rPr lang="cs-CZ" sz="1800" dirty="0" smtClean="0">
                <a:solidFill>
                  <a:schemeClr val="tx2"/>
                </a:solidFill>
                <a:latin typeface="+mn-lt"/>
                <a:ea typeface="+mn-ea"/>
                <a:cs typeface="+mn-cs"/>
              </a:rPr>
              <a:t>oprávnění k řízení</a:t>
            </a:r>
          </a:p>
          <a:p>
            <a:pPr lvl="0"/>
            <a:r>
              <a:rPr lang="cs-CZ" sz="1800" dirty="0" smtClean="0">
                <a:solidFill>
                  <a:schemeClr val="tx2"/>
                </a:solidFill>
                <a:latin typeface="+mn-lt"/>
                <a:ea typeface="+mn-ea"/>
                <a:cs typeface="+mn-cs"/>
              </a:rPr>
              <a:t>počet zakladatelů</a:t>
            </a:r>
          </a:p>
          <a:p>
            <a:pPr lvl="0"/>
            <a:r>
              <a:rPr lang="cs-CZ" sz="1800" dirty="0" smtClean="0">
                <a:solidFill>
                  <a:schemeClr val="tx2"/>
                </a:solidFill>
                <a:latin typeface="+mn-lt"/>
                <a:ea typeface="+mn-ea"/>
                <a:cs typeface="+mn-cs"/>
              </a:rPr>
              <a:t>nároky na počáteční kapitál</a:t>
            </a:r>
          </a:p>
          <a:p>
            <a:pPr lvl="0"/>
            <a:r>
              <a:rPr lang="cs-CZ" sz="1800" dirty="0" smtClean="0">
                <a:solidFill>
                  <a:schemeClr val="tx2"/>
                </a:solidFill>
                <a:latin typeface="+mn-lt"/>
                <a:ea typeface="+mn-ea"/>
                <a:cs typeface="+mn-cs"/>
              </a:rPr>
              <a:t>administrativní náročnost a rozsah výdajů spojených se založením a provozováním podniku</a:t>
            </a:r>
          </a:p>
          <a:p>
            <a:pPr lvl="0"/>
            <a:r>
              <a:rPr lang="cs-CZ" sz="1800" dirty="0" smtClean="0">
                <a:solidFill>
                  <a:schemeClr val="tx2"/>
                </a:solidFill>
                <a:latin typeface="+mn-lt"/>
                <a:ea typeface="+mn-ea"/>
                <a:cs typeface="+mn-cs"/>
              </a:rPr>
              <a:t>účast na zisku</a:t>
            </a:r>
          </a:p>
          <a:p>
            <a:pPr lvl="0"/>
            <a:r>
              <a:rPr lang="cs-CZ" sz="1800" dirty="0" smtClean="0">
                <a:solidFill>
                  <a:schemeClr val="tx2"/>
                </a:solidFill>
                <a:latin typeface="+mn-lt"/>
                <a:ea typeface="+mn-ea"/>
                <a:cs typeface="+mn-cs"/>
              </a:rPr>
              <a:t>finanční možnosti </a:t>
            </a:r>
          </a:p>
          <a:p>
            <a:pPr lvl="0"/>
            <a:r>
              <a:rPr lang="cs-CZ" sz="1800" dirty="0" smtClean="0">
                <a:solidFill>
                  <a:schemeClr val="tx2"/>
                </a:solidFill>
                <a:latin typeface="+mn-lt"/>
                <a:ea typeface="+mn-ea"/>
                <a:cs typeface="+mn-cs"/>
              </a:rPr>
              <a:t>daňové zatížení</a:t>
            </a:r>
          </a:p>
          <a:p>
            <a:pPr lvl="0"/>
            <a:r>
              <a:rPr lang="cs-CZ" sz="1800" dirty="0" err="1" smtClean="0">
                <a:solidFill>
                  <a:schemeClr val="tx2"/>
                </a:solidFill>
                <a:latin typeface="+mn-lt"/>
                <a:ea typeface="+mn-ea"/>
                <a:cs typeface="+mn-cs"/>
              </a:rPr>
              <a:t>zveřejňovací</a:t>
            </a:r>
            <a:r>
              <a:rPr lang="cs-CZ" sz="1800" dirty="0" smtClean="0">
                <a:solidFill>
                  <a:schemeClr val="tx2"/>
                </a:solidFill>
                <a:latin typeface="+mn-lt"/>
                <a:ea typeface="+mn-ea"/>
                <a:cs typeface="+mn-cs"/>
              </a:rPr>
              <a:t> povinnost</a:t>
            </a:r>
          </a:p>
          <a:p>
            <a:endParaRPr lang="cs-CZ"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Družstva, neziskové organizace</a:t>
            </a:r>
            <a:endParaRPr lang="cs-CZ" dirty="0"/>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26</a:t>
            </a:fld>
            <a:endParaRPr lang="cs-CZ"/>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na seminář</a:t>
            </a:r>
            <a:endParaRPr lang="cs-CZ" dirty="0"/>
          </a:p>
        </p:txBody>
      </p:sp>
      <p:sp>
        <p:nvSpPr>
          <p:cNvPr id="4" name="Zástupný symbol pro obsah 3"/>
          <p:cNvSpPr>
            <a:spLocks noGrp="1"/>
          </p:cNvSpPr>
          <p:nvPr>
            <p:ph idx="1"/>
          </p:nvPr>
        </p:nvSpPr>
        <p:spPr/>
        <p:txBody>
          <a:bodyPr/>
          <a:lstStyle/>
          <a:p>
            <a:r>
              <a:rPr lang="cs-CZ" dirty="0" smtClean="0"/>
              <a:t>Zjistěte vývoj sazby daně z příjmu </a:t>
            </a:r>
          </a:p>
          <a:p>
            <a:pPr lvl="1"/>
            <a:r>
              <a:rPr lang="cs-CZ" dirty="0" smtClean="0"/>
              <a:t>právnických osob v ČR za léta 1999 – 2009</a:t>
            </a:r>
          </a:p>
          <a:p>
            <a:pPr lvl="1"/>
            <a:r>
              <a:rPr lang="cs-CZ" dirty="0" smtClean="0"/>
              <a:t>Fyzických osob </a:t>
            </a:r>
            <a:r>
              <a:rPr lang="cs-CZ" dirty="0" smtClean="0"/>
              <a:t>v ČR za léta 1999 – 2009</a:t>
            </a:r>
          </a:p>
          <a:p>
            <a:r>
              <a:rPr lang="cs-CZ" dirty="0" smtClean="0"/>
              <a:t>Porovnejte současnou sazbu FO v ČR se sazbou vybraného státu</a:t>
            </a:r>
          </a:p>
          <a:p>
            <a:endParaRPr lang="cs-CZ" dirty="0"/>
          </a:p>
        </p:txBody>
      </p:sp>
      <p:sp>
        <p:nvSpPr>
          <p:cNvPr id="3" name="Zástupný symbol pro číslo snímku 2"/>
          <p:cNvSpPr>
            <a:spLocks noGrp="1"/>
          </p:cNvSpPr>
          <p:nvPr>
            <p:ph type="sldNum" sz="quarter" idx="12"/>
          </p:nvPr>
        </p:nvSpPr>
        <p:spPr/>
        <p:txBody>
          <a:bodyPr/>
          <a:lstStyle/>
          <a:p>
            <a:fld id="{EDBBA9C5-FE52-4198-9ECA-4A7815F9B4D2}" type="slidenum">
              <a:rPr lang="cs-CZ" smtClean="0"/>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a:t>
            </a:r>
            <a:endParaRPr lang="cs-CZ" dirty="0"/>
          </a:p>
        </p:txBody>
      </p:sp>
      <p:sp>
        <p:nvSpPr>
          <p:cNvPr id="3" name="Zástupný symbol pro obsah 2"/>
          <p:cNvSpPr>
            <a:spLocks noGrp="1"/>
          </p:cNvSpPr>
          <p:nvPr>
            <p:ph sz="half"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3A98A45-485D-4307-B329-8D00D5495A03}" type="slidenum">
              <a:rPr lang="cs-CZ" smtClean="0"/>
              <a:pPr/>
              <a:t>28</a:t>
            </a:fld>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4"/>
          <p:cNvSpPr>
            <a:spLocks noGrp="1"/>
          </p:cNvSpPr>
          <p:nvPr>
            <p:ph type="ftr" sz="quarter" idx="11"/>
          </p:nvPr>
        </p:nvSpPr>
        <p:spPr/>
        <p:txBody>
          <a:bodyPr/>
          <a:lstStyle/>
          <a:p>
            <a:r>
              <a:rPr lang="cs-CZ" altLang="en-US"/>
              <a:t>P1_22.2.2007</a:t>
            </a:r>
          </a:p>
        </p:txBody>
      </p:sp>
      <p:sp>
        <p:nvSpPr>
          <p:cNvPr id="5" name="Zástupný symbol pro číslo snímku 5"/>
          <p:cNvSpPr>
            <a:spLocks noGrp="1"/>
          </p:cNvSpPr>
          <p:nvPr>
            <p:ph type="sldNum" sz="quarter" idx="12"/>
          </p:nvPr>
        </p:nvSpPr>
        <p:spPr/>
        <p:txBody>
          <a:bodyPr/>
          <a:lstStyle/>
          <a:p>
            <a:fld id="{AA638412-72B3-4628-A3AB-15316E50DB9D}" type="slidenum">
              <a:rPr lang="cs-CZ" altLang="en-US"/>
              <a:pPr/>
              <a:t>3</a:t>
            </a:fld>
            <a:endParaRPr lang="cs-CZ" altLang="en-US"/>
          </a:p>
        </p:txBody>
      </p:sp>
      <p:sp>
        <p:nvSpPr>
          <p:cNvPr id="58370" name="Rectangle 2"/>
          <p:cNvSpPr>
            <a:spLocks noGrp="1" noChangeArrowheads="1"/>
          </p:cNvSpPr>
          <p:nvPr>
            <p:ph type="title"/>
          </p:nvPr>
        </p:nvSpPr>
        <p:spPr/>
        <p:txBody>
          <a:bodyPr/>
          <a:lstStyle/>
          <a:p>
            <a:r>
              <a:rPr lang="cs-CZ" dirty="0" smtClean="0"/>
              <a:t>Vývoj situace podniků na území ČR</a:t>
            </a:r>
            <a:endParaRPr lang="cs-CZ" dirty="0"/>
          </a:p>
        </p:txBody>
      </p:sp>
      <p:sp>
        <p:nvSpPr>
          <p:cNvPr id="58371" name="Rectangle 3"/>
          <p:cNvSpPr>
            <a:spLocks noGrp="1" noChangeArrowheads="1"/>
          </p:cNvSpPr>
          <p:nvPr>
            <p:ph type="body" idx="1"/>
          </p:nvPr>
        </p:nvSpPr>
        <p:spPr/>
        <p:txBody>
          <a:bodyPr/>
          <a:lstStyle/>
          <a:p>
            <a:pPr>
              <a:lnSpc>
                <a:spcPct val="90000"/>
              </a:lnSpc>
              <a:buNone/>
            </a:pPr>
            <a:r>
              <a:rPr lang="cs-CZ" sz="2000" dirty="0" smtClean="0"/>
              <a:t>Dříve:</a:t>
            </a:r>
          </a:p>
          <a:p>
            <a:pPr>
              <a:lnSpc>
                <a:spcPct val="90000"/>
              </a:lnSpc>
            </a:pPr>
            <a:r>
              <a:rPr lang="cs-CZ" sz="2000" dirty="0"/>
              <a:t>c</a:t>
            </a:r>
            <a:r>
              <a:rPr lang="cs-CZ" sz="2000" dirty="0" smtClean="0"/>
              <a:t>entralizované podnikání</a:t>
            </a:r>
            <a:endParaRPr lang="cs-CZ" sz="2000" dirty="0"/>
          </a:p>
          <a:p>
            <a:pPr>
              <a:lnSpc>
                <a:spcPct val="90000"/>
              </a:lnSpc>
            </a:pPr>
            <a:r>
              <a:rPr lang="cs-CZ" sz="2000" dirty="0" smtClean="0"/>
              <a:t>byrokratizace </a:t>
            </a:r>
            <a:r>
              <a:rPr lang="cs-CZ" sz="2000" dirty="0"/>
              <a:t>ekonomiky</a:t>
            </a:r>
          </a:p>
          <a:p>
            <a:pPr>
              <a:lnSpc>
                <a:spcPct val="90000"/>
              </a:lnSpc>
            </a:pPr>
            <a:r>
              <a:rPr lang="cs-CZ" sz="2000" dirty="0"/>
              <a:t>vytváření velkých ekonomických celků</a:t>
            </a:r>
          </a:p>
          <a:p>
            <a:pPr>
              <a:lnSpc>
                <a:spcPct val="90000"/>
              </a:lnSpc>
            </a:pPr>
            <a:r>
              <a:rPr lang="cs-CZ" sz="2000" dirty="0"/>
              <a:t>výběr vedoucích pracovníků podřízen politickým kritériím</a:t>
            </a:r>
          </a:p>
          <a:p>
            <a:pPr>
              <a:lnSpc>
                <a:spcPct val="90000"/>
              </a:lnSpc>
            </a:pPr>
            <a:r>
              <a:rPr lang="cs-CZ" sz="2000" dirty="0"/>
              <a:t>vytváření nadbytečných kapacit</a:t>
            </a:r>
          </a:p>
          <a:p>
            <a:pPr>
              <a:lnSpc>
                <a:spcPct val="90000"/>
              </a:lnSpc>
            </a:pPr>
            <a:r>
              <a:rPr lang="cs-CZ" sz="2000" dirty="0"/>
              <a:t>deformace cen</a:t>
            </a:r>
          </a:p>
          <a:p>
            <a:pPr>
              <a:lnSpc>
                <a:spcPct val="90000"/>
              </a:lnSpc>
            </a:pPr>
            <a:r>
              <a:rPr lang="cs-CZ" sz="2000" dirty="0"/>
              <a:t>ztráta konkurenční schopnosti</a:t>
            </a:r>
          </a:p>
          <a:p>
            <a:pPr>
              <a:lnSpc>
                <a:spcPct val="90000"/>
              </a:lnSpc>
            </a:pPr>
            <a:endParaRPr lang="cs-CZ"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4"/>
          <p:cNvSpPr>
            <a:spLocks noGrp="1"/>
          </p:cNvSpPr>
          <p:nvPr>
            <p:ph type="ftr" sz="quarter" idx="11"/>
          </p:nvPr>
        </p:nvSpPr>
        <p:spPr/>
        <p:txBody>
          <a:bodyPr/>
          <a:lstStyle/>
          <a:p>
            <a:r>
              <a:rPr lang="cs-CZ" altLang="en-US"/>
              <a:t>P1_22.2.2007</a:t>
            </a:r>
          </a:p>
        </p:txBody>
      </p:sp>
      <p:sp>
        <p:nvSpPr>
          <p:cNvPr id="5" name="Zástupný symbol pro číslo snímku 5"/>
          <p:cNvSpPr>
            <a:spLocks noGrp="1"/>
          </p:cNvSpPr>
          <p:nvPr>
            <p:ph type="sldNum" sz="quarter" idx="12"/>
          </p:nvPr>
        </p:nvSpPr>
        <p:spPr/>
        <p:txBody>
          <a:bodyPr/>
          <a:lstStyle/>
          <a:p>
            <a:fld id="{12533B7D-5EEE-44F9-8C46-C9B1CE903683}" type="slidenum">
              <a:rPr lang="cs-CZ" altLang="en-US"/>
              <a:pPr/>
              <a:t>4</a:t>
            </a:fld>
            <a:endParaRPr lang="cs-CZ" altLang="en-US"/>
          </a:p>
        </p:txBody>
      </p:sp>
      <p:sp>
        <p:nvSpPr>
          <p:cNvPr id="59394" name="Rectangle 2"/>
          <p:cNvSpPr>
            <a:spLocks noGrp="1" noChangeArrowheads="1"/>
          </p:cNvSpPr>
          <p:nvPr>
            <p:ph type="title"/>
          </p:nvPr>
        </p:nvSpPr>
        <p:spPr/>
        <p:txBody>
          <a:bodyPr/>
          <a:lstStyle/>
          <a:p>
            <a:r>
              <a:rPr lang="cs-CZ" dirty="0" smtClean="0"/>
              <a:t>Vývoj situace podniků na území ČR</a:t>
            </a:r>
            <a:endParaRPr lang="cs-CZ" dirty="0"/>
          </a:p>
        </p:txBody>
      </p:sp>
      <p:sp>
        <p:nvSpPr>
          <p:cNvPr id="59395" name="Rectangle 3"/>
          <p:cNvSpPr>
            <a:spLocks noGrp="1" noChangeArrowheads="1"/>
          </p:cNvSpPr>
          <p:nvPr>
            <p:ph type="body" idx="1"/>
          </p:nvPr>
        </p:nvSpPr>
        <p:spPr/>
        <p:txBody>
          <a:bodyPr/>
          <a:lstStyle/>
          <a:p>
            <a:pPr>
              <a:buNone/>
            </a:pPr>
            <a:r>
              <a:rPr lang="cs-CZ" sz="2000" dirty="0" smtClean="0"/>
              <a:t>Dnes:</a:t>
            </a:r>
            <a:endParaRPr lang="cs-CZ" sz="2000" dirty="0"/>
          </a:p>
          <a:p>
            <a:r>
              <a:rPr lang="cs-CZ" sz="2000" dirty="0" smtClean="0"/>
              <a:t>Privatizace</a:t>
            </a:r>
            <a:endParaRPr lang="cs-CZ" sz="2000" dirty="0"/>
          </a:p>
          <a:p>
            <a:r>
              <a:rPr lang="cs-CZ" sz="2000" dirty="0" smtClean="0"/>
              <a:t>způsob: </a:t>
            </a:r>
            <a:r>
              <a:rPr lang="cs-CZ" sz="2000" dirty="0"/>
              <a:t>restituce, malá a velká privatizace</a:t>
            </a:r>
          </a:p>
          <a:p>
            <a:r>
              <a:rPr lang="cs-CZ" sz="2000" dirty="0"/>
              <a:t>v</a:t>
            </a:r>
            <a:r>
              <a:rPr lang="cs-CZ" sz="2000" dirty="0" smtClean="0"/>
              <a:t>znik </a:t>
            </a:r>
            <a:r>
              <a:rPr lang="cs-CZ" sz="2000" dirty="0"/>
              <a:t>investičních fondů – mocenské boje</a:t>
            </a:r>
          </a:p>
          <a:p>
            <a:pPr>
              <a:buFont typeface="Wingdings" pitchFamily="2" charset="2"/>
              <a:buNone/>
            </a:pPr>
            <a:endParaRPr lang="cs-CZ" dirty="0"/>
          </a:p>
          <a:p>
            <a:endParaRPr lang="cs-CZ" dirty="0"/>
          </a:p>
        </p:txBody>
      </p:sp>
      <p:graphicFrame>
        <p:nvGraphicFramePr>
          <p:cNvPr id="6" name="Tabulka 5"/>
          <p:cNvGraphicFramePr>
            <a:graphicFrameLocks noGrp="1"/>
          </p:cNvGraphicFramePr>
          <p:nvPr/>
        </p:nvGraphicFramePr>
        <p:xfrm>
          <a:off x="1500166" y="4000504"/>
          <a:ext cx="6096000" cy="2148840"/>
        </p:xfrm>
        <a:graphic>
          <a:graphicData uri="http://schemas.openxmlformats.org/drawingml/2006/table">
            <a:tbl>
              <a:tblPr/>
              <a:tblGrid>
                <a:gridCol w="1016000"/>
                <a:gridCol w="1016000"/>
                <a:gridCol w="1016000"/>
                <a:gridCol w="1016000"/>
                <a:gridCol w="1016000"/>
                <a:gridCol w="1016000"/>
              </a:tblGrid>
              <a:tr h="95256">
                <a:tc gridSpan="6">
                  <a:txBody>
                    <a:bodyPr/>
                    <a:lstStyle/>
                    <a:p>
                      <a:r>
                        <a:rPr lang="cs-CZ"/>
                        <a:t>Počty nově založených firem v letech 2003 - 2007 </a:t>
                      </a:r>
                    </a:p>
                  </a:txBody>
                  <a:tcPr marL="19050" marR="19050" marT="19050" marB="19050" anchor="ctr">
                    <a:lnL>
                      <a:noFill/>
                    </a:lnL>
                    <a:lnR>
                      <a:noFill/>
                    </a:lnR>
                    <a:lnT>
                      <a:noFill/>
                    </a:lnT>
                    <a:lnB>
                      <a:noFill/>
                    </a:lnB>
                    <a:solidFill>
                      <a:srgbClr val="FAFA0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0">
                <a:tc>
                  <a:txBody>
                    <a:bodyPr/>
                    <a:lstStyle/>
                    <a:p>
                      <a:r>
                        <a:rPr lang="cs-CZ"/>
                        <a:t> </a:t>
                      </a:r>
                    </a:p>
                  </a:txBody>
                  <a:tcPr marL="19050" marR="19050" marT="19050" marB="19050" anchor="ctr">
                    <a:lnL>
                      <a:noFill/>
                    </a:lnL>
                    <a:lnR>
                      <a:noFill/>
                    </a:lnR>
                    <a:lnT>
                      <a:noFill/>
                    </a:lnT>
                    <a:lnB>
                      <a:noFill/>
                    </a:lnB>
                    <a:solidFill>
                      <a:srgbClr val="FAFA00"/>
                    </a:solidFill>
                  </a:tcPr>
                </a:tc>
                <a:tc>
                  <a:txBody>
                    <a:bodyPr/>
                    <a:lstStyle/>
                    <a:p>
                      <a:r>
                        <a:rPr lang="cs-CZ" b="1"/>
                        <a:t>2007</a:t>
                      </a:r>
                      <a:endParaRPr lang="cs-CZ"/>
                    </a:p>
                  </a:txBody>
                  <a:tcPr marL="19050" marR="19050" marT="19050" marB="19050" anchor="ctr">
                    <a:lnL>
                      <a:noFill/>
                    </a:lnL>
                    <a:lnR>
                      <a:noFill/>
                    </a:lnR>
                    <a:lnT>
                      <a:noFill/>
                    </a:lnT>
                    <a:lnB>
                      <a:noFill/>
                    </a:lnB>
                    <a:solidFill>
                      <a:srgbClr val="FAFA00"/>
                    </a:solidFill>
                  </a:tcPr>
                </a:tc>
                <a:tc>
                  <a:txBody>
                    <a:bodyPr/>
                    <a:lstStyle/>
                    <a:p>
                      <a:r>
                        <a:rPr lang="cs-CZ" b="1"/>
                        <a:t>2006</a:t>
                      </a:r>
                      <a:endParaRPr lang="cs-CZ"/>
                    </a:p>
                  </a:txBody>
                  <a:tcPr marL="19050" marR="19050" marT="19050" marB="19050" anchor="ctr">
                    <a:lnL>
                      <a:noFill/>
                    </a:lnL>
                    <a:lnR>
                      <a:noFill/>
                    </a:lnR>
                    <a:lnT>
                      <a:noFill/>
                    </a:lnT>
                    <a:lnB>
                      <a:noFill/>
                    </a:lnB>
                    <a:solidFill>
                      <a:srgbClr val="FAFA00"/>
                    </a:solidFill>
                  </a:tcPr>
                </a:tc>
                <a:tc>
                  <a:txBody>
                    <a:bodyPr/>
                    <a:lstStyle/>
                    <a:p>
                      <a:r>
                        <a:rPr lang="cs-CZ" b="1"/>
                        <a:t>2005</a:t>
                      </a:r>
                      <a:endParaRPr lang="cs-CZ"/>
                    </a:p>
                  </a:txBody>
                  <a:tcPr marL="19050" marR="19050" marT="19050" marB="19050" anchor="ctr">
                    <a:lnL>
                      <a:noFill/>
                    </a:lnL>
                    <a:lnR>
                      <a:noFill/>
                    </a:lnR>
                    <a:lnT>
                      <a:noFill/>
                    </a:lnT>
                    <a:lnB>
                      <a:noFill/>
                    </a:lnB>
                    <a:solidFill>
                      <a:srgbClr val="FAFA00"/>
                    </a:solidFill>
                  </a:tcPr>
                </a:tc>
                <a:tc>
                  <a:txBody>
                    <a:bodyPr/>
                    <a:lstStyle/>
                    <a:p>
                      <a:r>
                        <a:rPr lang="cs-CZ" b="1"/>
                        <a:t>2004</a:t>
                      </a:r>
                      <a:endParaRPr lang="cs-CZ"/>
                    </a:p>
                  </a:txBody>
                  <a:tcPr marL="19050" marR="19050" marT="19050" marB="19050" anchor="ctr">
                    <a:lnL>
                      <a:noFill/>
                    </a:lnL>
                    <a:lnR>
                      <a:noFill/>
                    </a:lnR>
                    <a:lnT>
                      <a:noFill/>
                    </a:lnT>
                    <a:lnB>
                      <a:noFill/>
                    </a:lnB>
                    <a:solidFill>
                      <a:srgbClr val="FAFA00"/>
                    </a:solidFill>
                  </a:tcPr>
                </a:tc>
                <a:tc>
                  <a:txBody>
                    <a:bodyPr/>
                    <a:lstStyle/>
                    <a:p>
                      <a:r>
                        <a:rPr lang="cs-CZ" b="1"/>
                        <a:t>2003</a:t>
                      </a:r>
                      <a:endParaRPr lang="cs-CZ"/>
                    </a:p>
                  </a:txBody>
                  <a:tcPr marL="19050" marR="19050" marT="19050" marB="19050" anchor="ctr">
                    <a:lnL>
                      <a:noFill/>
                    </a:lnL>
                    <a:lnR>
                      <a:noFill/>
                    </a:lnR>
                    <a:lnT>
                      <a:noFill/>
                    </a:lnT>
                    <a:lnB>
                      <a:noFill/>
                    </a:lnB>
                    <a:solidFill>
                      <a:srgbClr val="FAFA00"/>
                    </a:solidFill>
                  </a:tcPr>
                </a:tc>
              </a:tr>
              <a:tr h="0">
                <a:tc>
                  <a:txBody>
                    <a:bodyPr/>
                    <a:lstStyle/>
                    <a:p>
                      <a:r>
                        <a:rPr lang="cs-CZ"/>
                        <a:t>počet a.s </a:t>
                      </a:r>
                    </a:p>
                  </a:txBody>
                  <a:tcPr marL="19050" marR="19050" marT="19050" marB="19050" anchor="ctr">
                    <a:lnL>
                      <a:noFill/>
                    </a:lnL>
                    <a:lnR>
                      <a:noFill/>
                    </a:lnR>
                    <a:lnT>
                      <a:noFill/>
                    </a:lnT>
                    <a:lnB>
                      <a:noFill/>
                    </a:lnB>
                    <a:solidFill>
                      <a:srgbClr val="FAFA00"/>
                    </a:solidFill>
                  </a:tcPr>
                </a:tc>
                <a:tc>
                  <a:txBody>
                    <a:bodyPr/>
                    <a:lstStyle/>
                    <a:p>
                      <a:r>
                        <a:rPr lang="cs-CZ"/>
                        <a:t>2614</a:t>
                      </a:r>
                    </a:p>
                  </a:txBody>
                  <a:tcPr marL="19050" marR="19050" marT="19050" marB="19050" anchor="ctr">
                    <a:lnL>
                      <a:noFill/>
                    </a:lnL>
                    <a:lnR>
                      <a:noFill/>
                    </a:lnR>
                    <a:lnT>
                      <a:noFill/>
                    </a:lnT>
                    <a:lnB>
                      <a:noFill/>
                    </a:lnB>
                    <a:solidFill>
                      <a:srgbClr val="FAFA00"/>
                    </a:solidFill>
                  </a:tcPr>
                </a:tc>
                <a:tc>
                  <a:txBody>
                    <a:bodyPr/>
                    <a:lstStyle/>
                    <a:p>
                      <a:r>
                        <a:rPr lang="cs-CZ"/>
                        <a:t>1302</a:t>
                      </a:r>
                    </a:p>
                  </a:txBody>
                  <a:tcPr marL="19050" marR="19050" marT="19050" marB="19050" anchor="ctr">
                    <a:lnL>
                      <a:noFill/>
                    </a:lnL>
                    <a:lnR>
                      <a:noFill/>
                    </a:lnR>
                    <a:lnT>
                      <a:noFill/>
                    </a:lnT>
                    <a:lnB>
                      <a:noFill/>
                    </a:lnB>
                    <a:solidFill>
                      <a:srgbClr val="FAFA00"/>
                    </a:solidFill>
                  </a:tcPr>
                </a:tc>
                <a:tc>
                  <a:txBody>
                    <a:bodyPr/>
                    <a:lstStyle/>
                    <a:p>
                      <a:r>
                        <a:rPr lang="cs-CZ"/>
                        <a:t>903</a:t>
                      </a:r>
                    </a:p>
                  </a:txBody>
                  <a:tcPr marL="19050" marR="19050" marT="19050" marB="19050" anchor="ctr">
                    <a:lnL>
                      <a:noFill/>
                    </a:lnL>
                    <a:lnR>
                      <a:noFill/>
                    </a:lnR>
                    <a:lnT>
                      <a:noFill/>
                    </a:lnT>
                    <a:lnB>
                      <a:noFill/>
                    </a:lnB>
                    <a:solidFill>
                      <a:srgbClr val="FAFA00"/>
                    </a:solidFill>
                  </a:tcPr>
                </a:tc>
                <a:tc>
                  <a:txBody>
                    <a:bodyPr/>
                    <a:lstStyle/>
                    <a:p>
                      <a:r>
                        <a:rPr lang="cs-CZ"/>
                        <a:t>830</a:t>
                      </a:r>
                    </a:p>
                  </a:txBody>
                  <a:tcPr marL="19050" marR="19050" marT="19050" marB="19050" anchor="ctr">
                    <a:lnL>
                      <a:noFill/>
                    </a:lnL>
                    <a:lnR>
                      <a:noFill/>
                    </a:lnR>
                    <a:lnT>
                      <a:noFill/>
                    </a:lnT>
                    <a:lnB>
                      <a:noFill/>
                    </a:lnB>
                    <a:solidFill>
                      <a:srgbClr val="FAFA00"/>
                    </a:solidFill>
                  </a:tcPr>
                </a:tc>
                <a:tc>
                  <a:txBody>
                    <a:bodyPr/>
                    <a:lstStyle/>
                    <a:p>
                      <a:r>
                        <a:rPr lang="cs-CZ"/>
                        <a:t>786 </a:t>
                      </a:r>
                    </a:p>
                  </a:txBody>
                  <a:tcPr marL="19050" marR="19050" marT="19050" marB="19050" anchor="ctr">
                    <a:lnL>
                      <a:noFill/>
                    </a:lnL>
                    <a:lnR>
                      <a:noFill/>
                    </a:lnR>
                    <a:lnT>
                      <a:noFill/>
                    </a:lnT>
                    <a:lnB>
                      <a:noFill/>
                    </a:lnB>
                    <a:solidFill>
                      <a:srgbClr val="FAFA00"/>
                    </a:solidFill>
                  </a:tcPr>
                </a:tc>
              </a:tr>
              <a:tr h="0">
                <a:tc>
                  <a:txBody>
                    <a:bodyPr/>
                    <a:lstStyle/>
                    <a:p>
                      <a:r>
                        <a:rPr lang="cs-CZ"/>
                        <a:t>počet s.r.o. </a:t>
                      </a:r>
                    </a:p>
                  </a:txBody>
                  <a:tcPr marL="19050" marR="19050" marT="19050" marB="19050" anchor="ctr">
                    <a:lnL>
                      <a:noFill/>
                    </a:lnL>
                    <a:lnR>
                      <a:noFill/>
                    </a:lnR>
                    <a:lnT>
                      <a:noFill/>
                    </a:lnT>
                    <a:lnB>
                      <a:noFill/>
                    </a:lnB>
                    <a:solidFill>
                      <a:srgbClr val="FAFA00"/>
                    </a:solidFill>
                  </a:tcPr>
                </a:tc>
                <a:tc>
                  <a:txBody>
                    <a:bodyPr/>
                    <a:lstStyle/>
                    <a:p>
                      <a:r>
                        <a:rPr lang="cs-CZ"/>
                        <a:t>19 893</a:t>
                      </a:r>
                    </a:p>
                  </a:txBody>
                  <a:tcPr marL="19050" marR="19050" marT="19050" marB="19050" anchor="ctr">
                    <a:lnL>
                      <a:noFill/>
                    </a:lnL>
                    <a:lnR>
                      <a:noFill/>
                    </a:lnR>
                    <a:lnT>
                      <a:noFill/>
                    </a:lnT>
                    <a:lnB>
                      <a:noFill/>
                    </a:lnB>
                    <a:solidFill>
                      <a:srgbClr val="FAFA00"/>
                    </a:solidFill>
                  </a:tcPr>
                </a:tc>
                <a:tc>
                  <a:txBody>
                    <a:bodyPr/>
                    <a:lstStyle/>
                    <a:p>
                      <a:r>
                        <a:rPr lang="cs-CZ"/>
                        <a:t>16 418</a:t>
                      </a:r>
                    </a:p>
                  </a:txBody>
                  <a:tcPr marL="19050" marR="19050" marT="19050" marB="19050" anchor="ctr">
                    <a:lnL>
                      <a:noFill/>
                    </a:lnL>
                    <a:lnR>
                      <a:noFill/>
                    </a:lnR>
                    <a:lnT>
                      <a:noFill/>
                    </a:lnT>
                    <a:lnB>
                      <a:noFill/>
                    </a:lnB>
                    <a:solidFill>
                      <a:srgbClr val="FAFA00"/>
                    </a:solidFill>
                  </a:tcPr>
                </a:tc>
                <a:tc>
                  <a:txBody>
                    <a:bodyPr/>
                    <a:lstStyle/>
                    <a:p>
                      <a:r>
                        <a:rPr lang="cs-CZ"/>
                        <a:t>14 023</a:t>
                      </a:r>
                    </a:p>
                  </a:txBody>
                  <a:tcPr marL="19050" marR="19050" marT="19050" marB="19050" anchor="ctr">
                    <a:lnL>
                      <a:noFill/>
                    </a:lnL>
                    <a:lnR>
                      <a:noFill/>
                    </a:lnR>
                    <a:lnT>
                      <a:noFill/>
                    </a:lnT>
                    <a:lnB>
                      <a:noFill/>
                    </a:lnB>
                    <a:solidFill>
                      <a:srgbClr val="FAFA00"/>
                    </a:solidFill>
                  </a:tcPr>
                </a:tc>
                <a:tc>
                  <a:txBody>
                    <a:bodyPr/>
                    <a:lstStyle/>
                    <a:p>
                      <a:r>
                        <a:rPr lang="cs-CZ"/>
                        <a:t>14 409</a:t>
                      </a:r>
                    </a:p>
                  </a:txBody>
                  <a:tcPr marL="19050" marR="19050" marT="19050" marB="19050" anchor="ctr">
                    <a:lnL>
                      <a:noFill/>
                    </a:lnL>
                    <a:lnR>
                      <a:noFill/>
                    </a:lnR>
                    <a:lnT>
                      <a:noFill/>
                    </a:lnT>
                    <a:lnB>
                      <a:noFill/>
                    </a:lnB>
                    <a:solidFill>
                      <a:srgbClr val="FAFA00"/>
                    </a:solidFill>
                  </a:tcPr>
                </a:tc>
                <a:tc>
                  <a:txBody>
                    <a:bodyPr/>
                    <a:lstStyle/>
                    <a:p>
                      <a:r>
                        <a:rPr lang="cs-CZ"/>
                        <a:t>10 818 </a:t>
                      </a:r>
                    </a:p>
                  </a:txBody>
                  <a:tcPr marL="19050" marR="19050" marT="19050" marB="19050" anchor="ctr">
                    <a:lnL>
                      <a:noFill/>
                    </a:lnL>
                    <a:lnR>
                      <a:noFill/>
                    </a:lnR>
                    <a:lnT>
                      <a:noFill/>
                    </a:lnT>
                    <a:lnB>
                      <a:noFill/>
                    </a:lnB>
                    <a:solidFill>
                      <a:srgbClr val="FAFA00"/>
                    </a:solidFill>
                  </a:tcPr>
                </a:tc>
              </a:tr>
              <a:tr h="0">
                <a:tc>
                  <a:txBody>
                    <a:bodyPr/>
                    <a:lstStyle/>
                    <a:p>
                      <a:r>
                        <a:rPr lang="cs-CZ"/>
                        <a:t>celkem</a:t>
                      </a:r>
                    </a:p>
                  </a:txBody>
                  <a:tcPr marL="19050" marR="19050" marT="19050" marB="19050" anchor="ctr">
                    <a:lnL>
                      <a:noFill/>
                    </a:lnL>
                    <a:lnR>
                      <a:noFill/>
                    </a:lnR>
                    <a:lnT>
                      <a:noFill/>
                    </a:lnT>
                    <a:lnB>
                      <a:noFill/>
                    </a:lnB>
                    <a:solidFill>
                      <a:srgbClr val="FAFA00"/>
                    </a:solidFill>
                  </a:tcPr>
                </a:tc>
                <a:tc>
                  <a:txBody>
                    <a:bodyPr/>
                    <a:lstStyle/>
                    <a:p>
                      <a:r>
                        <a:rPr lang="cs-CZ"/>
                        <a:t>22 507</a:t>
                      </a:r>
                    </a:p>
                  </a:txBody>
                  <a:tcPr marL="19050" marR="19050" marT="19050" marB="19050" anchor="ctr">
                    <a:lnL>
                      <a:noFill/>
                    </a:lnL>
                    <a:lnR>
                      <a:noFill/>
                    </a:lnR>
                    <a:lnT>
                      <a:noFill/>
                    </a:lnT>
                    <a:lnB>
                      <a:noFill/>
                    </a:lnB>
                    <a:solidFill>
                      <a:srgbClr val="FAFA00"/>
                    </a:solidFill>
                  </a:tcPr>
                </a:tc>
                <a:tc>
                  <a:txBody>
                    <a:bodyPr/>
                    <a:lstStyle/>
                    <a:p>
                      <a:r>
                        <a:rPr lang="cs-CZ"/>
                        <a:t>17 720</a:t>
                      </a:r>
                    </a:p>
                  </a:txBody>
                  <a:tcPr marL="19050" marR="19050" marT="19050" marB="19050" anchor="ctr">
                    <a:lnL>
                      <a:noFill/>
                    </a:lnL>
                    <a:lnR>
                      <a:noFill/>
                    </a:lnR>
                    <a:lnT>
                      <a:noFill/>
                    </a:lnT>
                    <a:lnB>
                      <a:noFill/>
                    </a:lnB>
                    <a:solidFill>
                      <a:srgbClr val="FAFA00"/>
                    </a:solidFill>
                  </a:tcPr>
                </a:tc>
                <a:tc>
                  <a:txBody>
                    <a:bodyPr/>
                    <a:lstStyle/>
                    <a:p>
                      <a:r>
                        <a:rPr lang="cs-CZ"/>
                        <a:t>14 926</a:t>
                      </a:r>
                    </a:p>
                  </a:txBody>
                  <a:tcPr marL="19050" marR="19050" marT="19050" marB="19050" anchor="ctr">
                    <a:lnL>
                      <a:noFill/>
                    </a:lnL>
                    <a:lnR>
                      <a:noFill/>
                    </a:lnR>
                    <a:lnT>
                      <a:noFill/>
                    </a:lnT>
                    <a:lnB>
                      <a:noFill/>
                    </a:lnB>
                    <a:solidFill>
                      <a:srgbClr val="FAFA00"/>
                    </a:solidFill>
                  </a:tcPr>
                </a:tc>
                <a:tc>
                  <a:txBody>
                    <a:bodyPr/>
                    <a:lstStyle/>
                    <a:p>
                      <a:r>
                        <a:rPr lang="cs-CZ"/>
                        <a:t>15 239</a:t>
                      </a:r>
                    </a:p>
                  </a:txBody>
                  <a:tcPr marL="19050" marR="19050" marT="19050" marB="19050" anchor="ctr">
                    <a:lnL>
                      <a:noFill/>
                    </a:lnL>
                    <a:lnR>
                      <a:noFill/>
                    </a:lnR>
                    <a:lnT>
                      <a:noFill/>
                    </a:lnT>
                    <a:lnB>
                      <a:noFill/>
                    </a:lnB>
                    <a:solidFill>
                      <a:srgbClr val="FAFA00"/>
                    </a:solidFill>
                  </a:tcPr>
                </a:tc>
                <a:tc>
                  <a:txBody>
                    <a:bodyPr/>
                    <a:lstStyle/>
                    <a:p>
                      <a:r>
                        <a:rPr lang="cs-CZ"/>
                        <a:t>11 604 </a:t>
                      </a:r>
                    </a:p>
                  </a:txBody>
                  <a:tcPr marL="19050" marR="19050" marT="19050" marB="19050" anchor="ctr">
                    <a:lnL>
                      <a:noFill/>
                    </a:lnL>
                    <a:lnR>
                      <a:noFill/>
                    </a:lnR>
                    <a:lnT>
                      <a:noFill/>
                    </a:lnT>
                    <a:lnB>
                      <a:noFill/>
                    </a:lnB>
                    <a:solidFill>
                      <a:srgbClr val="FAFA00"/>
                    </a:solidFill>
                  </a:tcPr>
                </a:tc>
              </a:tr>
              <a:tr h="0">
                <a:tc gridSpan="6">
                  <a:txBody>
                    <a:bodyPr/>
                    <a:lstStyle/>
                    <a:p>
                      <a:r>
                        <a:rPr lang="cs-CZ" i="1" dirty="0"/>
                        <a:t>Zdroj: </a:t>
                      </a:r>
                      <a:r>
                        <a:rPr lang="cs-CZ" i="1" dirty="0" err="1"/>
                        <a:t>Čekia</a:t>
                      </a:r>
                      <a:endParaRPr lang="cs-CZ" dirty="0"/>
                    </a:p>
                  </a:txBody>
                  <a:tcPr marL="19050" marR="19050" marT="19050" marB="19050" anchor="ctr">
                    <a:lnL>
                      <a:noFill/>
                    </a:lnL>
                    <a:lnR>
                      <a:noFill/>
                    </a:lnR>
                    <a:lnT>
                      <a:noFill/>
                    </a:lnT>
                    <a:lnB>
                      <a:noFill/>
                    </a:lnB>
                    <a:solidFill>
                      <a:srgbClr val="FAFA0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4"/>
          <p:cNvSpPr>
            <a:spLocks noGrp="1"/>
          </p:cNvSpPr>
          <p:nvPr>
            <p:ph type="ftr" sz="quarter" idx="11"/>
          </p:nvPr>
        </p:nvSpPr>
        <p:spPr/>
        <p:txBody>
          <a:bodyPr/>
          <a:lstStyle/>
          <a:p>
            <a:r>
              <a:rPr lang="cs-CZ" altLang="en-US"/>
              <a:t>P1_22.2.2007</a:t>
            </a:r>
          </a:p>
        </p:txBody>
      </p:sp>
      <p:sp>
        <p:nvSpPr>
          <p:cNvPr id="5" name="Zástupný symbol pro číslo snímku 5"/>
          <p:cNvSpPr>
            <a:spLocks noGrp="1"/>
          </p:cNvSpPr>
          <p:nvPr>
            <p:ph type="sldNum" sz="quarter" idx="12"/>
          </p:nvPr>
        </p:nvSpPr>
        <p:spPr/>
        <p:txBody>
          <a:bodyPr/>
          <a:lstStyle/>
          <a:p>
            <a:fld id="{2742E5FF-1EED-4150-9BA7-EBC9343C7E7D}" type="slidenum">
              <a:rPr lang="cs-CZ" altLang="en-US"/>
              <a:pPr/>
              <a:t>5</a:t>
            </a:fld>
            <a:endParaRPr lang="cs-CZ" altLang="en-US"/>
          </a:p>
        </p:txBody>
      </p:sp>
      <p:sp>
        <p:nvSpPr>
          <p:cNvPr id="55298" name="Rectangle 2"/>
          <p:cNvSpPr>
            <a:spLocks noGrp="1" noChangeArrowheads="1"/>
          </p:cNvSpPr>
          <p:nvPr>
            <p:ph type="title"/>
          </p:nvPr>
        </p:nvSpPr>
        <p:spPr/>
        <p:txBody>
          <a:bodyPr/>
          <a:lstStyle/>
          <a:p>
            <a:r>
              <a:rPr lang="cs-CZ"/>
              <a:t>Stakeholderské pojetí podniku</a:t>
            </a:r>
          </a:p>
        </p:txBody>
      </p:sp>
      <p:sp>
        <p:nvSpPr>
          <p:cNvPr id="55299" name="Rectangle 3"/>
          <p:cNvSpPr>
            <a:spLocks noGrp="1" noChangeArrowheads="1"/>
          </p:cNvSpPr>
          <p:nvPr>
            <p:ph type="body" idx="1"/>
          </p:nvPr>
        </p:nvSpPr>
        <p:spPr>
          <a:xfrm>
            <a:off x="1524000" y="1957406"/>
            <a:ext cx="7010400" cy="4114800"/>
          </a:xfrm>
        </p:spPr>
        <p:txBody>
          <a:bodyPr/>
          <a:lstStyle/>
          <a:p>
            <a:pPr>
              <a:lnSpc>
                <a:spcPct val="80000"/>
              </a:lnSpc>
            </a:pPr>
            <a:r>
              <a:rPr lang="cs-CZ" sz="2000" dirty="0" smtClean="0"/>
              <a:t>myšlenkový proud</a:t>
            </a:r>
            <a:endParaRPr lang="cs-CZ" sz="2000" dirty="0"/>
          </a:p>
          <a:p>
            <a:pPr>
              <a:lnSpc>
                <a:spcPct val="80000"/>
              </a:lnSpc>
            </a:pPr>
            <a:r>
              <a:rPr lang="cs-CZ" sz="2000" dirty="0" smtClean="0"/>
              <a:t>80. léta</a:t>
            </a:r>
            <a:endParaRPr lang="cs-CZ" sz="2000" dirty="0"/>
          </a:p>
          <a:p>
            <a:pPr>
              <a:lnSpc>
                <a:spcPct val="80000"/>
              </a:lnSpc>
            </a:pPr>
            <a:r>
              <a:rPr lang="cs-CZ" sz="2000" dirty="0"/>
              <a:t>posun od finančního a hmotného kapitálu k nehmotnému</a:t>
            </a:r>
          </a:p>
          <a:p>
            <a:pPr>
              <a:lnSpc>
                <a:spcPct val="80000"/>
              </a:lnSpc>
            </a:pPr>
            <a:r>
              <a:rPr lang="cs-CZ" sz="2000" dirty="0" err="1"/>
              <a:t>shareholderské</a:t>
            </a:r>
            <a:r>
              <a:rPr lang="cs-CZ" sz="2000" dirty="0"/>
              <a:t> pojetí </a:t>
            </a:r>
            <a:r>
              <a:rPr lang="cs-CZ" sz="2000" dirty="0" smtClean="0"/>
              <a:t>       </a:t>
            </a:r>
            <a:r>
              <a:rPr lang="cs-CZ" sz="2000" dirty="0" err="1" smtClean="0"/>
              <a:t>stakeholderské</a:t>
            </a:r>
            <a:r>
              <a:rPr lang="cs-CZ" sz="2000" dirty="0" smtClean="0"/>
              <a:t> </a:t>
            </a:r>
            <a:r>
              <a:rPr lang="cs-CZ" sz="2000" dirty="0"/>
              <a:t>pojetí </a:t>
            </a:r>
            <a:r>
              <a:rPr lang="cs-CZ" sz="2000" dirty="0" smtClean="0"/>
              <a:t>podniku</a:t>
            </a:r>
            <a:endParaRPr lang="cs-CZ" sz="2000" dirty="0"/>
          </a:p>
          <a:p>
            <a:pPr>
              <a:lnSpc>
                <a:spcPct val="80000"/>
              </a:lnSpc>
            </a:pPr>
            <a:r>
              <a:rPr lang="cs-CZ" sz="2000" dirty="0" err="1" smtClean="0"/>
              <a:t>stakeholdeři</a:t>
            </a:r>
            <a:endParaRPr lang="cs-CZ" sz="2000" dirty="0"/>
          </a:p>
          <a:p>
            <a:pPr>
              <a:lnSpc>
                <a:spcPct val="80000"/>
              </a:lnSpc>
            </a:pPr>
            <a:endParaRPr lang="cs-CZ" sz="2600" dirty="0"/>
          </a:p>
          <a:p>
            <a:pPr>
              <a:lnSpc>
                <a:spcPct val="80000"/>
              </a:lnSpc>
            </a:pPr>
            <a:endParaRPr lang="cs-CZ" sz="2600" dirty="0"/>
          </a:p>
          <a:p>
            <a:pPr>
              <a:lnSpc>
                <a:spcPct val="80000"/>
              </a:lnSpc>
            </a:pPr>
            <a:endParaRPr lang="cs-CZ" sz="2600" dirty="0"/>
          </a:p>
          <a:p>
            <a:pPr>
              <a:lnSpc>
                <a:spcPct val="80000"/>
              </a:lnSpc>
            </a:pPr>
            <a:endParaRPr lang="cs-CZ" sz="2600" dirty="0"/>
          </a:p>
        </p:txBody>
      </p:sp>
      <p:sp>
        <p:nvSpPr>
          <p:cNvPr id="6" name="Šipka doprava 5"/>
          <p:cNvSpPr/>
          <p:nvPr/>
        </p:nvSpPr>
        <p:spPr>
          <a:xfrm>
            <a:off x="4500562" y="2928934"/>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ltLang="en-US"/>
              <a:t>P1_22.2.2007</a:t>
            </a:r>
          </a:p>
        </p:txBody>
      </p:sp>
      <p:sp>
        <p:nvSpPr>
          <p:cNvPr id="7" name="Zástupný symbol pro číslo snímku 6"/>
          <p:cNvSpPr>
            <a:spLocks noGrp="1"/>
          </p:cNvSpPr>
          <p:nvPr>
            <p:ph type="sldNum" sz="quarter" idx="12"/>
          </p:nvPr>
        </p:nvSpPr>
        <p:spPr/>
        <p:txBody>
          <a:bodyPr/>
          <a:lstStyle/>
          <a:p>
            <a:fld id="{390C5C9A-7B7B-4B8E-AC41-776972E02C5A}" type="slidenum">
              <a:rPr lang="cs-CZ" altLang="en-US"/>
              <a:pPr/>
              <a:t>6</a:t>
            </a:fld>
            <a:endParaRPr lang="cs-CZ" altLang="en-US"/>
          </a:p>
        </p:txBody>
      </p:sp>
      <p:sp>
        <p:nvSpPr>
          <p:cNvPr id="12290" name="Rectangle 2"/>
          <p:cNvSpPr>
            <a:spLocks noGrp="1" noChangeArrowheads="1"/>
          </p:cNvSpPr>
          <p:nvPr>
            <p:ph type="title"/>
          </p:nvPr>
        </p:nvSpPr>
        <p:spPr/>
        <p:txBody>
          <a:bodyPr/>
          <a:lstStyle/>
          <a:p>
            <a:r>
              <a:rPr lang="cs-CZ" dirty="0"/>
              <a:t>Očekávání a moc </a:t>
            </a:r>
            <a:r>
              <a:rPr lang="cs-CZ" dirty="0" err="1"/>
              <a:t>stakeholderů</a:t>
            </a:r>
            <a:endParaRPr lang="cs-CZ" dirty="0"/>
          </a:p>
        </p:txBody>
      </p:sp>
      <p:sp>
        <p:nvSpPr>
          <p:cNvPr id="12291" name="Rectangle 3"/>
          <p:cNvSpPr>
            <a:spLocks noGrp="1" noChangeArrowheads="1"/>
          </p:cNvSpPr>
          <p:nvPr>
            <p:ph type="body" sz="half" idx="1"/>
          </p:nvPr>
        </p:nvSpPr>
        <p:spPr>
          <a:xfrm>
            <a:off x="857224" y="1857364"/>
            <a:ext cx="3429000" cy="4114800"/>
          </a:xfrm>
        </p:spPr>
        <p:txBody>
          <a:bodyPr/>
          <a:lstStyle/>
          <a:p>
            <a:pPr>
              <a:buFont typeface="Wingdings" pitchFamily="2" charset="2"/>
              <a:buNone/>
            </a:pPr>
            <a:r>
              <a:rPr lang="cs-CZ" sz="2000" b="1" dirty="0"/>
              <a:t>Přiřaďte:</a:t>
            </a:r>
          </a:p>
          <a:p>
            <a:pPr>
              <a:buFont typeface="Wingdings" pitchFamily="2" charset="2"/>
              <a:buNone/>
            </a:pPr>
            <a:endParaRPr lang="cs-CZ" sz="2000" b="1" dirty="0"/>
          </a:p>
          <a:p>
            <a:r>
              <a:rPr lang="cs-CZ" sz="2000" dirty="0"/>
              <a:t>vlastníci</a:t>
            </a:r>
          </a:p>
          <a:p>
            <a:r>
              <a:rPr lang="cs-CZ" sz="2000" dirty="0"/>
              <a:t>zaměstnanci</a:t>
            </a:r>
          </a:p>
          <a:p>
            <a:r>
              <a:rPr lang="cs-CZ" sz="2000" dirty="0"/>
              <a:t>věřitelé</a:t>
            </a:r>
          </a:p>
          <a:p>
            <a:r>
              <a:rPr lang="cs-CZ" sz="2000" dirty="0"/>
              <a:t>dodavatelé</a:t>
            </a:r>
          </a:p>
          <a:p>
            <a:r>
              <a:rPr lang="cs-CZ" sz="2000" dirty="0"/>
              <a:t>odběratelé</a:t>
            </a:r>
          </a:p>
          <a:p>
            <a:r>
              <a:rPr lang="cs-CZ" sz="2000" dirty="0"/>
              <a:t>stát</a:t>
            </a:r>
          </a:p>
        </p:txBody>
      </p:sp>
      <p:sp>
        <p:nvSpPr>
          <p:cNvPr id="12292" name="Rectangle 4"/>
          <p:cNvSpPr>
            <a:spLocks noGrp="1" noChangeArrowheads="1"/>
          </p:cNvSpPr>
          <p:nvPr>
            <p:ph type="body" sz="half" idx="2"/>
          </p:nvPr>
        </p:nvSpPr>
        <p:spPr>
          <a:xfrm>
            <a:off x="3238500" y="1643050"/>
            <a:ext cx="5905500" cy="4933950"/>
          </a:xfrm>
        </p:spPr>
        <p:txBody>
          <a:bodyPr/>
          <a:lstStyle/>
          <a:p>
            <a:r>
              <a:rPr lang="cs-CZ" sz="2000" dirty="0" smtClean="0"/>
              <a:t>vykonávání zajímavé a dobře placené práce</a:t>
            </a:r>
          </a:p>
          <a:p>
            <a:r>
              <a:rPr lang="cs-CZ" sz="2000" dirty="0" smtClean="0"/>
              <a:t>maximalizace </a:t>
            </a:r>
            <a:r>
              <a:rPr lang="cs-CZ" sz="2000" dirty="0"/>
              <a:t>zúročení úvěrů a jistoty jejich návratnosti</a:t>
            </a:r>
          </a:p>
          <a:p>
            <a:r>
              <a:rPr lang="cs-CZ" sz="2000" dirty="0"/>
              <a:t>maximalizace zúročení vloženého kapitálu</a:t>
            </a:r>
          </a:p>
          <a:p>
            <a:r>
              <a:rPr lang="cs-CZ" sz="2000" dirty="0" smtClean="0"/>
              <a:t>odvádění daní, zajišťování zaměstnanosti, sponzorování </a:t>
            </a:r>
            <a:r>
              <a:rPr lang="cs-CZ" sz="2000" dirty="0" err="1" smtClean="0"/>
              <a:t>věřejně</a:t>
            </a:r>
            <a:r>
              <a:rPr lang="cs-CZ" sz="2000" dirty="0" smtClean="0"/>
              <a:t> prospěšné činnosti</a:t>
            </a:r>
          </a:p>
          <a:p>
            <a:r>
              <a:rPr lang="cs-CZ" sz="2000" dirty="0" smtClean="0"/>
              <a:t>vstřícného </a:t>
            </a:r>
            <a:r>
              <a:rPr lang="cs-CZ" sz="2000" dirty="0"/>
              <a:t>a spolehlivého partnera, který za přiměřené ceny poskytuje kvalitní výrobky či služby</a:t>
            </a:r>
          </a:p>
          <a:p>
            <a:r>
              <a:rPr lang="cs-CZ" sz="2000" dirty="0"/>
              <a:t>spolehlivého zákazníka, který hradí své závazky a je možno dohodnout se na dobré ceně</a:t>
            </a:r>
          </a:p>
          <a:p>
            <a:endParaRPr lang="cs-CZ"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5"/>
          <p:cNvSpPr>
            <a:spLocks noGrp="1"/>
          </p:cNvSpPr>
          <p:nvPr>
            <p:ph type="ftr" sz="quarter" idx="11"/>
          </p:nvPr>
        </p:nvSpPr>
        <p:spPr/>
        <p:txBody>
          <a:bodyPr/>
          <a:lstStyle/>
          <a:p>
            <a:r>
              <a:rPr lang="cs-CZ" altLang="en-US"/>
              <a:t>P1_22.2.2007</a:t>
            </a:r>
          </a:p>
        </p:txBody>
      </p:sp>
      <p:sp>
        <p:nvSpPr>
          <p:cNvPr id="6" name="Zástupný symbol pro číslo snímku 6"/>
          <p:cNvSpPr>
            <a:spLocks noGrp="1"/>
          </p:cNvSpPr>
          <p:nvPr>
            <p:ph type="sldNum" sz="quarter" idx="12"/>
          </p:nvPr>
        </p:nvSpPr>
        <p:spPr/>
        <p:txBody>
          <a:bodyPr/>
          <a:lstStyle/>
          <a:p>
            <a:fld id="{5A9BDC46-2516-4768-AECF-BBB3E4C2487A}" type="slidenum">
              <a:rPr lang="cs-CZ" altLang="en-US"/>
              <a:pPr/>
              <a:t>7</a:t>
            </a:fld>
            <a:endParaRPr lang="cs-CZ" altLang="en-US"/>
          </a:p>
        </p:txBody>
      </p:sp>
      <p:sp>
        <p:nvSpPr>
          <p:cNvPr id="56322" name="Rectangle 2"/>
          <p:cNvSpPr>
            <a:spLocks noGrp="1" noChangeArrowheads="1"/>
          </p:cNvSpPr>
          <p:nvPr>
            <p:ph type="title"/>
          </p:nvPr>
        </p:nvSpPr>
        <p:spPr>
          <a:xfrm>
            <a:off x="1928794" y="277813"/>
            <a:ext cx="6758006" cy="1139825"/>
          </a:xfrm>
        </p:spPr>
        <p:txBody>
          <a:bodyPr/>
          <a:lstStyle/>
          <a:p>
            <a:r>
              <a:rPr lang="cs-CZ" dirty="0"/>
              <a:t>Životní cyklus podniku</a:t>
            </a:r>
          </a:p>
        </p:txBody>
      </p:sp>
      <p:sp>
        <p:nvSpPr>
          <p:cNvPr id="56323" name="Rectangle 3"/>
          <p:cNvSpPr>
            <a:spLocks noGrp="1" noChangeArrowheads="1"/>
          </p:cNvSpPr>
          <p:nvPr>
            <p:ph type="body" sz="half" idx="1"/>
          </p:nvPr>
        </p:nvSpPr>
        <p:spPr/>
        <p:txBody>
          <a:bodyPr/>
          <a:lstStyle/>
          <a:p>
            <a:r>
              <a:rPr lang="cs-CZ" sz="2600" dirty="0"/>
              <a:t>založení</a:t>
            </a:r>
          </a:p>
          <a:p>
            <a:r>
              <a:rPr lang="cs-CZ" sz="2600" dirty="0"/>
              <a:t>růst</a:t>
            </a:r>
          </a:p>
          <a:p>
            <a:r>
              <a:rPr lang="cs-CZ" sz="2600" dirty="0"/>
              <a:t>stabilizace</a:t>
            </a:r>
          </a:p>
          <a:p>
            <a:r>
              <a:rPr lang="cs-CZ" sz="2600" dirty="0" smtClean="0"/>
              <a:t>krize</a:t>
            </a:r>
            <a:endParaRPr lang="cs-CZ" sz="2600" dirty="0"/>
          </a:p>
          <a:p>
            <a:r>
              <a:rPr lang="cs-CZ" sz="2600" dirty="0"/>
              <a:t>zrušení a zánik</a:t>
            </a:r>
          </a:p>
          <a:p>
            <a:endParaRPr lang="cs-CZ" sz="2600" dirty="0"/>
          </a:p>
        </p:txBody>
      </p:sp>
      <p:pic>
        <p:nvPicPr>
          <p:cNvPr id="56324" name="Picture 4"/>
          <p:cNvPicPr>
            <a:picLocks noChangeAspect="1" noChangeArrowheads="1"/>
          </p:cNvPicPr>
          <p:nvPr>
            <p:ph sz="half" idx="2"/>
          </p:nvPr>
        </p:nvPicPr>
        <p:blipFill>
          <a:blip r:embed="rId2" cstate="print"/>
          <a:srcRect/>
          <a:stretch>
            <a:fillRect/>
          </a:stretch>
        </p:blipFill>
        <p:spPr>
          <a:xfrm>
            <a:off x="3492500" y="1628775"/>
            <a:ext cx="5291138" cy="3641725"/>
          </a:xfrm>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podniku</a:t>
            </a:r>
            <a:endParaRPr lang="cs-CZ" dirty="0"/>
          </a:p>
        </p:txBody>
      </p:sp>
      <p:sp>
        <p:nvSpPr>
          <p:cNvPr id="3" name="Zástupný symbol pro obsah 2"/>
          <p:cNvSpPr>
            <a:spLocks noGrp="1"/>
          </p:cNvSpPr>
          <p:nvPr>
            <p:ph idx="1"/>
          </p:nvPr>
        </p:nvSpPr>
        <p:spPr/>
        <p:txBody>
          <a:bodyPr/>
          <a:lstStyle/>
          <a:p>
            <a:pPr>
              <a:buNone/>
            </a:pPr>
            <a:r>
              <a:rPr lang="cs-CZ" sz="2400" dirty="0" smtClean="0"/>
              <a:t>Založení podniku x vznik</a:t>
            </a:r>
          </a:p>
          <a:p>
            <a:pPr>
              <a:buNone/>
            </a:pPr>
            <a:r>
              <a:rPr lang="cs-CZ" sz="2400" dirty="0" smtClean="0"/>
              <a:t>Podnikatelský plán</a:t>
            </a:r>
          </a:p>
          <a:p>
            <a:r>
              <a:rPr lang="cs-CZ" sz="2400" dirty="0" smtClean="0"/>
              <a:t>obsah</a:t>
            </a:r>
          </a:p>
          <a:p>
            <a:pPr lvl="0"/>
            <a:r>
              <a:rPr lang="cs-CZ" sz="2400" dirty="0" smtClean="0"/>
              <a:t>s</a:t>
            </a:r>
            <a:r>
              <a:rPr lang="cs-CZ" sz="2400" dirty="0" smtClean="0">
                <a:solidFill>
                  <a:schemeClr val="tx2"/>
                </a:solidFill>
                <a:latin typeface="+mn-lt"/>
                <a:ea typeface="+mn-ea"/>
                <a:cs typeface="+mn-cs"/>
              </a:rPr>
              <a:t>truktura </a:t>
            </a:r>
            <a:r>
              <a:rPr lang="cs-CZ" sz="2400" dirty="0">
                <a:solidFill>
                  <a:schemeClr val="tx2"/>
                </a:solidFill>
                <a:latin typeface="+mn-lt"/>
                <a:ea typeface="+mn-ea"/>
                <a:cs typeface="+mn-cs"/>
              </a:rPr>
              <a:t>plánu</a:t>
            </a:r>
          </a:p>
          <a:p>
            <a:pPr lvl="1"/>
            <a:r>
              <a:rPr lang="cs-CZ" sz="1600" dirty="0" smtClean="0">
                <a:solidFill>
                  <a:schemeClr val="tx2"/>
                </a:solidFill>
                <a:latin typeface="+mn-lt"/>
                <a:ea typeface="+mn-ea"/>
                <a:cs typeface="+mn-cs"/>
              </a:rPr>
              <a:t>shrnutí </a:t>
            </a:r>
            <a:endParaRPr lang="cs-CZ" sz="1600" dirty="0">
              <a:solidFill>
                <a:schemeClr val="tx2"/>
              </a:solidFill>
              <a:latin typeface="+mn-lt"/>
              <a:ea typeface="+mn-ea"/>
              <a:cs typeface="+mn-cs"/>
            </a:endParaRPr>
          </a:p>
          <a:p>
            <a:pPr lvl="1"/>
            <a:r>
              <a:rPr lang="cs-CZ" sz="1600" dirty="0" smtClean="0">
                <a:solidFill>
                  <a:schemeClr val="tx2"/>
                </a:solidFill>
                <a:latin typeface="+mn-lt"/>
                <a:ea typeface="+mn-ea"/>
                <a:cs typeface="+mn-cs"/>
              </a:rPr>
              <a:t>charakteristika </a:t>
            </a:r>
            <a:r>
              <a:rPr lang="cs-CZ" sz="1600" dirty="0">
                <a:solidFill>
                  <a:schemeClr val="tx2"/>
                </a:solidFill>
                <a:latin typeface="+mn-lt"/>
                <a:ea typeface="+mn-ea"/>
                <a:cs typeface="+mn-cs"/>
              </a:rPr>
              <a:t>podniku a jeho cíle</a:t>
            </a:r>
          </a:p>
          <a:p>
            <a:pPr lvl="1"/>
            <a:r>
              <a:rPr lang="cs-CZ" sz="1600" dirty="0" smtClean="0">
                <a:solidFill>
                  <a:schemeClr val="tx2"/>
                </a:solidFill>
                <a:latin typeface="+mn-lt"/>
                <a:ea typeface="+mn-ea"/>
                <a:cs typeface="+mn-cs"/>
              </a:rPr>
              <a:t>organizace </a:t>
            </a:r>
            <a:r>
              <a:rPr lang="cs-CZ" sz="1600" dirty="0">
                <a:solidFill>
                  <a:schemeClr val="tx2"/>
                </a:solidFill>
                <a:latin typeface="+mn-lt"/>
                <a:ea typeface="+mn-ea"/>
                <a:cs typeface="+mn-cs"/>
              </a:rPr>
              <a:t>podniku a klíčové osobnosti </a:t>
            </a:r>
            <a:r>
              <a:rPr lang="cs-CZ" sz="1600" dirty="0" smtClean="0">
                <a:solidFill>
                  <a:schemeClr val="tx2"/>
                </a:solidFill>
                <a:latin typeface="+mn-lt"/>
                <a:ea typeface="+mn-ea"/>
                <a:cs typeface="+mn-cs"/>
              </a:rPr>
              <a:t>– </a:t>
            </a:r>
            <a:r>
              <a:rPr lang="cs-CZ" sz="1600" dirty="0">
                <a:solidFill>
                  <a:schemeClr val="tx2"/>
                </a:solidFill>
                <a:latin typeface="+mn-lt"/>
                <a:ea typeface="+mn-ea"/>
                <a:cs typeface="+mn-cs"/>
              </a:rPr>
              <a:t>management</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okolí společnosti (analýza trhu, odbyt, výroba,…)</a:t>
            </a:r>
          </a:p>
          <a:p>
            <a:pPr lvl="1"/>
            <a:r>
              <a:rPr lang="cs-CZ" sz="1600" dirty="0" smtClean="0">
                <a:solidFill>
                  <a:schemeClr val="tx2"/>
                </a:solidFill>
                <a:latin typeface="+mn-lt"/>
                <a:ea typeface="+mn-ea"/>
                <a:cs typeface="+mn-cs"/>
              </a:rPr>
              <a:t>analýza </a:t>
            </a:r>
            <a:r>
              <a:rPr lang="cs-CZ" sz="1600" dirty="0">
                <a:solidFill>
                  <a:schemeClr val="tx2"/>
                </a:solidFill>
                <a:latin typeface="+mn-lt"/>
                <a:ea typeface="+mn-ea"/>
                <a:cs typeface="+mn-cs"/>
              </a:rPr>
              <a:t>silných a slabých stránek</a:t>
            </a:r>
          </a:p>
          <a:p>
            <a:pPr lvl="1"/>
            <a:r>
              <a:rPr lang="cs-CZ" sz="1600" dirty="0" smtClean="0">
                <a:solidFill>
                  <a:schemeClr val="tx2"/>
                </a:solidFill>
                <a:latin typeface="+mn-lt"/>
                <a:ea typeface="+mn-ea"/>
                <a:cs typeface="+mn-cs"/>
              </a:rPr>
              <a:t>finanční </a:t>
            </a:r>
            <a:r>
              <a:rPr lang="cs-CZ" sz="1600" dirty="0">
                <a:solidFill>
                  <a:schemeClr val="tx2"/>
                </a:solidFill>
                <a:latin typeface="+mn-lt"/>
                <a:ea typeface="+mn-ea"/>
                <a:cs typeface="+mn-cs"/>
              </a:rPr>
              <a:t>plán</a:t>
            </a:r>
          </a:p>
          <a:p>
            <a:pPr lvl="1"/>
            <a:r>
              <a:rPr lang="cs-CZ" sz="1600" dirty="0" smtClean="0">
                <a:solidFill>
                  <a:schemeClr val="tx2"/>
                </a:solidFill>
                <a:latin typeface="+mn-lt"/>
                <a:ea typeface="+mn-ea"/>
                <a:cs typeface="+mn-cs"/>
              </a:rPr>
              <a:t>harmonogram</a:t>
            </a:r>
            <a:endParaRPr lang="cs-CZ" sz="1600" dirty="0">
              <a:solidFill>
                <a:schemeClr val="tx2"/>
              </a:solidFill>
              <a:latin typeface="+mn-lt"/>
              <a:ea typeface="+mn-ea"/>
              <a:cs typeface="+mn-cs"/>
            </a:endParaRPr>
          </a:p>
          <a:p>
            <a:endParaRPr lang="cs-CZ" sz="1600" dirty="0" smtClean="0"/>
          </a:p>
          <a:p>
            <a:endParaRPr lang="cs-CZ" sz="16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8</a:t>
            </a:fld>
            <a:endParaRPr lang="cs-C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u="sng" dirty="0" smtClean="0">
                <a:solidFill>
                  <a:srgbClr val="00B050"/>
                </a:solidFill>
                <a:hlinkClick r:id="rId2" tooltip="Detail subjektu Jihomoravské inovační centrum"/>
              </a:rPr>
              <a:t>Příklad: </a:t>
            </a:r>
            <a:r>
              <a:rPr lang="cs-CZ" sz="2800" u="sng" dirty="0" smtClean="0">
                <a:solidFill>
                  <a:srgbClr val="00B050"/>
                </a:solidFill>
                <a:latin typeface="+mj-lt"/>
                <a:ea typeface="+mj-ea"/>
                <a:cs typeface="+mj-cs"/>
                <a:hlinkClick r:id="rId2" tooltip="Detail subjektu Jihomoravské inovační centrum"/>
              </a:rPr>
              <a:t>Jihomoravské </a:t>
            </a:r>
            <a:r>
              <a:rPr lang="cs-CZ" sz="2800" u="sng" dirty="0">
                <a:solidFill>
                  <a:srgbClr val="00B050"/>
                </a:solidFill>
                <a:latin typeface="+mj-lt"/>
                <a:ea typeface="+mj-ea"/>
                <a:cs typeface="+mj-cs"/>
                <a:hlinkClick r:id="rId2" tooltip="Detail subjektu Jihomoravské inovační centrum"/>
              </a:rPr>
              <a:t>inovační </a:t>
            </a:r>
            <a:r>
              <a:rPr lang="cs-CZ" sz="2800" u="sng" dirty="0" smtClean="0">
                <a:solidFill>
                  <a:srgbClr val="00B050"/>
                </a:solidFill>
                <a:latin typeface="+mj-lt"/>
                <a:ea typeface="+mj-ea"/>
                <a:cs typeface="+mj-cs"/>
                <a:hlinkClick r:id="rId2" tooltip="Detail subjektu Jihomoravské inovační centrum"/>
              </a:rPr>
              <a:t>centrum</a:t>
            </a:r>
            <a:r>
              <a:rPr lang="cs-CZ" sz="2800" u="sng" dirty="0" smtClean="0">
                <a:solidFill>
                  <a:srgbClr val="00B050"/>
                </a:solidFill>
                <a:latin typeface="+mj-lt"/>
                <a:ea typeface="+mj-ea"/>
                <a:cs typeface="+mj-cs"/>
              </a:rPr>
              <a:t> – doporučení pro podnikatelský plán</a:t>
            </a:r>
            <a:r>
              <a:rPr lang="cs-CZ" sz="2800" dirty="0" smtClean="0">
                <a:solidFill>
                  <a:srgbClr val="00B050"/>
                </a:solidFill>
                <a:latin typeface="+mj-lt"/>
                <a:ea typeface="+mj-ea"/>
                <a:cs typeface="+mj-cs"/>
              </a:rPr>
              <a:t>:</a:t>
            </a:r>
            <a:r>
              <a:rPr lang="cs-CZ" sz="2800" dirty="0">
                <a:solidFill>
                  <a:srgbClr val="00B050"/>
                </a:solidFill>
                <a:latin typeface="+mj-lt"/>
                <a:ea typeface="+mj-ea"/>
                <a:cs typeface="+mj-cs"/>
              </a:rPr>
              <a:t/>
            </a:r>
            <a:br>
              <a:rPr lang="cs-CZ" sz="2800" dirty="0">
                <a:solidFill>
                  <a:srgbClr val="00B050"/>
                </a:solidFill>
                <a:latin typeface="+mj-lt"/>
                <a:ea typeface="+mj-ea"/>
                <a:cs typeface="+mj-cs"/>
              </a:rPr>
            </a:br>
            <a:endParaRPr lang="cs-CZ" sz="2800" dirty="0">
              <a:solidFill>
                <a:srgbClr val="00B050"/>
              </a:solidFill>
            </a:endParaRPr>
          </a:p>
        </p:txBody>
      </p:sp>
      <p:sp>
        <p:nvSpPr>
          <p:cNvPr id="3" name="Zástupný symbol pro obsah 2"/>
          <p:cNvSpPr>
            <a:spLocks noGrp="1"/>
          </p:cNvSpPr>
          <p:nvPr>
            <p:ph idx="1"/>
          </p:nvPr>
        </p:nvSpPr>
        <p:spPr>
          <a:solidFill>
            <a:srgbClr val="92D050"/>
          </a:solidFill>
          <a:ln>
            <a:solidFill>
              <a:schemeClr val="accent1"/>
            </a:solidFill>
          </a:ln>
          <a:effectLst>
            <a:outerShdw blurRad="50800" dist="38100" dir="2700000" algn="tl" rotWithShape="0">
              <a:prstClr val="black">
                <a:alpha val="40000"/>
              </a:prstClr>
            </a:outerShdw>
          </a:effectLst>
        </p:spPr>
        <p:txBody>
          <a:bodyPr/>
          <a:lstStyle/>
          <a:p>
            <a:pPr lvl="0"/>
            <a:r>
              <a:rPr lang="cs-CZ" sz="1400" b="1" dirty="0" smtClean="0">
                <a:solidFill>
                  <a:schemeClr val="tx2"/>
                </a:solidFill>
                <a:latin typeface="+mn-lt"/>
                <a:ea typeface="+mn-ea"/>
                <a:cs typeface="+mn-cs"/>
              </a:rPr>
              <a:t>stručné </a:t>
            </a:r>
            <a:r>
              <a:rPr lang="cs-CZ" sz="1400" b="1" dirty="0">
                <a:solidFill>
                  <a:schemeClr val="tx2"/>
                </a:solidFill>
                <a:latin typeface="+mn-lt"/>
                <a:ea typeface="+mn-ea"/>
                <a:cs typeface="+mn-cs"/>
              </a:rPr>
              <a:t>shrnutí</a:t>
            </a:r>
            <a:r>
              <a:rPr lang="cs-CZ" sz="1400" dirty="0">
                <a:solidFill>
                  <a:schemeClr val="tx2"/>
                </a:solidFill>
                <a:latin typeface="+mn-lt"/>
                <a:ea typeface="+mn-ea"/>
                <a:cs typeface="+mn-cs"/>
              </a:rPr>
              <a:t> – podnikatelská myšlenka, cíle, konkurenční výhoda, jedinečnost produktu a jeho ochrana, cílové segmenty trhu, finanční cíle, potenciální zisk</a:t>
            </a:r>
          </a:p>
          <a:p>
            <a:pPr lvl="0"/>
            <a:r>
              <a:rPr lang="cs-CZ" sz="1400" b="1" dirty="0">
                <a:solidFill>
                  <a:schemeClr val="tx2"/>
                </a:solidFill>
                <a:latin typeface="+mn-lt"/>
                <a:ea typeface="+mn-ea"/>
                <a:cs typeface="+mn-cs"/>
              </a:rPr>
              <a:t>popis projektu</a:t>
            </a:r>
            <a:r>
              <a:rPr lang="cs-CZ" sz="1400" dirty="0">
                <a:solidFill>
                  <a:schemeClr val="tx2"/>
                </a:solidFill>
                <a:latin typeface="+mn-lt"/>
                <a:ea typeface="+mn-ea"/>
                <a:cs typeface="+mn-cs"/>
              </a:rPr>
              <a:t> – popis produktu a jeho přínosu (zda se jedná o výrobek či službu, výhody, jedinečnost), identifikace zákaznických segmentů (pro koho je výrobek/služba určena, jaké potřeby produkt uspokojuje), ochrana duševního vlastnictví (patenty, obchodní značky, copyright a jiná práva), tým (zkušenosti, vzdělání a dosažené úspěchy členů týmu), definice cílů projektu</a:t>
            </a:r>
          </a:p>
          <a:p>
            <a:pPr lvl="0"/>
            <a:r>
              <a:rPr lang="cs-CZ" sz="1400" b="1" dirty="0">
                <a:solidFill>
                  <a:schemeClr val="tx2"/>
                </a:solidFill>
                <a:latin typeface="+mn-lt"/>
                <a:ea typeface="+mn-ea"/>
                <a:cs typeface="+mn-cs"/>
              </a:rPr>
              <a:t>analýzy</a:t>
            </a:r>
            <a:r>
              <a:rPr lang="cs-CZ" sz="1400" dirty="0">
                <a:solidFill>
                  <a:schemeClr val="tx2"/>
                </a:solidFill>
                <a:latin typeface="+mn-lt"/>
                <a:ea typeface="+mn-ea"/>
                <a:cs typeface="+mn-cs"/>
              </a:rPr>
              <a:t> – trh (jednotlivé segmenty, konkurenční produkty, síla konkurentů), dodavatelé, odběratelé, výrobní proces a nákladová rozvaha, výzkum a vývoj</a:t>
            </a:r>
          </a:p>
          <a:p>
            <a:pPr lvl="0"/>
            <a:r>
              <a:rPr lang="cs-CZ" sz="1400" b="1" u="sng" dirty="0">
                <a:solidFill>
                  <a:schemeClr val="tx2"/>
                </a:solidFill>
                <a:latin typeface="+mn-lt"/>
                <a:ea typeface="+mn-ea"/>
                <a:cs typeface="+mn-cs"/>
                <a:hlinkClick r:id="rId3"/>
              </a:rPr>
              <a:t>SWOT analýza</a:t>
            </a:r>
            <a:r>
              <a:rPr lang="cs-CZ" sz="1400" dirty="0">
                <a:solidFill>
                  <a:schemeClr val="tx2"/>
                </a:solidFill>
                <a:latin typeface="+mn-lt"/>
                <a:ea typeface="+mn-ea"/>
                <a:cs typeface="+mn-cs"/>
              </a:rPr>
              <a:t> – shrnutí a vyhodnocení projektu</a:t>
            </a:r>
          </a:p>
          <a:p>
            <a:pPr lvl="0"/>
            <a:r>
              <a:rPr lang="cs-CZ" sz="1400" b="1" dirty="0">
                <a:solidFill>
                  <a:schemeClr val="tx2"/>
                </a:solidFill>
                <a:latin typeface="+mn-lt"/>
                <a:ea typeface="+mn-ea"/>
                <a:cs typeface="+mn-cs"/>
              </a:rPr>
              <a:t>návrhová část</a:t>
            </a:r>
            <a:r>
              <a:rPr lang="cs-CZ" sz="1400" dirty="0">
                <a:solidFill>
                  <a:schemeClr val="tx2"/>
                </a:solidFill>
                <a:latin typeface="+mn-lt"/>
                <a:ea typeface="+mn-ea"/>
                <a:cs typeface="+mn-cs"/>
              </a:rPr>
              <a:t> – cíle (definice cílů projektu v čase), strategie (produktu, ceny, distribuce, propagace, procesů a lidí)</a:t>
            </a:r>
          </a:p>
          <a:p>
            <a:pPr lvl="0"/>
            <a:r>
              <a:rPr lang="cs-CZ" sz="1400" b="1" dirty="0">
                <a:solidFill>
                  <a:schemeClr val="tx2"/>
                </a:solidFill>
                <a:latin typeface="+mn-lt"/>
                <a:ea typeface="+mn-ea"/>
                <a:cs typeface="+mn-cs"/>
              </a:rPr>
              <a:t>finance</a:t>
            </a:r>
            <a:r>
              <a:rPr lang="cs-CZ" sz="1400" dirty="0">
                <a:solidFill>
                  <a:schemeClr val="tx2"/>
                </a:solidFill>
                <a:latin typeface="+mn-lt"/>
                <a:ea typeface="+mn-ea"/>
                <a:cs typeface="+mn-cs"/>
              </a:rPr>
              <a:t> – náklady, předpoklad výnosů, projekce nákladů a výnosů, aktiv a pasiv a cash-</a:t>
            </a:r>
            <a:r>
              <a:rPr lang="cs-CZ" sz="1400" dirty="0" err="1">
                <a:solidFill>
                  <a:schemeClr val="tx2"/>
                </a:solidFill>
                <a:latin typeface="+mn-lt"/>
                <a:ea typeface="+mn-ea"/>
                <a:cs typeface="+mn-cs"/>
              </a:rPr>
              <a:t>flow</a:t>
            </a:r>
            <a:endParaRPr lang="cs-CZ" sz="1400" dirty="0">
              <a:solidFill>
                <a:schemeClr val="tx2"/>
              </a:solidFill>
              <a:latin typeface="+mn-lt"/>
              <a:ea typeface="+mn-ea"/>
              <a:cs typeface="+mn-cs"/>
            </a:endParaRPr>
          </a:p>
          <a:p>
            <a:pPr lvl="0"/>
            <a:r>
              <a:rPr lang="cs-CZ" sz="1400" b="1" dirty="0">
                <a:solidFill>
                  <a:schemeClr val="tx2"/>
                </a:solidFill>
                <a:latin typeface="+mn-lt"/>
                <a:ea typeface="+mn-ea"/>
                <a:cs typeface="+mn-cs"/>
              </a:rPr>
              <a:t>analýza rizik</a:t>
            </a:r>
            <a:r>
              <a:rPr lang="cs-CZ" sz="1400" dirty="0">
                <a:solidFill>
                  <a:schemeClr val="tx2"/>
                </a:solidFill>
                <a:latin typeface="+mn-lt"/>
                <a:ea typeface="+mn-ea"/>
                <a:cs typeface="+mn-cs"/>
              </a:rPr>
              <a:t> – vnitřní rizika projektu (ta, která můžete ovlivnit), vnější rizika projektu (např. právní prostředí, konkurence vyvíjející podobný produkt apod.), opatření k minimalizaci rizik</a:t>
            </a:r>
          </a:p>
          <a:p>
            <a:endParaRPr lang="cs-CZ" sz="1400" dirty="0"/>
          </a:p>
        </p:txBody>
      </p:sp>
      <p:sp>
        <p:nvSpPr>
          <p:cNvPr id="4" name="Zástupný symbol pro číslo snímku 3"/>
          <p:cNvSpPr>
            <a:spLocks noGrp="1"/>
          </p:cNvSpPr>
          <p:nvPr>
            <p:ph type="sldNum" sz="quarter" idx="12"/>
          </p:nvPr>
        </p:nvSpPr>
        <p:spPr/>
        <p:txBody>
          <a:bodyPr/>
          <a:lstStyle/>
          <a:p>
            <a:fld id="{F982DD1E-FE76-4AB7-9B89-8F6BBFEF9F43}" type="slidenum">
              <a:rPr lang="cs-CZ" smtClean="0"/>
              <a:pPr/>
              <a:t>9</a:t>
            </a:fld>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zvěna">
  <a:themeElements>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zvěn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zvěna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Ozvěna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Ozvěna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Ozvěna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zvěna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Ozvěna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Ozvěna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Ozvěna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Ozvěna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4272</TotalTime>
  <Words>748</Words>
  <Application>Microsoft Office PowerPoint</Application>
  <PresentationFormat>Předvádění na obrazovce (4:3)</PresentationFormat>
  <Paragraphs>300</Paragraphs>
  <Slides>28</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Times New Roman</vt:lpstr>
      <vt:lpstr>Wingdings</vt:lpstr>
      <vt:lpstr>Ozvěna</vt:lpstr>
      <vt:lpstr>Podniková ekonomika</vt:lpstr>
      <vt:lpstr>Model podniku</vt:lpstr>
      <vt:lpstr>Vývoj situace podniků na území ČR</vt:lpstr>
      <vt:lpstr>Vývoj situace podniků na území ČR</vt:lpstr>
      <vt:lpstr>Stakeholderské pojetí podniku</vt:lpstr>
      <vt:lpstr>Očekávání a moc stakeholderů</vt:lpstr>
      <vt:lpstr>Životní cyklus podniku</vt:lpstr>
      <vt:lpstr>Založení podniku</vt:lpstr>
      <vt:lpstr>Příklad: Jihomoravské inovační centrum – doporučení pro podnikatelský plán: </vt:lpstr>
      <vt:lpstr>Růst podniku</vt:lpstr>
      <vt:lpstr>Fáze stabilizace</vt:lpstr>
      <vt:lpstr>Fáze krize</vt:lpstr>
      <vt:lpstr>Zánik</vt:lpstr>
      <vt:lpstr>Harmonogram semestru</vt:lpstr>
      <vt:lpstr>Charakteristiky právních forem podnikání</vt:lpstr>
      <vt:lpstr>Právní forma podnikání</vt:lpstr>
      <vt:lpstr>Podnik jednotlivce</vt:lpstr>
      <vt:lpstr>Podnik jednotlivce</vt:lpstr>
      <vt:lpstr>Ohlašovací živnosti</vt:lpstr>
      <vt:lpstr>Koncesované živnosti</vt:lpstr>
      <vt:lpstr>Postup založení živnosti</vt:lpstr>
      <vt:lpstr>VOS</vt:lpstr>
      <vt:lpstr>KS</vt:lpstr>
      <vt:lpstr>SRO</vt:lpstr>
      <vt:lpstr>AS</vt:lpstr>
      <vt:lpstr>Družstva, neziskové organizace</vt:lpstr>
      <vt:lpstr>Úkoly na seminář</vt:lpstr>
      <vt:lpstr>Děkuji za pozornost</vt:lpstr>
    </vt:vector>
  </TitlesOfParts>
  <Company>Myšmák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Podniková ekonomika</dc:title>
  <dc:creator>Sylvuška Beruška</dc:creator>
  <cp:lastModifiedBy>Sylavuska</cp:lastModifiedBy>
  <cp:revision>34</cp:revision>
  <dcterms:created xsi:type="dcterms:W3CDTF">2009-09-14T14:47:07Z</dcterms:created>
  <dcterms:modified xsi:type="dcterms:W3CDTF">2009-10-04T11:09:51Z</dcterms:modified>
</cp:coreProperties>
</file>