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8" r:id="rId2"/>
    <p:sldId id="259" r:id="rId3"/>
    <p:sldId id="262" r:id="rId4"/>
    <p:sldId id="260" r:id="rId5"/>
    <p:sldId id="261" r:id="rId6"/>
    <p:sldId id="286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7" r:id="rId23"/>
    <p:sldId id="278" r:id="rId24"/>
    <p:sldId id="279" r:id="rId25"/>
    <p:sldId id="280" r:id="rId26"/>
    <p:sldId id="288" r:id="rId27"/>
    <p:sldId id="281" r:id="rId28"/>
    <p:sldId id="289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720DD-AE5C-4E79-AC68-BAC844401A80}" type="datetimeFigureOut">
              <a:rPr lang="cs-CZ" smtClean="0"/>
              <a:t>11.10.2009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96F6D-8E38-4DC5-AFA3-DE7D8ADF815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305EC-E037-40D7-98AD-12520D10192F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AC8A3B88-B0BA-4C70-A7D0-061666C2CC24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F8743-DB03-48F6-ABA9-C7527B577F0D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77E-500C-4BAB-BBE2-921C0C71E2B6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en-US">
                <a:solidFill>
                  <a:srgbClr val="336666"/>
                </a:solidFill>
              </a:rPr>
              <a:t>P1_22.2.2007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66C7A9-E724-4191-A5C3-F4E394D6F707}" type="slidenum">
              <a:rPr lang="cs-CZ" altLang="en-US">
                <a:solidFill>
                  <a:srgbClr val="336666"/>
                </a:solidFill>
              </a:rPr>
              <a:pPr/>
              <a:t>‹#›</a:t>
            </a:fld>
            <a:endParaRPr lang="cs-CZ" altLang="en-US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2DD1E-FE76-4AB7-9B89-8F6BBFEF9F43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F5ED-262C-4A6A-B42A-B38B0F0DF1B9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98A45-485D-4307-B329-8D00D5495A03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2D69B-5B4C-4221-B4F1-01A51FD2C012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BA9C5-FE52-4198-9ECA-4A7815F9B4D2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7D44A-C2FF-4EF5-8A88-F81028F7F92D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FBD72-F9F4-48DF-A3F2-0CEED75E100E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D4ECE-EEE5-4D04-8B73-5FDB5DC5BD38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0A9ABE-4C50-4161-AD70-D7E5FC43FCDA}" type="slidenum">
              <a:rPr lang="cs-CZ">
                <a:solidFill>
                  <a:srgbClr val="3366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/>
              <a:t>Podniková ekonomika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položky </a:t>
            </a:r>
            <a:r>
              <a:rPr lang="cs-CZ" sz="2400" dirty="0" smtClean="0"/>
              <a:t>majetku jsou v průběhu svého používání </a:t>
            </a:r>
            <a:r>
              <a:rPr lang="cs-CZ" sz="2400" dirty="0" smtClean="0"/>
              <a:t>opotřebovávány</a:t>
            </a:r>
          </a:p>
          <a:p>
            <a:pPr lvl="0"/>
            <a:endParaRPr lang="cs-CZ" sz="2400" dirty="0" smtClean="0"/>
          </a:p>
          <a:p>
            <a:r>
              <a:rPr lang="cs-CZ" sz="2400" dirty="0" smtClean="0"/>
              <a:t>hodnota DM postupně přechází do nákladů podniku ve formě </a:t>
            </a:r>
            <a:r>
              <a:rPr lang="cs-CZ" sz="2400" dirty="0" smtClean="0"/>
              <a:t>odpisů</a:t>
            </a:r>
          </a:p>
          <a:p>
            <a:endParaRPr lang="cs-CZ" sz="2400" dirty="0" smtClean="0"/>
          </a:p>
          <a:p>
            <a:pPr lvl="0"/>
            <a:r>
              <a:rPr lang="cs-CZ" sz="2400" dirty="0" smtClean="0"/>
              <a:t>odpisy </a:t>
            </a:r>
            <a:r>
              <a:rPr lang="cs-CZ" sz="2400" dirty="0" smtClean="0"/>
              <a:t>majetku jsou peněžním vyjádřením postupného opotřebení </a:t>
            </a:r>
            <a:r>
              <a:rPr lang="cs-CZ" sz="2400" dirty="0" smtClean="0"/>
              <a:t>majetku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400" dirty="0" smtClean="0"/>
              <a:t>Daňové </a:t>
            </a:r>
            <a:r>
              <a:rPr lang="cs-CZ" sz="4400" dirty="0" smtClean="0"/>
              <a:t>vs. účetní odpisy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905000"/>
            <a:ext cx="7605738" cy="4114800"/>
          </a:xfrm>
        </p:spPr>
        <p:txBody>
          <a:bodyPr/>
          <a:lstStyle/>
          <a:p>
            <a:pPr lvl="0"/>
            <a:r>
              <a:rPr lang="cs-CZ" sz="2400" dirty="0" smtClean="0"/>
              <a:t>Účetní odpisy </a:t>
            </a:r>
          </a:p>
          <a:p>
            <a:pPr lvl="1"/>
            <a:r>
              <a:rPr lang="cs-CZ" sz="2400" dirty="0" smtClean="0"/>
              <a:t>rozhoduje </a:t>
            </a:r>
            <a:r>
              <a:rPr lang="cs-CZ" sz="2400" dirty="0" smtClean="0"/>
              <a:t>sám podnik v rámci </a:t>
            </a:r>
            <a:r>
              <a:rPr lang="cs-CZ" sz="2400" b="1" dirty="0" smtClean="0"/>
              <a:t>účetních pravidel </a:t>
            </a:r>
            <a:r>
              <a:rPr lang="cs-CZ" sz="2400" dirty="0" smtClean="0"/>
              <a:t>(zákon o účetnictví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reálné vyjádření </a:t>
            </a:r>
            <a:r>
              <a:rPr lang="cs-CZ" sz="2400" dirty="0" smtClean="0"/>
              <a:t>opotřebení </a:t>
            </a:r>
            <a:r>
              <a:rPr lang="cs-CZ" sz="2400" dirty="0" smtClean="0"/>
              <a:t>majetku</a:t>
            </a:r>
            <a:endParaRPr lang="cs-CZ" sz="2400" dirty="0" smtClean="0"/>
          </a:p>
          <a:p>
            <a:pPr lvl="1"/>
            <a:r>
              <a:rPr lang="cs-CZ" sz="2400" dirty="0" smtClean="0"/>
              <a:t>n</a:t>
            </a:r>
            <a:r>
              <a:rPr lang="cs-CZ" sz="2400" dirty="0" smtClean="0"/>
              <a:t>áklad – snižují HV</a:t>
            </a:r>
          </a:p>
          <a:p>
            <a:r>
              <a:rPr lang="cs-CZ" sz="2400" dirty="0" smtClean="0"/>
              <a:t>Daňové </a:t>
            </a:r>
            <a:r>
              <a:rPr lang="cs-CZ" sz="2400" dirty="0" smtClean="0"/>
              <a:t>odpisy </a:t>
            </a:r>
            <a:endParaRPr lang="cs-CZ" sz="2400" dirty="0" smtClean="0"/>
          </a:p>
          <a:p>
            <a:pPr lvl="1"/>
            <a:r>
              <a:rPr lang="cs-CZ" sz="2400" dirty="0" smtClean="0"/>
              <a:t>určovány </a:t>
            </a:r>
            <a:r>
              <a:rPr lang="cs-CZ" sz="2400" dirty="0" smtClean="0"/>
              <a:t>zákonem </a:t>
            </a:r>
            <a:r>
              <a:rPr lang="cs-CZ" sz="2400" b="1" dirty="0" smtClean="0"/>
              <a:t>o daních z </a:t>
            </a:r>
            <a:r>
              <a:rPr lang="cs-CZ" sz="2400" b="1" dirty="0" smtClean="0"/>
              <a:t>příjmů</a:t>
            </a:r>
            <a:endParaRPr lang="cs-CZ" sz="2400" dirty="0" smtClean="0"/>
          </a:p>
          <a:p>
            <a:pPr lvl="1"/>
            <a:r>
              <a:rPr lang="cs-CZ" sz="2400" dirty="0" smtClean="0"/>
              <a:t>v</a:t>
            </a:r>
            <a:r>
              <a:rPr lang="cs-CZ" sz="2400" dirty="0" smtClean="0"/>
              <a:t>stupují do základu daně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11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</a:t>
            </a:r>
            <a:r>
              <a:rPr lang="cs-CZ" b="1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05000"/>
            <a:ext cx="7891490" cy="4114800"/>
          </a:xfrm>
        </p:spPr>
        <p:txBody>
          <a:bodyPr/>
          <a:lstStyle/>
          <a:p>
            <a:r>
              <a:rPr lang="cs-CZ" sz="2400" b="1" dirty="0" smtClean="0"/>
              <a:t>Vstupní </a:t>
            </a:r>
            <a:r>
              <a:rPr lang="cs-CZ" sz="2400" b="1" dirty="0" smtClean="0"/>
              <a:t>cena </a:t>
            </a:r>
            <a:r>
              <a:rPr lang="cs-CZ" sz="2400" b="1" dirty="0" smtClean="0"/>
              <a:t>majetku</a:t>
            </a:r>
            <a:endParaRPr lang="cs-CZ" sz="2400" dirty="0" smtClean="0"/>
          </a:p>
          <a:p>
            <a:r>
              <a:rPr lang="cs-CZ" sz="2400" b="1" dirty="0" smtClean="0"/>
              <a:t>Reprodukční </a:t>
            </a:r>
            <a:r>
              <a:rPr lang="cs-CZ" sz="2400" b="1" dirty="0" smtClean="0"/>
              <a:t>pořizovací</a:t>
            </a:r>
            <a:endParaRPr lang="cs-CZ" sz="2400" dirty="0" smtClean="0"/>
          </a:p>
          <a:p>
            <a:r>
              <a:rPr lang="cs-CZ" sz="2400" b="1" dirty="0" smtClean="0"/>
              <a:t>Další ceny, které se používají jako vstupní ceny </a:t>
            </a:r>
            <a:r>
              <a:rPr lang="cs-CZ" sz="2400" b="1" dirty="0" smtClean="0"/>
              <a:t>majetku</a:t>
            </a:r>
            <a:endParaRPr lang="cs-CZ" sz="2400" dirty="0" smtClean="0"/>
          </a:p>
          <a:p>
            <a:r>
              <a:rPr lang="cs-CZ" sz="2400" b="1" dirty="0" smtClean="0"/>
              <a:t>Zůstatková cena majetku</a:t>
            </a:r>
            <a:r>
              <a:rPr lang="cs-CZ" sz="2400" dirty="0" smtClean="0"/>
              <a:t> </a:t>
            </a:r>
          </a:p>
          <a:p>
            <a:r>
              <a:rPr lang="cs-CZ" sz="2400" b="1" dirty="0" smtClean="0"/>
              <a:t>Odpis</a:t>
            </a:r>
            <a:endParaRPr lang="cs-CZ" sz="2400" dirty="0" smtClean="0"/>
          </a:p>
          <a:p>
            <a:r>
              <a:rPr lang="cs-CZ" sz="2400" b="1" dirty="0" smtClean="0"/>
              <a:t>Oprávky</a:t>
            </a:r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12</a:t>
            </a:fld>
            <a:endParaRPr lang="cs-CZ" dirty="0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Příklad: Pořizovací cena 80 000 Kč, účetně se odepisuje 4 roky</a:t>
            </a:r>
            <a:r>
              <a:rPr lang="cs-CZ" sz="3200" dirty="0" smtClean="0"/>
              <a:t>: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13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142976" y="2214552"/>
          <a:ext cx="7286676" cy="3489030"/>
        </p:xfrm>
        <a:graphic>
          <a:graphicData uri="http://schemas.openxmlformats.org/drawingml/2006/table">
            <a:tbl>
              <a:tblPr/>
              <a:tblGrid>
                <a:gridCol w="1821669"/>
                <a:gridCol w="1821669"/>
                <a:gridCol w="1821669"/>
                <a:gridCol w="1821669"/>
              </a:tblGrid>
              <a:tr h="54769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Rok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Odpis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Oprávky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Zůstatková cena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1.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60 000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2.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40 000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40 000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3.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60 000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4.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80 000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Daňové </a:t>
            </a:r>
            <a:r>
              <a:rPr lang="cs-CZ" sz="4400" b="1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výpočet </a:t>
            </a:r>
            <a:r>
              <a:rPr lang="cs-CZ" sz="1800" dirty="0" smtClean="0"/>
              <a:t>daňového základu podniku pro daň z </a:t>
            </a:r>
            <a:r>
              <a:rPr lang="cs-CZ" sz="1800" dirty="0" smtClean="0"/>
              <a:t>příjmů</a:t>
            </a:r>
          </a:p>
          <a:p>
            <a:endParaRPr lang="cs-CZ" sz="1800" dirty="0" smtClean="0"/>
          </a:p>
          <a:p>
            <a:r>
              <a:rPr lang="cs-CZ" sz="1800" dirty="0" smtClean="0"/>
              <a:t>způsob </a:t>
            </a:r>
            <a:r>
              <a:rPr lang="cs-CZ" sz="1800" dirty="0" smtClean="0"/>
              <a:t>výpočtu </a:t>
            </a:r>
            <a:r>
              <a:rPr lang="cs-CZ" sz="1800" dirty="0" smtClean="0"/>
              <a:t>upraven </a:t>
            </a:r>
            <a:r>
              <a:rPr lang="cs-CZ" sz="1800" dirty="0" smtClean="0"/>
              <a:t>zákonem o dani z </a:t>
            </a:r>
            <a:r>
              <a:rPr lang="cs-CZ" sz="1800" dirty="0" smtClean="0"/>
              <a:t>příjmů</a:t>
            </a:r>
          </a:p>
          <a:p>
            <a:endParaRPr lang="cs-CZ" sz="1800" dirty="0" smtClean="0"/>
          </a:p>
          <a:p>
            <a:r>
              <a:rPr lang="cs-CZ" sz="1800" dirty="0" smtClean="0"/>
              <a:t>Zákon o dani z příjmů vymezuje </a:t>
            </a:r>
            <a:r>
              <a:rPr lang="cs-CZ" sz="1800" b="1" dirty="0" smtClean="0"/>
              <a:t>dva druhy odpisů</a:t>
            </a:r>
            <a:r>
              <a:rPr lang="cs-CZ" sz="1800" dirty="0" smtClean="0"/>
              <a:t>:</a:t>
            </a:r>
          </a:p>
          <a:p>
            <a:pPr lvl="1"/>
            <a:r>
              <a:rPr lang="cs-CZ" sz="1600" dirty="0" smtClean="0"/>
              <a:t>rovnoměrné odpisy (lineární</a:t>
            </a:r>
            <a:r>
              <a:rPr lang="cs-CZ" sz="1600" dirty="0" smtClean="0"/>
              <a:t>) </a:t>
            </a:r>
            <a:endParaRPr lang="cs-CZ" sz="1600" dirty="0" smtClean="0"/>
          </a:p>
          <a:p>
            <a:pPr lvl="1"/>
            <a:r>
              <a:rPr lang="cs-CZ" sz="1600" dirty="0" smtClean="0"/>
              <a:t>zrychlené odpisy (degresivní</a:t>
            </a:r>
            <a:r>
              <a:rPr lang="cs-CZ" sz="1600" dirty="0" smtClean="0"/>
              <a:t>)</a:t>
            </a:r>
            <a:endParaRPr lang="cs-CZ" sz="1600" dirty="0" smtClean="0"/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14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Stanovení výše daňových </a:t>
            </a:r>
            <a:r>
              <a:rPr lang="cs-CZ" sz="4400" b="1" dirty="0" smtClean="0"/>
              <a:t>odpisů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b="1" dirty="0" smtClean="0"/>
              <a:t>určení</a:t>
            </a:r>
            <a:r>
              <a:rPr lang="cs-CZ" sz="1800" b="1" dirty="0" smtClean="0"/>
              <a:t>, do které odpisové skupiny majetek </a:t>
            </a:r>
            <a:r>
              <a:rPr lang="cs-CZ" sz="1800" b="1" dirty="0" smtClean="0"/>
              <a:t>patří.</a:t>
            </a:r>
          </a:p>
          <a:p>
            <a:pPr lvl="0"/>
            <a:r>
              <a:rPr lang="cs-CZ" sz="1800" dirty="0" smtClean="0"/>
              <a:t>dlouhodobý </a:t>
            </a:r>
            <a:r>
              <a:rPr lang="cs-CZ" sz="1800" dirty="0" smtClean="0"/>
              <a:t>hmotný majetek je začleněn do odpisových skupin podle </a:t>
            </a:r>
            <a:r>
              <a:rPr lang="cs-CZ" sz="1800" dirty="0" smtClean="0"/>
              <a:t>životnosti</a:t>
            </a:r>
            <a:endParaRPr lang="cs-CZ" sz="1800" dirty="0" smtClean="0"/>
          </a:p>
          <a:p>
            <a:r>
              <a:rPr lang="cs-CZ" sz="1800" b="1" dirty="0" smtClean="0"/>
              <a:t>Příklad:</a:t>
            </a:r>
            <a:r>
              <a:rPr lang="cs-CZ" sz="1800" dirty="0" smtClean="0"/>
              <a:t> V roce 2008 jsme pořídili laboratorní zařízení v hodnotě 120 000 korun. Podle přílohy zákona o dani z příjmů je toto zařízení v 2. odpisové skupině. 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15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obsah 6"/>
          <p:cNvSpPr txBox="1">
            <a:spLocks/>
          </p:cNvSpPr>
          <p:nvPr/>
        </p:nvSpPr>
        <p:spPr>
          <a:xfrm>
            <a:off x="5643570" y="3857628"/>
            <a:ext cx="3071834" cy="2500330"/>
          </a:xfrm>
          <a:prstGeom prst="rect">
            <a:avLst/>
          </a:prstGeom>
          <a:solidFill>
            <a:srgbClr val="92D050"/>
          </a:solidFill>
          <a:ln w="12700">
            <a:solidFill>
              <a:srgbClr val="00B050"/>
            </a:solidFill>
          </a:ln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Zákon určuje 6 odpisových skupin. V roce 2007 bylo zákonem stanoveno také 6 odpisových skupin, ale odpisová skupina 1 se dělila na 1 a 1a. Skupina 1a je od 1.1.2008 zrušena, majetek přechází do 2. odpisové</a:t>
            </a:r>
            <a:r>
              <a:rPr kumimoji="0" lang="cs-CZ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skupiny.</a:t>
            </a:r>
            <a:b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 smtClean="0"/>
              <a:t>Doba odpisu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doba </a:t>
            </a:r>
            <a:r>
              <a:rPr lang="cs-CZ" sz="2400" dirty="0" smtClean="0"/>
              <a:t>odepisování tedy závisí na tom, do které odpisové skupiny majetek </a:t>
            </a:r>
            <a:r>
              <a:rPr lang="cs-CZ" sz="2400" dirty="0" smtClean="0"/>
              <a:t>patří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85852" y="2857496"/>
          <a:ext cx="6500859" cy="2908165"/>
        </p:xfrm>
        <a:graphic>
          <a:graphicData uri="http://schemas.openxmlformats.org/drawingml/2006/table">
            <a:tbl>
              <a:tblPr/>
              <a:tblGrid>
                <a:gridCol w="2286016"/>
                <a:gridCol w="1428760"/>
                <a:gridCol w="2786083"/>
              </a:tblGrid>
              <a:tr h="23044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Doba odpisu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Příklady majetku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3 roky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ruční mechanizované nářadí a nástroje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motorová vozidla, většina strojního zařízení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10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trezory, kovové konstrukce, lokomotivy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budovy ze dřeva a plastů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budovy, dálnice, silnice, nádrže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7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budovy administrativní, obchodních domů, muzea, komplexy budov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výpočtu – rovnoměrné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905000"/>
            <a:ext cx="7962928" cy="4381520"/>
          </a:xfrm>
        </p:spPr>
        <p:txBody>
          <a:bodyPr/>
          <a:lstStyle/>
          <a:p>
            <a:r>
              <a:rPr lang="cs-CZ" sz="2000" dirty="0" smtClean="0"/>
              <a:t>zákon </a:t>
            </a:r>
            <a:r>
              <a:rPr lang="cs-CZ" sz="2000" dirty="0" smtClean="0"/>
              <a:t>určuje sazby pro výpočet odpisu. </a:t>
            </a:r>
            <a:endParaRPr lang="cs-CZ" sz="2000" dirty="0" smtClean="0"/>
          </a:p>
          <a:p>
            <a:r>
              <a:rPr lang="cs-CZ" sz="2000" dirty="0" smtClean="0"/>
              <a:t>sazby </a:t>
            </a:r>
            <a:r>
              <a:rPr lang="cs-CZ" sz="2000" dirty="0" smtClean="0"/>
              <a:t>jsou vyjádřeny </a:t>
            </a:r>
            <a:r>
              <a:rPr lang="cs-CZ" sz="2000" dirty="0" smtClean="0"/>
              <a:t>procentem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Příklad: </a:t>
            </a:r>
            <a:r>
              <a:rPr lang="cs-CZ" sz="1600" dirty="0" smtClean="0"/>
              <a:t>Laboratorní </a:t>
            </a:r>
            <a:r>
              <a:rPr lang="cs-CZ" sz="1600" dirty="0" smtClean="0"/>
              <a:t>zařízení</a:t>
            </a:r>
            <a:endParaRPr lang="cs-CZ" sz="1600" dirty="0" smtClean="0"/>
          </a:p>
          <a:p>
            <a:r>
              <a:rPr lang="cs-CZ" sz="1600" dirty="0" smtClean="0"/>
              <a:t>V </a:t>
            </a:r>
            <a:r>
              <a:rPr lang="cs-CZ" sz="1600" dirty="0" smtClean="0"/>
              <a:t>1. roce odpisování 11 %, v dalších letech odpisování 22,25 </a:t>
            </a:r>
            <a:r>
              <a:rPr lang="cs-CZ" sz="1600" dirty="0" smtClean="0"/>
              <a:t>%.</a:t>
            </a:r>
          </a:p>
          <a:p>
            <a:r>
              <a:rPr lang="cs-CZ" sz="1600" dirty="0" smtClean="0"/>
              <a:t>Výše </a:t>
            </a:r>
            <a:r>
              <a:rPr lang="cs-CZ" sz="1600" dirty="0" smtClean="0"/>
              <a:t>odpisu v 1. roce je 11 % x 120 000 Kč tj. 13 200 </a:t>
            </a:r>
            <a:r>
              <a:rPr lang="cs-CZ" sz="1600" dirty="0" smtClean="0"/>
              <a:t>Kč.</a:t>
            </a:r>
          </a:p>
          <a:p>
            <a:r>
              <a:rPr lang="cs-CZ" sz="1600" dirty="0" smtClean="0"/>
              <a:t>Odpis </a:t>
            </a:r>
            <a:r>
              <a:rPr lang="cs-CZ" sz="1600" dirty="0" smtClean="0"/>
              <a:t>ve 2. – 5. roce je stejný (rovnoměrný) 22,25 % x 120 000 Kč, tj. 26 700 Kč.</a:t>
            </a:r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17</a:t>
            </a:fld>
            <a:endParaRPr lang="cs-CZ" dirty="0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42976" y="2786058"/>
          <a:ext cx="6643736" cy="2084070"/>
        </p:xfrm>
        <a:graphic>
          <a:graphicData uri="http://schemas.openxmlformats.org/drawingml/2006/table">
            <a:tbl>
              <a:tblPr/>
              <a:tblGrid>
                <a:gridCol w="1660934"/>
                <a:gridCol w="1660934"/>
                <a:gridCol w="1660934"/>
                <a:gridCol w="1660934"/>
              </a:tblGrid>
              <a:tr h="473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6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V prvním roce odpisování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V dalších letech odpisování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Pro zvýšenou vstupní cenu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40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33,3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22,25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5,5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10,5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6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2,15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5,15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3,4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3,4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1,02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2,02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7" name="Přímá spojovací čára 6"/>
          <p:cNvCxnSpPr/>
          <p:nvPr/>
        </p:nvCxnSpPr>
        <p:spPr>
          <a:xfrm>
            <a:off x="428596" y="5072074"/>
            <a:ext cx="807249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výpočtu – </a:t>
            </a:r>
            <a:r>
              <a:rPr lang="cs-CZ" dirty="0" smtClean="0"/>
              <a:t>zrychlené </a:t>
            </a:r>
            <a:r>
              <a:rPr lang="cs-CZ" dirty="0" smtClean="0"/>
              <a:t>odpisy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6096000" cy="184023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V prvním roce odpisování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V dalších letech odpisování kn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Pro zvýšenou cenu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6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18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14414" y="3857628"/>
            <a:ext cx="6858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1</a:t>
            </a:r>
            <a:r>
              <a:rPr lang="cs-CZ" b="1" dirty="0">
                <a:solidFill>
                  <a:schemeClr val="tx2"/>
                </a:solidFill>
              </a:rPr>
              <a:t>. rok </a:t>
            </a:r>
            <a:r>
              <a:rPr lang="cs-CZ" b="1" dirty="0" smtClean="0">
                <a:solidFill>
                  <a:schemeClr val="tx2"/>
                </a:solidFill>
              </a:rPr>
              <a:t>		= </a:t>
            </a:r>
            <a:r>
              <a:rPr lang="cs-CZ" b="1" dirty="0">
                <a:solidFill>
                  <a:schemeClr val="tx2"/>
                </a:solidFill>
              </a:rPr>
              <a:t>vstupní cena / k1 </a:t>
            </a:r>
            <a:r>
              <a:rPr lang="cs-CZ" dirty="0">
                <a:solidFill>
                  <a:schemeClr val="tx2"/>
                </a:solidFill>
              </a:rPr>
              <a:t>pro danou skupinu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další roky	= </a:t>
            </a:r>
            <a:r>
              <a:rPr lang="cs-CZ" b="1" dirty="0">
                <a:solidFill>
                  <a:schemeClr val="tx2"/>
                </a:solidFill>
              </a:rPr>
              <a:t>2 x zůstatková cena / </a:t>
            </a:r>
            <a:r>
              <a:rPr lang="cs-CZ" b="1" dirty="0" err="1">
                <a:solidFill>
                  <a:schemeClr val="tx2"/>
                </a:solidFill>
              </a:rPr>
              <a:t>kn</a:t>
            </a:r>
            <a:r>
              <a:rPr lang="cs-CZ" b="1" dirty="0">
                <a:solidFill>
                  <a:schemeClr val="tx2"/>
                </a:solidFill>
              </a:rPr>
              <a:t>-n </a:t>
            </a: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b="1" dirty="0" err="1">
                <a:solidFill>
                  <a:schemeClr val="tx2"/>
                </a:solidFill>
              </a:rPr>
              <a:t>kn</a:t>
            </a:r>
            <a:r>
              <a:rPr lang="cs-CZ" b="1" dirty="0">
                <a:solidFill>
                  <a:schemeClr val="tx2"/>
                </a:solidFill>
              </a:rPr>
              <a:t>-n</a:t>
            </a:r>
            <a:r>
              <a:rPr lang="cs-CZ" dirty="0">
                <a:solidFill>
                  <a:schemeClr val="tx2"/>
                </a:solidFill>
              </a:rPr>
              <a:t> je koeficient v dalších letech odpisování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>n</a:t>
            </a:r>
            <a:r>
              <a:rPr lang="cs-CZ" dirty="0">
                <a:solidFill>
                  <a:schemeClr val="tx2"/>
                </a:solidFill>
              </a:rPr>
              <a:t> je počet let, během nichž byl již majetek odepisován </a:t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a kapitálová struktura </a:t>
            </a:r>
            <a:r>
              <a:rPr lang="cs-CZ" dirty="0" smtClean="0"/>
              <a:t>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majetek?</a:t>
            </a:r>
          </a:p>
          <a:p>
            <a:endParaRPr lang="cs-CZ" dirty="0" smtClean="0"/>
          </a:p>
          <a:p>
            <a:r>
              <a:rPr lang="cs-CZ" dirty="0" smtClean="0"/>
              <a:t>Jak je financován?</a:t>
            </a:r>
          </a:p>
          <a:p>
            <a:endParaRPr lang="cs-CZ" dirty="0" smtClean="0"/>
          </a:p>
          <a:p>
            <a:r>
              <a:rPr lang="cs-CZ" dirty="0" smtClean="0"/>
              <a:t>Proč jsou tyto údaje důležité?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podle skutečné doby používání dlouhodobého </a:t>
            </a:r>
            <a:r>
              <a:rPr lang="cs-CZ" sz="2000" dirty="0" smtClean="0"/>
              <a:t>majetku</a:t>
            </a:r>
          </a:p>
          <a:p>
            <a:r>
              <a:rPr lang="cs-CZ" sz="2000" dirty="0" smtClean="0"/>
              <a:t>p</a:t>
            </a:r>
            <a:r>
              <a:rPr lang="cs-CZ" sz="2000" dirty="0" smtClean="0"/>
              <a:t>ozor při dani z příjmů</a:t>
            </a:r>
            <a:endParaRPr lang="cs-CZ" sz="2000" dirty="0" smtClean="0"/>
          </a:p>
          <a:p>
            <a:r>
              <a:rPr lang="cs-CZ" sz="2000" b="1" dirty="0" smtClean="0"/>
              <a:t>dvě </a:t>
            </a:r>
            <a:r>
              <a:rPr lang="cs-CZ" sz="2000" b="1" dirty="0" smtClean="0"/>
              <a:t>metody </a:t>
            </a:r>
            <a:r>
              <a:rPr lang="cs-CZ" sz="2000" dirty="0" smtClean="0"/>
              <a:t>ke stanovení účetního odpisu:</a:t>
            </a:r>
          </a:p>
          <a:p>
            <a:pPr lvl="1"/>
            <a:r>
              <a:rPr lang="cs-CZ" sz="1800" dirty="0" smtClean="0"/>
              <a:t>podle doby </a:t>
            </a:r>
            <a:r>
              <a:rPr lang="cs-CZ" sz="1800" dirty="0" smtClean="0"/>
              <a:t>upotřebitelnosti</a:t>
            </a:r>
            <a:endParaRPr lang="cs-CZ" sz="1800" dirty="0" smtClean="0"/>
          </a:p>
          <a:p>
            <a:pPr lvl="1">
              <a:buNone/>
            </a:pPr>
            <a:r>
              <a:rPr lang="cs-CZ" sz="1800" b="1" dirty="0" smtClean="0"/>
              <a:t>	</a:t>
            </a:r>
            <a:r>
              <a:rPr lang="cs-CZ" sz="1400" b="1" dirty="0" smtClean="0"/>
              <a:t>Příklad</a:t>
            </a:r>
            <a:r>
              <a:rPr lang="cs-CZ" sz="1400" b="1" dirty="0" smtClean="0"/>
              <a:t>:</a:t>
            </a:r>
            <a:r>
              <a:rPr lang="cs-CZ" sz="1400" dirty="0" smtClean="0"/>
              <a:t> Vedení podniku rozhodne, že využitelnost laboratorního zařízení, které jsme pořídili ve vstupní ceně 120 000 Kč, bude 4 roky. Odpisová sazba se pak vypočítá jako 100/4 roky</a:t>
            </a:r>
            <a:r>
              <a:rPr lang="cs-CZ" sz="1400" dirty="0" smtClean="0"/>
              <a:t>.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Odpisová sazba je 25 % ročně.</a:t>
            </a:r>
            <a:br>
              <a:rPr lang="cs-CZ" sz="1400" dirty="0" smtClean="0"/>
            </a:br>
            <a:r>
              <a:rPr lang="cs-CZ" sz="1400" dirty="0" smtClean="0"/>
              <a:t>Měsíční odpis je 1/12 ročního odpisu</a:t>
            </a:r>
            <a:r>
              <a:rPr lang="cs-CZ" sz="1400" dirty="0" smtClean="0"/>
              <a:t>.</a:t>
            </a:r>
          </a:p>
          <a:p>
            <a:pPr lvl="1">
              <a:buNone/>
            </a:pPr>
            <a:endParaRPr lang="cs-CZ" sz="1800" dirty="0" smtClean="0"/>
          </a:p>
          <a:p>
            <a:pPr lvl="1"/>
            <a:r>
              <a:rPr lang="cs-CZ" sz="1800" dirty="0" smtClean="0"/>
              <a:t>podle </a:t>
            </a:r>
            <a:r>
              <a:rPr lang="cs-CZ" sz="1800" dirty="0" smtClean="0"/>
              <a:t>výkonu </a:t>
            </a:r>
            <a:endParaRPr lang="cs-CZ" sz="1800" dirty="0" smtClean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 </a:t>
            </a:r>
            <a:r>
              <a:rPr lang="cs-CZ" sz="2400" dirty="0" smtClean="0"/>
              <a:t>účely daňové evidence jsou potřeba pouze daňové </a:t>
            </a:r>
            <a:r>
              <a:rPr lang="cs-CZ" sz="2400" dirty="0" smtClean="0"/>
              <a:t>odpisy </a:t>
            </a:r>
          </a:p>
          <a:p>
            <a:r>
              <a:rPr lang="cs-CZ" sz="2400" dirty="0" smtClean="0"/>
              <a:t>s</a:t>
            </a:r>
            <a:r>
              <a:rPr lang="cs-CZ" sz="2400" dirty="0" smtClean="0"/>
              <a:t>ouhrn </a:t>
            </a:r>
            <a:r>
              <a:rPr lang="cs-CZ" sz="2400" dirty="0" smtClean="0"/>
              <a:t>daňových odpisů za zdaňovací období např. r. </a:t>
            </a:r>
            <a:r>
              <a:rPr lang="cs-CZ" sz="2400" dirty="0" smtClean="0"/>
              <a:t>2008 </a:t>
            </a:r>
            <a:r>
              <a:rPr lang="cs-CZ" sz="2400" dirty="0" smtClean="0"/>
              <a:t>se uvádí přímo do daňového přiznání k dani z </a:t>
            </a:r>
            <a:r>
              <a:rPr lang="cs-CZ" sz="2400" dirty="0" smtClean="0"/>
              <a:t>příjmů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21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22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Oběžná aktiva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Oběžný majetek </a:t>
            </a:r>
            <a:r>
              <a:rPr lang="cs-CZ" sz="4400" b="1" dirty="0" smtClean="0"/>
              <a:t>(aktiva)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smtClean="0"/>
              <a:t>používá </a:t>
            </a:r>
            <a:r>
              <a:rPr lang="cs-CZ" sz="1800" dirty="0" smtClean="0"/>
              <a:t>se v podniku krátkodobě a </a:t>
            </a:r>
            <a:r>
              <a:rPr lang="cs-CZ" sz="1800" dirty="0" smtClean="0"/>
              <a:t>nejčastěji </a:t>
            </a:r>
            <a:r>
              <a:rPr lang="cs-CZ" sz="1800" dirty="0" smtClean="0"/>
              <a:t>se jednorázově </a:t>
            </a:r>
            <a:r>
              <a:rPr lang="cs-CZ" sz="1800" dirty="0" smtClean="0"/>
              <a:t>spotřebovává</a:t>
            </a:r>
          </a:p>
          <a:p>
            <a:pPr lvl="0"/>
            <a:r>
              <a:rPr lang="cs-CZ" sz="1800" dirty="0" smtClean="0"/>
              <a:t>zásoby: </a:t>
            </a:r>
            <a:r>
              <a:rPr lang="cs-CZ" sz="1800" dirty="0" smtClean="0"/>
              <a:t>materiál,</a:t>
            </a:r>
            <a:r>
              <a:rPr lang="cs-CZ" sz="1800" dirty="0" smtClean="0"/>
              <a:t> </a:t>
            </a:r>
            <a:r>
              <a:rPr lang="cs-CZ" sz="1800" dirty="0" smtClean="0"/>
              <a:t>nedokončená výroba, </a:t>
            </a:r>
            <a:r>
              <a:rPr lang="cs-CZ" sz="1800" dirty="0" smtClean="0"/>
              <a:t>výrobky popřípadě polotovary vlastní výroby, zbožím a hmotným majetkem v pořizovací ceně do 40 000 Kč jsou součástí položky zásoby. </a:t>
            </a:r>
          </a:p>
          <a:p>
            <a:pPr lvl="0"/>
            <a:r>
              <a:rPr lang="cs-CZ" sz="1800" dirty="0" smtClean="0"/>
              <a:t>pohledávky (krátkodobé i dlouhodobé), </a:t>
            </a:r>
            <a:r>
              <a:rPr lang="cs-CZ" sz="1800" dirty="0" smtClean="0"/>
              <a:t>vůči </a:t>
            </a:r>
            <a:r>
              <a:rPr lang="cs-CZ" sz="1800" dirty="0" smtClean="0"/>
              <a:t>odběratelům za prodané zboží, dále pak poskytnuté zálohy, poskytnuté půjčky či úvěry, pohledávky vůči zaměstnancům, pohledávky vůči </a:t>
            </a:r>
            <a:r>
              <a:rPr lang="cs-CZ" sz="1800" dirty="0" smtClean="0"/>
              <a:t>státu</a:t>
            </a:r>
            <a:endParaRPr lang="cs-CZ" sz="1800" dirty="0" smtClean="0"/>
          </a:p>
          <a:p>
            <a:pPr lvl="0"/>
            <a:r>
              <a:rPr lang="cs-CZ" sz="1800" dirty="0" smtClean="0"/>
              <a:t>krátkodobý finanční </a:t>
            </a:r>
            <a:r>
              <a:rPr lang="cs-CZ" sz="1800" dirty="0" smtClean="0"/>
              <a:t>majetek</a:t>
            </a:r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23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odvětví </a:t>
            </a:r>
            <a:r>
              <a:rPr lang="cs-CZ" sz="2400" dirty="0" smtClean="0"/>
              <a:t>a </a:t>
            </a:r>
            <a:r>
              <a:rPr lang="cs-CZ" sz="2400" dirty="0" smtClean="0"/>
              <a:t>typ podniku</a:t>
            </a:r>
          </a:p>
          <a:p>
            <a:r>
              <a:rPr lang="cs-CZ" sz="2400" dirty="0" smtClean="0"/>
              <a:t>finanční politika a řízení podniku</a:t>
            </a:r>
            <a:r>
              <a:rPr lang="cs-CZ" sz="2400" dirty="0" smtClean="0"/>
              <a:t>. </a:t>
            </a:r>
            <a:endParaRPr lang="cs-CZ" sz="2400" dirty="0" smtClean="0"/>
          </a:p>
          <a:p>
            <a:r>
              <a:rPr lang="cs-CZ" sz="2400" dirty="0" smtClean="0"/>
              <a:t>likvidita podniku</a:t>
            </a:r>
          </a:p>
          <a:p>
            <a:r>
              <a:rPr lang="cs-CZ" sz="2400" dirty="0" smtClean="0"/>
              <a:t>likvidnost</a:t>
            </a:r>
            <a:endParaRPr lang="cs-CZ" sz="2400" dirty="0" smtClean="0"/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24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Kapitálová struktura </a:t>
            </a:r>
            <a:r>
              <a:rPr lang="cs-CZ" sz="4400" b="1" dirty="0" smtClean="0"/>
              <a:t>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struktura zdrojů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vlastní kapitál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cizí kapitál</a:t>
            </a:r>
            <a:endParaRPr lang="cs-CZ" sz="2400" dirty="0" smtClean="0"/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25</a:t>
            </a:fld>
            <a:endParaRPr lang="cs-CZ" dirty="0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Vlastní kapitál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Vlastní </a:t>
            </a:r>
            <a:r>
              <a:rPr lang="cs-CZ" sz="4400" b="1" dirty="0" smtClean="0"/>
              <a:t>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905000"/>
            <a:ext cx="7962928" cy="4114800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Základní </a:t>
            </a:r>
            <a:r>
              <a:rPr lang="cs-CZ" sz="2000" b="1" dirty="0" smtClean="0"/>
              <a:t>kapitál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b="1" dirty="0" smtClean="0"/>
              <a:t>Kapitálové fondy</a:t>
            </a:r>
            <a:endParaRPr lang="cs-CZ" sz="2000" dirty="0" smtClean="0"/>
          </a:p>
          <a:p>
            <a:pPr lvl="0"/>
            <a:r>
              <a:rPr lang="cs-CZ" sz="2000" dirty="0" smtClean="0"/>
              <a:t> zdroje společnosti získané vklady vlastníků, které nejsou součástí základního kapitálu. </a:t>
            </a:r>
          </a:p>
          <a:p>
            <a:pPr lvl="0"/>
            <a:r>
              <a:rPr lang="cs-CZ" sz="2000" dirty="0" smtClean="0"/>
              <a:t>zejména emisní </a:t>
            </a:r>
            <a:r>
              <a:rPr lang="cs-CZ" sz="2000" dirty="0" smtClean="0"/>
              <a:t>ážio, dary a dotace na kapitálové vybavení</a:t>
            </a:r>
            <a:r>
              <a:rPr lang="cs-CZ" sz="2000" b="1" dirty="0" smtClean="0"/>
              <a:t> 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Fondy ze zisku</a:t>
            </a:r>
            <a:r>
              <a:rPr lang="cs-CZ" sz="2000" dirty="0" smtClean="0"/>
              <a:t>  (rezervní fond)</a:t>
            </a:r>
          </a:p>
          <a:p>
            <a:pPr lvl="0"/>
            <a:r>
              <a:rPr lang="cs-CZ" sz="2000" dirty="0" smtClean="0"/>
              <a:t>vytvářeny </a:t>
            </a:r>
            <a:r>
              <a:rPr lang="cs-CZ" sz="2000" dirty="0" smtClean="0"/>
              <a:t>povinně ze zákona u některých právních forem podnikání </a:t>
            </a:r>
            <a:endParaRPr lang="cs-CZ" sz="2000" dirty="0" smtClean="0"/>
          </a:p>
          <a:p>
            <a:pPr lvl="0"/>
            <a:r>
              <a:rPr lang="cs-CZ" sz="2000" dirty="0" smtClean="0"/>
              <a:t>může </a:t>
            </a:r>
            <a:r>
              <a:rPr lang="cs-CZ" sz="2000" dirty="0" smtClean="0"/>
              <a:t>být určen například ke krytí ztrát </a:t>
            </a:r>
            <a:r>
              <a:rPr lang="cs-CZ" sz="2000" dirty="0" smtClean="0"/>
              <a:t>společnosti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Výsledek hospodaření minulých let</a:t>
            </a:r>
            <a:r>
              <a:rPr lang="cs-CZ" sz="2000" dirty="0" smtClean="0"/>
              <a:t> </a:t>
            </a:r>
          </a:p>
          <a:p>
            <a:pPr lvl="0">
              <a:buNone/>
            </a:pPr>
            <a:r>
              <a:rPr lang="cs-CZ" sz="2000" b="1" dirty="0" smtClean="0"/>
              <a:t>Výsledek </a:t>
            </a:r>
            <a:r>
              <a:rPr lang="cs-CZ" sz="2000" b="1" dirty="0" smtClean="0"/>
              <a:t>hospodaření běžného účetního </a:t>
            </a:r>
            <a:r>
              <a:rPr lang="cs-CZ" sz="2000" b="1" dirty="0" smtClean="0"/>
              <a:t>období</a:t>
            </a:r>
            <a:endParaRPr lang="cs-CZ" sz="20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27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28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Cizí kapitál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Cizí kapitál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05000"/>
            <a:ext cx="7891490" cy="41148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Krátkodobé závazky</a:t>
            </a:r>
            <a:endParaRPr lang="cs-CZ" sz="2400" dirty="0" smtClean="0"/>
          </a:p>
          <a:p>
            <a:pPr lvl="0">
              <a:buNone/>
            </a:pPr>
            <a:r>
              <a:rPr lang="cs-CZ" sz="2400" b="1" dirty="0" smtClean="0"/>
              <a:t>Dlouhodobé cizí závazky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r>
              <a:rPr lang="cs-CZ" sz="2400" dirty="0" smtClean="0"/>
              <a:t>s</a:t>
            </a:r>
            <a:r>
              <a:rPr lang="cs-CZ" sz="2400" dirty="0" smtClean="0"/>
              <a:t> dobou splatnosti delší </a:t>
            </a:r>
            <a:r>
              <a:rPr lang="cs-CZ" sz="2400" dirty="0" smtClean="0"/>
              <a:t>než </a:t>
            </a:r>
            <a:r>
              <a:rPr lang="cs-CZ" sz="2400" dirty="0" smtClean="0"/>
              <a:t>jeden </a:t>
            </a:r>
            <a:r>
              <a:rPr lang="cs-CZ" sz="2400" dirty="0" smtClean="0"/>
              <a:t>rok</a:t>
            </a:r>
          </a:p>
          <a:p>
            <a:pPr>
              <a:buNone/>
            </a:pPr>
            <a:r>
              <a:rPr lang="cs-CZ" sz="2400" b="1" dirty="0" smtClean="0"/>
              <a:t>Rezervy</a:t>
            </a:r>
            <a:endParaRPr lang="cs-CZ" sz="2400" dirty="0" smtClean="0"/>
          </a:p>
          <a:p>
            <a:r>
              <a:rPr lang="cs-CZ" sz="2400" dirty="0" smtClean="0"/>
              <a:t>účtovány </a:t>
            </a:r>
            <a:r>
              <a:rPr lang="cs-CZ" sz="2400" dirty="0" smtClean="0"/>
              <a:t>na vrub nákladů, na rozdíl od rezervních fondů, které jsou tvořeny ze zisku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b="1" dirty="0" smtClean="0"/>
              <a:t>Bankovní úvěry </a:t>
            </a:r>
            <a:endParaRPr lang="cs-CZ" sz="2400" b="1" dirty="0" smtClean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přehled </a:t>
            </a:r>
            <a:r>
              <a:rPr lang="cs-CZ" sz="2400" dirty="0" smtClean="0"/>
              <a:t>majetkové a kapitálové struktury podniku  </a:t>
            </a:r>
          </a:p>
          <a:p>
            <a:pPr lvl="0"/>
            <a:r>
              <a:rPr lang="cs-CZ" sz="2400" dirty="0" smtClean="0"/>
              <a:t>stavový výkaz, kde je zachycen stav majetku k určitému datu a zdroje, ze kterých je tento majetek </a:t>
            </a:r>
            <a:r>
              <a:rPr lang="cs-CZ" sz="2400" dirty="0" smtClean="0"/>
              <a:t>pořízen</a:t>
            </a:r>
            <a:endParaRPr lang="cs-CZ" sz="2400" dirty="0" smtClean="0"/>
          </a:p>
          <a:p>
            <a:r>
              <a:rPr lang="cs-CZ" sz="2400" b="1" dirty="0" smtClean="0"/>
              <a:t>bilanční princip</a:t>
            </a:r>
            <a:endParaRPr lang="cs-CZ" sz="2400" dirty="0" smtClean="0"/>
          </a:p>
          <a:p>
            <a:r>
              <a:rPr lang="cs-CZ" sz="2400" dirty="0" smtClean="0"/>
              <a:t>bilanční rovnice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daňový štít</a:t>
            </a:r>
          </a:p>
          <a:p>
            <a:r>
              <a:rPr lang="cs-CZ" sz="1800" dirty="0" smtClean="0"/>
              <a:t>f</a:t>
            </a:r>
            <a:r>
              <a:rPr lang="cs-CZ" sz="1800" dirty="0" smtClean="0"/>
              <a:t>inanční páka</a:t>
            </a:r>
          </a:p>
          <a:p>
            <a:pPr lvl="0"/>
            <a:r>
              <a:rPr lang="cs-CZ" sz="1800" dirty="0" smtClean="0"/>
              <a:t>f</a:t>
            </a:r>
            <a:r>
              <a:rPr lang="cs-CZ" sz="1800" dirty="0" smtClean="0"/>
              <a:t>inanční stabilita</a:t>
            </a:r>
            <a:endParaRPr lang="cs-CZ" sz="1800" dirty="0" smtClean="0"/>
          </a:p>
          <a:p>
            <a:pPr lvl="0"/>
            <a:r>
              <a:rPr lang="cs-CZ" sz="1800" dirty="0" smtClean="0"/>
              <a:t>s </a:t>
            </a:r>
            <a:r>
              <a:rPr lang="cs-CZ" sz="1800" dirty="0" smtClean="0"/>
              <a:t>počty dluhů </a:t>
            </a:r>
            <a:r>
              <a:rPr lang="cs-CZ" sz="1800" dirty="0" smtClean="0"/>
              <a:t>roste většinou i úroková </a:t>
            </a:r>
            <a:r>
              <a:rPr lang="cs-CZ" sz="1800" dirty="0" smtClean="0"/>
              <a:t>míra</a:t>
            </a:r>
          </a:p>
          <a:p>
            <a:pPr lvl="0"/>
            <a:r>
              <a:rPr lang="cs-CZ" sz="1800" dirty="0" smtClean="0"/>
              <a:t>zohlednění </a:t>
            </a:r>
            <a:r>
              <a:rPr lang="cs-CZ" sz="1800" dirty="0" smtClean="0"/>
              <a:t>odvětví, ve kterém podnik působí a zohlednění struktury </a:t>
            </a:r>
            <a:r>
              <a:rPr lang="cs-CZ" sz="1800" dirty="0" smtClean="0"/>
              <a:t>majetku</a:t>
            </a:r>
            <a:endParaRPr lang="cs-CZ" sz="1800" dirty="0" smtClean="0"/>
          </a:p>
          <a:p>
            <a:pPr lvl="0"/>
            <a:r>
              <a:rPr lang="cs-CZ" sz="1800" dirty="0" smtClean="0"/>
              <a:t>úroková míra, </a:t>
            </a:r>
            <a:r>
              <a:rPr lang="cs-CZ" sz="1800" dirty="0" smtClean="0"/>
              <a:t>výnosnost podniku</a:t>
            </a:r>
            <a:endParaRPr lang="cs-CZ" sz="1800" dirty="0" smtClean="0"/>
          </a:p>
          <a:p>
            <a:pPr lvl="0"/>
            <a:r>
              <a:rPr lang="cs-CZ" sz="1800" dirty="0" smtClean="0"/>
              <a:t>subjektivní postoj </a:t>
            </a:r>
            <a:r>
              <a:rPr lang="cs-CZ" sz="1800" dirty="0" smtClean="0"/>
              <a:t>podnikatele</a:t>
            </a:r>
          </a:p>
          <a:p>
            <a:pPr lvl="0"/>
            <a:r>
              <a:rPr lang="cs-CZ" sz="1800" dirty="0" smtClean="0"/>
              <a:t>…..</a:t>
            </a:r>
            <a:endParaRPr lang="cs-CZ" sz="1800" dirty="0" smtClean="0"/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 smtClean="0"/>
              <a:t>zlaté bilanční pravidlo </a:t>
            </a:r>
            <a:r>
              <a:rPr lang="cs-CZ" sz="2000" b="1" dirty="0" smtClean="0"/>
              <a:t>financování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</a:t>
            </a:r>
            <a:r>
              <a:rPr lang="cs-CZ" sz="2000" b="1" dirty="0" smtClean="0"/>
              <a:t>pravidlo vyrovnání rizika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</a:t>
            </a:r>
            <a:r>
              <a:rPr lang="cs-CZ" sz="2000" b="1" dirty="0" smtClean="0"/>
              <a:t>pari </a:t>
            </a:r>
            <a:r>
              <a:rPr lang="cs-CZ" sz="2000" b="1" dirty="0" smtClean="0"/>
              <a:t>pravidlo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</a:t>
            </a:r>
            <a:r>
              <a:rPr lang="cs-CZ" sz="2000" b="1" dirty="0" smtClean="0"/>
              <a:t>poměrové </a:t>
            </a:r>
            <a:r>
              <a:rPr lang="cs-CZ" sz="2000" b="1" dirty="0" smtClean="0"/>
              <a:t>pravidlo</a:t>
            </a:r>
          </a:p>
          <a:p>
            <a:pPr lvl="0"/>
            <a:endParaRPr lang="cs-CZ" sz="2000" b="1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cizí kapitál snižuje daňové </a:t>
            </a:r>
            <a:r>
              <a:rPr lang="cs-CZ" sz="2000" dirty="0" smtClean="0"/>
              <a:t>zatížení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krátkodobý </a:t>
            </a:r>
            <a:r>
              <a:rPr lang="cs-CZ" sz="2000" dirty="0" smtClean="0"/>
              <a:t>kapitál je levnější než dlouhodobý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cizí kapitál je většinou levnější než kapitál vlastní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optimální </a:t>
            </a:r>
            <a:r>
              <a:rPr lang="cs-CZ" sz="2000" dirty="0" smtClean="0"/>
              <a:t>kapitálová </a:t>
            </a:r>
            <a:r>
              <a:rPr lang="cs-CZ" sz="2000" dirty="0" smtClean="0"/>
              <a:t>struktura </a:t>
            </a:r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31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5429256" y="5857892"/>
          <a:ext cx="3457575" cy="647700"/>
        </p:xfrm>
        <a:graphic>
          <a:graphicData uri="http://schemas.openxmlformats.org/presentationml/2006/ole">
            <p:oleObj spid="_x0000_s49155" name="Rovnice" r:id="rId3" imgW="2108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939784"/>
          </a:xfrm>
        </p:spPr>
        <p:txBody>
          <a:bodyPr/>
          <a:lstStyle/>
          <a:p>
            <a:r>
              <a:rPr lang="cs-CZ" dirty="0" smtClean="0"/>
              <a:t>Majetková a kapitálová struktura podniku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4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500034" y="194979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Majetková struktura </a:t>
            </a:r>
            <a:r>
              <a:rPr lang="cs-CZ" b="1" dirty="0" smtClean="0"/>
              <a:t>podniku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je majetek podniku?</a:t>
            </a:r>
          </a:p>
          <a:p>
            <a:r>
              <a:rPr lang="cs-CZ" dirty="0" smtClean="0"/>
              <a:t>FO</a:t>
            </a:r>
            <a:r>
              <a:rPr lang="cs-CZ" dirty="0" smtClean="0"/>
              <a:t>: </a:t>
            </a:r>
            <a:r>
              <a:rPr lang="cs-CZ" dirty="0" smtClean="0"/>
              <a:t>dle </a:t>
            </a:r>
            <a:r>
              <a:rPr lang="cs-CZ" dirty="0" smtClean="0"/>
              <a:t>Obchodního </a:t>
            </a:r>
            <a:r>
              <a:rPr lang="cs-CZ" dirty="0" smtClean="0"/>
              <a:t>zákoníku souhrn </a:t>
            </a:r>
            <a:r>
              <a:rPr lang="cs-CZ" dirty="0" smtClean="0"/>
              <a:t>všech věcí, peněz, pohledávek a jiných majetkových hodnot, které patří podnikateli a slouží jeho </a:t>
            </a:r>
            <a:r>
              <a:rPr lang="cs-CZ" dirty="0" smtClean="0"/>
              <a:t>podnikán</a:t>
            </a:r>
            <a:r>
              <a:rPr lang="cs-CZ" dirty="0" smtClean="0"/>
              <a:t>í</a:t>
            </a:r>
          </a:p>
          <a:p>
            <a:r>
              <a:rPr lang="cs-CZ" dirty="0" smtClean="0"/>
              <a:t>PO: je obchodním majetkem veškerý majetek této právnické osoby.</a:t>
            </a:r>
          </a:p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D69B-5B4C-4221-B4F1-01A51FD2C012}" type="slidenum">
              <a:rPr lang="cs-CZ" smtClean="0">
                <a:solidFill>
                  <a:srgbClr val="336666"/>
                </a:solidFill>
              </a:rPr>
              <a:pPr/>
              <a:t>5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Dlouhodobá aktiva </a:t>
                      </a:r>
                    </a:p>
                    <a:p>
                      <a:r>
                        <a:rPr lang="cs-CZ" sz="1800" b="0" dirty="0" smtClean="0">
                          <a:solidFill>
                            <a:schemeClr val="tx2"/>
                          </a:solidFill>
                        </a:rPr>
                        <a:t>dlouhodobý hmotný majetek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dlouhodobý nehmotný majetek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dlouhodobý finanční majetek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Vlastní kapitál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Základní kapitál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Kapitálové fondy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Fondy ze zisku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 Výsledek hospodaření minulých let +/-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Výsledek hospodaření běžného účetního období +/-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Oběžná aktiva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Zásoby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Dlouhodobé pohledávky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Krátkodobé pohledávky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Krátkodobý finanční majetek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Cizí kapitál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Rezervy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Dlouhodobé závazky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Krátkodobé závazky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Bankovní úvěry a výpomoci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hmotný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905000"/>
            <a:ext cx="8286808" cy="4114800"/>
          </a:xfrm>
        </p:spPr>
        <p:txBody>
          <a:bodyPr/>
          <a:lstStyle/>
          <a:p>
            <a:pPr lvl="1"/>
            <a:r>
              <a:rPr lang="cs-CZ" dirty="0" smtClean="0"/>
              <a:t>movité </a:t>
            </a:r>
            <a:r>
              <a:rPr lang="cs-CZ" dirty="0" smtClean="0"/>
              <a:t>věci s pořizovací cenou nad 40 000 Kč s dobou použitelnosti delší než 1 rok, </a:t>
            </a:r>
            <a:endParaRPr lang="cs-CZ" dirty="0" smtClean="0"/>
          </a:p>
          <a:p>
            <a:pPr lvl="1"/>
            <a:r>
              <a:rPr lang="cs-CZ" dirty="0" smtClean="0"/>
              <a:t>b</a:t>
            </a:r>
            <a:r>
              <a:rPr lang="cs-CZ" dirty="0" smtClean="0"/>
              <a:t>yty, budovy</a:t>
            </a:r>
            <a:r>
              <a:rPr lang="cs-CZ" dirty="0" smtClean="0"/>
              <a:t>, nebytové prostory a </a:t>
            </a:r>
            <a:r>
              <a:rPr lang="cs-CZ" dirty="0" smtClean="0"/>
              <a:t>stavby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ozemky (neodepisují se)</a:t>
            </a:r>
          </a:p>
          <a:p>
            <a:pPr lvl="1"/>
            <a:r>
              <a:rPr lang="cs-CZ" dirty="0" smtClean="0"/>
              <a:t>t</a:t>
            </a:r>
            <a:r>
              <a:rPr lang="cs-CZ" dirty="0" smtClean="0"/>
              <a:t>rvalé porosty</a:t>
            </a:r>
          </a:p>
          <a:p>
            <a:pPr lvl="1"/>
            <a:r>
              <a:rPr lang="cs-CZ" dirty="0" smtClean="0"/>
              <a:t>umělecká díla</a:t>
            </a:r>
          </a:p>
          <a:p>
            <a:pPr lvl="1"/>
            <a:r>
              <a:rPr lang="cs-CZ" dirty="0" smtClean="0"/>
              <a:t>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7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nehmotný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857364"/>
            <a:ext cx="8010532" cy="4114800"/>
          </a:xfrm>
        </p:spPr>
        <p:txBody>
          <a:bodyPr/>
          <a:lstStyle/>
          <a:p>
            <a:pPr lvl="1"/>
            <a:r>
              <a:rPr lang="cs-CZ" dirty="0" smtClean="0"/>
              <a:t>zřizovací výdaje</a:t>
            </a:r>
            <a:endParaRPr lang="cs-CZ" dirty="0" smtClean="0"/>
          </a:p>
          <a:p>
            <a:pPr lvl="1"/>
            <a:r>
              <a:rPr lang="cs-CZ" dirty="0" smtClean="0"/>
              <a:t>podnikový software, autorská práva, značka, nehmotné výsledky výzkumu a </a:t>
            </a:r>
            <a:r>
              <a:rPr lang="cs-CZ" dirty="0" smtClean="0"/>
              <a:t>vývoje</a:t>
            </a:r>
          </a:p>
          <a:p>
            <a:pPr lvl="1"/>
            <a:r>
              <a:rPr lang="cs-CZ" dirty="0" smtClean="0"/>
              <a:t>vstupní cena vyšší než 60 000Kč</a:t>
            </a:r>
          </a:p>
          <a:p>
            <a:pPr lvl="1"/>
            <a:r>
              <a:rPr lang="cs-CZ" dirty="0" smtClean="0"/>
              <a:t>doba použitelnosti delší než 1 rok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8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finanční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905000"/>
            <a:ext cx="7677176" cy="4114800"/>
          </a:xfrm>
        </p:spPr>
        <p:txBody>
          <a:bodyPr/>
          <a:lstStyle/>
          <a:p>
            <a:pPr lvl="0"/>
            <a:r>
              <a:rPr lang="cs-CZ" dirty="0" smtClean="0"/>
              <a:t>podnikem </a:t>
            </a:r>
            <a:r>
              <a:rPr lang="cs-CZ" dirty="0" smtClean="0"/>
              <a:t>nakoupené cenné papíry, podíly </a:t>
            </a:r>
            <a:r>
              <a:rPr lang="cs-CZ" dirty="0" smtClean="0"/>
              <a:t>v s.r.o., v.o.s., k.s.</a:t>
            </a:r>
            <a:endParaRPr lang="cs-CZ" dirty="0" smtClean="0"/>
          </a:p>
          <a:p>
            <a:pPr lvl="0"/>
            <a:r>
              <a:rPr lang="cs-CZ" dirty="0" smtClean="0"/>
              <a:t>dlouhodobé úvěry a půjčky poskytnuté podnikem jinému </a:t>
            </a:r>
            <a:r>
              <a:rPr lang="cs-CZ" dirty="0" smtClean="0"/>
              <a:t>subjektu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</TotalTime>
  <Words>1104</Words>
  <Application>Microsoft Office PowerPoint</Application>
  <PresentationFormat>Předvádění na obrazovce (4:3)</PresentationFormat>
  <Paragraphs>390</Paragraphs>
  <Slides>31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3" baseType="lpstr">
      <vt:lpstr>Ozvěna</vt:lpstr>
      <vt:lpstr>Editor rovnic 3.0</vt:lpstr>
      <vt:lpstr>Podniková ekonomika</vt:lpstr>
      <vt:lpstr>Majetková a kapitálová struktura podniku</vt:lpstr>
      <vt:lpstr>Rozvaha</vt:lpstr>
      <vt:lpstr>Majetková a kapitálová struktura podniku</vt:lpstr>
      <vt:lpstr>Majetková struktura podniku</vt:lpstr>
      <vt:lpstr>Snímek 6</vt:lpstr>
      <vt:lpstr>Dlouhodobý hmotný majetek</vt:lpstr>
      <vt:lpstr>Dlouhodobý nehmotný majetek</vt:lpstr>
      <vt:lpstr>Dlouhodobý finanční majetek</vt:lpstr>
      <vt:lpstr>Odpisy</vt:lpstr>
      <vt:lpstr>Daňové vs. účetní odpisy</vt:lpstr>
      <vt:lpstr>Základní pojmy</vt:lpstr>
      <vt:lpstr>Příklad: Pořizovací cena 80 000 Kč, účetně se odepisuje 4 roky:</vt:lpstr>
      <vt:lpstr>Daňové odpisy</vt:lpstr>
      <vt:lpstr>Stanovení výše daňových odpisů</vt:lpstr>
      <vt:lpstr>Doba odpisu </vt:lpstr>
      <vt:lpstr>Postup výpočtu – rovnoměrné odpisy</vt:lpstr>
      <vt:lpstr>Postup výpočtu – zrychlené odpisy</vt:lpstr>
      <vt:lpstr>Příklad</vt:lpstr>
      <vt:lpstr>Účetní odpisy</vt:lpstr>
      <vt:lpstr>Odpisy</vt:lpstr>
      <vt:lpstr>Snímek 22</vt:lpstr>
      <vt:lpstr>Oběžný majetek (aktiva)</vt:lpstr>
      <vt:lpstr>Majetková struktura</vt:lpstr>
      <vt:lpstr>Kapitálová struktura podniku</vt:lpstr>
      <vt:lpstr>Snímek 26</vt:lpstr>
      <vt:lpstr>Vlastní kapitál</vt:lpstr>
      <vt:lpstr>Snímek 28</vt:lpstr>
      <vt:lpstr>Cizí kapitál </vt:lpstr>
      <vt:lpstr>Kapitálová struktura</vt:lpstr>
      <vt:lpstr>Kapitálová struktura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</dc:title>
  <dc:creator>Sylavuska</dc:creator>
  <cp:lastModifiedBy>Sylavuska</cp:lastModifiedBy>
  <cp:revision>36</cp:revision>
  <dcterms:created xsi:type="dcterms:W3CDTF">2009-10-11T14:26:19Z</dcterms:created>
  <dcterms:modified xsi:type="dcterms:W3CDTF">2009-10-12T10:41:48Z</dcterms:modified>
</cp:coreProperties>
</file>