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sldIdLst>
    <p:sldId id="258" r:id="rId2"/>
    <p:sldId id="259" r:id="rId3"/>
    <p:sldId id="262" r:id="rId4"/>
    <p:sldId id="260" r:id="rId5"/>
    <p:sldId id="261" r:id="rId6"/>
    <p:sldId id="286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87" r:id="rId23"/>
    <p:sldId id="278" r:id="rId24"/>
    <p:sldId id="279" r:id="rId25"/>
    <p:sldId id="280" r:id="rId26"/>
    <p:sldId id="288" r:id="rId27"/>
    <p:sldId id="281" r:id="rId28"/>
    <p:sldId id="289" r:id="rId29"/>
    <p:sldId id="282" r:id="rId30"/>
    <p:sldId id="283" r:id="rId31"/>
    <p:sldId id="284" r:id="rId3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02" y="-5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D720DD-AE5C-4E79-AC68-BAC844401A80}" type="datetimeFigureOut">
              <a:rPr lang="cs-CZ" smtClean="0"/>
              <a:pPr/>
              <a:t>11.10.2010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396F6D-8E38-4DC5-AFA3-DE7D8ADF815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6305EC-E037-40D7-98AD-12520D10192F}" type="slidenum">
              <a:rPr lang="cs-CZ">
                <a:solidFill>
                  <a:prstClr val="black"/>
                </a:solidFill>
              </a:rPr>
              <a:pPr/>
              <a:t>1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1371600"/>
            <a:ext cx="6477000" cy="1752600"/>
          </a:xfrm>
        </p:spPr>
        <p:txBody>
          <a:bodyPr/>
          <a:lstStyle>
            <a:lvl1pPr>
              <a:defRPr sz="54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7086600" y="6248400"/>
            <a:ext cx="1524000" cy="45720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336666"/>
              </a:solidFill>
            </a:endParaRPr>
          </a:p>
        </p:txBody>
      </p:sp>
      <p:sp>
        <p:nvSpPr>
          <p:cNvPr id="5530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810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336666"/>
              </a:solidFill>
            </a:endParaRP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2209800" y="6248400"/>
            <a:ext cx="1219200" cy="457200"/>
          </a:xfrm>
        </p:spPr>
        <p:txBody>
          <a:bodyPr/>
          <a:lstStyle>
            <a:lvl1pPr>
              <a:defRPr/>
            </a:lvl1pPr>
          </a:lstStyle>
          <a:p>
            <a:fld id="{AC8A3B88-B0BA-4C70-A7D0-061666C2CC24}" type="slidenum">
              <a:rPr lang="cs-CZ">
                <a:solidFill>
                  <a:srgbClr val="336666"/>
                </a:solidFill>
              </a:rPr>
              <a:pPr/>
              <a:t>‹#›</a:t>
            </a:fld>
            <a:endParaRPr lang="cs-CZ">
              <a:solidFill>
                <a:srgbClr val="336666"/>
              </a:solidFill>
            </a:endParaRPr>
          </a:p>
        </p:txBody>
      </p:sp>
      <p:sp>
        <p:nvSpPr>
          <p:cNvPr id="55303" name="Line 7"/>
          <p:cNvSpPr>
            <a:spLocks noChangeShapeType="1"/>
          </p:cNvSpPr>
          <p:nvPr/>
        </p:nvSpPr>
        <p:spPr bwMode="auto">
          <a:xfrm>
            <a:off x="1905000" y="1219200"/>
            <a:ext cx="0" cy="2057400"/>
          </a:xfrm>
          <a:prstGeom prst="line">
            <a:avLst/>
          </a:prstGeom>
          <a:noFill/>
          <a:ln w="3492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336666"/>
              </a:solidFill>
            </a:endParaRPr>
          </a:p>
        </p:txBody>
      </p:sp>
      <p:sp>
        <p:nvSpPr>
          <p:cNvPr id="55304" name="Oval 8"/>
          <p:cNvSpPr>
            <a:spLocks noChangeArrowheads="1"/>
          </p:cNvSpPr>
          <p:nvPr/>
        </p:nvSpPr>
        <p:spPr bwMode="auto">
          <a:xfrm>
            <a:off x="163513" y="2103438"/>
            <a:ext cx="347662" cy="347662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 sz="2400">
              <a:solidFill>
                <a:srgbClr val="336666"/>
              </a:solidFill>
              <a:latin typeface="Times New Roman" pitchFamily="18" charset="0"/>
            </a:endParaRPr>
          </a:p>
        </p:txBody>
      </p:sp>
      <p:sp>
        <p:nvSpPr>
          <p:cNvPr id="55305" name="Oval 9"/>
          <p:cNvSpPr>
            <a:spLocks noChangeArrowheads="1"/>
          </p:cNvSpPr>
          <p:nvPr/>
        </p:nvSpPr>
        <p:spPr bwMode="auto">
          <a:xfrm>
            <a:off x="739775" y="2105025"/>
            <a:ext cx="349250" cy="347663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 sz="2400">
              <a:solidFill>
                <a:srgbClr val="336666"/>
              </a:solidFill>
              <a:latin typeface="Times New Roman" pitchFamily="18" charset="0"/>
            </a:endParaRPr>
          </a:p>
        </p:txBody>
      </p:sp>
      <p:sp>
        <p:nvSpPr>
          <p:cNvPr id="55306" name="Oval 10"/>
          <p:cNvSpPr>
            <a:spLocks noChangeArrowheads="1"/>
          </p:cNvSpPr>
          <p:nvPr/>
        </p:nvSpPr>
        <p:spPr bwMode="auto">
          <a:xfrm>
            <a:off x="1317625" y="2105025"/>
            <a:ext cx="347663" cy="347663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 sz="2400">
              <a:solidFill>
                <a:srgbClr val="336666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>
    <p:cut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336666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336666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DF8743-DB03-48F6-ABA9-C7527B577F0D}" type="slidenum">
              <a:rPr lang="cs-CZ">
                <a:solidFill>
                  <a:srgbClr val="336666"/>
                </a:solidFill>
              </a:rPr>
              <a:pPr/>
              <a:t>‹#›</a:t>
            </a:fld>
            <a:endParaRPr lang="cs-CZ">
              <a:solidFill>
                <a:srgbClr val="336666"/>
              </a:solidFill>
            </a:endParaRPr>
          </a:p>
        </p:txBody>
      </p:sp>
    </p:spTree>
  </p:cSld>
  <p:clrMapOvr>
    <a:masterClrMapping/>
  </p:clrMapOvr>
  <p:transition>
    <p:cut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90500"/>
            <a:ext cx="1752600" cy="58293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524000" y="190500"/>
            <a:ext cx="5105400" cy="58293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336666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336666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DC077E-500C-4BAB-BBE2-921C0C71E2B6}" type="slidenum">
              <a:rPr lang="cs-CZ">
                <a:solidFill>
                  <a:srgbClr val="336666"/>
                </a:solidFill>
              </a:rPr>
              <a:pPr/>
              <a:t>‹#›</a:t>
            </a:fld>
            <a:endParaRPr lang="cs-CZ">
              <a:solidFill>
                <a:srgbClr val="336666"/>
              </a:solidFill>
            </a:endParaRPr>
          </a:p>
        </p:txBody>
      </p:sp>
    </p:spTree>
  </p:cSld>
  <p:clrMapOvr>
    <a:masterClrMapping/>
  </p:clrMapOvr>
  <p:transition>
    <p:cut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cs-CZ" altLang="en-US">
              <a:solidFill>
                <a:srgbClr val="336666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cs-CZ" altLang="en-US">
                <a:solidFill>
                  <a:srgbClr val="336666"/>
                </a:solidFill>
              </a:rPr>
              <a:t>P1_22.2.2007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8866C7A9-E724-4191-A5C3-F4E394D6F707}" type="slidenum">
              <a:rPr lang="cs-CZ" altLang="en-US">
                <a:solidFill>
                  <a:srgbClr val="336666"/>
                </a:solidFill>
              </a:rPr>
              <a:pPr/>
              <a:t>‹#›</a:t>
            </a:fld>
            <a:endParaRPr lang="cs-CZ" altLang="en-US">
              <a:solidFill>
                <a:srgbClr val="336666"/>
              </a:solidFill>
            </a:endParaRPr>
          </a:p>
        </p:txBody>
      </p:sp>
    </p:spTree>
  </p:cSld>
  <p:clrMapOvr>
    <a:masterClrMapping/>
  </p:clrMapOvr>
  <p:transition>
    <p:cut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336666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336666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82DD1E-FE76-4AB7-9B89-8F6BBFEF9F43}" type="slidenum">
              <a:rPr lang="cs-CZ">
                <a:solidFill>
                  <a:srgbClr val="336666"/>
                </a:solidFill>
              </a:rPr>
              <a:pPr/>
              <a:t>‹#›</a:t>
            </a:fld>
            <a:endParaRPr lang="cs-CZ">
              <a:solidFill>
                <a:srgbClr val="336666"/>
              </a:solidFill>
            </a:endParaRPr>
          </a:p>
        </p:txBody>
      </p:sp>
    </p:spTree>
  </p:cSld>
  <p:clrMapOvr>
    <a:masterClrMapping/>
  </p:clrMapOvr>
  <p:transition>
    <p:cut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336666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336666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E9F5ED-262C-4A6A-B42A-B38B0F0DF1B9}" type="slidenum">
              <a:rPr lang="cs-CZ">
                <a:solidFill>
                  <a:srgbClr val="336666"/>
                </a:solidFill>
              </a:rPr>
              <a:pPr/>
              <a:t>‹#›</a:t>
            </a:fld>
            <a:endParaRPr lang="cs-CZ">
              <a:solidFill>
                <a:srgbClr val="336666"/>
              </a:solidFill>
            </a:endParaRPr>
          </a:p>
        </p:txBody>
      </p:sp>
    </p:spTree>
  </p:cSld>
  <p:clrMapOvr>
    <a:masterClrMapping/>
  </p:clrMapOvr>
  <p:transition>
    <p:cut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336666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336666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A98A45-485D-4307-B329-8D00D5495A03}" type="slidenum">
              <a:rPr lang="cs-CZ">
                <a:solidFill>
                  <a:srgbClr val="336666"/>
                </a:solidFill>
              </a:rPr>
              <a:pPr/>
              <a:t>‹#›</a:t>
            </a:fld>
            <a:endParaRPr lang="cs-CZ">
              <a:solidFill>
                <a:srgbClr val="336666"/>
              </a:solidFill>
            </a:endParaRPr>
          </a:p>
        </p:txBody>
      </p:sp>
    </p:spTree>
  </p:cSld>
  <p:clrMapOvr>
    <a:masterClrMapping/>
  </p:clrMapOvr>
  <p:transition>
    <p:cut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336666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336666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42D69B-5B4C-4221-B4F1-01A51FD2C012}" type="slidenum">
              <a:rPr lang="cs-CZ">
                <a:solidFill>
                  <a:srgbClr val="336666"/>
                </a:solidFill>
              </a:rPr>
              <a:pPr/>
              <a:t>‹#›</a:t>
            </a:fld>
            <a:endParaRPr lang="cs-CZ">
              <a:solidFill>
                <a:srgbClr val="336666"/>
              </a:solidFill>
            </a:endParaRPr>
          </a:p>
        </p:txBody>
      </p:sp>
    </p:spTree>
  </p:cSld>
  <p:clrMapOvr>
    <a:masterClrMapping/>
  </p:clrMapOvr>
  <p:transition>
    <p:cut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336666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336666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BBA9C5-FE52-4198-9ECA-4A7815F9B4D2}" type="slidenum">
              <a:rPr lang="cs-CZ">
                <a:solidFill>
                  <a:srgbClr val="336666"/>
                </a:solidFill>
              </a:rPr>
              <a:pPr/>
              <a:t>‹#›</a:t>
            </a:fld>
            <a:endParaRPr lang="cs-CZ">
              <a:solidFill>
                <a:srgbClr val="336666"/>
              </a:solidFill>
            </a:endParaRPr>
          </a:p>
        </p:txBody>
      </p:sp>
    </p:spTree>
  </p:cSld>
  <p:clrMapOvr>
    <a:masterClrMapping/>
  </p:clrMapOvr>
  <p:transition>
    <p:cut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336666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336666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D7D44A-C2FF-4EF5-8A88-F81028F7F92D}" type="slidenum">
              <a:rPr lang="cs-CZ">
                <a:solidFill>
                  <a:srgbClr val="336666"/>
                </a:solidFill>
              </a:rPr>
              <a:pPr/>
              <a:t>‹#›</a:t>
            </a:fld>
            <a:endParaRPr lang="cs-CZ">
              <a:solidFill>
                <a:srgbClr val="336666"/>
              </a:solidFill>
            </a:endParaRPr>
          </a:p>
        </p:txBody>
      </p:sp>
    </p:spTree>
  </p:cSld>
  <p:clrMapOvr>
    <a:masterClrMapping/>
  </p:clrMapOvr>
  <p:transition>
    <p:cut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336666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336666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9FBD72-F9F4-48DF-A3F2-0CEED75E100E}" type="slidenum">
              <a:rPr lang="cs-CZ">
                <a:solidFill>
                  <a:srgbClr val="336666"/>
                </a:solidFill>
              </a:rPr>
              <a:pPr/>
              <a:t>‹#›</a:t>
            </a:fld>
            <a:endParaRPr lang="cs-CZ">
              <a:solidFill>
                <a:srgbClr val="336666"/>
              </a:solidFill>
            </a:endParaRPr>
          </a:p>
        </p:txBody>
      </p:sp>
    </p:spTree>
  </p:cSld>
  <p:clrMapOvr>
    <a:masterClrMapping/>
  </p:clrMapOvr>
  <p:transition>
    <p:cut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336666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336666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6D4ECE-EEE5-4D04-8B73-5FDB5DC5BD38}" type="slidenum">
              <a:rPr lang="cs-CZ">
                <a:solidFill>
                  <a:srgbClr val="336666"/>
                </a:solidFill>
              </a:rPr>
              <a:pPr/>
              <a:t>‹#›</a:t>
            </a:fld>
            <a:endParaRPr lang="cs-CZ">
              <a:solidFill>
                <a:srgbClr val="336666"/>
              </a:solidFill>
            </a:endParaRPr>
          </a:p>
        </p:txBody>
      </p:sp>
    </p:spTree>
  </p:cSld>
  <p:clrMapOvr>
    <a:masterClrMapping/>
  </p:clrMapOvr>
  <p:transition>
    <p:cut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90500"/>
            <a:ext cx="7010400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19050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336666"/>
              </a:solidFill>
            </a:endParaRPr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336666"/>
              </a:solidFill>
            </a:endParaRPr>
          </a:p>
        </p:txBody>
      </p:sp>
      <p:sp>
        <p:nvSpPr>
          <p:cNvPr id="542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E0A9ABE-4C50-4161-AD70-D7E5FC43FCDA}" type="slidenum">
              <a:rPr lang="cs-CZ">
                <a:solidFill>
                  <a:srgbClr val="336666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>
              <a:solidFill>
                <a:srgbClr val="336666"/>
              </a:solidFill>
            </a:endParaRPr>
          </a:p>
        </p:txBody>
      </p:sp>
      <p:sp>
        <p:nvSpPr>
          <p:cNvPr id="54279" name="Line 7"/>
          <p:cNvSpPr>
            <a:spLocks noChangeShapeType="1"/>
          </p:cNvSpPr>
          <p:nvPr/>
        </p:nvSpPr>
        <p:spPr bwMode="auto">
          <a:xfrm flipV="1">
            <a:off x="1371600" y="304800"/>
            <a:ext cx="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336666"/>
              </a:solidFill>
            </a:endParaRPr>
          </a:p>
        </p:txBody>
      </p:sp>
      <p:sp>
        <p:nvSpPr>
          <p:cNvPr id="54280" name="Oval 8"/>
          <p:cNvSpPr>
            <a:spLocks noChangeArrowheads="1"/>
          </p:cNvSpPr>
          <p:nvPr/>
        </p:nvSpPr>
        <p:spPr bwMode="auto">
          <a:xfrm>
            <a:off x="152400" y="8382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 sz="2400">
              <a:solidFill>
                <a:srgbClr val="336666"/>
              </a:solidFill>
              <a:latin typeface="Times New Roman" pitchFamily="18" charset="0"/>
            </a:endParaRPr>
          </a:p>
        </p:txBody>
      </p:sp>
      <p:sp>
        <p:nvSpPr>
          <p:cNvPr id="54281" name="Oval 9"/>
          <p:cNvSpPr>
            <a:spLocks noChangeArrowheads="1"/>
          </p:cNvSpPr>
          <p:nvPr/>
        </p:nvSpPr>
        <p:spPr bwMode="auto">
          <a:xfrm>
            <a:off x="539750" y="838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 sz="2400">
              <a:solidFill>
                <a:srgbClr val="336666"/>
              </a:solidFill>
              <a:latin typeface="Times New Roman" pitchFamily="18" charset="0"/>
            </a:endParaRPr>
          </a:p>
        </p:txBody>
      </p:sp>
      <p:sp>
        <p:nvSpPr>
          <p:cNvPr id="54282" name="Oval 10"/>
          <p:cNvSpPr>
            <a:spLocks noChangeArrowheads="1"/>
          </p:cNvSpPr>
          <p:nvPr/>
        </p:nvSpPr>
        <p:spPr bwMode="auto">
          <a:xfrm>
            <a:off x="927100" y="838200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 sz="2400">
              <a:solidFill>
                <a:srgbClr val="336666"/>
              </a:solidFill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>
    <p:cut thruBlk="1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¢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sz="2800">
          <a:solidFill>
            <a:schemeClr val="tx2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800"/>
              <a:t>Podniková ekonomika</a:t>
            </a:r>
          </a:p>
        </p:txBody>
      </p:sp>
      <p:sp>
        <p:nvSpPr>
          <p:cNvPr id="80898" name="AutoShape 2" descr="http://www.edb.cz/grmat/obr/w0101180700000_obr.jpg"/>
          <p:cNvSpPr>
            <a:spLocks noChangeAspect="1" noChangeArrowheads="1"/>
          </p:cNvSpPr>
          <p:nvPr/>
        </p:nvSpPr>
        <p:spPr bwMode="auto">
          <a:xfrm>
            <a:off x="155575" y="-1119188"/>
            <a:ext cx="3048000" cy="23336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80900" name="AutoShape 4" descr="http://www.edb.cz/grmat/obr/w0101180700000_obr.jpg"/>
          <p:cNvSpPr>
            <a:spLocks noChangeAspect="1" noChangeArrowheads="1"/>
          </p:cNvSpPr>
          <p:nvPr/>
        </p:nvSpPr>
        <p:spPr bwMode="auto">
          <a:xfrm>
            <a:off x="155575" y="-1119188"/>
            <a:ext cx="3048000" cy="23336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1" dirty="0" smtClean="0"/>
              <a:t>Odpisy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dirty="0" smtClean="0"/>
              <a:t>položky majetku jsou v průběhu svého používání opotřebovávány</a:t>
            </a:r>
          </a:p>
          <a:p>
            <a:pPr lvl="0"/>
            <a:endParaRPr lang="cs-CZ" sz="2400" dirty="0" smtClean="0"/>
          </a:p>
          <a:p>
            <a:r>
              <a:rPr lang="cs-CZ" sz="2400" dirty="0" smtClean="0"/>
              <a:t>hodnota DM postupně přechází do nákladů podniku ve formě odpisů</a:t>
            </a:r>
          </a:p>
          <a:p>
            <a:endParaRPr lang="cs-CZ" sz="2400" dirty="0" smtClean="0"/>
          </a:p>
          <a:p>
            <a:pPr lvl="0"/>
            <a:r>
              <a:rPr lang="cs-CZ" sz="2400" dirty="0" smtClean="0"/>
              <a:t>odpisy majetku jsou peněžním vyjádřením postupného opotřebení majetku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2DD1E-FE76-4AB7-9B89-8F6BBFEF9F43}" type="slidenum">
              <a:rPr lang="cs-CZ" smtClean="0">
                <a:solidFill>
                  <a:srgbClr val="336666"/>
                </a:solidFill>
              </a:rPr>
              <a:pPr/>
              <a:t>10</a:t>
            </a:fld>
            <a:endParaRPr lang="cs-CZ">
              <a:solidFill>
                <a:srgbClr val="336666"/>
              </a:solidFill>
            </a:endParaRP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sz="4400" dirty="0" smtClean="0"/>
              <a:t>Daňové vs. účetní odpisy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28662" y="1905000"/>
            <a:ext cx="7605738" cy="4114800"/>
          </a:xfrm>
        </p:spPr>
        <p:txBody>
          <a:bodyPr/>
          <a:lstStyle/>
          <a:p>
            <a:pPr lvl="0"/>
            <a:r>
              <a:rPr lang="cs-CZ" sz="2400" dirty="0" smtClean="0"/>
              <a:t>Účetní odpisy </a:t>
            </a:r>
          </a:p>
          <a:p>
            <a:pPr lvl="1"/>
            <a:r>
              <a:rPr lang="cs-CZ" sz="2400" dirty="0" smtClean="0"/>
              <a:t>rozhoduje sám podnik v rámci </a:t>
            </a:r>
            <a:r>
              <a:rPr lang="cs-CZ" sz="2400" b="1" dirty="0" smtClean="0"/>
              <a:t>účetních pravidel </a:t>
            </a:r>
            <a:r>
              <a:rPr lang="cs-CZ" sz="2400" dirty="0" smtClean="0"/>
              <a:t>(zákon o účetnictví)</a:t>
            </a:r>
          </a:p>
          <a:p>
            <a:pPr lvl="1"/>
            <a:r>
              <a:rPr lang="cs-CZ" sz="2400" dirty="0" smtClean="0"/>
              <a:t>reálné vyjádření opotřebení majetku</a:t>
            </a:r>
          </a:p>
          <a:p>
            <a:pPr lvl="1"/>
            <a:r>
              <a:rPr lang="cs-CZ" sz="2400" dirty="0" smtClean="0"/>
              <a:t>náklad – snižují HV</a:t>
            </a:r>
          </a:p>
          <a:p>
            <a:r>
              <a:rPr lang="cs-CZ" sz="2400" dirty="0" smtClean="0"/>
              <a:t>Daňové odpisy </a:t>
            </a:r>
          </a:p>
          <a:p>
            <a:pPr lvl="1"/>
            <a:r>
              <a:rPr lang="cs-CZ" sz="2400" dirty="0" smtClean="0"/>
              <a:t>určovány zákonem </a:t>
            </a:r>
            <a:r>
              <a:rPr lang="cs-CZ" sz="2400" b="1" dirty="0" smtClean="0"/>
              <a:t>o daních z příjmů</a:t>
            </a:r>
            <a:endParaRPr lang="cs-CZ" sz="2400" dirty="0" smtClean="0"/>
          </a:p>
          <a:p>
            <a:pPr lvl="1"/>
            <a:r>
              <a:rPr lang="cs-CZ" sz="2400" dirty="0" smtClean="0"/>
              <a:t>vstupují do základu </a:t>
            </a:r>
            <a:r>
              <a:rPr lang="cs-CZ" sz="2400" dirty="0" smtClean="0"/>
              <a:t>daně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2DD1E-FE76-4AB7-9B89-8F6BBFEF9F43}" type="slidenum">
              <a:rPr lang="cs-CZ" smtClean="0">
                <a:solidFill>
                  <a:srgbClr val="336666"/>
                </a:solidFill>
              </a:rPr>
              <a:pPr/>
              <a:t>11</a:t>
            </a:fld>
            <a:endParaRPr lang="cs-CZ">
              <a:solidFill>
                <a:srgbClr val="336666"/>
              </a:solidFill>
            </a:endParaRPr>
          </a:p>
        </p:txBody>
      </p:sp>
      <p:pic>
        <p:nvPicPr>
          <p:cNvPr id="69634" name="Picture 2" descr="http://uctomzdy.sweb.cz/po_obede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3328" y="4419755"/>
            <a:ext cx="2200672" cy="2438245"/>
          </a:xfrm>
          <a:prstGeom prst="rect">
            <a:avLst/>
          </a:prstGeom>
          <a:noFill/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Základní 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2910" y="1905000"/>
            <a:ext cx="7891490" cy="4114800"/>
          </a:xfrm>
        </p:spPr>
        <p:txBody>
          <a:bodyPr/>
          <a:lstStyle/>
          <a:p>
            <a:r>
              <a:rPr lang="cs-CZ" sz="2400" b="1" dirty="0" smtClean="0"/>
              <a:t>Vstupní cena majetku</a:t>
            </a:r>
            <a:endParaRPr lang="cs-CZ" sz="2400" dirty="0" smtClean="0"/>
          </a:p>
          <a:p>
            <a:r>
              <a:rPr lang="cs-CZ" sz="2400" b="1" dirty="0" smtClean="0"/>
              <a:t>Reprodukční pořizovací</a:t>
            </a:r>
            <a:endParaRPr lang="cs-CZ" sz="2400" dirty="0" smtClean="0"/>
          </a:p>
          <a:p>
            <a:r>
              <a:rPr lang="cs-CZ" sz="2400" b="1" dirty="0" smtClean="0"/>
              <a:t>Další ceny, které se používají jako vstupní ceny majetku</a:t>
            </a:r>
            <a:endParaRPr lang="cs-CZ" sz="2400" dirty="0" smtClean="0"/>
          </a:p>
          <a:p>
            <a:r>
              <a:rPr lang="cs-CZ" sz="2400" b="1" dirty="0" smtClean="0"/>
              <a:t>Zůstatková cena majetku</a:t>
            </a:r>
            <a:r>
              <a:rPr lang="cs-CZ" sz="2400" dirty="0" smtClean="0"/>
              <a:t> </a:t>
            </a:r>
          </a:p>
          <a:p>
            <a:r>
              <a:rPr lang="cs-CZ" sz="2400" b="1" dirty="0" smtClean="0"/>
              <a:t>Odpis</a:t>
            </a:r>
            <a:endParaRPr lang="cs-CZ" sz="2400" dirty="0" smtClean="0"/>
          </a:p>
          <a:p>
            <a:r>
              <a:rPr lang="cs-CZ" sz="2400" b="1" dirty="0" smtClean="0"/>
              <a:t>Oprávky</a:t>
            </a:r>
            <a:endParaRPr lang="cs-CZ" sz="2400" dirty="0" smtClean="0"/>
          </a:p>
          <a:p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2DD1E-FE76-4AB7-9B89-8F6BBFEF9F43}" type="slidenum">
              <a:rPr lang="cs-CZ" smtClean="0">
                <a:solidFill>
                  <a:srgbClr val="336666"/>
                </a:solidFill>
              </a:rPr>
              <a:pPr/>
              <a:t>12</a:t>
            </a:fld>
            <a:endParaRPr lang="cs-CZ" dirty="0">
              <a:solidFill>
                <a:srgbClr val="336666"/>
              </a:solidFill>
            </a:endParaRP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Příklad: Pořizovací cena 80 000 Kč, účetně se odepisuje 4 roky:</a:t>
            </a:r>
            <a:endParaRPr lang="cs-CZ" sz="3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2DD1E-FE76-4AB7-9B89-8F6BBFEF9F43}" type="slidenum">
              <a:rPr lang="cs-CZ" smtClean="0">
                <a:solidFill>
                  <a:srgbClr val="336666"/>
                </a:solidFill>
              </a:rPr>
              <a:pPr/>
              <a:t>13</a:t>
            </a:fld>
            <a:endParaRPr lang="cs-CZ">
              <a:solidFill>
                <a:srgbClr val="336666"/>
              </a:solidFill>
            </a:endParaRPr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</p:nvPr>
        </p:nvGraphicFramePr>
        <p:xfrm>
          <a:off x="1475656" y="2780928"/>
          <a:ext cx="7286676" cy="3489030"/>
        </p:xfrm>
        <a:graphic>
          <a:graphicData uri="http://schemas.openxmlformats.org/drawingml/2006/table">
            <a:tbl>
              <a:tblPr/>
              <a:tblGrid>
                <a:gridCol w="1821669"/>
                <a:gridCol w="1821669"/>
                <a:gridCol w="1821669"/>
                <a:gridCol w="1821669"/>
              </a:tblGrid>
              <a:tr h="547692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1800" dirty="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5476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b="1" dirty="0">
                          <a:latin typeface="Times New Roman"/>
                          <a:ea typeface="Times New Roman"/>
                        </a:rPr>
                        <a:t>Rok </a:t>
                      </a:r>
                      <a:endParaRPr lang="cs-CZ" sz="2400" dirty="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b="1" dirty="0">
                          <a:latin typeface="Times New Roman"/>
                          <a:ea typeface="Times New Roman"/>
                        </a:rPr>
                        <a:t>Odpis </a:t>
                      </a:r>
                      <a:endParaRPr lang="cs-CZ" sz="2400" dirty="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b="1">
                          <a:latin typeface="Times New Roman"/>
                          <a:ea typeface="Times New Roman"/>
                        </a:rPr>
                        <a:t>Oprávky </a:t>
                      </a:r>
                      <a:endParaRPr lang="cs-CZ" sz="240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b="1" dirty="0">
                          <a:latin typeface="Times New Roman"/>
                          <a:ea typeface="Times New Roman"/>
                        </a:rPr>
                        <a:t>Zůstatková cena </a:t>
                      </a:r>
                      <a:endParaRPr lang="cs-CZ" sz="2400" dirty="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476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b="1" dirty="0">
                          <a:latin typeface="Times New Roman"/>
                          <a:ea typeface="Times New Roman"/>
                        </a:rPr>
                        <a:t>1. </a:t>
                      </a:r>
                      <a:endParaRPr lang="cs-CZ" sz="2400" dirty="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dirty="0">
                          <a:latin typeface="Times New Roman"/>
                          <a:ea typeface="Times New Roman"/>
                        </a:rPr>
                        <a:t>20 000 Kč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>
                          <a:latin typeface="Times New Roman"/>
                          <a:ea typeface="Times New Roman"/>
                        </a:rPr>
                        <a:t>20 000 Kč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>
                          <a:latin typeface="Times New Roman"/>
                          <a:ea typeface="Times New Roman"/>
                        </a:rPr>
                        <a:t>60 000 Kč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476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b="1" dirty="0">
                          <a:latin typeface="Times New Roman"/>
                          <a:ea typeface="Times New Roman"/>
                        </a:rPr>
                        <a:t>2. </a:t>
                      </a:r>
                      <a:endParaRPr lang="cs-CZ" sz="2400" dirty="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dirty="0">
                          <a:latin typeface="Times New Roman"/>
                          <a:ea typeface="Times New Roman"/>
                        </a:rPr>
                        <a:t>20 000 Kč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dirty="0">
                          <a:latin typeface="Times New Roman"/>
                          <a:ea typeface="Times New Roman"/>
                        </a:rPr>
                        <a:t>40 000 Kč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>
                          <a:latin typeface="Times New Roman"/>
                          <a:ea typeface="Times New Roman"/>
                        </a:rPr>
                        <a:t>40 000 Kč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476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b="1">
                          <a:latin typeface="Times New Roman"/>
                          <a:ea typeface="Times New Roman"/>
                        </a:rPr>
                        <a:t>3. </a:t>
                      </a:r>
                      <a:endParaRPr lang="cs-CZ" sz="240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dirty="0">
                          <a:latin typeface="Times New Roman"/>
                          <a:ea typeface="Times New Roman"/>
                        </a:rPr>
                        <a:t>20 000 Kč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dirty="0">
                          <a:latin typeface="Times New Roman"/>
                          <a:ea typeface="Times New Roman"/>
                        </a:rPr>
                        <a:t>60 000 Kč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dirty="0">
                          <a:latin typeface="Times New Roman"/>
                          <a:ea typeface="Times New Roman"/>
                        </a:rPr>
                        <a:t>20 000 Kč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476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b="1">
                          <a:latin typeface="Times New Roman"/>
                          <a:ea typeface="Times New Roman"/>
                        </a:rPr>
                        <a:t>4. </a:t>
                      </a:r>
                      <a:endParaRPr lang="cs-CZ" sz="240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dirty="0">
                          <a:latin typeface="Times New Roman"/>
                          <a:ea typeface="Times New Roman"/>
                        </a:rPr>
                        <a:t>20 000 Kč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dirty="0">
                          <a:latin typeface="Times New Roman"/>
                          <a:ea typeface="Times New Roman"/>
                        </a:rPr>
                        <a:t>80 000 Kč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dirty="0">
                          <a:latin typeface="Times New Roman"/>
                          <a:ea typeface="Times New Roman"/>
                        </a:rPr>
                        <a:t>0 Kč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67586" name="Picture 2" descr="http://www.benesys.eu/img/panak-financ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412776"/>
            <a:ext cx="1728191" cy="1728192"/>
          </a:xfrm>
          <a:prstGeom prst="rect">
            <a:avLst/>
          </a:prstGeom>
          <a:noFill/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1" dirty="0" smtClean="0"/>
              <a:t>Daňové odpisy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výpočet daňového základu podniku pro daň z příjmů</a:t>
            </a:r>
          </a:p>
          <a:p>
            <a:endParaRPr lang="cs-CZ" sz="1800" dirty="0" smtClean="0"/>
          </a:p>
          <a:p>
            <a:r>
              <a:rPr lang="cs-CZ" sz="1800" dirty="0" smtClean="0"/>
              <a:t>způsob výpočtu upraven zákonem o dani z příjmů</a:t>
            </a:r>
          </a:p>
          <a:p>
            <a:endParaRPr lang="cs-CZ" sz="1800" dirty="0" smtClean="0"/>
          </a:p>
          <a:p>
            <a:r>
              <a:rPr lang="cs-CZ" sz="1800" dirty="0" smtClean="0"/>
              <a:t>Zákon o dani z příjmů vymezuje </a:t>
            </a:r>
            <a:r>
              <a:rPr lang="cs-CZ" sz="1800" b="1" dirty="0" smtClean="0"/>
              <a:t>dva druhy odpisů</a:t>
            </a:r>
            <a:r>
              <a:rPr lang="cs-CZ" sz="1800" dirty="0" smtClean="0"/>
              <a:t>:</a:t>
            </a:r>
          </a:p>
          <a:p>
            <a:pPr lvl="1"/>
            <a:r>
              <a:rPr lang="cs-CZ" sz="1600" dirty="0" smtClean="0"/>
              <a:t>rovnoměrné odpisy (lineární) </a:t>
            </a:r>
          </a:p>
          <a:p>
            <a:pPr lvl="1"/>
            <a:r>
              <a:rPr lang="cs-CZ" sz="1600" dirty="0" smtClean="0"/>
              <a:t>zrychlené odpisy (degresivní)</a:t>
            </a:r>
          </a:p>
          <a:p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2DD1E-FE76-4AB7-9B89-8F6BBFEF9F43}" type="slidenum">
              <a:rPr lang="cs-CZ" smtClean="0">
                <a:solidFill>
                  <a:srgbClr val="336666"/>
                </a:solidFill>
              </a:rPr>
              <a:pPr/>
              <a:t>14</a:t>
            </a:fld>
            <a:endParaRPr lang="cs-CZ">
              <a:solidFill>
                <a:srgbClr val="336666"/>
              </a:solidFill>
            </a:endParaRPr>
          </a:p>
        </p:txBody>
      </p:sp>
      <p:pic>
        <p:nvPicPr>
          <p:cNvPr id="66562" name="Picture 2" descr="http://hullstudent.com/files/money_tree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3861048"/>
            <a:ext cx="2952328" cy="2666793"/>
          </a:xfrm>
          <a:prstGeom prst="rect">
            <a:avLst/>
          </a:prstGeom>
          <a:noFill/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665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665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665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0"/>
                                        <p:tgtEl>
                                          <p:spTgt spid="66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1" dirty="0" smtClean="0"/>
              <a:t>Stanovení výše daňových odpisů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1800" b="1" dirty="0" smtClean="0"/>
              <a:t>určení, do které odpisové skupiny majetek patří.</a:t>
            </a:r>
          </a:p>
          <a:p>
            <a:pPr lvl="0"/>
            <a:r>
              <a:rPr lang="cs-CZ" sz="1800" dirty="0" smtClean="0"/>
              <a:t>dlouhodobý hmotný majetek je začleněn do odpisových skupin podle životnosti</a:t>
            </a:r>
          </a:p>
          <a:p>
            <a:r>
              <a:rPr lang="cs-CZ" sz="1800" b="1" dirty="0" smtClean="0"/>
              <a:t>Příklad:</a:t>
            </a:r>
            <a:r>
              <a:rPr lang="cs-CZ" sz="1800" dirty="0" smtClean="0"/>
              <a:t> V roce 2008 jsme pořídili laboratorní zařízení v hodnotě 120 000 korun. Podle přílohy zákona o dani z příjmů je toto zařízení v 2. odpisové skupině. </a:t>
            </a:r>
          </a:p>
          <a:p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2DD1E-FE76-4AB7-9B89-8F6BBFEF9F43}" type="slidenum">
              <a:rPr lang="cs-CZ" smtClean="0">
                <a:solidFill>
                  <a:srgbClr val="336666"/>
                </a:solidFill>
              </a:rPr>
              <a:pPr/>
              <a:t>15</a:t>
            </a:fld>
            <a:endParaRPr lang="cs-CZ">
              <a:solidFill>
                <a:srgbClr val="336666"/>
              </a:solidFill>
            </a:endParaRPr>
          </a:p>
        </p:txBody>
      </p:sp>
      <p:sp>
        <p:nvSpPr>
          <p:cNvPr id="5" name="Zástupný symbol pro obsah 6"/>
          <p:cNvSpPr txBox="1">
            <a:spLocks/>
          </p:cNvSpPr>
          <p:nvPr/>
        </p:nvSpPr>
        <p:spPr>
          <a:xfrm>
            <a:off x="5643570" y="3857628"/>
            <a:ext cx="3071834" cy="2500330"/>
          </a:xfrm>
          <a:prstGeom prst="rect">
            <a:avLst/>
          </a:prstGeom>
          <a:solidFill>
            <a:srgbClr val="92D050"/>
          </a:solidFill>
          <a:ln w="12700">
            <a:solidFill>
              <a:srgbClr val="00B050"/>
            </a:solidFill>
          </a:ln>
        </p:spPr>
        <p:txBody>
          <a:bodyPr/>
          <a:lstStyle/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itchFamily="2" charset="2"/>
              <a:buChar char="¢"/>
            </a:pPr>
            <a:r>
              <a:rPr kumimoji="0" lang="cs-CZ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Zákon určuje 6 odpisových skupin. V roce 2007 bylo zákonem stanoveno také 6 odpisových skupin, ale odpisová skupina 1 se dělila na 1 a 1a. Skupina 1a je od 1.1.2008 zrušena, majetek přechází do 2. odpisové</a:t>
            </a:r>
            <a:r>
              <a:rPr kumimoji="0" lang="cs-CZ" sz="16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cs-CZ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skupiny.</a:t>
            </a:r>
            <a:br>
              <a:rPr kumimoji="0" lang="cs-CZ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cs-CZ" sz="16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b="1" dirty="0" smtClean="0"/>
              <a:t>Doba odpisu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doba odepisování tedy závisí na tom, do které odpisové skupiny majetek patří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2DD1E-FE76-4AB7-9B89-8F6BBFEF9F43}" type="slidenum">
              <a:rPr lang="cs-CZ" smtClean="0">
                <a:solidFill>
                  <a:srgbClr val="336666"/>
                </a:solidFill>
              </a:rPr>
              <a:pPr/>
              <a:t>16</a:t>
            </a:fld>
            <a:endParaRPr lang="cs-CZ">
              <a:solidFill>
                <a:srgbClr val="336666"/>
              </a:solidFill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285852" y="2857496"/>
          <a:ext cx="6500859" cy="2908165"/>
        </p:xfrm>
        <a:graphic>
          <a:graphicData uri="http://schemas.openxmlformats.org/drawingml/2006/table">
            <a:tbl>
              <a:tblPr/>
              <a:tblGrid>
                <a:gridCol w="2286016"/>
                <a:gridCol w="1428760"/>
                <a:gridCol w="2786083"/>
              </a:tblGrid>
              <a:tr h="230441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1400" dirty="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304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>
                          <a:latin typeface="Times New Roman"/>
                          <a:ea typeface="Times New Roman"/>
                        </a:rPr>
                        <a:t>Odpisová skupina </a:t>
                      </a:r>
                      <a:endParaRPr lang="cs-CZ" sz="140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latin typeface="Times New Roman"/>
                          <a:ea typeface="Times New Roman"/>
                        </a:rPr>
                        <a:t>Doba odpisu </a:t>
                      </a:r>
                      <a:endParaRPr lang="cs-CZ" sz="1400" dirty="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>
                          <a:latin typeface="Times New Roman"/>
                          <a:ea typeface="Times New Roman"/>
                        </a:rPr>
                        <a:t>Příklady majetku </a:t>
                      </a:r>
                      <a:endParaRPr lang="cs-CZ" sz="140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4391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>
                          <a:latin typeface="Times New Roman"/>
                          <a:ea typeface="Times New Roman"/>
                        </a:rPr>
                        <a:t>1 </a:t>
                      </a:r>
                      <a:endParaRPr lang="cs-CZ" sz="140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/>
                          <a:ea typeface="Times New Roman"/>
                        </a:rPr>
                        <a:t>3 roky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/>
                          <a:ea typeface="Times New Roman"/>
                        </a:rPr>
                        <a:t>ruční mechanizované nářadí a nástroje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4391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latin typeface="Times New Roman"/>
                          <a:ea typeface="Times New Roman"/>
                        </a:rPr>
                        <a:t>2 </a:t>
                      </a:r>
                      <a:endParaRPr lang="cs-CZ" sz="1400" dirty="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/>
                          <a:ea typeface="Times New Roman"/>
                        </a:rPr>
                        <a:t>5 let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/>
                          <a:ea typeface="Times New Roman"/>
                        </a:rPr>
                        <a:t>motorová vozidla, většina strojního zařízení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4391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latin typeface="Times New Roman"/>
                          <a:ea typeface="Times New Roman"/>
                        </a:rPr>
                        <a:t>3 </a:t>
                      </a:r>
                      <a:endParaRPr lang="cs-CZ" sz="1400" dirty="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/>
                          <a:ea typeface="Times New Roman"/>
                        </a:rPr>
                        <a:t>10 let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/>
                          <a:ea typeface="Times New Roman"/>
                        </a:rPr>
                        <a:t>trezory, kovové konstrukce, lokomotivy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2304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>
                          <a:latin typeface="Times New Roman"/>
                          <a:ea typeface="Times New Roman"/>
                        </a:rPr>
                        <a:t>4 </a:t>
                      </a:r>
                      <a:endParaRPr lang="cs-CZ" sz="140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Times New Roman"/>
                        </a:rPr>
                        <a:t>20 let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Times New Roman"/>
                        </a:rPr>
                        <a:t>budovy ze dřeva a plastů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2304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latin typeface="Times New Roman"/>
                          <a:ea typeface="Times New Roman"/>
                        </a:rPr>
                        <a:t>5 </a:t>
                      </a:r>
                      <a:endParaRPr lang="cs-CZ" sz="1400" dirty="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Times New Roman"/>
                        </a:rPr>
                        <a:t>30 let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Times New Roman"/>
                        </a:rPr>
                        <a:t>budovy, dálnice, silnice, nádrže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6478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>
                          <a:latin typeface="Times New Roman"/>
                          <a:ea typeface="Times New Roman"/>
                        </a:rPr>
                        <a:t>6 </a:t>
                      </a:r>
                      <a:endParaRPr lang="cs-CZ" sz="140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/>
                          <a:ea typeface="Times New Roman"/>
                        </a:rPr>
                        <a:t>50 let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/>
                          <a:ea typeface="Times New Roman"/>
                        </a:rPr>
                        <a:t>budovy administrativní, obchodních domů, muzea, komplexy budov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Postup výpočtu – rovnoměrné odpisy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1472" y="1905000"/>
            <a:ext cx="7962928" cy="4381520"/>
          </a:xfrm>
        </p:spPr>
        <p:txBody>
          <a:bodyPr/>
          <a:lstStyle/>
          <a:p>
            <a:r>
              <a:rPr lang="cs-CZ" sz="2000" dirty="0" smtClean="0"/>
              <a:t>zákon určuje sazby pro výpočet odpisu. </a:t>
            </a:r>
          </a:p>
          <a:p>
            <a:r>
              <a:rPr lang="cs-CZ" sz="2000" dirty="0" smtClean="0"/>
              <a:t>sazby jsou vyjádřeny procentem</a:t>
            </a:r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sz="1600" dirty="0" smtClean="0"/>
          </a:p>
          <a:p>
            <a:pPr>
              <a:buNone/>
            </a:pPr>
            <a:r>
              <a:rPr lang="cs-CZ" sz="1600" b="1" dirty="0" smtClean="0"/>
              <a:t>Příklad: </a:t>
            </a:r>
            <a:r>
              <a:rPr lang="cs-CZ" sz="1600" dirty="0" smtClean="0"/>
              <a:t>Laboratorní zařízení</a:t>
            </a:r>
          </a:p>
          <a:p>
            <a:pPr>
              <a:buNone/>
            </a:pPr>
            <a:endParaRPr lang="cs-CZ" sz="24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2DD1E-FE76-4AB7-9B89-8F6BBFEF9F43}" type="slidenum">
              <a:rPr lang="cs-CZ" smtClean="0">
                <a:solidFill>
                  <a:srgbClr val="336666"/>
                </a:solidFill>
              </a:rPr>
              <a:pPr/>
              <a:t>17</a:t>
            </a:fld>
            <a:endParaRPr lang="cs-CZ" dirty="0">
              <a:solidFill>
                <a:srgbClr val="336666"/>
              </a:solidFill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142976" y="2786058"/>
          <a:ext cx="6643736" cy="2084070"/>
        </p:xfrm>
        <a:graphic>
          <a:graphicData uri="http://schemas.openxmlformats.org/drawingml/2006/table">
            <a:tbl>
              <a:tblPr/>
              <a:tblGrid>
                <a:gridCol w="1660934"/>
                <a:gridCol w="1660934"/>
                <a:gridCol w="1660934"/>
                <a:gridCol w="1660934"/>
              </a:tblGrid>
              <a:tr h="4738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b="1" dirty="0">
                          <a:latin typeface="Times New Roman"/>
                          <a:ea typeface="Times New Roman"/>
                        </a:rPr>
                        <a:t>Odpisová skupina </a:t>
                      </a:r>
                      <a:endParaRPr lang="cs-CZ" sz="1600" dirty="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b="1">
                          <a:latin typeface="Times New Roman"/>
                          <a:ea typeface="Times New Roman"/>
                        </a:rPr>
                        <a:t>V prvním roce odpisování </a:t>
                      </a:r>
                      <a:endParaRPr lang="cs-CZ" sz="160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b="1">
                          <a:latin typeface="Times New Roman"/>
                          <a:ea typeface="Times New Roman"/>
                        </a:rPr>
                        <a:t>V dalších letech odpisování </a:t>
                      </a:r>
                      <a:endParaRPr lang="cs-CZ" sz="160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b="1">
                          <a:latin typeface="Times New Roman"/>
                          <a:ea typeface="Times New Roman"/>
                        </a:rPr>
                        <a:t>Pro zvýšenou vstupní cenu </a:t>
                      </a:r>
                      <a:endParaRPr lang="cs-CZ" sz="160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2486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b="1">
                          <a:latin typeface="Times New Roman"/>
                          <a:ea typeface="Times New Roman"/>
                        </a:rPr>
                        <a:t>1 </a:t>
                      </a:r>
                      <a:endParaRPr lang="cs-CZ" sz="160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Times New Roman"/>
                          <a:ea typeface="Times New Roman"/>
                        </a:rPr>
                        <a:t>20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latin typeface="Times New Roman"/>
                          <a:ea typeface="Times New Roman"/>
                        </a:rPr>
                        <a:t>40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latin typeface="Times New Roman"/>
                          <a:ea typeface="Times New Roman"/>
                        </a:rPr>
                        <a:t>33,3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b="1">
                          <a:latin typeface="Times New Roman"/>
                          <a:ea typeface="Times New Roman"/>
                        </a:rPr>
                        <a:t>2 </a:t>
                      </a:r>
                      <a:endParaRPr lang="cs-CZ" sz="160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latin typeface="Times New Roman"/>
                          <a:ea typeface="Times New Roman"/>
                        </a:rPr>
                        <a:t>11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latin typeface="Times New Roman"/>
                          <a:ea typeface="Times New Roman"/>
                        </a:rPr>
                        <a:t>22,25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latin typeface="Times New Roman"/>
                          <a:ea typeface="Times New Roman"/>
                        </a:rPr>
                        <a:t>20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2486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b="1">
                          <a:latin typeface="Times New Roman"/>
                          <a:ea typeface="Times New Roman"/>
                        </a:rPr>
                        <a:t>3 </a:t>
                      </a:r>
                      <a:endParaRPr lang="cs-CZ" sz="160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latin typeface="Times New Roman"/>
                          <a:ea typeface="Times New Roman"/>
                        </a:rPr>
                        <a:t>5,5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latin typeface="Times New Roman"/>
                          <a:ea typeface="Times New Roman"/>
                        </a:rPr>
                        <a:t>10,5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latin typeface="Times New Roman"/>
                          <a:ea typeface="Times New Roman"/>
                        </a:rPr>
                        <a:t>10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2486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b="1" dirty="0">
                          <a:latin typeface="Times New Roman"/>
                          <a:ea typeface="Times New Roman"/>
                        </a:rPr>
                        <a:t>4 </a:t>
                      </a:r>
                      <a:endParaRPr lang="cs-CZ" sz="1600" dirty="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latin typeface="Times New Roman"/>
                          <a:ea typeface="Times New Roman"/>
                        </a:rPr>
                        <a:t>2,15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latin typeface="Times New Roman"/>
                          <a:ea typeface="Times New Roman"/>
                        </a:rPr>
                        <a:t>5,15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latin typeface="Times New Roman"/>
                          <a:ea typeface="Times New Roman"/>
                        </a:rPr>
                        <a:t>5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2486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b="1">
                          <a:latin typeface="Times New Roman"/>
                          <a:ea typeface="Times New Roman"/>
                        </a:rPr>
                        <a:t>5 </a:t>
                      </a:r>
                      <a:endParaRPr lang="cs-CZ" sz="160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latin typeface="Times New Roman"/>
                          <a:ea typeface="Times New Roman"/>
                        </a:rPr>
                        <a:t>1,4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latin typeface="Times New Roman"/>
                          <a:ea typeface="Times New Roman"/>
                        </a:rPr>
                        <a:t>3,4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latin typeface="Times New Roman"/>
                          <a:ea typeface="Times New Roman"/>
                        </a:rPr>
                        <a:t>3,4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2486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b="1">
                          <a:latin typeface="Times New Roman"/>
                          <a:ea typeface="Times New Roman"/>
                        </a:rPr>
                        <a:t>6 </a:t>
                      </a:r>
                      <a:endParaRPr lang="cs-CZ" sz="160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latin typeface="Times New Roman"/>
                          <a:ea typeface="Times New Roman"/>
                        </a:rPr>
                        <a:t>1,02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Times New Roman"/>
                          <a:ea typeface="Times New Roman"/>
                        </a:rPr>
                        <a:t>2,02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Times New Roman"/>
                          <a:ea typeface="Times New Roman"/>
                        </a:rPr>
                        <a:t>2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cxnSp>
        <p:nvCxnSpPr>
          <p:cNvPr id="7" name="Přímá spojovací čára 6"/>
          <p:cNvCxnSpPr/>
          <p:nvPr/>
        </p:nvCxnSpPr>
        <p:spPr>
          <a:xfrm>
            <a:off x="428596" y="5072074"/>
            <a:ext cx="8072494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Postup výpočtu – zrychlené odpisy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1428728" y="1857364"/>
          <a:ext cx="6096000" cy="184023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  <a:gridCol w="1524000"/>
                <a:gridCol w="1524000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latin typeface="Times New Roman"/>
                          <a:ea typeface="Times New Roman"/>
                        </a:rPr>
                        <a:t>Odpisová skupina </a:t>
                      </a:r>
                      <a:endParaRPr lang="cs-CZ" sz="1400" dirty="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latin typeface="Times New Roman"/>
                          <a:ea typeface="Times New Roman"/>
                        </a:rPr>
                        <a:t>V prvním roce odpisování </a:t>
                      </a:r>
                      <a:r>
                        <a:rPr lang="cs-CZ" sz="1400" b="1" dirty="0" smtClean="0">
                          <a:latin typeface="Times New Roman"/>
                          <a:ea typeface="Times New Roman"/>
                        </a:rPr>
                        <a:t> k1</a:t>
                      </a:r>
                      <a:endParaRPr lang="cs-CZ" sz="1400" dirty="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>
                          <a:latin typeface="Times New Roman"/>
                          <a:ea typeface="Times New Roman"/>
                        </a:rPr>
                        <a:t>V dalších letech odpisování kn </a:t>
                      </a:r>
                      <a:endParaRPr lang="cs-CZ" sz="140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>
                          <a:latin typeface="Times New Roman"/>
                          <a:ea typeface="Times New Roman"/>
                        </a:rPr>
                        <a:t>Pro zvýšenou cenu </a:t>
                      </a:r>
                      <a:endParaRPr lang="cs-CZ" sz="140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latin typeface="Times New Roman"/>
                          <a:ea typeface="Times New Roman"/>
                        </a:rPr>
                        <a:t>1 </a:t>
                      </a:r>
                      <a:endParaRPr lang="cs-CZ" sz="1400" dirty="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Times New Roman"/>
                        </a:rPr>
                        <a:t>3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Times New Roman"/>
                        </a:rPr>
                        <a:t>4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Times New Roman"/>
                        </a:rPr>
                        <a:t>3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>
                          <a:latin typeface="Times New Roman"/>
                          <a:ea typeface="Times New Roman"/>
                        </a:rPr>
                        <a:t>2 </a:t>
                      </a:r>
                      <a:endParaRPr lang="cs-CZ" sz="140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Times New Roman"/>
                        </a:rPr>
                        <a:t>5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Times New Roman"/>
                        </a:rPr>
                        <a:t>6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Times New Roman"/>
                        </a:rPr>
                        <a:t>5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>
                          <a:latin typeface="Times New Roman"/>
                          <a:ea typeface="Times New Roman"/>
                        </a:rPr>
                        <a:t>3 </a:t>
                      </a:r>
                      <a:endParaRPr lang="cs-CZ" sz="140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Times New Roman"/>
                        </a:rPr>
                        <a:t>10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Times New Roman"/>
                        </a:rPr>
                        <a:t>11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Times New Roman"/>
                        </a:rPr>
                        <a:t>10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>
                          <a:latin typeface="Times New Roman"/>
                          <a:ea typeface="Times New Roman"/>
                        </a:rPr>
                        <a:t>4 </a:t>
                      </a:r>
                      <a:endParaRPr lang="cs-CZ" sz="140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Times New Roman"/>
                        </a:rPr>
                        <a:t>20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Times New Roman"/>
                        </a:rPr>
                        <a:t>21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Times New Roman"/>
                        </a:rPr>
                        <a:t>20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>
                          <a:latin typeface="Times New Roman"/>
                          <a:ea typeface="Times New Roman"/>
                        </a:rPr>
                        <a:t>5 </a:t>
                      </a:r>
                      <a:endParaRPr lang="cs-CZ" sz="140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Times New Roman"/>
                        </a:rPr>
                        <a:t>30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Times New Roman"/>
                        </a:rPr>
                        <a:t>31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Times New Roman"/>
                        </a:rPr>
                        <a:t>30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latin typeface="Times New Roman"/>
                          <a:ea typeface="Times New Roman"/>
                        </a:rPr>
                        <a:t>6 </a:t>
                      </a:r>
                      <a:endParaRPr lang="cs-CZ" sz="1400" dirty="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Times New Roman"/>
                        </a:rPr>
                        <a:t>50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Times New Roman"/>
                        </a:rPr>
                        <a:t>51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/>
                          <a:ea typeface="Times New Roman"/>
                        </a:rPr>
                        <a:t>50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2DD1E-FE76-4AB7-9B89-8F6BBFEF9F43}" type="slidenum">
              <a:rPr lang="cs-CZ" smtClean="0">
                <a:solidFill>
                  <a:srgbClr val="336666"/>
                </a:solidFill>
              </a:rPr>
              <a:pPr/>
              <a:t>18</a:t>
            </a:fld>
            <a:endParaRPr lang="cs-CZ">
              <a:solidFill>
                <a:srgbClr val="336666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1214414" y="3857628"/>
            <a:ext cx="685804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b="1" dirty="0" smtClean="0">
                <a:solidFill>
                  <a:schemeClr val="tx2"/>
                </a:solidFill>
              </a:rPr>
              <a:t> 1</a:t>
            </a:r>
            <a:r>
              <a:rPr lang="cs-CZ" b="1" dirty="0">
                <a:solidFill>
                  <a:schemeClr val="tx2"/>
                </a:solidFill>
              </a:rPr>
              <a:t>. rok </a:t>
            </a:r>
            <a:r>
              <a:rPr lang="cs-CZ" b="1" dirty="0" smtClean="0">
                <a:solidFill>
                  <a:schemeClr val="tx2"/>
                </a:solidFill>
              </a:rPr>
              <a:t>		= </a:t>
            </a:r>
            <a:r>
              <a:rPr lang="cs-CZ" b="1" dirty="0">
                <a:solidFill>
                  <a:schemeClr val="tx2"/>
                </a:solidFill>
              </a:rPr>
              <a:t>vstupní cena / k1 </a:t>
            </a:r>
            <a:r>
              <a:rPr lang="cs-CZ" dirty="0">
                <a:solidFill>
                  <a:schemeClr val="tx2"/>
                </a:solidFill>
              </a:rPr>
              <a:t>pro danou skupinu </a:t>
            </a:r>
          </a:p>
          <a:p>
            <a:pPr>
              <a:buFont typeface="Arial" pitchFamily="34" charset="0"/>
              <a:buChar char="•"/>
            </a:pPr>
            <a:r>
              <a:rPr lang="cs-CZ" b="1" dirty="0" smtClean="0">
                <a:solidFill>
                  <a:schemeClr val="tx2"/>
                </a:solidFill>
              </a:rPr>
              <a:t> další roky	= </a:t>
            </a:r>
            <a:r>
              <a:rPr lang="cs-CZ" b="1" dirty="0">
                <a:solidFill>
                  <a:schemeClr val="tx2"/>
                </a:solidFill>
              </a:rPr>
              <a:t>2 x zůstatková cena / </a:t>
            </a:r>
            <a:r>
              <a:rPr lang="cs-CZ" b="1" dirty="0" err="1">
                <a:solidFill>
                  <a:schemeClr val="tx2"/>
                </a:solidFill>
              </a:rPr>
              <a:t>kn</a:t>
            </a:r>
            <a:r>
              <a:rPr lang="cs-CZ" b="1" dirty="0">
                <a:solidFill>
                  <a:schemeClr val="tx2"/>
                </a:solidFill>
              </a:rPr>
              <a:t>-n </a:t>
            </a:r>
            <a:r>
              <a:rPr lang="cs-CZ" dirty="0">
                <a:solidFill>
                  <a:schemeClr val="tx2"/>
                </a:solidFill>
              </a:rPr>
              <a:t/>
            </a:r>
            <a:br>
              <a:rPr lang="cs-CZ" dirty="0">
                <a:solidFill>
                  <a:schemeClr val="tx2"/>
                </a:solidFill>
              </a:rPr>
            </a:br>
            <a:r>
              <a:rPr lang="cs-CZ" dirty="0">
                <a:solidFill>
                  <a:schemeClr val="tx2"/>
                </a:solidFill>
              </a:rPr>
              <a:t/>
            </a:r>
            <a:br>
              <a:rPr lang="cs-CZ" dirty="0">
                <a:solidFill>
                  <a:schemeClr val="tx2"/>
                </a:solidFill>
              </a:rPr>
            </a:br>
            <a:r>
              <a:rPr lang="cs-CZ" b="1" dirty="0" err="1" smtClean="0">
                <a:solidFill>
                  <a:schemeClr val="tx2"/>
                </a:solidFill>
              </a:rPr>
              <a:t>kn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>
                <a:solidFill>
                  <a:schemeClr val="tx2"/>
                </a:solidFill>
              </a:rPr>
              <a:t>je koeficient v dalších letech odpisování</a:t>
            </a:r>
            <a:br>
              <a:rPr lang="cs-CZ" dirty="0">
                <a:solidFill>
                  <a:schemeClr val="tx2"/>
                </a:solidFill>
              </a:rPr>
            </a:br>
            <a:r>
              <a:rPr lang="cs-CZ" b="1" dirty="0">
                <a:solidFill>
                  <a:schemeClr val="tx2"/>
                </a:solidFill>
              </a:rPr>
              <a:t>n</a:t>
            </a:r>
            <a:r>
              <a:rPr lang="cs-CZ" dirty="0">
                <a:solidFill>
                  <a:schemeClr val="tx2"/>
                </a:solidFill>
              </a:rPr>
              <a:t> je počet let, během nichž byl již majetek odepisován </a:t>
            </a:r>
            <a:br>
              <a:rPr lang="cs-CZ" dirty="0">
                <a:solidFill>
                  <a:schemeClr val="tx2"/>
                </a:solidFill>
              </a:rPr>
            </a:br>
            <a:endParaRPr lang="cs-CZ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2DD1E-FE76-4AB7-9B89-8F6BBFEF9F43}" type="slidenum">
              <a:rPr lang="cs-CZ" smtClean="0">
                <a:solidFill>
                  <a:srgbClr val="336666"/>
                </a:solidFill>
              </a:rPr>
              <a:pPr/>
              <a:t>19</a:t>
            </a:fld>
            <a:endParaRPr lang="cs-CZ">
              <a:solidFill>
                <a:srgbClr val="336666"/>
              </a:solidFill>
            </a:endParaRP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Majetková a kapitálová struktura </a:t>
            </a:r>
            <a:r>
              <a:rPr lang="cs-CZ" dirty="0" smtClean="0"/>
              <a:t>podniku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je majetek?</a:t>
            </a:r>
          </a:p>
          <a:p>
            <a:endParaRPr lang="cs-CZ" dirty="0" smtClean="0"/>
          </a:p>
          <a:p>
            <a:r>
              <a:rPr lang="cs-CZ" dirty="0" smtClean="0"/>
              <a:t>Jak je financován?</a:t>
            </a:r>
          </a:p>
          <a:p>
            <a:endParaRPr lang="cs-CZ" dirty="0" smtClean="0"/>
          </a:p>
          <a:p>
            <a:r>
              <a:rPr lang="cs-CZ" dirty="0" smtClean="0"/>
              <a:t>Proč jsou tyto údaje důležité?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2DD1E-FE76-4AB7-9B89-8F6BBFEF9F43}" type="slidenum">
              <a:rPr lang="cs-CZ" smtClean="0">
                <a:solidFill>
                  <a:srgbClr val="336666"/>
                </a:solidFill>
              </a:rPr>
              <a:pPr/>
              <a:t>2</a:t>
            </a:fld>
            <a:endParaRPr lang="cs-CZ">
              <a:solidFill>
                <a:srgbClr val="336666"/>
              </a:solidFill>
            </a:endParaRPr>
          </a:p>
        </p:txBody>
      </p:sp>
      <p:sp>
        <p:nvSpPr>
          <p:cNvPr id="78850" name="AutoShape 2" descr="http://www.edb.cz/grmat/obr/w0101180700000_obr.jpg"/>
          <p:cNvSpPr>
            <a:spLocks noChangeAspect="1" noChangeArrowheads="1"/>
          </p:cNvSpPr>
          <p:nvPr/>
        </p:nvSpPr>
        <p:spPr bwMode="auto">
          <a:xfrm>
            <a:off x="155575" y="-1119188"/>
            <a:ext cx="3048000" cy="23336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8852" name="AutoShape 4" descr="http://www.edb.cz/grmat/obr/w0101180700000_obr.jpg"/>
          <p:cNvSpPr>
            <a:spLocks noChangeAspect="1" noChangeArrowheads="1"/>
          </p:cNvSpPr>
          <p:nvPr/>
        </p:nvSpPr>
        <p:spPr bwMode="auto">
          <a:xfrm>
            <a:off x="155575" y="-1119188"/>
            <a:ext cx="3048000" cy="23336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Účetní odpisy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podle skutečné doby používání dlouhodobého majetku</a:t>
            </a:r>
          </a:p>
          <a:p>
            <a:r>
              <a:rPr lang="cs-CZ" sz="2000" dirty="0" smtClean="0"/>
              <a:t>pozor při dani z příjmů</a:t>
            </a:r>
          </a:p>
          <a:p>
            <a:r>
              <a:rPr lang="cs-CZ" sz="2000" b="1" dirty="0" smtClean="0"/>
              <a:t>dvě metody </a:t>
            </a:r>
            <a:r>
              <a:rPr lang="cs-CZ" sz="2000" dirty="0" smtClean="0"/>
              <a:t>ke stanovení účetního odpisu:</a:t>
            </a:r>
          </a:p>
          <a:p>
            <a:pPr lvl="1"/>
            <a:r>
              <a:rPr lang="cs-CZ" sz="1800" dirty="0" smtClean="0"/>
              <a:t>podle doby upotřebitelnosti</a:t>
            </a:r>
          </a:p>
          <a:p>
            <a:pPr lvl="1">
              <a:buNone/>
            </a:pPr>
            <a:r>
              <a:rPr lang="cs-CZ" sz="1800" b="1" dirty="0" smtClean="0"/>
              <a:t>	</a:t>
            </a:r>
            <a:r>
              <a:rPr lang="cs-CZ" sz="1400" b="1" dirty="0" smtClean="0"/>
              <a:t>Příklad:</a:t>
            </a:r>
            <a:r>
              <a:rPr lang="cs-CZ" sz="1400" dirty="0" smtClean="0"/>
              <a:t> Vedení podniku rozhodne, že využitelnost laboratorního zařízení, které jsme pořídili ve vstupní ceně 120 000 Kč, bude 4 roky. Odpisová sazba se pak vypočítá jako 100/4 roky.</a:t>
            </a:r>
            <a:br>
              <a:rPr lang="cs-CZ" sz="1400" dirty="0" smtClean="0"/>
            </a:br>
            <a:r>
              <a:rPr lang="cs-CZ" sz="1400" dirty="0" smtClean="0"/>
              <a:t>Odpisová sazba je 25 % ročně.</a:t>
            </a:r>
            <a:br>
              <a:rPr lang="cs-CZ" sz="1400" dirty="0" smtClean="0"/>
            </a:br>
            <a:r>
              <a:rPr lang="cs-CZ" sz="1400" dirty="0" smtClean="0"/>
              <a:t>Měsíční odpis je 1/12 ročního odpisu.</a:t>
            </a:r>
          </a:p>
          <a:p>
            <a:pPr lvl="1">
              <a:buNone/>
            </a:pPr>
            <a:endParaRPr lang="cs-CZ" sz="1800" dirty="0" smtClean="0"/>
          </a:p>
          <a:p>
            <a:pPr lvl="1"/>
            <a:r>
              <a:rPr lang="cs-CZ" sz="1800" dirty="0" smtClean="0"/>
              <a:t>podle výkonu </a:t>
            </a:r>
          </a:p>
          <a:p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2DD1E-FE76-4AB7-9B89-8F6BBFEF9F43}" type="slidenum">
              <a:rPr lang="cs-CZ" smtClean="0">
                <a:solidFill>
                  <a:srgbClr val="336666"/>
                </a:solidFill>
              </a:rPr>
              <a:pPr/>
              <a:t>20</a:t>
            </a:fld>
            <a:endParaRPr lang="cs-CZ">
              <a:solidFill>
                <a:srgbClr val="336666"/>
              </a:solidFill>
            </a:endParaRP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Odpisy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pro účely daňové evidence jsou potřeba pouze daňové odpisy </a:t>
            </a:r>
          </a:p>
          <a:p>
            <a:r>
              <a:rPr lang="cs-CZ" sz="2400" dirty="0" smtClean="0"/>
              <a:t>souhrn daňových odpisů za zdaňovací období např. r. 2008 se uvádí přímo do daňového přiznání k dani z příjmů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2DD1E-FE76-4AB7-9B89-8F6BBFEF9F43}" type="slidenum">
              <a:rPr lang="cs-CZ" smtClean="0">
                <a:solidFill>
                  <a:srgbClr val="336666"/>
                </a:solidFill>
              </a:rPr>
              <a:pPr/>
              <a:t>21</a:t>
            </a:fld>
            <a:endParaRPr lang="cs-CZ">
              <a:solidFill>
                <a:srgbClr val="336666"/>
              </a:solidFill>
            </a:endParaRPr>
          </a:p>
        </p:txBody>
      </p:sp>
      <p:pic>
        <p:nvPicPr>
          <p:cNvPr id="59394" name="Picture 2" descr="http://www.matthewsnc.com/Portals/0/Departments/Finance/financ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4293096"/>
            <a:ext cx="1981994" cy="1321329"/>
          </a:xfrm>
          <a:prstGeom prst="rect">
            <a:avLst/>
          </a:prstGeom>
          <a:noFill/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93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93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93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2DD1E-FE76-4AB7-9B89-8F6BBFEF9F43}" type="slidenum">
              <a:rPr lang="cs-CZ" smtClean="0">
                <a:solidFill>
                  <a:srgbClr val="336666"/>
                </a:solidFill>
              </a:rPr>
              <a:pPr/>
              <a:t>22</a:t>
            </a:fld>
            <a:endParaRPr lang="cs-CZ">
              <a:solidFill>
                <a:srgbClr val="336666"/>
              </a:solidFill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500034" y="1920240"/>
          <a:ext cx="8001056" cy="469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2795"/>
                <a:gridCol w="4308261"/>
              </a:tblGrid>
              <a:tr h="5979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smtClean="0"/>
                        <a:t>AKTIVA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smtClean="0"/>
                        <a:t>PASIVA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  <a:tr h="1344088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sz="1800" b="1" u="sng" dirty="0" smtClean="0"/>
                        <a:t>Dlouhodobá aktiva </a:t>
                      </a:r>
                      <a:endParaRPr lang="cs-CZ" sz="1800" u="sng" dirty="0" smtClean="0"/>
                    </a:p>
                    <a:p>
                      <a:r>
                        <a:rPr lang="cs-CZ" sz="1800" dirty="0" smtClean="0"/>
                        <a:t>dlouhodobý hmotný majetek </a:t>
                      </a:r>
                    </a:p>
                    <a:p>
                      <a:r>
                        <a:rPr lang="cs-CZ" sz="1800" dirty="0" smtClean="0"/>
                        <a:t>dlouhodobý nehmotný majetek </a:t>
                      </a:r>
                    </a:p>
                    <a:p>
                      <a:r>
                        <a:rPr lang="cs-CZ" sz="1800" dirty="0" smtClean="0"/>
                        <a:t>dlouhodobý finanční majetek 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sz="1800" b="1" u="sng" dirty="0" smtClean="0"/>
                        <a:t>Vlastní kapitál </a:t>
                      </a:r>
                      <a:endParaRPr lang="cs-CZ" sz="1800" u="sng" dirty="0" smtClean="0"/>
                    </a:p>
                    <a:p>
                      <a:r>
                        <a:rPr lang="cs-CZ" sz="1800" dirty="0" smtClean="0"/>
                        <a:t>Základní kapitál </a:t>
                      </a:r>
                    </a:p>
                    <a:p>
                      <a:r>
                        <a:rPr lang="cs-CZ" sz="1800" dirty="0" smtClean="0"/>
                        <a:t>Kapitálové fondy </a:t>
                      </a:r>
                    </a:p>
                    <a:p>
                      <a:r>
                        <a:rPr lang="cs-CZ" sz="1800" dirty="0" smtClean="0"/>
                        <a:t>Fondy ze zisku</a:t>
                      </a:r>
                    </a:p>
                    <a:p>
                      <a:r>
                        <a:rPr lang="cs-CZ" sz="1800" dirty="0" smtClean="0"/>
                        <a:t> Výsledek hospodaření minulých let +/-</a:t>
                      </a:r>
                    </a:p>
                    <a:p>
                      <a:r>
                        <a:rPr lang="cs-CZ" sz="1800" dirty="0" smtClean="0"/>
                        <a:t>Výsledek hospodaření běžného účetního období +/- 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  <a:tr h="1344088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sz="1800" b="1" u="sng" dirty="0" smtClean="0">
                          <a:solidFill>
                            <a:srgbClr val="FF0000"/>
                          </a:solidFill>
                        </a:rPr>
                        <a:t>Oběžná aktiva </a:t>
                      </a:r>
                      <a:endParaRPr lang="cs-CZ" sz="1800" u="sng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cs-CZ" sz="1800" dirty="0" smtClean="0"/>
                        <a:t>Zásoby </a:t>
                      </a:r>
                    </a:p>
                    <a:p>
                      <a:r>
                        <a:rPr lang="cs-CZ" sz="1800" dirty="0" smtClean="0"/>
                        <a:t>Dlouhodobé pohledávky </a:t>
                      </a:r>
                    </a:p>
                    <a:p>
                      <a:r>
                        <a:rPr lang="cs-CZ" sz="1800" dirty="0" smtClean="0"/>
                        <a:t>Krátkodobé pohledávky </a:t>
                      </a:r>
                    </a:p>
                    <a:p>
                      <a:r>
                        <a:rPr lang="cs-CZ" sz="1800" dirty="0" smtClean="0"/>
                        <a:t>Krátkodobý finanční majetek 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sz="1800" b="1" u="sng" dirty="0" smtClean="0"/>
                        <a:t>Cizí kapitál </a:t>
                      </a:r>
                      <a:endParaRPr lang="cs-CZ" sz="1800" u="sng" dirty="0" smtClean="0"/>
                    </a:p>
                    <a:p>
                      <a:r>
                        <a:rPr lang="cs-CZ" sz="1800" dirty="0" smtClean="0"/>
                        <a:t>Rezervy </a:t>
                      </a:r>
                    </a:p>
                    <a:p>
                      <a:r>
                        <a:rPr lang="cs-CZ" sz="1800" dirty="0" smtClean="0"/>
                        <a:t>Dlouhodobé závazky </a:t>
                      </a:r>
                    </a:p>
                    <a:p>
                      <a:r>
                        <a:rPr lang="cs-CZ" sz="1800" dirty="0" smtClean="0"/>
                        <a:t>Krátkodobé závazky </a:t>
                      </a:r>
                    </a:p>
                    <a:p>
                      <a:r>
                        <a:rPr lang="cs-CZ" sz="1800" dirty="0" smtClean="0"/>
                        <a:t>Bankovní úvěry a výpomoci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1" dirty="0" smtClean="0"/>
              <a:t>Oběžný majetek (aktiva)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1800" dirty="0" smtClean="0"/>
              <a:t>používá se v podniku krátkodobě a nejčastěji se jednorázově spotřebovává</a:t>
            </a:r>
          </a:p>
          <a:p>
            <a:pPr lvl="0"/>
            <a:r>
              <a:rPr lang="cs-CZ" sz="1800" dirty="0" smtClean="0"/>
              <a:t>zásoby: materiál, nedokončená výroba, výrobky popřípadě polotovary vlastní výroby, zbožím a hmotným majetkem v pořizovací ceně do 40 000 Kč jsou součástí položky zásoby. </a:t>
            </a:r>
          </a:p>
          <a:p>
            <a:pPr lvl="0"/>
            <a:r>
              <a:rPr lang="cs-CZ" sz="1800" dirty="0" smtClean="0"/>
              <a:t>pohledávky (krátkodobé i dlouhodobé), vůči odběratelům za prodané zboží, dále pak poskytnuté zálohy, poskytnuté půjčky či úvěry, pohledávky vůči zaměstnancům, pohledávky vůči státu</a:t>
            </a:r>
          </a:p>
          <a:p>
            <a:pPr lvl="0"/>
            <a:r>
              <a:rPr lang="cs-CZ" sz="1800" dirty="0" smtClean="0"/>
              <a:t>krátkodobý finanční majetek</a:t>
            </a:r>
          </a:p>
          <a:p>
            <a:pPr>
              <a:buNone/>
            </a:pPr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2DD1E-FE76-4AB7-9B89-8F6BBFEF9F43}" type="slidenum">
              <a:rPr lang="cs-CZ" smtClean="0">
                <a:solidFill>
                  <a:srgbClr val="336666"/>
                </a:solidFill>
              </a:rPr>
              <a:pPr/>
              <a:t>23</a:t>
            </a:fld>
            <a:endParaRPr lang="cs-CZ">
              <a:solidFill>
                <a:srgbClr val="336666"/>
              </a:solidFill>
            </a:endParaRP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Majetková struktura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odvětví a typ podniku</a:t>
            </a:r>
          </a:p>
          <a:p>
            <a:r>
              <a:rPr lang="cs-CZ" sz="2400" dirty="0" smtClean="0"/>
              <a:t>finanční politika a řízení podniku. </a:t>
            </a:r>
          </a:p>
          <a:p>
            <a:r>
              <a:rPr lang="cs-CZ" sz="2400" dirty="0" smtClean="0"/>
              <a:t>likvidita podniku</a:t>
            </a:r>
          </a:p>
          <a:p>
            <a:r>
              <a:rPr lang="cs-CZ" sz="2400" dirty="0" smtClean="0"/>
              <a:t>likvidnost</a:t>
            </a:r>
          </a:p>
          <a:p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2DD1E-FE76-4AB7-9B89-8F6BBFEF9F43}" type="slidenum">
              <a:rPr lang="cs-CZ" smtClean="0">
                <a:solidFill>
                  <a:srgbClr val="336666"/>
                </a:solidFill>
              </a:rPr>
              <a:pPr/>
              <a:t>24</a:t>
            </a:fld>
            <a:endParaRPr lang="cs-CZ">
              <a:solidFill>
                <a:srgbClr val="336666"/>
              </a:solidFill>
            </a:endParaRPr>
          </a:p>
        </p:txBody>
      </p:sp>
      <p:pic>
        <p:nvPicPr>
          <p:cNvPr id="56322" name="Picture 2" descr="http://www.aa-ucetnictvi.cz/i/panacek_sluzb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3789040"/>
            <a:ext cx="2190750" cy="2362200"/>
          </a:xfrm>
          <a:prstGeom prst="rect">
            <a:avLst/>
          </a:prstGeom>
          <a:noFill/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632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1" dirty="0" smtClean="0"/>
              <a:t>Kapitálová struktura podniku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dirty="0" smtClean="0"/>
              <a:t>struktura zdrojů</a:t>
            </a:r>
          </a:p>
          <a:p>
            <a:pPr lvl="0"/>
            <a:endParaRPr lang="cs-CZ" sz="2400" dirty="0" smtClean="0"/>
          </a:p>
          <a:p>
            <a:pPr lvl="0"/>
            <a:r>
              <a:rPr lang="cs-CZ" sz="2400" dirty="0" smtClean="0"/>
              <a:t>vlastní kapitál</a:t>
            </a:r>
          </a:p>
          <a:p>
            <a:pPr lvl="0"/>
            <a:endParaRPr lang="cs-CZ" sz="2400" dirty="0" smtClean="0"/>
          </a:p>
          <a:p>
            <a:pPr lvl="0"/>
            <a:r>
              <a:rPr lang="cs-CZ" sz="2400" dirty="0" smtClean="0"/>
              <a:t>cizí kapitál</a:t>
            </a:r>
          </a:p>
          <a:p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2DD1E-FE76-4AB7-9B89-8F6BBFEF9F43}" type="slidenum">
              <a:rPr lang="cs-CZ" smtClean="0">
                <a:solidFill>
                  <a:srgbClr val="336666"/>
                </a:solidFill>
              </a:rPr>
              <a:pPr/>
              <a:t>25</a:t>
            </a:fld>
            <a:endParaRPr lang="cs-CZ" dirty="0">
              <a:solidFill>
                <a:srgbClr val="336666"/>
              </a:solidFill>
            </a:endParaRPr>
          </a:p>
        </p:txBody>
      </p:sp>
      <p:pic>
        <p:nvPicPr>
          <p:cNvPr id="5" name="Picture 2" descr="http://www.aa-ucetnictvi.cz/i/panacek_sluzb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3789040"/>
            <a:ext cx="2190750" cy="2362200"/>
          </a:xfrm>
          <a:prstGeom prst="rect">
            <a:avLst/>
          </a:prstGeom>
          <a:noFill/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2DD1E-FE76-4AB7-9B89-8F6BBFEF9F43}" type="slidenum">
              <a:rPr lang="cs-CZ" smtClean="0">
                <a:solidFill>
                  <a:srgbClr val="336666"/>
                </a:solidFill>
              </a:rPr>
              <a:pPr/>
              <a:t>26</a:t>
            </a:fld>
            <a:endParaRPr lang="cs-CZ">
              <a:solidFill>
                <a:srgbClr val="336666"/>
              </a:solidFill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500034" y="1920240"/>
          <a:ext cx="8001056" cy="469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2795"/>
                <a:gridCol w="4308261"/>
              </a:tblGrid>
              <a:tr h="5979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smtClean="0"/>
                        <a:t>AKTIVA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smtClean="0"/>
                        <a:t>PASIVA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  <a:tr h="1344088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sz="1800" b="1" u="sng" dirty="0" smtClean="0"/>
                        <a:t>Dlouhodobá aktiva </a:t>
                      </a:r>
                      <a:endParaRPr lang="cs-CZ" sz="1800" u="sng" dirty="0" smtClean="0"/>
                    </a:p>
                    <a:p>
                      <a:r>
                        <a:rPr lang="cs-CZ" sz="1800" dirty="0" smtClean="0"/>
                        <a:t>dlouhodobý hmotný majetek </a:t>
                      </a:r>
                    </a:p>
                    <a:p>
                      <a:r>
                        <a:rPr lang="cs-CZ" sz="1800" dirty="0" smtClean="0"/>
                        <a:t>dlouhodobý nehmotný majetek </a:t>
                      </a:r>
                    </a:p>
                    <a:p>
                      <a:r>
                        <a:rPr lang="cs-CZ" sz="1800" dirty="0" smtClean="0"/>
                        <a:t>dlouhodobý finanční majetek 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sz="1800" b="1" u="sng" dirty="0" smtClean="0">
                          <a:solidFill>
                            <a:srgbClr val="FF0000"/>
                          </a:solidFill>
                        </a:rPr>
                        <a:t>Vlastní kapitál </a:t>
                      </a:r>
                      <a:endParaRPr lang="cs-CZ" sz="1800" u="sng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cs-CZ" sz="1800" dirty="0" smtClean="0"/>
                        <a:t>Základní kapitál </a:t>
                      </a:r>
                    </a:p>
                    <a:p>
                      <a:r>
                        <a:rPr lang="cs-CZ" sz="1800" dirty="0" smtClean="0"/>
                        <a:t>Kapitálové fondy </a:t>
                      </a:r>
                    </a:p>
                    <a:p>
                      <a:r>
                        <a:rPr lang="cs-CZ" sz="1800" dirty="0" smtClean="0"/>
                        <a:t>Fondy ze zisku</a:t>
                      </a:r>
                    </a:p>
                    <a:p>
                      <a:r>
                        <a:rPr lang="cs-CZ" sz="1800" dirty="0" smtClean="0"/>
                        <a:t> Výsledek hospodaření minulých let +/-</a:t>
                      </a:r>
                    </a:p>
                    <a:p>
                      <a:r>
                        <a:rPr lang="cs-CZ" sz="1800" dirty="0" smtClean="0"/>
                        <a:t>Výsledek hospodaření běžného účetního období +/- 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  <a:tr h="1344088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sz="1800" b="1" u="sng" dirty="0" smtClean="0"/>
                        <a:t>Oběžná aktiva </a:t>
                      </a:r>
                      <a:endParaRPr lang="cs-CZ" sz="1800" u="sng" dirty="0" smtClean="0"/>
                    </a:p>
                    <a:p>
                      <a:r>
                        <a:rPr lang="cs-CZ" sz="1800" dirty="0" smtClean="0"/>
                        <a:t>Zásoby </a:t>
                      </a:r>
                    </a:p>
                    <a:p>
                      <a:r>
                        <a:rPr lang="cs-CZ" sz="1800" dirty="0" smtClean="0"/>
                        <a:t>Dlouhodobé pohledávky </a:t>
                      </a:r>
                    </a:p>
                    <a:p>
                      <a:r>
                        <a:rPr lang="cs-CZ" sz="1800" dirty="0" smtClean="0"/>
                        <a:t>Krátkodobé pohledávky </a:t>
                      </a:r>
                    </a:p>
                    <a:p>
                      <a:r>
                        <a:rPr lang="cs-CZ" sz="1800" dirty="0" smtClean="0"/>
                        <a:t>Krátkodobý finanční majetek 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sz="1800" b="1" u="sng" dirty="0" smtClean="0"/>
                        <a:t>Cizí kapitál </a:t>
                      </a:r>
                      <a:endParaRPr lang="cs-CZ" sz="1800" u="sng" dirty="0" smtClean="0"/>
                    </a:p>
                    <a:p>
                      <a:r>
                        <a:rPr lang="cs-CZ" sz="1800" dirty="0" smtClean="0"/>
                        <a:t>Rezervy </a:t>
                      </a:r>
                    </a:p>
                    <a:p>
                      <a:r>
                        <a:rPr lang="cs-CZ" sz="1800" dirty="0" smtClean="0"/>
                        <a:t>Dlouhodobé závazky </a:t>
                      </a:r>
                    </a:p>
                    <a:p>
                      <a:r>
                        <a:rPr lang="cs-CZ" sz="1800" dirty="0" smtClean="0"/>
                        <a:t>Krátkodobé závazky </a:t>
                      </a:r>
                    </a:p>
                    <a:p>
                      <a:r>
                        <a:rPr lang="cs-CZ" sz="1800" dirty="0" smtClean="0"/>
                        <a:t>Bankovní úvěry a výpomoci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1" dirty="0" smtClean="0"/>
              <a:t>Vlastní kapitál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1472" y="1905000"/>
            <a:ext cx="7962928" cy="4114800"/>
          </a:xfrm>
        </p:spPr>
        <p:txBody>
          <a:bodyPr/>
          <a:lstStyle/>
          <a:p>
            <a:pPr>
              <a:buNone/>
            </a:pPr>
            <a:r>
              <a:rPr lang="cs-CZ" sz="2000" b="1" dirty="0" smtClean="0"/>
              <a:t>Základní kapitál</a:t>
            </a:r>
            <a:r>
              <a:rPr lang="cs-CZ" sz="2000" dirty="0" smtClean="0"/>
              <a:t> </a:t>
            </a:r>
          </a:p>
          <a:p>
            <a:pPr>
              <a:buNone/>
            </a:pPr>
            <a:r>
              <a:rPr lang="cs-CZ" sz="2000" b="1" dirty="0" smtClean="0"/>
              <a:t>Kapitálové fondy</a:t>
            </a:r>
            <a:endParaRPr lang="cs-CZ" sz="2000" dirty="0" smtClean="0"/>
          </a:p>
          <a:p>
            <a:pPr lvl="0"/>
            <a:r>
              <a:rPr lang="cs-CZ" sz="2000" dirty="0" smtClean="0"/>
              <a:t> zdroje společnosti získané vklady vlastníků, které nejsou součástí základního kapitálu. </a:t>
            </a:r>
          </a:p>
          <a:p>
            <a:pPr lvl="0"/>
            <a:r>
              <a:rPr lang="cs-CZ" sz="2000" dirty="0" smtClean="0"/>
              <a:t>zejména emisní ážio, dary a dotace na kapitálové vybavení</a:t>
            </a:r>
            <a:r>
              <a:rPr lang="cs-CZ" sz="2000" b="1" dirty="0" smtClean="0"/>
              <a:t> </a:t>
            </a:r>
            <a:endParaRPr lang="cs-CZ" sz="2000" dirty="0" smtClean="0"/>
          </a:p>
          <a:p>
            <a:pPr>
              <a:buNone/>
            </a:pPr>
            <a:r>
              <a:rPr lang="cs-CZ" sz="2000" b="1" dirty="0" smtClean="0"/>
              <a:t>Fondy ze zisku</a:t>
            </a:r>
            <a:r>
              <a:rPr lang="cs-CZ" sz="2000" dirty="0" smtClean="0"/>
              <a:t>  (rezervní fond)</a:t>
            </a:r>
          </a:p>
          <a:p>
            <a:pPr lvl="0"/>
            <a:r>
              <a:rPr lang="cs-CZ" sz="2000" dirty="0" smtClean="0"/>
              <a:t>vytvářeny povinně ze zákona u některých právních forem podnikání </a:t>
            </a:r>
          </a:p>
          <a:p>
            <a:pPr lvl="0"/>
            <a:r>
              <a:rPr lang="cs-CZ" sz="2000" dirty="0" smtClean="0"/>
              <a:t>může být určen například ke krytí ztrát společnosti</a:t>
            </a:r>
          </a:p>
          <a:p>
            <a:pPr>
              <a:buNone/>
            </a:pPr>
            <a:r>
              <a:rPr lang="cs-CZ" sz="2000" b="1" dirty="0" smtClean="0"/>
              <a:t>Výsledek hospodaření minulých let</a:t>
            </a:r>
            <a:r>
              <a:rPr lang="cs-CZ" sz="2000" dirty="0" smtClean="0"/>
              <a:t> </a:t>
            </a:r>
          </a:p>
          <a:p>
            <a:pPr lvl="0">
              <a:buNone/>
            </a:pPr>
            <a:r>
              <a:rPr lang="cs-CZ" sz="2000" b="1" dirty="0" smtClean="0"/>
              <a:t>Výsledek hospodaření běžného účetního období</a:t>
            </a:r>
            <a:endParaRPr lang="cs-CZ" sz="2000" dirty="0" smtClean="0"/>
          </a:p>
          <a:p>
            <a:pPr>
              <a:buNone/>
            </a:pPr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2DD1E-FE76-4AB7-9B89-8F6BBFEF9F43}" type="slidenum">
              <a:rPr lang="cs-CZ" smtClean="0">
                <a:solidFill>
                  <a:srgbClr val="336666"/>
                </a:solidFill>
              </a:rPr>
              <a:pPr/>
              <a:t>27</a:t>
            </a:fld>
            <a:endParaRPr lang="cs-CZ">
              <a:solidFill>
                <a:srgbClr val="336666"/>
              </a:solidFill>
            </a:endParaRP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2DD1E-FE76-4AB7-9B89-8F6BBFEF9F43}" type="slidenum">
              <a:rPr lang="cs-CZ" smtClean="0">
                <a:solidFill>
                  <a:srgbClr val="336666"/>
                </a:solidFill>
              </a:rPr>
              <a:pPr/>
              <a:t>28</a:t>
            </a:fld>
            <a:endParaRPr lang="cs-CZ">
              <a:solidFill>
                <a:srgbClr val="336666"/>
              </a:solidFill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500034" y="1920240"/>
          <a:ext cx="8001056" cy="469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2795"/>
                <a:gridCol w="4308261"/>
              </a:tblGrid>
              <a:tr h="5979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smtClean="0"/>
                        <a:t>AKTIVA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smtClean="0"/>
                        <a:t>PASIVA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  <a:tr h="1344088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sz="1800" b="1" u="sng" dirty="0" smtClean="0"/>
                        <a:t>Dlouhodobá aktiva </a:t>
                      </a:r>
                      <a:endParaRPr lang="cs-CZ" sz="1800" u="sng" dirty="0" smtClean="0"/>
                    </a:p>
                    <a:p>
                      <a:r>
                        <a:rPr lang="cs-CZ" sz="1800" dirty="0" smtClean="0"/>
                        <a:t>dlouhodobý hmotný majetek </a:t>
                      </a:r>
                    </a:p>
                    <a:p>
                      <a:r>
                        <a:rPr lang="cs-CZ" sz="1800" dirty="0" smtClean="0"/>
                        <a:t>dlouhodobý nehmotný majetek </a:t>
                      </a:r>
                    </a:p>
                    <a:p>
                      <a:r>
                        <a:rPr lang="cs-CZ" sz="1800" dirty="0" smtClean="0"/>
                        <a:t>dlouhodobý finanční majetek 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sz="1800" b="1" u="sng" dirty="0" smtClean="0"/>
                        <a:t>Vlastní kapitál </a:t>
                      </a:r>
                      <a:endParaRPr lang="cs-CZ" sz="1800" u="sng" dirty="0" smtClean="0"/>
                    </a:p>
                    <a:p>
                      <a:r>
                        <a:rPr lang="cs-CZ" sz="1800" dirty="0" smtClean="0"/>
                        <a:t>Základní kapitál </a:t>
                      </a:r>
                    </a:p>
                    <a:p>
                      <a:r>
                        <a:rPr lang="cs-CZ" sz="1800" dirty="0" smtClean="0"/>
                        <a:t>Kapitálové fondy </a:t>
                      </a:r>
                    </a:p>
                    <a:p>
                      <a:r>
                        <a:rPr lang="cs-CZ" sz="1800" dirty="0" smtClean="0"/>
                        <a:t>Fondy ze zisku</a:t>
                      </a:r>
                    </a:p>
                    <a:p>
                      <a:r>
                        <a:rPr lang="cs-CZ" sz="1800" dirty="0" smtClean="0"/>
                        <a:t> Výsledek hospodaření minulých let +/-</a:t>
                      </a:r>
                    </a:p>
                    <a:p>
                      <a:r>
                        <a:rPr lang="cs-CZ" sz="1800" dirty="0" smtClean="0"/>
                        <a:t>Výsledek hospodaření běžného účetního období +/- 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  <a:tr h="1344088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sz="1800" b="1" u="sng" dirty="0" smtClean="0"/>
                        <a:t>Oběžná aktiva </a:t>
                      </a:r>
                      <a:endParaRPr lang="cs-CZ" sz="1800" u="sng" dirty="0" smtClean="0"/>
                    </a:p>
                    <a:p>
                      <a:r>
                        <a:rPr lang="cs-CZ" sz="1800" dirty="0" smtClean="0"/>
                        <a:t>Zásoby </a:t>
                      </a:r>
                    </a:p>
                    <a:p>
                      <a:r>
                        <a:rPr lang="cs-CZ" sz="1800" dirty="0" smtClean="0"/>
                        <a:t>Dlouhodobé pohledávky </a:t>
                      </a:r>
                    </a:p>
                    <a:p>
                      <a:r>
                        <a:rPr lang="cs-CZ" sz="1800" dirty="0" smtClean="0"/>
                        <a:t>Krátkodobé pohledávky </a:t>
                      </a:r>
                    </a:p>
                    <a:p>
                      <a:r>
                        <a:rPr lang="cs-CZ" sz="1800" dirty="0" smtClean="0"/>
                        <a:t>Krátkodobý finanční majetek 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sz="1800" b="1" u="sng" dirty="0" smtClean="0">
                          <a:solidFill>
                            <a:srgbClr val="FF0000"/>
                          </a:solidFill>
                        </a:rPr>
                        <a:t>Cizí kapitál </a:t>
                      </a:r>
                      <a:endParaRPr lang="cs-CZ" sz="1800" u="sng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cs-CZ" sz="1800" dirty="0" smtClean="0"/>
                        <a:t>Rezervy </a:t>
                      </a:r>
                    </a:p>
                    <a:p>
                      <a:r>
                        <a:rPr lang="cs-CZ" sz="1800" dirty="0" smtClean="0"/>
                        <a:t>Dlouhodobé závazky </a:t>
                      </a:r>
                    </a:p>
                    <a:p>
                      <a:r>
                        <a:rPr lang="cs-CZ" sz="1800" dirty="0" smtClean="0"/>
                        <a:t>Krátkodobé závazky </a:t>
                      </a:r>
                    </a:p>
                    <a:p>
                      <a:r>
                        <a:rPr lang="cs-CZ" sz="1800" dirty="0" smtClean="0"/>
                        <a:t>Bankovní úvěry a výpomoci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1" dirty="0" smtClean="0"/>
              <a:t>Cizí kapitál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2910" y="1905000"/>
            <a:ext cx="7891490" cy="4114800"/>
          </a:xfrm>
        </p:spPr>
        <p:txBody>
          <a:bodyPr/>
          <a:lstStyle/>
          <a:p>
            <a:pPr>
              <a:buNone/>
            </a:pPr>
            <a:r>
              <a:rPr lang="cs-CZ" sz="2400" b="1" dirty="0" smtClean="0"/>
              <a:t>Krátkodobé závazky</a:t>
            </a:r>
            <a:endParaRPr lang="cs-CZ" sz="2400" dirty="0" smtClean="0"/>
          </a:p>
          <a:p>
            <a:pPr lvl="0">
              <a:buNone/>
            </a:pPr>
            <a:r>
              <a:rPr lang="cs-CZ" sz="2400" b="1" dirty="0" smtClean="0"/>
              <a:t>Dlouhodobé cizí závazky</a:t>
            </a:r>
            <a:r>
              <a:rPr lang="cs-CZ" sz="2400" dirty="0" smtClean="0"/>
              <a:t> </a:t>
            </a:r>
          </a:p>
          <a:p>
            <a:r>
              <a:rPr lang="cs-CZ" sz="2400" dirty="0" smtClean="0"/>
              <a:t>s dobou splatnosti delší než jeden rok</a:t>
            </a:r>
          </a:p>
          <a:p>
            <a:pPr>
              <a:buNone/>
            </a:pPr>
            <a:r>
              <a:rPr lang="cs-CZ" sz="2400" b="1" dirty="0" smtClean="0"/>
              <a:t>Rezervy</a:t>
            </a:r>
            <a:endParaRPr lang="cs-CZ" sz="2400" dirty="0" smtClean="0"/>
          </a:p>
          <a:p>
            <a:r>
              <a:rPr lang="cs-CZ" sz="2400" dirty="0" smtClean="0"/>
              <a:t>účtovány na vrub nákladů, na rozdíl od rezervních fondů, které jsou tvořeny ze zisku.</a:t>
            </a:r>
          </a:p>
          <a:p>
            <a:pPr>
              <a:buNone/>
            </a:pPr>
            <a:r>
              <a:rPr lang="cs-CZ" sz="2400" b="1" dirty="0" smtClean="0"/>
              <a:t>Bankovní úvěry </a:t>
            </a:r>
          </a:p>
          <a:p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2DD1E-FE76-4AB7-9B89-8F6BBFEF9F43}" type="slidenum">
              <a:rPr lang="cs-CZ" smtClean="0">
                <a:solidFill>
                  <a:srgbClr val="336666"/>
                </a:solidFill>
              </a:rPr>
              <a:pPr/>
              <a:t>29</a:t>
            </a:fld>
            <a:endParaRPr lang="cs-CZ">
              <a:solidFill>
                <a:srgbClr val="336666"/>
              </a:solidFill>
            </a:endParaRP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Rozvaha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dirty="0" smtClean="0"/>
              <a:t>přehled majetkové a kapitálové struktury podniku  </a:t>
            </a:r>
          </a:p>
          <a:p>
            <a:pPr lvl="0"/>
            <a:r>
              <a:rPr lang="cs-CZ" sz="2400" dirty="0" smtClean="0"/>
              <a:t>stavový výkaz, kde je zachycen stav majetku k určitému datu a zdroje, ze kterých je tento majetek pořízen</a:t>
            </a:r>
          </a:p>
          <a:p>
            <a:r>
              <a:rPr lang="cs-CZ" sz="2400" b="1" dirty="0" smtClean="0"/>
              <a:t>bilanční princip</a:t>
            </a:r>
            <a:endParaRPr lang="cs-CZ" sz="2400" dirty="0" smtClean="0"/>
          </a:p>
          <a:p>
            <a:r>
              <a:rPr lang="cs-CZ" sz="2400" dirty="0" smtClean="0"/>
              <a:t>bilanční rovnice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2DD1E-FE76-4AB7-9B89-8F6BBFEF9F43}" type="slidenum">
              <a:rPr lang="cs-CZ" smtClean="0">
                <a:solidFill>
                  <a:srgbClr val="336666"/>
                </a:solidFill>
              </a:rPr>
              <a:pPr/>
              <a:t>3</a:t>
            </a:fld>
            <a:endParaRPr lang="cs-CZ">
              <a:solidFill>
                <a:srgbClr val="336666"/>
              </a:solidFill>
            </a:endParaRP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Kapitálová struktura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daňový štít</a:t>
            </a:r>
          </a:p>
          <a:p>
            <a:r>
              <a:rPr lang="cs-CZ" sz="1800" dirty="0" smtClean="0"/>
              <a:t>finanční páka</a:t>
            </a:r>
          </a:p>
          <a:p>
            <a:pPr lvl="0"/>
            <a:r>
              <a:rPr lang="cs-CZ" sz="1800" dirty="0" smtClean="0"/>
              <a:t>finanční stabilita</a:t>
            </a:r>
          </a:p>
          <a:p>
            <a:pPr lvl="0"/>
            <a:r>
              <a:rPr lang="cs-CZ" sz="1800" dirty="0" smtClean="0"/>
              <a:t>s počty dluhů roste většinou i úroková míra</a:t>
            </a:r>
          </a:p>
          <a:p>
            <a:pPr lvl="0"/>
            <a:r>
              <a:rPr lang="cs-CZ" sz="1800" dirty="0" smtClean="0"/>
              <a:t>zohlednění odvětví, ve kterém podnik působí a zohlednění struktury majetku</a:t>
            </a:r>
          </a:p>
          <a:p>
            <a:pPr lvl="0"/>
            <a:r>
              <a:rPr lang="cs-CZ" sz="1800" dirty="0" smtClean="0"/>
              <a:t>úroková míra, výnosnost podniku</a:t>
            </a:r>
          </a:p>
          <a:p>
            <a:pPr lvl="0"/>
            <a:r>
              <a:rPr lang="cs-CZ" sz="1800" dirty="0" smtClean="0"/>
              <a:t>subjektivní postoj podnikatele</a:t>
            </a:r>
          </a:p>
          <a:p>
            <a:pPr lvl="0"/>
            <a:r>
              <a:rPr lang="cs-CZ" sz="1800" dirty="0" smtClean="0"/>
              <a:t>…..</a:t>
            </a:r>
          </a:p>
          <a:p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2DD1E-FE76-4AB7-9B89-8F6BBFEF9F43}" type="slidenum">
              <a:rPr lang="cs-CZ" smtClean="0">
                <a:solidFill>
                  <a:srgbClr val="336666"/>
                </a:solidFill>
              </a:rPr>
              <a:pPr/>
              <a:t>30</a:t>
            </a:fld>
            <a:endParaRPr lang="cs-CZ">
              <a:solidFill>
                <a:srgbClr val="336666"/>
              </a:solidFill>
            </a:endParaRP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Kapitálová struktura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000" b="1" dirty="0" smtClean="0"/>
              <a:t>zlaté bilanční pravidlo financování</a:t>
            </a:r>
            <a:endParaRPr lang="cs-CZ" sz="2000" dirty="0" smtClean="0"/>
          </a:p>
          <a:p>
            <a:pPr lvl="0"/>
            <a:endParaRPr lang="cs-CZ" sz="2000" dirty="0" smtClean="0"/>
          </a:p>
          <a:p>
            <a:pPr lvl="0"/>
            <a:r>
              <a:rPr lang="cs-CZ" sz="2000" b="1" dirty="0" smtClean="0"/>
              <a:t>zlaté pravidlo vyrovnání rizika</a:t>
            </a:r>
            <a:r>
              <a:rPr lang="cs-CZ" sz="2000" dirty="0" smtClean="0"/>
              <a:t> </a:t>
            </a:r>
          </a:p>
          <a:p>
            <a:pPr lvl="0"/>
            <a:endParaRPr lang="cs-CZ" sz="2000" dirty="0" smtClean="0"/>
          </a:p>
          <a:p>
            <a:pPr lvl="0"/>
            <a:r>
              <a:rPr lang="cs-CZ" sz="2000" b="1" dirty="0" smtClean="0"/>
              <a:t>zlaté pari pravidlo</a:t>
            </a:r>
            <a:endParaRPr lang="cs-CZ" sz="2000" dirty="0" smtClean="0"/>
          </a:p>
          <a:p>
            <a:pPr lvl="0"/>
            <a:endParaRPr lang="cs-CZ" sz="2000" dirty="0" smtClean="0"/>
          </a:p>
          <a:p>
            <a:pPr lvl="0"/>
            <a:r>
              <a:rPr lang="cs-CZ" sz="2000" b="1" dirty="0" smtClean="0"/>
              <a:t>zlaté poměrové pravidlo</a:t>
            </a:r>
          </a:p>
          <a:p>
            <a:pPr lvl="0"/>
            <a:endParaRPr lang="cs-CZ" sz="2000" b="1" dirty="0" smtClean="0"/>
          </a:p>
          <a:p>
            <a:pPr>
              <a:lnSpc>
                <a:spcPct val="80000"/>
              </a:lnSpc>
            </a:pPr>
            <a:r>
              <a:rPr lang="cs-CZ" sz="2000" dirty="0" smtClean="0"/>
              <a:t>cizí kapitál snižuje daňové zatížení</a:t>
            </a:r>
          </a:p>
          <a:p>
            <a:pPr>
              <a:lnSpc>
                <a:spcPct val="80000"/>
              </a:lnSpc>
            </a:pPr>
            <a:r>
              <a:rPr lang="cs-CZ" sz="2000" dirty="0" smtClean="0"/>
              <a:t>krátkodobý kapitál je levnější než dlouhodobý</a:t>
            </a:r>
          </a:p>
          <a:p>
            <a:pPr>
              <a:lnSpc>
                <a:spcPct val="80000"/>
              </a:lnSpc>
            </a:pPr>
            <a:r>
              <a:rPr lang="cs-CZ" sz="2000" dirty="0" smtClean="0"/>
              <a:t>cizí kapitál je většinou levnější než kapitál </a:t>
            </a:r>
            <a:r>
              <a:rPr lang="cs-CZ" sz="2000" dirty="0" smtClean="0"/>
              <a:t>vlastní</a:t>
            </a:r>
            <a:endParaRPr lang="cs-CZ" sz="20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2DD1E-FE76-4AB7-9B89-8F6BBFEF9F43}" type="slidenum">
              <a:rPr lang="cs-CZ" smtClean="0">
                <a:solidFill>
                  <a:srgbClr val="336666"/>
                </a:solidFill>
              </a:rPr>
              <a:pPr/>
              <a:t>31</a:t>
            </a:fld>
            <a:endParaRPr lang="cs-CZ">
              <a:solidFill>
                <a:srgbClr val="336666"/>
              </a:solidFill>
            </a:endParaRP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5984" y="274638"/>
            <a:ext cx="6400816" cy="939784"/>
          </a:xfrm>
        </p:spPr>
        <p:txBody>
          <a:bodyPr/>
          <a:lstStyle/>
          <a:p>
            <a:r>
              <a:rPr lang="cs-CZ" dirty="0" smtClean="0"/>
              <a:t>Majetková a kapitálová struktura podniku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2DD1E-FE76-4AB7-9B89-8F6BBFEF9F43}" type="slidenum">
              <a:rPr lang="cs-CZ" smtClean="0">
                <a:solidFill>
                  <a:srgbClr val="336666"/>
                </a:solidFill>
              </a:rPr>
              <a:pPr/>
              <a:t>4</a:t>
            </a:fld>
            <a:endParaRPr lang="cs-CZ">
              <a:solidFill>
                <a:srgbClr val="336666"/>
              </a:solidFill>
            </a:endParaRPr>
          </a:p>
        </p:txBody>
      </p:sp>
      <p:graphicFrame>
        <p:nvGraphicFramePr>
          <p:cNvPr id="14" name="Tabulka 13"/>
          <p:cNvGraphicFramePr>
            <a:graphicFrameLocks noGrp="1"/>
          </p:cNvGraphicFramePr>
          <p:nvPr/>
        </p:nvGraphicFramePr>
        <p:xfrm>
          <a:off x="500034" y="1949790"/>
          <a:ext cx="8001056" cy="469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2795"/>
                <a:gridCol w="4308261"/>
              </a:tblGrid>
              <a:tr h="5979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smtClean="0"/>
                        <a:t>AKTIVA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smtClean="0"/>
                        <a:t>PASIVA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  <a:tr h="1344088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sz="1800" b="1" u="sng" dirty="0" smtClean="0"/>
                        <a:t>Dlouhodobá aktiva </a:t>
                      </a:r>
                      <a:endParaRPr lang="cs-CZ" sz="1800" u="sng" dirty="0" smtClean="0"/>
                    </a:p>
                    <a:p>
                      <a:r>
                        <a:rPr lang="cs-CZ" sz="1800" dirty="0" smtClean="0"/>
                        <a:t>dlouhodobý hmotný majetek </a:t>
                      </a:r>
                    </a:p>
                    <a:p>
                      <a:r>
                        <a:rPr lang="cs-CZ" sz="1800" dirty="0" smtClean="0"/>
                        <a:t>dlouhodobý nehmotný majetek </a:t>
                      </a:r>
                    </a:p>
                    <a:p>
                      <a:r>
                        <a:rPr lang="cs-CZ" sz="1800" dirty="0" smtClean="0"/>
                        <a:t>dlouhodobý finanční majetek 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sz="1800" b="1" u="sng" dirty="0" smtClean="0"/>
                        <a:t>Vlastní kapitál </a:t>
                      </a:r>
                      <a:endParaRPr lang="cs-CZ" sz="1800" u="sng" dirty="0" smtClean="0"/>
                    </a:p>
                    <a:p>
                      <a:r>
                        <a:rPr lang="cs-CZ" sz="1800" dirty="0" smtClean="0"/>
                        <a:t>Základní kapitál </a:t>
                      </a:r>
                    </a:p>
                    <a:p>
                      <a:r>
                        <a:rPr lang="cs-CZ" sz="1800" dirty="0" smtClean="0"/>
                        <a:t>Kapitálové fondy </a:t>
                      </a:r>
                    </a:p>
                    <a:p>
                      <a:r>
                        <a:rPr lang="cs-CZ" sz="1800" dirty="0" smtClean="0"/>
                        <a:t>Fondy ze zisku</a:t>
                      </a:r>
                    </a:p>
                    <a:p>
                      <a:r>
                        <a:rPr lang="cs-CZ" sz="1800" dirty="0" smtClean="0"/>
                        <a:t> Výsledek hospodaření minulých let +/-</a:t>
                      </a:r>
                    </a:p>
                    <a:p>
                      <a:r>
                        <a:rPr lang="cs-CZ" sz="1800" dirty="0" smtClean="0"/>
                        <a:t>Výsledek hospodaření běžného účetního období +/- 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  <a:tr h="1344088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sz="1800" b="1" u="sng" dirty="0" smtClean="0"/>
                        <a:t>Oběžná aktiva </a:t>
                      </a:r>
                      <a:endParaRPr lang="cs-CZ" sz="1800" u="sng" dirty="0" smtClean="0"/>
                    </a:p>
                    <a:p>
                      <a:r>
                        <a:rPr lang="cs-CZ" sz="1800" dirty="0" smtClean="0"/>
                        <a:t>Zásoby </a:t>
                      </a:r>
                    </a:p>
                    <a:p>
                      <a:r>
                        <a:rPr lang="cs-CZ" sz="1800" dirty="0" smtClean="0"/>
                        <a:t>Dlouhodobé pohledávky </a:t>
                      </a:r>
                    </a:p>
                    <a:p>
                      <a:r>
                        <a:rPr lang="cs-CZ" sz="1800" dirty="0" smtClean="0"/>
                        <a:t>Krátkodobé pohledávky </a:t>
                      </a:r>
                    </a:p>
                    <a:p>
                      <a:r>
                        <a:rPr lang="cs-CZ" sz="1800" dirty="0" smtClean="0"/>
                        <a:t>Krátkodobý finanční majetek 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sz="1800" b="1" u="sng" dirty="0" smtClean="0"/>
                        <a:t>Cizí kapitál </a:t>
                      </a:r>
                      <a:endParaRPr lang="cs-CZ" sz="1800" u="sng" dirty="0" smtClean="0"/>
                    </a:p>
                    <a:p>
                      <a:r>
                        <a:rPr lang="cs-CZ" sz="1800" dirty="0" smtClean="0"/>
                        <a:t>Rezervy </a:t>
                      </a:r>
                    </a:p>
                    <a:p>
                      <a:r>
                        <a:rPr lang="cs-CZ" sz="1800" dirty="0" smtClean="0"/>
                        <a:t>Dlouhodobé závazky </a:t>
                      </a:r>
                    </a:p>
                    <a:p>
                      <a:r>
                        <a:rPr lang="cs-CZ" sz="1800" dirty="0" smtClean="0"/>
                        <a:t>Krátkodobé závazky </a:t>
                      </a:r>
                    </a:p>
                    <a:p>
                      <a:r>
                        <a:rPr lang="cs-CZ" sz="1800" dirty="0" smtClean="0"/>
                        <a:t>Bankovní úvěry a výpomoci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Majetková struktura podniku</a:t>
            </a:r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Co je majetek podniku?</a:t>
            </a:r>
          </a:p>
          <a:p>
            <a:r>
              <a:rPr lang="cs-CZ" dirty="0" smtClean="0"/>
              <a:t>FO: dle Obchodního zákoníku souhrn všech věcí, peněz, pohledávek a jiných majetkových hodnot, které patří podnikateli a slouží jeho podnikání</a:t>
            </a:r>
          </a:p>
          <a:p>
            <a:r>
              <a:rPr lang="cs-CZ" dirty="0" smtClean="0"/>
              <a:t>PO: je obchodním majetkem veškerý majetek této právnické osoby.</a:t>
            </a:r>
          </a:p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2D69B-5B4C-4221-B4F1-01A51FD2C012}" type="slidenum">
              <a:rPr lang="cs-CZ" smtClean="0">
                <a:solidFill>
                  <a:srgbClr val="336666"/>
                </a:solidFill>
              </a:rPr>
              <a:pPr/>
              <a:t>5</a:t>
            </a:fld>
            <a:endParaRPr lang="cs-CZ">
              <a:solidFill>
                <a:srgbClr val="336666"/>
              </a:solidFill>
            </a:endParaRP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2DD1E-FE76-4AB7-9B89-8F6BBFEF9F43}" type="slidenum">
              <a:rPr lang="cs-CZ" smtClean="0">
                <a:solidFill>
                  <a:srgbClr val="336666"/>
                </a:solidFill>
              </a:rPr>
              <a:pPr/>
              <a:t>6</a:t>
            </a:fld>
            <a:endParaRPr lang="cs-CZ">
              <a:solidFill>
                <a:srgbClr val="336666"/>
              </a:solidFill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500034" y="1920240"/>
          <a:ext cx="8001056" cy="469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2795"/>
                <a:gridCol w="4308261"/>
              </a:tblGrid>
              <a:tr h="5979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smtClean="0"/>
                        <a:t>AKTIVA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smtClean="0"/>
                        <a:t>PASIVA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  <a:tr h="1344088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sz="1800" b="1" u="sng" dirty="0" smtClean="0">
                          <a:solidFill>
                            <a:srgbClr val="FF0000"/>
                          </a:solidFill>
                        </a:rPr>
                        <a:t>Dlouhodobá aktiva </a:t>
                      </a:r>
                    </a:p>
                    <a:p>
                      <a:r>
                        <a:rPr lang="cs-CZ" sz="1800" b="0" dirty="0" smtClean="0">
                          <a:solidFill>
                            <a:schemeClr val="tx2"/>
                          </a:solidFill>
                        </a:rPr>
                        <a:t>dlouhodobý hmotný majetek </a:t>
                      </a:r>
                    </a:p>
                    <a:p>
                      <a:r>
                        <a:rPr lang="cs-CZ" sz="1800" dirty="0" smtClean="0">
                          <a:solidFill>
                            <a:schemeClr val="tx2"/>
                          </a:solidFill>
                        </a:rPr>
                        <a:t>dlouhodobý nehmotný majetek </a:t>
                      </a:r>
                    </a:p>
                    <a:p>
                      <a:r>
                        <a:rPr lang="cs-CZ" sz="1800" dirty="0" smtClean="0">
                          <a:solidFill>
                            <a:schemeClr val="tx2"/>
                          </a:solidFill>
                        </a:rPr>
                        <a:t>dlouhodobý finanční majetek </a:t>
                      </a:r>
                    </a:p>
                    <a:p>
                      <a:endParaRPr lang="cs-CZ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sz="1800" b="1" u="sng" dirty="0" smtClean="0">
                          <a:solidFill>
                            <a:schemeClr val="tx2"/>
                          </a:solidFill>
                        </a:rPr>
                        <a:t>Vlastní kapitál </a:t>
                      </a:r>
                      <a:endParaRPr lang="cs-CZ" sz="1800" u="sng" dirty="0" smtClean="0">
                        <a:solidFill>
                          <a:schemeClr val="tx2"/>
                        </a:solidFill>
                      </a:endParaRPr>
                    </a:p>
                    <a:p>
                      <a:r>
                        <a:rPr lang="cs-CZ" sz="1800" dirty="0" smtClean="0">
                          <a:solidFill>
                            <a:schemeClr val="tx2"/>
                          </a:solidFill>
                        </a:rPr>
                        <a:t>Základní kapitál </a:t>
                      </a:r>
                    </a:p>
                    <a:p>
                      <a:r>
                        <a:rPr lang="cs-CZ" sz="1800" dirty="0" smtClean="0">
                          <a:solidFill>
                            <a:schemeClr val="tx2"/>
                          </a:solidFill>
                        </a:rPr>
                        <a:t>Kapitálové fondy </a:t>
                      </a:r>
                    </a:p>
                    <a:p>
                      <a:r>
                        <a:rPr lang="cs-CZ" sz="1800" dirty="0" smtClean="0">
                          <a:solidFill>
                            <a:schemeClr val="tx2"/>
                          </a:solidFill>
                        </a:rPr>
                        <a:t>Fondy ze zisku</a:t>
                      </a:r>
                    </a:p>
                    <a:p>
                      <a:r>
                        <a:rPr lang="cs-CZ" sz="1800" dirty="0" smtClean="0">
                          <a:solidFill>
                            <a:schemeClr val="tx2"/>
                          </a:solidFill>
                        </a:rPr>
                        <a:t> Výsledek hospodaření minulých let +/-</a:t>
                      </a:r>
                    </a:p>
                    <a:p>
                      <a:r>
                        <a:rPr lang="cs-CZ" sz="1800" dirty="0" smtClean="0">
                          <a:solidFill>
                            <a:schemeClr val="tx2"/>
                          </a:solidFill>
                        </a:rPr>
                        <a:t>Výsledek hospodaření běžného účetního období +/- </a:t>
                      </a:r>
                    </a:p>
                    <a:p>
                      <a:endParaRPr lang="cs-CZ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1344088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sz="1800" b="1" u="sng" dirty="0" smtClean="0">
                          <a:solidFill>
                            <a:schemeClr val="tx2"/>
                          </a:solidFill>
                        </a:rPr>
                        <a:t>Oběžná aktiva </a:t>
                      </a:r>
                      <a:endParaRPr lang="cs-CZ" sz="1800" u="sng" dirty="0" smtClean="0">
                        <a:solidFill>
                          <a:schemeClr val="tx2"/>
                        </a:solidFill>
                      </a:endParaRPr>
                    </a:p>
                    <a:p>
                      <a:r>
                        <a:rPr lang="cs-CZ" sz="1800" dirty="0" smtClean="0">
                          <a:solidFill>
                            <a:schemeClr val="tx2"/>
                          </a:solidFill>
                        </a:rPr>
                        <a:t>Zásoby </a:t>
                      </a:r>
                    </a:p>
                    <a:p>
                      <a:r>
                        <a:rPr lang="cs-CZ" sz="1800" dirty="0" smtClean="0">
                          <a:solidFill>
                            <a:schemeClr val="tx2"/>
                          </a:solidFill>
                        </a:rPr>
                        <a:t>Dlouhodobé pohledávky </a:t>
                      </a:r>
                    </a:p>
                    <a:p>
                      <a:r>
                        <a:rPr lang="cs-CZ" sz="1800" dirty="0" smtClean="0">
                          <a:solidFill>
                            <a:schemeClr val="tx2"/>
                          </a:solidFill>
                        </a:rPr>
                        <a:t>Krátkodobé pohledávky </a:t>
                      </a:r>
                    </a:p>
                    <a:p>
                      <a:r>
                        <a:rPr lang="cs-CZ" sz="1800" dirty="0" smtClean="0">
                          <a:solidFill>
                            <a:schemeClr val="tx2"/>
                          </a:solidFill>
                        </a:rPr>
                        <a:t>Krátkodobý finanční majetek </a:t>
                      </a:r>
                    </a:p>
                    <a:p>
                      <a:endParaRPr lang="cs-CZ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sz="1800" b="1" u="sng" dirty="0" smtClean="0">
                          <a:solidFill>
                            <a:schemeClr val="tx2"/>
                          </a:solidFill>
                        </a:rPr>
                        <a:t>Cizí kapitál </a:t>
                      </a:r>
                      <a:endParaRPr lang="cs-CZ" sz="1800" u="sng" dirty="0" smtClean="0">
                        <a:solidFill>
                          <a:schemeClr val="tx2"/>
                        </a:solidFill>
                      </a:endParaRPr>
                    </a:p>
                    <a:p>
                      <a:r>
                        <a:rPr lang="cs-CZ" sz="1800" dirty="0" smtClean="0">
                          <a:solidFill>
                            <a:schemeClr val="tx2"/>
                          </a:solidFill>
                        </a:rPr>
                        <a:t>Rezervy </a:t>
                      </a:r>
                    </a:p>
                    <a:p>
                      <a:r>
                        <a:rPr lang="cs-CZ" sz="1800" dirty="0" smtClean="0">
                          <a:solidFill>
                            <a:schemeClr val="tx2"/>
                          </a:solidFill>
                        </a:rPr>
                        <a:t>Dlouhodobé závazky </a:t>
                      </a:r>
                    </a:p>
                    <a:p>
                      <a:r>
                        <a:rPr lang="cs-CZ" sz="1800" dirty="0" smtClean="0">
                          <a:solidFill>
                            <a:schemeClr val="tx2"/>
                          </a:solidFill>
                        </a:rPr>
                        <a:t>Krátkodobé závazky </a:t>
                      </a:r>
                    </a:p>
                    <a:p>
                      <a:r>
                        <a:rPr lang="cs-CZ" sz="1800" dirty="0" smtClean="0">
                          <a:solidFill>
                            <a:schemeClr val="tx2"/>
                          </a:solidFill>
                        </a:rPr>
                        <a:t>Bankovní úvěry a výpomoci</a:t>
                      </a:r>
                    </a:p>
                    <a:p>
                      <a:endParaRPr lang="cs-CZ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Dlouhodobý hmotný majetek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34" y="1905000"/>
            <a:ext cx="8286808" cy="4114800"/>
          </a:xfrm>
        </p:spPr>
        <p:txBody>
          <a:bodyPr/>
          <a:lstStyle/>
          <a:p>
            <a:pPr lvl="1"/>
            <a:r>
              <a:rPr lang="cs-CZ" dirty="0" smtClean="0"/>
              <a:t>movité věci s pořizovací cenou nad 40 000 Kč s dobou použitelnosti delší než 1 rok, </a:t>
            </a:r>
          </a:p>
          <a:p>
            <a:pPr lvl="1"/>
            <a:r>
              <a:rPr lang="cs-CZ" dirty="0" smtClean="0"/>
              <a:t>byty, budovy, nebytové prostory a stavby</a:t>
            </a:r>
          </a:p>
          <a:p>
            <a:pPr lvl="1"/>
            <a:r>
              <a:rPr lang="cs-CZ" dirty="0" smtClean="0"/>
              <a:t>pozemky (neodepisují se)</a:t>
            </a:r>
          </a:p>
          <a:p>
            <a:pPr lvl="1"/>
            <a:r>
              <a:rPr lang="cs-CZ" dirty="0" smtClean="0"/>
              <a:t>trvalé porosty</a:t>
            </a:r>
          </a:p>
          <a:p>
            <a:pPr lvl="1"/>
            <a:r>
              <a:rPr lang="cs-CZ" dirty="0" smtClean="0"/>
              <a:t>umělecká díla</a:t>
            </a:r>
          </a:p>
          <a:p>
            <a:pPr lvl="1"/>
            <a:r>
              <a:rPr lang="cs-CZ" dirty="0" smtClean="0"/>
              <a:t>….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2DD1E-FE76-4AB7-9B89-8F6BBFEF9F43}" type="slidenum">
              <a:rPr lang="cs-CZ" smtClean="0">
                <a:solidFill>
                  <a:srgbClr val="336666"/>
                </a:solidFill>
              </a:rPr>
              <a:pPr/>
              <a:t>7</a:t>
            </a:fld>
            <a:endParaRPr lang="cs-CZ">
              <a:solidFill>
                <a:srgbClr val="336666"/>
              </a:solidFill>
            </a:endParaRP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Dlouhodobý nehmotný majetek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2910" y="1857364"/>
            <a:ext cx="8010532" cy="4114800"/>
          </a:xfrm>
        </p:spPr>
        <p:txBody>
          <a:bodyPr/>
          <a:lstStyle/>
          <a:p>
            <a:pPr lvl="1"/>
            <a:r>
              <a:rPr lang="cs-CZ" dirty="0" smtClean="0"/>
              <a:t>zřizovací výdaje</a:t>
            </a:r>
          </a:p>
          <a:p>
            <a:pPr lvl="1"/>
            <a:r>
              <a:rPr lang="cs-CZ" dirty="0" smtClean="0"/>
              <a:t>podnikový software, autorská práva, značka, nehmotné výsledky výzkumu a vývoje</a:t>
            </a:r>
          </a:p>
          <a:p>
            <a:pPr lvl="1"/>
            <a:r>
              <a:rPr lang="cs-CZ" dirty="0" smtClean="0"/>
              <a:t>vstupní cena vyšší než 60 000Kč</a:t>
            </a:r>
          </a:p>
          <a:p>
            <a:pPr lvl="1"/>
            <a:r>
              <a:rPr lang="cs-CZ" dirty="0" smtClean="0"/>
              <a:t>doba použitelnosti delší než 1 rok</a:t>
            </a:r>
          </a:p>
          <a:p>
            <a:pPr lvl="1"/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2DD1E-FE76-4AB7-9B89-8F6BBFEF9F43}" type="slidenum">
              <a:rPr lang="cs-CZ" smtClean="0">
                <a:solidFill>
                  <a:srgbClr val="336666"/>
                </a:solidFill>
              </a:rPr>
              <a:pPr/>
              <a:t>8</a:t>
            </a:fld>
            <a:endParaRPr lang="cs-CZ">
              <a:solidFill>
                <a:srgbClr val="336666"/>
              </a:solidFill>
            </a:endParaRP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Dlouhodobý finanční majetek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24" y="1905000"/>
            <a:ext cx="7677176" cy="4114800"/>
          </a:xfrm>
        </p:spPr>
        <p:txBody>
          <a:bodyPr/>
          <a:lstStyle/>
          <a:p>
            <a:pPr lvl="0"/>
            <a:r>
              <a:rPr lang="cs-CZ" dirty="0" smtClean="0"/>
              <a:t>podnikem nakoupené cenné papíry, podíly v s.r.o., v.o.s., k.s.</a:t>
            </a:r>
          </a:p>
          <a:p>
            <a:pPr lvl="0"/>
            <a:r>
              <a:rPr lang="cs-CZ" dirty="0" smtClean="0"/>
              <a:t>dlouhodobé úvěry a půjčky poskytnuté podnikem jinému subjektu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2DD1E-FE76-4AB7-9B89-8F6BBFEF9F43}" type="slidenum">
              <a:rPr lang="cs-CZ" smtClean="0">
                <a:solidFill>
                  <a:srgbClr val="336666"/>
                </a:solidFill>
              </a:rPr>
              <a:pPr/>
              <a:t>9</a:t>
            </a:fld>
            <a:endParaRPr lang="cs-CZ">
              <a:solidFill>
                <a:srgbClr val="336666"/>
              </a:solidFill>
            </a:endParaRP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zvěna">
  <a:themeElements>
    <a:clrScheme name="Ozvěna 7">
      <a:dk1>
        <a:srgbClr val="336666"/>
      </a:dk1>
      <a:lt1>
        <a:srgbClr val="FFFFFF"/>
      </a:lt1>
      <a:dk2>
        <a:srgbClr val="000000"/>
      </a:dk2>
      <a:lt2>
        <a:srgbClr val="666699"/>
      </a:lt2>
      <a:accent1>
        <a:srgbClr val="99CCCC"/>
      </a:accent1>
      <a:accent2>
        <a:srgbClr val="CCCCCC"/>
      </a:accent2>
      <a:accent3>
        <a:srgbClr val="FFFFFF"/>
      </a:accent3>
      <a:accent4>
        <a:srgbClr val="2A5656"/>
      </a:accent4>
      <a:accent5>
        <a:srgbClr val="CAE2E2"/>
      </a:accent5>
      <a:accent6>
        <a:srgbClr val="B9B9B9"/>
      </a:accent6>
      <a:hlink>
        <a:srgbClr val="006666"/>
      </a:hlink>
      <a:folHlink>
        <a:srgbClr val="B2B2B2"/>
      </a:folHlink>
    </a:clrScheme>
    <a:fontScheme name="Ozvěn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zvěna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zvěna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zvěna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zvěna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zvěna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zvěna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zvěna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zvěna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zvěna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zvěna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1307</TotalTime>
  <Words>1053</Words>
  <Application>Microsoft Office PowerPoint</Application>
  <PresentationFormat>Předvádění na obrazovce (4:3)</PresentationFormat>
  <Paragraphs>386</Paragraphs>
  <Slides>31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2" baseType="lpstr">
      <vt:lpstr>Ozvěna</vt:lpstr>
      <vt:lpstr>Podniková ekonomika</vt:lpstr>
      <vt:lpstr>Majetková a kapitálová struktura podniku</vt:lpstr>
      <vt:lpstr>Rozvaha</vt:lpstr>
      <vt:lpstr>Majetková a kapitálová struktura podniku</vt:lpstr>
      <vt:lpstr>Majetková struktura podniku</vt:lpstr>
      <vt:lpstr>Snímek 6</vt:lpstr>
      <vt:lpstr>Dlouhodobý hmotný majetek</vt:lpstr>
      <vt:lpstr>Dlouhodobý nehmotný majetek</vt:lpstr>
      <vt:lpstr>Dlouhodobý finanční majetek</vt:lpstr>
      <vt:lpstr>Odpisy</vt:lpstr>
      <vt:lpstr>Daňové vs. účetní odpisy</vt:lpstr>
      <vt:lpstr>Základní pojmy</vt:lpstr>
      <vt:lpstr>Příklad: Pořizovací cena 80 000 Kč, účetně se odepisuje 4 roky:</vt:lpstr>
      <vt:lpstr>Daňové odpisy</vt:lpstr>
      <vt:lpstr>Stanovení výše daňových odpisů</vt:lpstr>
      <vt:lpstr>Doba odpisu </vt:lpstr>
      <vt:lpstr>Postup výpočtu – rovnoměrné odpisy</vt:lpstr>
      <vt:lpstr>Postup výpočtu – zrychlené odpisy</vt:lpstr>
      <vt:lpstr>Příklad</vt:lpstr>
      <vt:lpstr>Účetní odpisy</vt:lpstr>
      <vt:lpstr>Odpisy</vt:lpstr>
      <vt:lpstr>Snímek 22</vt:lpstr>
      <vt:lpstr>Oběžný majetek (aktiva)</vt:lpstr>
      <vt:lpstr>Majetková struktura</vt:lpstr>
      <vt:lpstr>Kapitálová struktura podniku</vt:lpstr>
      <vt:lpstr>Snímek 26</vt:lpstr>
      <vt:lpstr>Vlastní kapitál</vt:lpstr>
      <vt:lpstr>Snímek 28</vt:lpstr>
      <vt:lpstr>Cizí kapitál </vt:lpstr>
      <vt:lpstr>Kapitálová struktura</vt:lpstr>
      <vt:lpstr>Kapitálová struktura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Podniková ekonomika</dc:title>
  <dc:creator>Sylavuska</dc:creator>
  <cp:lastModifiedBy>Sylavuska</cp:lastModifiedBy>
  <cp:revision>40</cp:revision>
  <dcterms:created xsi:type="dcterms:W3CDTF">2009-10-11T14:26:19Z</dcterms:created>
  <dcterms:modified xsi:type="dcterms:W3CDTF">2010-10-11T14:37:45Z</dcterms:modified>
</cp:coreProperties>
</file>