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1" r:id="rId3"/>
    <p:sldId id="257" r:id="rId4"/>
    <p:sldId id="260" r:id="rId5"/>
    <p:sldId id="265" r:id="rId6"/>
    <p:sldId id="259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2C738-7531-4DB8-9CF4-5E0FA4ADF004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58AC6-121A-442E-85E4-E90A00B372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2E70B6-D9CB-4C67-8DAA-2E39A0D6306F}" type="datetimeFigureOut">
              <a:rPr lang="cs-CZ" smtClean="0"/>
              <a:t>15.11.2010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3DD22B-1F75-42F2-AD9B-EA6004BC94BF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pozorování, kategorie a jednotky pozorovaného chování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Michaela Širůčková, Ph.D.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k průběžnému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Vágně definovaný cíl pozorování </a:t>
            </a:r>
            <a:r>
              <a:rPr lang="cs-CZ" dirty="0" smtClean="0"/>
              <a:t>– nevím tedy, co budu pozorovat</a:t>
            </a:r>
          </a:p>
          <a:p>
            <a:r>
              <a:rPr lang="cs-CZ" b="1" dirty="0" smtClean="0"/>
              <a:t>Interakce</a:t>
            </a:r>
            <a:r>
              <a:rPr lang="cs-CZ" dirty="0" smtClean="0"/>
              <a:t> – závislá – nezávislá proměnná</a:t>
            </a:r>
          </a:p>
          <a:p>
            <a:pPr lvl="1"/>
            <a:r>
              <a:rPr lang="cs-CZ" dirty="0" smtClean="0"/>
              <a:t>Např. efekt uzavřených a otevřených otázek na kvantitu verbální produkce respondenta</a:t>
            </a:r>
          </a:p>
          <a:p>
            <a:r>
              <a:rPr lang="cs-CZ" b="1" dirty="0" smtClean="0"/>
              <a:t>Chybí teorie! </a:t>
            </a:r>
            <a:r>
              <a:rPr lang="cs-CZ" dirty="0" smtClean="0"/>
              <a:t>Proč je pozorovací schéma koncipováno právě tímto způsobem?</a:t>
            </a:r>
          </a:p>
          <a:p>
            <a:r>
              <a:rPr lang="cs-CZ" b="1" dirty="0" smtClean="0"/>
              <a:t>Schéma pozorování </a:t>
            </a:r>
          </a:p>
          <a:p>
            <a:pPr lvl="1"/>
            <a:r>
              <a:rPr lang="cs-CZ" dirty="0" smtClean="0"/>
              <a:t>většinou na úrovni pozorovaných kategorií</a:t>
            </a:r>
          </a:p>
          <a:p>
            <a:pPr lvl="1"/>
            <a:r>
              <a:rPr lang="cs-CZ" dirty="0" smtClean="0"/>
              <a:t>s</a:t>
            </a:r>
            <a:r>
              <a:rPr lang="cs-CZ" dirty="0" smtClean="0"/>
              <a:t>ystém: pozoruji všechno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pozorování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800" dirty="0"/>
              <a:t>zanalyzovat interakci mezi tazatelem a </a:t>
            </a:r>
            <a:r>
              <a:rPr lang="cs-CZ" sz="3800" dirty="0" smtClean="0"/>
              <a:t>dotazovaným - zjistit</a:t>
            </a:r>
            <a:r>
              <a:rPr lang="cs-CZ" sz="3800" dirty="0"/>
              <a:t>, jak probíhá jejich komunikace, jak na sebe vzájemně </a:t>
            </a:r>
            <a:r>
              <a:rPr lang="cs-CZ" sz="3800" dirty="0" smtClean="0"/>
              <a:t>reagují</a:t>
            </a:r>
          </a:p>
          <a:p>
            <a:r>
              <a:rPr lang="cs-CZ" sz="3800" dirty="0" smtClean="0"/>
              <a:t>Verbální a neverbální komunikace mezi T a R</a:t>
            </a:r>
          </a:p>
          <a:p>
            <a:r>
              <a:rPr lang="cs-CZ" sz="3800" dirty="0" smtClean="0"/>
              <a:t>efekt </a:t>
            </a:r>
            <a:r>
              <a:rPr lang="cs-CZ" sz="3800" dirty="0"/>
              <a:t>projevování empatie ze strany tazatelky na komunikativnost </a:t>
            </a:r>
            <a:r>
              <a:rPr lang="cs-CZ" sz="3800" dirty="0" err="1" smtClean="0"/>
              <a:t>respondentky</a:t>
            </a:r>
            <a:endParaRPr lang="cs-CZ" sz="3800" dirty="0" smtClean="0"/>
          </a:p>
          <a:p>
            <a:r>
              <a:rPr lang="cs-CZ" sz="3800" dirty="0"/>
              <a:t>interakce mezi účastníky </a:t>
            </a:r>
            <a:r>
              <a:rPr lang="cs-CZ" sz="3800" dirty="0" smtClean="0"/>
              <a:t>rozhovoru</a:t>
            </a:r>
          </a:p>
          <a:p>
            <a:r>
              <a:rPr lang="cs-CZ" sz="3800" dirty="0"/>
              <a:t>zjistit, do jaké míry se </a:t>
            </a:r>
            <a:r>
              <a:rPr lang="cs-CZ" sz="3800" dirty="0" smtClean="0"/>
              <a:t>tazatel nalaďuje </a:t>
            </a:r>
            <a:r>
              <a:rPr lang="cs-CZ" sz="3800" dirty="0"/>
              <a:t>na </a:t>
            </a:r>
            <a:r>
              <a:rPr lang="cs-CZ" sz="3800" dirty="0" smtClean="0"/>
              <a:t>respondenta</a:t>
            </a:r>
          </a:p>
          <a:p>
            <a:r>
              <a:rPr lang="cs-CZ" sz="3800" dirty="0"/>
              <a:t>pozorování otevřených a uzavřených postojů klienta, který se mění v závislosti na tom, o čem zrovna </a:t>
            </a:r>
            <a:r>
              <a:rPr lang="cs-CZ" sz="3800" dirty="0" smtClean="0"/>
              <a:t>mluví</a:t>
            </a:r>
          </a:p>
          <a:p>
            <a:r>
              <a:rPr lang="cs-CZ" sz="3800" dirty="0"/>
              <a:t>analyzovat jazyk obou dvou účastníků, jestli používají obyčejná všední slova, či slova méně častá, jestli opakují myšlenky či se zadrhávají při řeči, zda se přeříkají a </a:t>
            </a:r>
            <a:r>
              <a:rPr lang="cs-CZ" sz="3800" dirty="0" smtClean="0"/>
              <a:t>podobně</a:t>
            </a:r>
          </a:p>
          <a:p>
            <a:r>
              <a:rPr lang="cs-CZ" sz="3800" dirty="0" smtClean="0"/>
              <a:t>Interakce tazatele a dotazovaného -  Přijímá tazatelka dotazovaného bezvýhradně a je k němu vstřícná? - Dotazovaný se tak lépe otevře a odhalí</a:t>
            </a:r>
            <a:endParaRPr lang="cs-CZ" sz="38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pozorování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 smtClean="0"/>
              <a:t>zjistit, zda byl udržován kontakt s dotazovaným</a:t>
            </a:r>
          </a:p>
          <a:p>
            <a:r>
              <a:rPr lang="cs-CZ" sz="8000" dirty="0" smtClean="0"/>
              <a:t>zjistit, do jaké míry se tazatelka dokázala neverbálně naladit na </a:t>
            </a:r>
            <a:r>
              <a:rPr lang="cs-CZ" sz="8000" dirty="0" err="1" smtClean="0"/>
              <a:t>respondentku</a:t>
            </a:r>
            <a:endParaRPr lang="cs-CZ" sz="8000" dirty="0" smtClean="0"/>
          </a:p>
          <a:p>
            <a:r>
              <a:rPr lang="cs-CZ" sz="8000" dirty="0" smtClean="0"/>
              <a:t>Metody </a:t>
            </a:r>
            <a:r>
              <a:rPr lang="cs-CZ" sz="8000" dirty="0" err="1" smtClean="0"/>
              <a:t>vzdělování</a:t>
            </a:r>
            <a:r>
              <a:rPr lang="cs-CZ" sz="8000" dirty="0" smtClean="0"/>
              <a:t> vlastních názorů u tazatelky a </a:t>
            </a:r>
            <a:r>
              <a:rPr lang="cs-CZ" sz="8000" dirty="0" err="1" smtClean="0"/>
              <a:t>respondentky</a:t>
            </a:r>
            <a:endParaRPr lang="cs-CZ" sz="8000" dirty="0" smtClean="0"/>
          </a:p>
          <a:p>
            <a:r>
              <a:rPr lang="cs-CZ" sz="8000" dirty="0" smtClean="0"/>
              <a:t>Zmapování verbální a neverbální komunikace</a:t>
            </a:r>
          </a:p>
          <a:p>
            <a:r>
              <a:rPr lang="cs-CZ" sz="8000" dirty="0" smtClean="0"/>
              <a:t>Cílem mého pozorování bude mimika respondenta. Budu zjišťovat, jak moc mimika odráží respondentovo cítění a stavy, a jak moc je věnována spíše komunikačnímu partnerovi - přibližuje tazateli, o čem mluví, navazuje kontakt atd.</a:t>
            </a:r>
          </a:p>
          <a:p>
            <a:r>
              <a:rPr lang="sk-SK" sz="8000" dirty="0" smtClean="0"/>
              <a:t>vzťah medzi </a:t>
            </a:r>
            <a:r>
              <a:rPr lang="sk-SK" sz="8000" dirty="0" err="1" smtClean="0"/>
              <a:t>tazateľom</a:t>
            </a:r>
            <a:r>
              <a:rPr lang="sk-SK" sz="8000" dirty="0" smtClean="0"/>
              <a:t> a respondentom rozhovoru. Budem sa zameriavať hlavne na to, ako </a:t>
            </a:r>
            <a:r>
              <a:rPr lang="sk-SK" sz="8000" dirty="0" err="1" smtClean="0"/>
              <a:t>tazateľ</a:t>
            </a:r>
            <a:r>
              <a:rPr lang="sk-SK" sz="8000" dirty="0" smtClean="0"/>
              <a:t> prejavil vzájomné sympatie, rešpekt a blízkosť, ako dokázal akceptovať respondenta</a:t>
            </a:r>
          </a:p>
          <a:p>
            <a:r>
              <a:rPr lang="cs-CZ" sz="8000" dirty="0"/>
              <a:t>Cílem mého pozorování je popis neverbálního chování respondenta a tazatele v rozhovoru, a to se zaměřením jak na každého zvlášť, tak i na jejich vzájemnou interakci. Pozorování se tedy bude zabývat i sledováním neverbální vyladěnosti tazatele (T) a respondenta (R), zda dochází mezi nimi k zrcadlení - jak se ve své neverbální komunikaci shodují v čase.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70584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tedy lze jasně vymezit cíl pozorování?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 pozorování?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odmítavý postoj x souladný postoj obou zúčastněných</a:t>
            </a:r>
          </a:p>
          <a:p>
            <a:pPr lvl="0"/>
            <a:r>
              <a:rPr lang="cs-CZ" dirty="0"/>
              <a:t>soulad obsahu sdělení s neverbální komunikací x nesoulad</a:t>
            </a:r>
          </a:p>
          <a:p>
            <a:pPr lvl="0"/>
            <a:r>
              <a:rPr lang="cs-CZ" dirty="0"/>
              <a:t>celková atmosféra příjemná x nepříjemná</a:t>
            </a:r>
          </a:p>
          <a:p>
            <a:pPr lvl="0"/>
            <a:r>
              <a:rPr lang="cs-CZ" dirty="0"/>
              <a:t>dotazování přijímáno dotazovaným pozitivně x </a:t>
            </a:r>
            <a:r>
              <a:rPr lang="cs-CZ" dirty="0" smtClean="0"/>
              <a:t>negativně</a:t>
            </a:r>
          </a:p>
          <a:p>
            <a:r>
              <a:rPr lang="cs-CZ" dirty="0" smtClean="0"/>
              <a:t>vyjádření </a:t>
            </a:r>
            <a:r>
              <a:rPr lang="cs-CZ" dirty="0"/>
              <a:t>pochopení pocitu</a:t>
            </a:r>
          </a:p>
          <a:p>
            <a:r>
              <a:rPr lang="cs-CZ" dirty="0" smtClean="0"/>
              <a:t>vyjádření </a:t>
            </a:r>
            <a:r>
              <a:rPr lang="cs-CZ" dirty="0"/>
              <a:t>pochopení </a:t>
            </a:r>
            <a:r>
              <a:rPr lang="cs-CZ" dirty="0" smtClean="0"/>
              <a:t>významu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úkol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Najděte studii, která pro zodpovězení výzkumné otázky využila metodu pozorování</a:t>
            </a:r>
          </a:p>
          <a:p>
            <a:pPr lvl="1"/>
            <a:r>
              <a:rPr lang="cs-CZ" dirty="0" smtClean="0"/>
              <a:t>Na základě čeho bylo vytvořeno pozorovací schéma?</a:t>
            </a:r>
          </a:p>
          <a:p>
            <a:pPr lvl="1"/>
            <a:r>
              <a:rPr lang="cs-CZ" dirty="0" smtClean="0"/>
              <a:t>Jak bylo navrženo pozorovací schéma?</a:t>
            </a:r>
          </a:p>
          <a:p>
            <a:pPr lvl="1"/>
            <a:r>
              <a:rPr lang="cs-CZ" dirty="0" smtClean="0"/>
              <a:t>Jaká byla použita metoda analýzy?</a:t>
            </a:r>
          </a:p>
          <a:p>
            <a:r>
              <a:rPr lang="cs-CZ" dirty="0" smtClean="0"/>
              <a:t>Připravte si prezentaci na cca 7 min</a:t>
            </a:r>
          </a:p>
          <a:p>
            <a:r>
              <a:rPr lang="cs-CZ" dirty="0" smtClean="0"/>
              <a:t>Úkol vypracujte ve dvojici</a:t>
            </a:r>
          </a:p>
          <a:p>
            <a:r>
              <a:rPr lang="cs-CZ" dirty="0" smtClean="0"/>
              <a:t>Prezentaci vložte do </a:t>
            </a:r>
            <a:r>
              <a:rPr lang="cs-CZ" dirty="0" err="1" smtClean="0"/>
              <a:t>odevzdávárny</a:t>
            </a:r>
            <a:r>
              <a:rPr lang="cs-CZ" dirty="0" smtClean="0"/>
              <a:t>, soubor pojmenujte podle jmen autorů (</a:t>
            </a:r>
            <a:r>
              <a:rPr lang="cs-CZ" dirty="0" err="1" smtClean="0"/>
              <a:t>novak</a:t>
            </a:r>
            <a:r>
              <a:rPr lang="cs-CZ" dirty="0" smtClean="0"/>
              <a:t>_</a:t>
            </a:r>
            <a:r>
              <a:rPr lang="cs-CZ" dirty="0" err="1" smtClean="0"/>
              <a:t>blahova.ppt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Termín odevzdání: 21. 11. 2010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Facial</a:t>
            </a:r>
            <a:r>
              <a:rPr lang="cs-CZ" b="1" dirty="0" smtClean="0"/>
              <a:t> </a:t>
            </a:r>
            <a:r>
              <a:rPr lang="cs-CZ" b="1" dirty="0" err="1" smtClean="0"/>
              <a:t>Action</a:t>
            </a:r>
            <a:r>
              <a:rPr lang="cs-CZ" b="1" dirty="0" smtClean="0"/>
              <a:t> </a:t>
            </a:r>
            <a:r>
              <a:rPr lang="cs-CZ" b="1" dirty="0" err="1" smtClean="0"/>
              <a:t>Coding</a:t>
            </a:r>
            <a:r>
              <a:rPr lang="cs-CZ" b="1" dirty="0" smtClean="0"/>
              <a:t> </a:t>
            </a:r>
            <a:r>
              <a:rPr lang="cs-CZ" b="1" dirty="0" smtClean="0"/>
              <a:t>Systém (FACS)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Paul </a:t>
            </a:r>
            <a:r>
              <a:rPr lang="cs-CZ" b="1" dirty="0" err="1" smtClean="0"/>
              <a:t>Ekman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Systém pro kategorizaci výrazů obličeje</a:t>
            </a:r>
          </a:p>
          <a:p>
            <a:r>
              <a:rPr lang="cs-CZ" dirty="0" smtClean="0"/>
              <a:t>Zaměřený na způsoby projevování </a:t>
            </a:r>
            <a:r>
              <a:rPr lang="cs-CZ" dirty="0" smtClean="0"/>
              <a:t>emocí</a:t>
            </a:r>
          </a:p>
          <a:p>
            <a:r>
              <a:rPr lang="cs-CZ" dirty="0" smtClean="0"/>
              <a:t>Vytvořen na základě anatomie obličeje – jednotky jsou pohyby mimických svalů (3000 možných kombinací)</a:t>
            </a:r>
          </a:p>
          <a:p>
            <a:pPr lvl="1"/>
            <a:r>
              <a:rPr lang="cs-CZ" dirty="0" smtClean="0"/>
              <a:t>Definuje jednotky výrazů např. pohyby koutků úst – koutky stažené dolů,  koutky protáhlé vodorovně…</a:t>
            </a:r>
          </a:p>
          <a:p>
            <a:r>
              <a:rPr lang="cs-CZ" dirty="0" err="1" smtClean="0"/>
              <a:t>Mikro</a:t>
            </a:r>
            <a:r>
              <a:rPr lang="cs-CZ" dirty="0" smtClean="0"/>
              <a:t>-výrazy obličeje nelze interpretovat aniž by byl zahrnut kontext, ve kterém se odehrávají</a:t>
            </a:r>
          </a:p>
          <a:p>
            <a:r>
              <a:rPr lang="cs-CZ" dirty="0" smtClean="0"/>
              <a:t>Aplikace ve forenzní psychologii – </a:t>
            </a:r>
            <a:r>
              <a:rPr lang="cs-CZ" dirty="0" err="1" smtClean="0"/>
              <a:t>mikro</a:t>
            </a:r>
            <a:r>
              <a:rPr lang="cs-CZ" dirty="0" smtClean="0"/>
              <a:t>-výrazy obličeje pomáhají určit, zda člověk mluví pravdu či lže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776864" cy="365760"/>
          </a:xfrm>
        </p:spPr>
        <p:txBody>
          <a:bodyPr/>
          <a:lstStyle/>
          <a:p>
            <a:r>
              <a:rPr lang="cs-CZ" dirty="0" smtClean="0"/>
              <a:t>http://face-and-emotion.com/dataface/general/homepage.jsp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FACS – příklad výrazu obličeje</a:t>
            </a:r>
            <a:endParaRPr lang="cs-CZ" dirty="0"/>
          </a:p>
        </p:txBody>
      </p:sp>
      <p:pic>
        <p:nvPicPr>
          <p:cNvPr id="7" name="Zástupný symbol pro obrázek 6" descr="FACS_pohyby rtů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305" b="16305"/>
          <a:stretch>
            <a:fillRect/>
          </a:stretch>
        </p:blipFill>
        <p:spPr>
          <a:xfrm>
            <a:off x="457200" y="1905000"/>
            <a:ext cx="8219256" cy="4270248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Koutky stažené směrem dolů - Co tento výraz může znamenat?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141</TotalTime>
  <Words>334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Původ</vt:lpstr>
      <vt:lpstr>Cíle pozorování, kategorie a jednotky pozorovaného chování</vt:lpstr>
      <vt:lpstr>Zpětná vazba k průběžnému úkolu</vt:lpstr>
      <vt:lpstr>Cíle pozorování I.</vt:lpstr>
      <vt:lpstr>Cíle pozorování II.</vt:lpstr>
      <vt:lpstr>Jak tedy lze jasně vymezit cíl pozorování?</vt:lpstr>
      <vt:lpstr>Jednotky pozorování?</vt:lpstr>
      <vt:lpstr>Průběžný úkol</vt:lpstr>
      <vt:lpstr>Facial Action Coding Systém (FACS) Paul Ekman</vt:lpstr>
      <vt:lpstr>FACS – příklad výrazu obličeje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Misa</dc:creator>
  <cp:lastModifiedBy>Misa</cp:lastModifiedBy>
  <cp:revision>18</cp:revision>
  <dcterms:created xsi:type="dcterms:W3CDTF">2010-11-15T08:05:33Z</dcterms:created>
  <dcterms:modified xsi:type="dcterms:W3CDTF">2010-11-15T10:26:45Z</dcterms:modified>
</cp:coreProperties>
</file>