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1"/>
  </p:notesMasterIdLst>
  <p:sldIdLst>
    <p:sldId id="256" r:id="rId2"/>
    <p:sldId id="328" r:id="rId3"/>
    <p:sldId id="262" r:id="rId4"/>
    <p:sldId id="263" r:id="rId5"/>
    <p:sldId id="265" r:id="rId6"/>
    <p:sldId id="276" r:id="rId7"/>
    <p:sldId id="264" r:id="rId8"/>
    <p:sldId id="266" r:id="rId9"/>
    <p:sldId id="275" r:id="rId10"/>
    <p:sldId id="268" r:id="rId11"/>
    <p:sldId id="308" r:id="rId12"/>
    <p:sldId id="269" r:id="rId13"/>
    <p:sldId id="270" r:id="rId14"/>
    <p:sldId id="271" r:id="rId15"/>
    <p:sldId id="277" r:id="rId16"/>
    <p:sldId id="272" r:id="rId17"/>
    <p:sldId id="273" r:id="rId18"/>
    <p:sldId id="274" r:id="rId19"/>
    <p:sldId id="279" r:id="rId20"/>
    <p:sldId id="259" r:id="rId21"/>
    <p:sldId id="278" r:id="rId22"/>
    <p:sldId id="260" r:id="rId23"/>
    <p:sldId id="261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309" r:id="rId32"/>
    <p:sldId id="287" r:id="rId33"/>
    <p:sldId id="288" r:id="rId34"/>
    <p:sldId id="289" r:id="rId35"/>
    <p:sldId id="295" r:id="rId36"/>
    <p:sldId id="290" r:id="rId37"/>
    <p:sldId id="291" r:id="rId38"/>
    <p:sldId id="305" r:id="rId39"/>
    <p:sldId id="292" r:id="rId40"/>
    <p:sldId id="293" r:id="rId41"/>
    <p:sldId id="310" r:id="rId42"/>
    <p:sldId id="311" r:id="rId43"/>
    <p:sldId id="313" r:id="rId44"/>
    <p:sldId id="294" r:id="rId45"/>
    <p:sldId id="296" r:id="rId46"/>
    <p:sldId id="312" r:id="rId47"/>
    <p:sldId id="297" r:id="rId48"/>
    <p:sldId id="298" r:id="rId49"/>
    <p:sldId id="306" r:id="rId50"/>
    <p:sldId id="299" r:id="rId51"/>
    <p:sldId id="300" r:id="rId52"/>
    <p:sldId id="301" r:id="rId53"/>
    <p:sldId id="302" r:id="rId54"/>
    <p:sldId id="315" r:id="rId55"/>
    <p:sldId id="303" r:id="rId56"/>
    <p:sldId id="314" r:id="rId57"/>
    <p:sldId id="304" r:id="rId58"/>
    <p:sldId id="317" r:id="rId59"/>
    <p:sldId id="324" r:id="rId60"/>
    <p:sldId id="325" r:id="rId61"/>
    <p:sldId id="326" r:id="rId62"/>
    <p:sldId id="316" r:id="rId63"/>
    <p:sldId id="318" r:id="rId64"/>
    <p:sldId id="320" r:id="rId65"/>
    <p:sldId id="319" r:id="rId66"/>
    <p:sldId id="323" r:id="rId67"/>
    <p:sldId id="322" r:id="rId68"/>
    <p:sldId id="321" r:id="rId69"/>
    <p:sldId id="327" r:id="rId7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609" autoAdjust="0"/>
  </p:normalViewPr>
  <p:slideViewPr>
    <p:cSldViewPr>
      <p:cViewPr varScale="1">
        <p:scale>
          <a:sx n="71" d="100"/>
          <a:sy n="71" d="100"/>
        </p:scale>
        <p:origin x="-10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62AD6B5-A3BA-4378-8DFD-1E7A9077FE02}" type="datetimeFigureOut">
              <a:rPr lang="cs-CZ"/>
              <a:pPr>
                <a:defRPr/>
              </a:pPr>
              <a:t>9.11.2010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6A448FA-DB35-4E65-9162-599F899235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325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75DC02-6018-42EC-A22C-5D133427670B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90B54-526E-4481-9B66-B492AFAAA641}" type="datetimeFigureOut">
              <a:rPr lang="cs-CZ"/>
              <a:pPr>
                <a:defRPr/>
              </a:pPr>
              <a:t>9.11.2010</a:t>
            </a:fld>
            <a:endParaRPr lang="cs-CZ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3A8AB-54C1-4103-BE2A-E6EAA1A87E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8E725-05FF-47B9-8C67-82F73A07B4E6}" type="datetimeFigureOut">
              <a:rPr lang="cs-CZ"/>
              <a:pPr>
                <a:defRPr/>
              </a:pPr>
              <a:t>9.11.2010</a:t>
            </a:fld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30EC5-0FA5-4861-B029-E3ADA2D22F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F484A-B3BD-4FFE-858B-5E17506514B9}" type="datetimeFigureOut">
              <a:rPr lang="cs-CZ"/>
              <a:pPr>
                <a:defRPr/>
              </a:pPr>
              <a:t>9.11.2010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221E4-7278-4FF7-871A-3D31BD4F9A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6630B-1CCE-414E-92A6-9736D0F2455E}" type="datetimeFigureOut">
              <a:rPr lang="cs-CZ"/>
              <a:pPr>
                <a:defRPr/>
              </a:pPr>
              <a:t>9.11.2010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0241F-85B6-4461-8EAF-D4E04AC0F9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A8AA6-94EA-419F-90D2-D24F16953E2C}" type="datetimeFigureOut">
              <a:rPr lang="cs-CZ"/>
              <a:pPr>
                <a:defRPr/>
              </a:pPr>
              <a:t>9.11.2010</a:t>
            </a:fld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A8F60-DAD9-4914-8381-F2795842E2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690EB-FBDA-4C46-9760-FE2566AC578C}" type="datetimeFigureOut">
              <a:rPr lang="cs-CZ"/>
              <a:pPr>
                <a:defRPr/>
              </a:pPr>
              <a:t>9.11.2010</a:t>
            </a:fld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AC2A1-744F-428F-9F4C-7CEC3AD266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23A8D-3096-4A28-B62A-43061781563E}" type="datetimeFigureOut">
              <a:rPr lang="cs-CZ"/>
              <a:pPr>
                <a:defRPr/>
              </a:pPr>
              <a:t>9.11.2010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E353C-B0DD-435C-9F9A-6DF758C474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B4F53-F2E9-4F81-B2EA-48C7C0D763C2}" type="datetimeFigureOut">
              <a:rPr lang="cs-CZ"/>
              <a:pPr>
                <a:defRPr/>
              </a:pPr>
              <a:t>9.11.2010</a:t>
            </a:fld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E1E71-306B-4126-A81F-6F6B4C002D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E1C2C-6756-430A-9DB0-06D446551C35}" type="datetimeFigureOut">
              <a:rPr lang="cs-CZ"/>
              <a:pPr>
                <a:defRPr/>
              </a:pPr>
              <a:t>9.11.2010</a:t>
            </a:fld>
            <a:endParaRPr lang="cs-CZ"/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07868-FEA1-482C-A6B6-0D7EDC42D5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2493F-C811-422B-A48F-EDEC5198014A}" type="datetimeFigureOut">
              <a:rPr lang="cs-CZ"/>
              <a:pPr>
                <a:defRPr/>
              </a:pPr>
              <a:t>9.11.2010</a:t>
            </a:fld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F1035-EE19-4A8C-9861-8A526C3A19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3D982-53D0-4E26-87EC-1ADEEB43D662}" type="datetimeFigureOut">
              <a:rPr lang="cs-CZ"/>
              <a:pPr>
                <a:defRPr/>
              </a:pPr>
              <a:t>9.11.2010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10AE6-DE5C-44E4-99B2-D1E10DC377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3FF217-2946-4554-8B44-05D9A65A48CE}" type="datetimeFigureOut">
              <a:rPr lang="cs-CZ"/>
              <a:pPr>
                <a:defRPr/>
              </a:pPr>
              <a:t>9.11.2010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042791-1C8F-44E9-8BE7-269FB62321E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1" r:id="rId4"/>
    <p:sldLayoutId id="2147483687" r:id="rId5"/>
    <p:sldLayoutId id="2147483682" r:id="rId6"/>
    <p:sldLayoutId id="2147483688" r:id="rId7"/>
    <p:sldLayoutId id="2147483689" r:id="rId8"/>
    <p:sldLayoutId id="2147483690" r:id="rId9"/>
    <p:sldLayoutId id="2147483683" r:id="rId10"/>
    <p:sldLayoutId id="21474836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ctrTitle"/>
          </p:nvPr>
        </p:nvSpPr>
        <p:spPr>
          <a:xfrm>
            <a:off x="395536" y="3284984"/>
            <a:ext cx="8458200" cy="12223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dirty="0" smtClean="0"/>
              <a:t>Vývoj lidského vědomí</a:t>
            </a:r>
            <a:endParaRPr lang="cs-CZ" sz="5400" dirty="0"/>
          </a:p>
        </p:txBody>
      </p:sp>
      <p:sp>
        <p:nvSpPr>
          <p:cNvPr id="11" name="Podnadpis 10"/>
          <p:cNvSpPr>
            <a:spLocks noGrp="1"/>
          </p:cNvSpPr>
          <p:nvPr>
            <p:ph type="subTitle" idx="1"/>
          </p:nvPr>
        </p:nvSpPr>
        <p:spPr>
          <a:xfrm>
            <a:off x="323850" y="4581525"/>
            <a:ext cx="8458200" cy="914400"/>
          </a:xfrm>
        </p:spPr>
        <p:txBody>
          <a:bodyPr/>
          <a:lstStyle/>
          <a:p>
            <a:pPr eaLnBrk="1" hangingPunct="1"/>
            <a:r>
              <a:rPr lang="cs-CZ" sz="2800" b="1" smtClean="0">
                <a:solidFill>
                  <a:srgbClr val="443329"/>
                </a:solidFill>
                <a:latin typeface="Arial" charset="0"/>
              </a:rPr>
              <a:t>Jan Krása</a:t>
            </a:r>
          </a:p>
          <a:p>
            <a:pPr eaLnBrk="1" hangingPunct="1"/>
            <a:r>
              <a:rPr lang="cs-CZ" sz="2800" b="1" smtClean="0">
                <a:solidFill>
                  <a:srgbClr val="443329"/>
                </a:solidFill>
                <a:latin typeface="Arial" charset="0"/>
              </a:rPr>
              <a:t>Ústav společenských věd, FAST VUT v Brně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sp>
        <p:nvSpPr>
          <p:cNvPr id="2355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2800" smtClean="0"/>
              <a:t>1,0-0,63 mld – masivní zalednění Země (pevnina Rodinia), na jehož konci se objevují první  </a:t>
            </a:r>
            <a:r>
              <a:rPr lang="cs-CZ" sz="2800" b="1" smtClean="0"/>
              <a:t>mnohobuněčné</a:t>
            </a:r>
            <a:r>
              <a:rPr lang="cs-CZ" sz="2800" smtClean="0"/>
              <a:t> </a:t>
            </a:r>
            <a:r>
              <a:rPr lang="cs-CZ" sz="2800" b="1" smtClean="0"/>
              <a:t>organismy</a:t>
            </a:r>
            <a:r>
              <a:rPr lang="cs-CZ" sz="2800" smtClean="0"/>
              <a:t> - tzv. endiakarská fauna</a:t>
            </a:r>
          </a:p>
        </p:txBody>
      </p:sp>
      <p:pic>
        <p:nvPicPr>
          <p:cNvPr id="23555" name="Picture 3" descr="C:\Users\uživatel\Pictures\Přednášky\Homo\rodini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573463"/>
            <a:ext cx="26955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C:\Users\uživatel\Pictures\Přednášky\Homo\ediakarium_lokalita endiaca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3068638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C:\Users\uživatel\Pictures\Přednášky\Homo\ediakarium_fauna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306863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C:\Users\uživatel\Pictures\Přednášky\Homo\ediakarium_fauna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5045075"/>
            <a:ext cx="2376487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C:\Users\uživatel\Pictures\Přednášky\Homo\endiakarská fauna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5013325"/>
            <a:ext cx="23749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sp>
        <p:nvSpPr>
          <p:cNvPr id="2457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Každý mnohobuněčný organismus, aby se rozmnožil, se musí opět stát buňkou!</a:t>
            </a:r>
          </a:p>
        </p:txBody>
      </p:sp>
      <p:pic>
        <p:nvPicPr>
          <p:cNvPr id="24579" name="Picture 5" descr="C:\Users\uživatel\Pictures\Přednášky\Homo\egg_sper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65400"/>
            <a:ext cx="4103688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C:\Users\uživatel\Pictures\Přednášky\Homo\egg_sperm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2263" y="2708275"/>
            <a:ext cx="5011737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sp>
        <p:nvSpPr>
          <p:cNvPr id="2560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550 mil – počátek prvohor – tzv. kambrijská exploze (trilobiti a spol.)</a:t>
            </a:r>
          </a:p>
        </p:txBody>
      </p:sp>
      <p:pic>
        <p:nvPicPr>
          <p:cNvPr id="25603" name="Obrázek 4" descr="Burgess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4175"/>
            <a:ext cx="4513263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 descr="C:\Users\uživatel\Pictures\Přednášky\Homo\kambrická exploz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5650" y="2924175"/>
            <a:ext cx="457835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sp>
        <p:nvSpPr>
          <p:cNvPr id="2662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6627" name="Obrázek 4" descr="trilobit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05038"/>
            <a:ext cx="4237038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C:\Users\uživatel\Pictures\Přednášky\Homo\trilobiti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060575"/>
            <a:ext cx="4027487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pic>
        <p:nvPicPr>
          <p:cNvPr id="27650" name="Picture 2" descr="C:\Users\uživatel\Pictures\Přednášky\Homo\cambrian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341438"/>
            <a:ext cx="3744912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Users\uživatel\Pictures\Přednášky\Homo\trilobit ceratarges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00113" y="4076700"/>
            <a:ext cx="3671887" cy="2546350"/>
          </a:xfrm>
        </p:spPr>
      </p:pic>
      <p:pic>
        <p:nvPicPr>
          <p:cNvPr id="27652" name="Picture 4" descr="C:\Users\uživatel\Pictures\Přednášky\Homo\Cambrian_Explos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268413"/>
            <a:ext cx="415766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250 – 65 mil - </a:t>
            </a:r>
            <a:r>
              <a:rPr lang="cs-CZ" b="1" smtClean="0"/>
              <a:t>Druhohory</a:t>
            </a:r>
          </a:p>
        </p:txBody>
      </p:sp>
      <p:pic>
        <p:nvPicPr>
          <p:cNvPr id="28675" name="Picture 2" descr="C:\Users\uživatel\Pictures\Přednášky\Homo\dinoatt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058988"/>
            <a:ext cx="6913563" cy="479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sp>
        <p:nvSpPr>
          <p:cNvPr id="2969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65 mil – vymírání dinosaurů</a:t>
            </a:r>
          </a:p>
        </p:txBody>
      </p:sp>
      <p:pic>
        <p:nvPicPr>
          <p:cNvPr id="29699" name="Picture 2" descr="C:\Users\uživatel\Pictures\Přednášky\Homo\dinosaursextin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060575"/>
            <a:ext cx="604837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sp>
        <p:nvSpPr>
          <p:cNvPr id="3072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65 – 28 mil – </a:t>
            </a:r>
            <a:r>
              <a:rPr lang="cs-CZ" b="1" smtClean="0"/>
              <a:t>Třetihory</a:t>
            </a:r>
            <a:r>
              <a:rPr lang="cs-CZ" smtClean="0"/>
              <a:t> (Paleogén) – éra ptáků a později savců</a:t>
            </a:r>
          </a:p>
        </p:txBody>
      </p:sp>
      <p:pic>
        <p:nvPicPr>
          <p:cNvPr id="30723" name="Picture 2" descr="C:\Users\uživatel\Pictures\Přednášky\Homo\Gastorn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632075"/>
            <a:ext cx="4225925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C:\Users\uživatel\Pictures\Přednášky\Homo\GastornisComendoPropalaetheriu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133600"/>
            <a:ext cx="3468687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sp>
        <p:nvSpPr>
          <p:cNvPr id="3174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23 – 2,5 mil – (Neogén) vývoj chobotnatců a koní</a:t>
            </a:r>
          </a:p>
        </p:txBody>
      </p:sp>
      <p:pic>
        <p:nvPicPr>
          <p:cNvPr id="31747" name="Picture 2" descr="C:\Users\uživatel\Pictures\Přednášky\Homo\předek slo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852738"/>
            <a:ext cx="819943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Aktéři děje antropogeneze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err="1" smtClean="0"/>
              <a:t>Australopithecus</a:t>
            </a:r>
            <a:r>
              <a:rPr lang="cs-CZ" dirty="0" smtClean="0"/>
              <a:t> ramidus, </a:t>
            </a:r>
            <a:r>
              <a:rPr lang="cs-CZ" dirty="0" err="1" smtClean="0"/>
              <a:t>anamensis</a:t>
            </a:r>
            <a:r>
              <a:rPr lang="cs-CZ" dirty="0" smtClean="0"/>
              <a:t>, </a:t>
            </a:r>
            <a:r>
              <a:rPr lang="cs-CZ" b="1" dirty="0" err="1" smtClean="0"/>
              <a:t>afarensis</a:t>
            </a:r>
            <a:r>
              <a:rPr lang="cs-CZ" dirty="0" smtClean="0"/>
              <a:t> (</a:t>
            </a:r>
            <a:r>
              <a:rPr lang="cs-CZ" dirty="0" err="1" smtClean="0"/>
              <a:t>Lucy</a:t>
            </a:r>
            <a:r>
              <a:rPr lang="cs-CZ" dirty="0" smtClean="0"/>
              <a:t>), </a:t>
            </a:r>
            <a:r>
              <a:rPr lang="cs-CZ" dirty="0" err="1" smtClean="0"/>
              <a:t>africanus</a:t>
            </a: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Homo </a:t>
            </a:r>
            <a:r>
              <a:rPr lang="cs-CZ" b="1" dirty="0" err="1" smtClean="0"/>
              <a:t>habilis</a:t>
            </a:r>
            <a:r>
              <a:rPr lang="cs-CZ" dirty="0" smtClean="0"/>
              <a:t>, </a:t>
            </a:r>
            <a:r>
              <a:rPr lang="cs-CZ" dirty="0" err="1" smtClean="0"/>
              <a:t>rudolfensis</a:t>
            </a:r>
            <a:r>
              <a:rPr lang="cs-CZ" dirty="0" smtClean="0"/>
              <a:t>, </a:t>
            </a:r>
            <a:r>
              <a:rPr lang="cs-CZ" dirty="0" err="1" smtClean="0"/>
              <a:t>ergaster</a:t>
            </a: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Homo </a:t>
            </a:r>
            <a:r>
              <a:rPr lang="cs-CZ" b="1" dirty="0" err="1" smtClean="0"/>
              <a:t>erectus</a:t>
            </a:r>
            <a:endParaRPr lang="cs-CZ" b="1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Homo </a:t>
            </a:r>
            <a:r>
              <a:rPr lang="cs-CZ" b="1" dirty="0" err="1" smtClean="0"/>
              <a:t>antecessor</a:t>
            </a:r>
            <a:endParaRPr lang="cs-CZ" b="1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Homo </a:t>
            </a:r>
            <a:r>
              <a:rPr lang="cs-CZ" b="1" dirty="0" err="1" smtClean="0"/>
              <a:t>heidelbergensis</a:t>
            </a:r>
            <a:endParaRPr lang="cs-CZ" b="1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Homo </a:t>
            </a:r>
            <a:r>
              <a:rPr lang="cs-CZ" b="1" dirty="0" err="1" smtClean="0"/>
              <a:t>neanderthalensis</a:t>
            </a:r>
            <a:endParaRPr lang="cs-CZ" b="1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Homo </a:t>
            </a:r>
            <a:r>
              <a:rPr lang="cs-CZ" b="1" dirty="0" smtClean="0"/>
              <a:t>sapiens</a:t>
            </a:r>
            <a:r>
              <a:rPr lang="cs-CZ" dirty="0" smtClean="0"/>
              <a:t> </a:t>
            </a:r>
            <a:r>
              <a:rPr lang="cs-CZ" dirty="0" err="1" smtClean="0"/>
              <a:t>sapiens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vesmír</a:t>
            </a:r>
            <a:endParaRPr lang="cs-CZ" dirty="0"/>
          </a:p>
        </p:txBody>
      </p:sp>
      <p:sp>
        <p:nvSpPr>
          <p:cNvPr id="1536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Sebepozorující se vesmír J. A. Wheelera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060575"/>
            <a:ext cx="597535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antropogeneze</a:t>
            </a:r>
            <a:endParaRPr lang="cs-CZ" dirty="0"/>
          </a:p>
        </p:txBody>
      </p:sp>
      <p:sp>
        <p:nvSpPr>
          <p:cNvPr id="3379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3795" name="Picture 3" descr="C:\Users\uživatel\Pictures\Přednášky\Homo\anthropogenesi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311275"/>
            <a:ext cx="7129462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Předchůdci hominidů</a:t>
            </a:r>
            <a:endParaRPr lang="cs-CZ" dirty="0"/>
          </a:p>
        </p:txBody>
      </p:sp>
      <p:sp>
        <p:nvSpPr>
          <p:cNvPr id="3481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4,5 - 2 miliónů let</a:t>
            </a:r>
          </a:p>
          <a:p>
            <a:pPr eaLnBrk="1" hangingPunct="1"/>
            <a:r>
              <a:rPr lang="cs-CZ" b="1" smtClean="0"/>
              <a:t>Ardipithecus</a:t>
            </a:r>
            <a:r>
              <a:rPr lang="cs-CZ" smtClean="0"/>
              <a:t> (Australopithecus) </a:t>
            </a:r>
            <a:r>
              <a:rPr lang="cs-CZ" b="1" smtClean="0"/>
              <a:t>ramidus </a:t>
            </a:r>
          </a:p>
        </p:txBody>
      </p:sp>
      <p:pic>
        <p:nvPicPr>
          <p:cNvPr id="34819" name="Picture 3" descr="C:\Users\uživatel\Pictures\Ancient\Paleolit\Mapy Profily Schémata\ardipithecus.ramid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2636838"/>
            <a:ext cx="5545138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Předchůdci hominidů</a:t>
            </a:r>
            <a:endParaRPr lang="cs-CZ" dirty="0"/>
          </a:p>
        </p:txBody>
      </p:sp>
      <p:sp>
        <p:nvSpPr>
          <p:cNvPr id="3584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Australopithecus afarensis (Lucy)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b="1" smtClean="0"/>
              <a:t>	</a:t>
            </a:r>
            <a:r>
              <a:rPr lang="cs-CZ" smtClean="0"/>
              <a:t>4 – 2,5 mil - Afrika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1-1.5 m vysocí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mozkovna 400-500 cm</a:t>
            </a:r>
            <a:r>
              <a:rPr lang="cs-CZ" baseline="30000" smtClean="0"/>
              <a:t>3</a:t>
            </a:r>
          </a:p>
        </p:txBody>
      </p:sp>
      <p:pic>
        <p:nvPicPr>
          <p:cNvPr id="35843" name="Picture 3" descr="C:\Users\uživatel\Pictures\Přednášky\Homo\Lucy_Jan Jelíne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0188" y="2133600"/>
            <a:ext cx="3833812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C:\Users\uživatel\Pictures\Přednášky\Homo\aafarens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3773488"/>
            <a:ext cx="3168650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Hominidé</a:t>
            </a:r>
            <a:endParaRPr lang="cs-CZ" dirty="0"/>
          </a:p>
        </p:txBody>
      </p:sp>
      <p:sp>
        <p:nvSpPr>
          <p:cNvPr id="3686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Homo habilis, rudolfensis a ergaster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2,7 – 1,5 mil – Afrika, Asie (Gruzie)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120-140 cm vysocí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500-800 cm</a:t>
            </a:r>
            <a:r>
              <a:rPr lang="cs-CZ" baseline="30000" smtClean="0"/>
              <a:t>3 </a:t>
            </a:r>
            <a:r>
              <a:rPr lang="cs-CZ" smtClean="0"/>
              <a:t>- nástroje</a:t>
            </a:r>
          </a:p>
        </p:txBody>
      </p:sp>
      <p:pic>
        <p:nvPicPr>
          <p:cNvPr id="36867" name="Picture 3" descr="C:\Users\uživatel\Pictures\Přednášky\Homo\hhabil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860800"/>
            <a:ext cx="28575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C:\Users\uživatel\Pictures\Přednášky\Homo\habili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781300"/>
            <a:ext cx="40925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Hominidé</a:t>
            </a:r>
            <a:endParaRPr lang="cs-CZ" dirty="0"/>
          </a:p>
        </p:txBody>
      </p:sp>
      <p:sp>
        <p:nvSpPr>
          <p:cNvPr id="3789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Homo erectus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1,8 mil – 60 tis – Afrika, Asie (Gruzie)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170-180 cm vysocí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 750–1225 cm</a:t>
            </a:r>
            <a:r>
              <a:rPr lang="cs-CZ" baseline="30000" smtClean="0"/>
              <a:t>3 </a:t>
            </a:r>
            <a:r>
              <a:rPr lang="cs-CZ" smtClean="0"/>
              <a:t>– typizované nástroje</a:t>
            </a:r>
          </a:p>
        </p:txBody>
      </p:sp>
      <p:pic>
        <p:nvPicPr>
          <p:cNvPr id="37891" name="Picture 3" descr="C:\Users\uživatel\Pictures\Přednášky\Homo\herectus_sk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860800"/>
            <a:ext cx="3095625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C:\Users\uživatel\Pictures\Přednášky\Homo\herectus_dvoji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860800"/>
            <a:ext cx="439261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Hominidé</a:t>
            </a:r>
            <a:endParaRPr lang="cs-CZ" dirty="0"/>
          </a:p>
        </p:txBody>
      </p:sp>
      <p:sp>
        <p:nvSpPr>
          <p:cNvPr id="3891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Homo antecessor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1,2 – 0,8 mil – Evropa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160-180 cm vysocí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1000-1150 cm</a:t>
            </a:r>
            <a:r>
              <a:rPr lang="cs-CZ" baseline="30000" smtClean="0"/>
              <a:t>3</a:t>
            </a:r>
            <a:endParaRPr lang="cs-CZ" smtClean="0"/>
          </a:p>
        </p:txBody>
      </p:sp>
      <p:pic>
        <p:nvPicPr>
          <p:cNvPr id="38915" name="Picture 2" descr="C:\Users\uživatel\Pictures\Přednášky\Homo\Homo_antecessor_ma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773238"/>
            <a:ext cx="36718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C:\Users\uživatel\Pictures\Přednášky\Homo\hantecessor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3716338"/>
            <a:ext cx="2016125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C:\Users\uživatel\Pictures\Přednášky\Homo\Homo antecessor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149725"/>
            <a:ext cx="29464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C:\Users\uživatel\Pictures\Přednášky\Homo\Homo_heidelbergensis_(1023344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3860800"/>
            <a:ext cx="2376488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Hominidé</a:t>
            </a:r>
            <a:endParaRPr lang="cs-CZ" dirty="0"/>
          </a:p>
        </p:txBody>
      </p:sp>
      <p:sp>
        <p:nvSpPr>
          <p:cNvPr id="399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Homo heidelbergensis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0,6 – 0,1 mil – Evropa, Afrika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180 cm vysocí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1000-1400 cm</a:t>
            </a:r>
            <a:r>
              <a:rPr lang="cs-CZ" baseline="30000" smtClean="0"/>
              <a:t>3 </a:t>
            </a:r>
            <a:r>
              <a:rPr lang="cs-CZ" smtClean="0"/>
              <a:t>– nástroje, obydlí</a:t>
            </a:r>
          </a:p>
        </p:txBody>
      </p:sp>
      <p:pic>
        <p:nvPicPr>
          <p:cNvPr id="39940" name="Picture 2" descr="C:\Users\uživatel\Pictures\Přednášky\Homo\hheidelbergens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149725"/>
            <a:ext cx="3743325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Hominidé</a:t>
            </a:r>
            <a:endParaRPr lang="cs-CZ" dirty="0"/>
          </a:p>
        </p:txBody>
      </p:sp>
      <p:sp>
        <p:nvSpPr>
          <p:cNvPr id="4096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Homo neanderthalensis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130 - 22 tis – Evropa, Přední Asie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165-168 cm vysocí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1200-1900 cm</a:t>
            </a:r>
            <a:r>
              <a:rPr lang="cs-CZ" baseline="30000" smtClean="0"/>
              <a:t>3 </a:t>
            </a:r>
            <a:r>
              <a:rPr lang="cs-CZ" smtClean="0"/>
              <a:t>– řeč, pohřeb</a:t>
            </a:r>
          </a:p>
        </p:txBody>
      </p:sp>
      <p:pic>
        <p:nvPicPr>
          <p:cNvPr id="40963" name="Obrázek 5" descr="Neandertal a sapien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2708275"/>
            <a:ext cx="2519362" cy="39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Obrázek 6" descr="shanidar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789363"/>
            <a:ext cx="2160588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Obrázek 7" descr="Roc de Marsal_lIMG_06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3789363"/>
            <a:ext cx="24638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Hominidé</a:t>
            </a:r>
            <a:endParaRPr lang="cs-CZ" dirty="0"/>
          </a:p>
        </p:txBody>
      </p:sp>
      <p:sp>
        <p:nvSpPr>
          <p:cNvPr id="4198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Homo sapiens sapiens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200 - 50 tis – z Afriky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165-183 cm vysocí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cca 1450 cm</a:t>
            </a:r>
            <a:r>
              <a:rPr lang="cs-CZ" baseline="30000" smtClean="0"/>
              <a:t>3 </a:t>
            </a:r>
            <a:r>
              <a:rPr lang="cs-CZ" smtClean="0"/>
              <a:t>– technologie</a:t>
            </a:r>
          </a:p>
        </p:txBody>
      </p:sp>
      <p:pic>
        <p:nvPicPr>
          <p:cNvPr id="41987" name="Picture 2" descr="C:\Users\uživatel\Pictures\Přednášky\Homo\sapiens a floresien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789363"/>
            <a:ext cx="38100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C:\Users\uživatel\Pictures\Masky\SevAmer_Ham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5788" y="1773238"/>
            <a:ext cx="34782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Rozvoj vědomí na základě kultury</a:t>
            </a:r>
            <a:endParaRPr lang="cs-CZ" dirty="0"/>
          </a:p>
        </p:txBody>
      </p:sp>
      <p:sp>
        <p:nvSpPr>
          <p:cNvPr id="4301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Každý vynález znamená také změnu vědomí nutnou k vytvoření, ale také zpětně působí na člověka – rozvíjí kulturu i vědomí</a:t>
            </a:r>
          </a:p>
        </p:txBody>
      </p:sp>
      <p:pic>
        <p:nvPicPr>
          <p:cNvPr id="43011" name="Obrázek 4" descr="Moustérien_tool-handax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3068638"/>
            <a:ext cx="5400675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sp>
        <p:nvSpPr>
          <p:cNvPr id="1638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4 mld – vznik </a:t>
            </a:r>
            <a:r>
              <a:rPr lang="cs-CZ" b="1" smtClean="0"/>
              <a:t>buňky</a:t>
            </a:r>
            <a:r>
              <a:rPr lang="cs-CZ" smtClean="0"/>
              <a:t> (vstup nukleové kyseliny do „domku“ z fosfolipidů)</a:t>
            </a:r>
          </a:p>
          <a:p>
            <a:pPr eaLnBrk="1" hangingPunct="1"/>
            <a:r>
              <a:rPr lang="cs-CZ" smtClean="0"/>
              <a:t>3,8 mld - stromatolity</a:t>
            </a:r>
          </a:p>
        </p:txBody>
      </p:sp>
      <p:pic>
        <p:nvPicPr>
          <p:cNvPr id="16387" name="Obrázek 3" descr="stromatolit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3357563"/>
            <a:ext cx="37433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Obrázek 4" descr="stromatolity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3357563"/>
            <a:ext cx="49847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Rozvoj vědomí na základě kultury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Rozvoj kultury a potažmo vědomí můžeme sledovat pouze na artefaktech, které se nám dochovali: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2"/>
              </a:buClr>
              <a:buSzPct val="120000"/>
              <a:buFont typeface="+mj-lt"/>
              <a:buAutoNum type="arabicPeriod"/>
              <a:defRPr/>
            </a:pPr>
            <a:r>
              <a:rPr lang="cs-CZ" b="1" dirty="0" smtClean="0"/>
              <a:t>Kamenné nástroje </a:t>
            </a:r>
            <a:r>
              <a:rPr lang="cs-CZ" dirty="0" smtClean="0"/>
              <a:t>(odlišují kultury)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2"/>
              </a:buClr>
              <a:buSzPct val="120000"/>
              <a:buFont typeface="+mj-lt"/>
              <a:buAutoNum type="arabicPeriod"/>
              <a:defRPr/>
            </a:pPr>
            <a:r>
              <a:rPr lang="cs-CZ" b="1" dirty="0" smtClean="0"/>
              <a:t>Jiné artefakty </a:t>
            </a:r>
            <a:r>
              <a:rPr lang="cs-CZ" dirty="0" smtClean="0"/>
              <a:t>(</a:t>
            </a:r>
            <a:r>
              <a:rPr lang="cs-CZ" b="1" dirty="0" smtClean="0"/>
              <a:t>příbytek</a:t>
            </a:r>
            <a:r>
              <a:rPr lang="cs-CZ" dirty="0" smtClean="0"/>
              <a:t>, </a:t>
            </a:r>
            <a:r>
              <a:rPr lang="cs-CZ" b="1" dirty="0" smtClean="0"/>
              <a:t>ohniště</a:t>
            </a:r>
            <a:r>
              <a:rPr lang="cs-CZ" dirty="0" smtClean="0"/>
              <a:t>, kostěné nástroje, obrazy, rytiny, sošky, lodě, stavby, domestikace plodin a dobytka, keramika, kovové nástroje)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Rozvoj kamenné industrie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Kamenný nástroj předpokládá dobrou znalost nerostné přírody. Nejdříve byl určen k opracování různých materiálů (sekáče, pěstní klíny, drásadla, škrabadla, čepele, rydla, vrtáky) a později sloužil i jako zbraň (hrot, nůž). Od doby bronzové byl postupně nahrazen nástrojem kovovým.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Kamenných čepelí se v dobách kovových užívá pouze k rituálním účelům (obřízka, oběť). Materiálu (rohovce) se užívá nadále jen v křesadlech (obsahují oheň).</a:t>
            </a:r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Rozvoj kamenné industrie</a:t>
            </a:r>
            <a:endParaRPr lang="cs-CZ" dirty="0"/>
          </a:p>
        </p:txBody>
      </p:sp>
      <p:sp>
        <p:nvSpPr>
          <p:cNvPr id="4608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2,6-1,7 mil – </a:t>
            </a:r>
            <a:r>
              <a:rPr lang="cs-CZ" b="1" smtClean="0"/>
              <a:t>Oldowan</a:t>
            </a:r>
            <a:r>
              <a:rPr lang="cs-CZ" smtClean="0"/>
              <a:t> (v Evropě abbevillien, chelleen): nástroje byly vyráběny odrážením úštěpů z jádra</a:t>
            </a:r>
          </a:p>
        </p:txBody>
      </p:sp>
      <p:pic>
        <p:nvPicPr>
          <p:cNvPr id="46083" name="Picture 3" descr="C:\Users\uživatel\Pictures\Ancient\Paleolit\Starý a střední paleolit\Oldowan\Sahara_1.8 - 1 mil_oldowan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13100"/>
            <a:ext cx="52260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C:\Users\uživatel\Pictures\Ancient\Paleolit\Starý a střední paleolit\Oldowan\oldowan-tool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3213100"/>
            <a:ext cx="316865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Rozvoj kamenné industrie</a:t>
            </a:r>
            <a:endParaRPr lang="cs-CZ" dirty="0"/>
          </a:p>
        </p:txBody>
      </p:sp>
      <p:sp>
        <p:nvSpPr>
          <p:cNvPr id="4710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1,65 – 0,1 mil – </a:t>
            </a:r>
            <a:r>
              <a:rPr lang="cs-CZ" b="1" smtClean="0"/>
              <a:t>Acheuléen</a:t>
            </a:r>
            <a:r>
              <a:rPr lang="cs-CZ" smtClean="0"/>
              <a:t>: výroba symetrických pěstních klínů</a:t>
            </a:r>
          </a:p>
        </p:txBody>
      </p:sp>
      <p:pic>
        <p:nvPicPr>
          <p:cNvPr id="47107" name="Picture 2" descr="C:\Users\uživatel\Pictures\Ancient\Paleolit\Starý a střední paleolit\Acheuléen\KAthu Pan_750 000 B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1338" y="2708275"/>
            <a:ext cx="2755901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 descr="C:\Users\uživatel\Pictures\Ancient\Paleolit\Starý a střední paleolit\Acheuléen\handaxesachuelean_afrika,Evrop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2997200"/>
            <a:ext cx="67945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Rozvoj kamenné industrie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3"/>
            <a:ext cx="8299450" cy="1370012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300-30 tis - (Neandrtálci) převratná </a:t>
            </a:r>
            <a:r>
              <a:rPr lang="cs-CZ" b="1" dirty="0" err="1" smtClean="0"/>
              <a:t>levalloiská</a:t>
            </a:r>
            <a:r>
              <a:rPr lang="cs-CZ" b="1" dirty="0" smtClean="0"/>
              <a:t> technika</a:t>
            </a:r>
            <a:r>
              <a:rPr lang="cs-CZ" dirty="0" smtClean="0"/>
              <a:t> výroby nástrojů (</a:t>
            </a:r>
            <a:r>
              <a:rPr lang="cs-CZ" dirty="0" err="1" smtClean="0"/>
              <a:t>moustérien</a:t>
            </a:r>
            <a:r>
              <a:rPr lang="cs-CZ" dirty="0" smtClean="0"/>
              <a:t>, </a:t>
            </a:r>
            <a:r>
              <a:rPr lang="cs-CZ" dirty="0" err="1" smtClean="0"/>
              <a:t>taubachien</a:t>
            </a:r>
            <a:r>
              <a:rPr lang="cs-CZ" dirty="0" smtClean="0"/>
              <a:t>, </a:t>
            </a:r>
            <a:r>
              <a:rPr lang="cs-CZ" dirty="0" err="1" smtClean="0"/>
              <a:t>bohunicien</a:t>
            </a:r>
            <a:r>
              <a:rPr lang="cs-CZ" dirty="0" smtClean="0"/>
              <a:t> aj.) </a:t>
            </a:r>
            <a:endParaRPr lang="cs-CZ" dirty="0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7563"/>
            <a:ext cx="2857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3" descr="C:\Users\uživatel\Pictures\Ancient\Paleolit\Starý a střední paleolit\Moustérien\La Tombe_Nivelles_racloi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2852738"/>
            <a:ext cx="3984625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 descr="C:\Users\uživatel\Pictures\Ancient\Paleolit\Starý a střední paleolit\Střední pal_Sesselfelsgrott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3573463"/>
            <a:ext cx="2665412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Rozvoj kamenné industrie</a:t>
            </a:r>
            <a:endParaRPr lang="cs-CZ" dirty="0"/>
          </a:p>
        </p:txBody>
      </p:sp>
      <p:pic>
        <p:nvPicPr>
          <p:cNvPr id="49154" name="Picture 2" descr="C:\Users\uživatel\Pictures\Přednášky\Homo\Le Grand Pressigny_80-40tis_moustérien_hrot lev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223202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C:\Users\uživatel\Pictures\Přednášky\Homo\Le Grand Pressigny_80-40tis_moustérien_hrot levall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79613" y="1557338"/>
            <a:ext cx="2074862" cy="2954337"/>
          </a:xfrm>
        </p:spPr>
      </p:pic>
      <p:pic>
        <p:nvPicPr>
          <p:cNvPr id="49156" name="Picture 4" descr="C:\Users\uživatel\Pictures\Přednášky\Homo\La Faurie_80-40tis_moustérien_levall hrot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1412875"/>
            <a:ext cx="202882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C:\Users\uživatel\Pictures\Přednášky\Homo\La Faurie_80-40tis_moustérien_levall hrot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1412875"/>
            <a:ext cx="9731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 descr="C:\Users\uživatel\Pictures\Přednášky\Homo\La Faurie_80-40tis_moustérien_levall hro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38975" y="1412875"/>
            <a:ext cx="21050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 descr="C:\Users\uživatel\Pictures\Ancient\Paleolit\Szeletien-Bohunicien\stranska_skala_SS IIId_bohunicie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433888"/>
            <a:ext cx="3635375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8" descr="C:\Users\uživatel\Pictures\Ancient\Paleolit\Szeletien-Bohunicien\Chatelperronien_hrot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63938" y="4627563"/>
            <a:ext cx="5580062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TextovéPole 9"/>
          <p:cNvSpPr txBox="1">
            <a:spLocks noChangeArrowheads="1"/>
          </p:cNvSpPr>
          <p:nvPr/>
        </p:nvSpPr>
        <p:spPr bwMode="auto">
          <a:xfrm>
            <a:off x="4356100" y="6381750"/>
            <a:ext cx="3074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latin typeface="Franklin Gothic Book" pitchFamily="34" charset="0"/>
              </a:rPr>
              <a:t>levalloiská technika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Rozvoj kamenné industrie</a:t>
            </a:r>
            <a:endParaRPr lang="cs-CZ" dirty="0"/>
          </a:p>
        </p:txBody>
      </p:sp>
      <p:sp>
        <p:nvSpPr>
          <p:cNvPr id="5017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38-10 tis – mladopaleolitická technika sbíjení </a:t>
            </a:r>
            <a:r>
              <a:rPr lang="cs-CZ" b="1" smtClean="0"/>
              <a:t>čepelí</a:t>
            </a:r>
          </a:p>
        </p:txBody>
      </p:sp>
      <p:pic>
        <p:nvPicPr>
          <p:cNvPr id="50179" name="Picture 2" descr="C:\Users\uživatel\Pictures\Ancient\Paleolit\Voroněž_flint7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97200"/>
            <a:ext cx="5091113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 descr="C:\Users\uživatel\Pictures\Přednášky\Homo\flint_sick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060575"/>
            <a:ext cx="3635375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4" descr="C:\Users\uživatel\Pictures\Přednášky\Homo\balkan flint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152900"/>
            <a:ext cx="3481388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Rozvoj kamenné industrie</a:t>
            </a:r>
            <a:endParaRPr lang="cs-CZ" dirty="0"/>
          </a:p>
        </p:txBody>
      </p:sp>
      <p:pic>
        <p:nvPicPr>
          <p:cNvPr id="51202" name="Picture 2" descr="C:\Users\uživatel\Pictures\Přednášky\Homo\mladopaleolitické jád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557338"/>
            <a:ext cx="3455987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C:\Users\uživatel\Pictures\Přednášky\Homo\mladopaleolitické jádro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00113" y="4149725"/>
            <a:ext cx="3455987" cy="2589213"/>
          </a:xfrm>
        </p:spPr>
      </p:pic>
      <p:pic>
        <p:nvPicPr>
          <p:cNvPr id="51204" name="Picture 4" descr="C:\Users\uživatel\Pictures\Přednášky\Homo\mladopaleolitické jádro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557338"/>
            <a:ext cx="3455987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C:\Users\uživatel\Pictures\Ancient\Paleolit\gravettien_Pavlovien\Věstonice_tool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4149725"/>
            <a:ext cx="35242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Rozvoj kamenné industrie</a:t>
            </a:r>
            <a:endParaRPr lang="cs-CZ" dirty="0"/>
          </a:p>
        </p:txBody>
      </p:sp>
      <p:sp>
        <p:nvSpPr>
          <p:cNvPr id="5222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Mladopaleolitická výroba </a:t>
            </a:r>
            <a:r>
              <a:rPr lang="cs-CZ" b="1" smtClean="0"/>
              <a:t>rydel</a:t>
            </a:r>
          </a:p>
        </p:txBody>
      </p:sp>
      <p:pic>
        <p:nvPicPr>
          <p:cNvPr id="52227" name="Picture 2" descr="C:\Users\uživatel\Pictures\Přednášky\Homo\Techinque_of_Burin_Blo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2349500"/>
            <a:ext cx="4006851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C:\Users\uživatel\Pictures\Přednášky\Homo\Burin_caréné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2349500"/>
            <a:ext cx="3248025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C:\Users\uživatel\Pictures\Přednášky\Homo\Burin_213_5_Glob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2349500"/>
            <a:ext cx="31416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Rozvoj kamenné industrie</a:t>
            </a:r>
            <a:endParaRPr lang="cs-CZ" dirty="0"/>
          </a:p>
        </p:txBody>
      </p:sp>
      <p:sp>
        <p:nvSpPr>
          <p:cNvPr id="5427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Pozdní vývoj</a:t>
            </a:r>
          </a:p>
        </p:txBody>
      </p:sp>
      <p:pic>
        <p:nvPicPr>
          <p:cNvPr id="54275" name="Picture 2" descr="C:\Users\uživatel\Pictures\Přednášky\Homo\mayan blade_250 BC - 900 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133600"/>
            <a:ext cx="3048000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 descr="C:\Users\uživatel\Pictures\Přednášky\Homo\mayan_250 BC - 900 AD_eccentric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1916113"/>
            <a:ext cx="33020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 descr="C:\Users\uživatel\Pictures\Přednášky\Homo\mayan_250 BC - 900 AD_eccentric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384675"/>
            <a:ext cx="287972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5" descr="C:\Users\uživatel\Pictures\Přednášky\Homo\mayan_250 BC - 900 AD_eccentric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4797425"/>
            <a:ext cx="331311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6" descr="C:\Users\uživatel\Pictures\Přednášky\Homo\mayan_250 BC - 900 AD_eccentric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2588" y="1962150"/>
            <a:ext cx="234156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ovéPole 9"/>
          <p:cNvSpPr txBox="1">
            <a:spLocks noChangeArrowheads="1"/>
          </p:cNvSpPr>
          <p:nvPr/>
        </p:nvSpPr>
        <p:spPr bwMode="auto">
          <a:xfrm>
            <a:off x="3419475" y="6396038"/>
            <a:ext cx="3609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latin typeface="Franklin Gothic Book" pitchFamily="34" charset="0"/>
              </a:rPr>
              <a:t>Mayové - 250BC-900AD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sp>
        <p:nvSpPr>
          <p:cNvPr id="1741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2800" smtClean="0"/>
              <a:t>3,5 mld – vznik prvního společného předka dnešních buněk, rozvoj </a:t>
            </a:r>
            <a:r>
              <a:rPr lang="cs-CZ" sz="2800" b="1" smtClean="0"/>
              <a:t>baktérií</a:t>
            </a:r>
            <a:r>
              <a:rPr lang="cs-CZ" sz="2800" smtClean="0"/>
              <a:t> (resp. </a:t>
            </a:r>
            <a:r>
              <a:rPr lang="cs-CZ" sz="2800" b="1" smtClean="0"/>
              <a:t>Prokaryot</a:t>
            </a:r>
            <a:r>
              <a:rPr lang="cs-CZ" sz="2800" smtClean="0"/>
              <a:t>)</a:t>
            </a:r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565400"/>
            <a:ext cx="4752975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565400"/>
            <a:ext cx="421163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6" descr="C:\Users\uživatel\Pictures\Přednášky\Homo\kairo_predynast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3644900"/>
            <a:ext cx="4283075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4" descr="C:\Users\uživatel\Pictures\Přednášky\Homo\Egypt_Late Predynastic_3200 BC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3213100"/>
            <a:ext cx="4103688" cy="410368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Rozvoj kamenné industrie</a:t>
            </a:r>
            <a:endParaRPr lang="cs-CZ" dirty="0"/>
          </a:p>
        </p:txBody>
      </p:sp>
      <p:pic>
        <p:nvPicPr>
          <p:cNvPr id="55300" name="Picture 2" descr="C:\Users\uživatel\Pictures\Přednášky\Homo\bobhuntcurvedbla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484313"/>
            <a:ext cx="35274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 descr="C:\Users\uživatel\Pictures\Přednášky\Homo\Agate_Blade_02-480x3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1484313"/>
            <a:ext cx="4392612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ovéPole 6"/>
          <p:cNvSpPr txBox="1">
            <a:spLocks noChangeArrowheads="1"/>
          </p:cNvSpPr>
          <p:nvPr/>
        </p:nvSpPr>
        <p:spPr bwMode="auto">
          <a:xfrm>
            <a:off x="1835150" y="6308725"/>
            <a:ext cx="525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chemeClr val="bg1"/>
                </a:solidFill>
                <a:latin typeface="Franklin Gothic Book" pitchFamily="34" charset="0"/>
              </a:rPr>
              <a:t>Egypt - predynastická doba, cca 3 000 BC</a:t>
            </a:r>
          </a:p>
        </p:txBody>
      </p:sp>
      <p:sp>
        <p:nvSpPr>
          <p:cNvPr id="55303" name="TextovéPole 7"/>
          <p:cNvSpPr txBox="1">
            <a:spLocks noChangeArrowheads="1"/>
          </p:cNvSpPr>
          <p:nvPr/>
        </p:nvSpPr>
        <p:spPr bwMode="auto">
          <a:xfrm>
            <a:off x="4643438" y="4221163"/>
            <a:ext cx="1196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chemeClr val="bg1"/>
                </a:solidFill>
                <a:latin typeface="Franklin Gothic Book" pitchFamily="34" charset="0"/>
              </a:rPr>
              <a:t>moderní</a:t>
            </a:r>
          </a:p>
        </p:txBody>
      </p:sp>
      <p:sp>
        <p:nvSpPr>
          <p:cNvPr id="55304" name="TextovéPole 8"/>
          <p:cNvSpPr txBox="1">
            <a:spLocks noChangeArrowheads="1"/>
          </p:cNvSpPr>
          <p:nvPr/>
        </p:nvSpPr>
        <p:spPr bwMode="auto">
          <a:xfrm>
            <a:off x="2347913" y="3652838"/>
            <a:ext cx="1196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chemeClr val="bg1"/>
                </a:solidFill>
                <a:latin typeface="Franklin Gothic Book" pitchFamily="34" charset="0"/>
              </a:rPr>
              <a:t>moderní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Rozvoj kamenné industrie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5259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Dodnes dennodenně využíváme čepelí („každý muž má mít v kapse nůž“) i ostatních </a:t>
            </a:r>
            <a:r>
              <a:rPr lang="cs-CZ" b="1" dirty="0" smtClean="0"/>
              <a:t>nástrojů</a:t>
            </a:r>
            <a:r>
              <a:rPr lang="cs-CZ" dirty="0" smtClean="0"/>
              <a:t>. Bez nástrojů bychom neměli nic, jen pohozené věci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b="1" dirty="0" smtClean="0"/>
              <a:t>Zbraně</a:t>
            </a:r>
            <a:r>
              <a:rPr lang="cs-CZ" dirty="0" smtClean="0"/>
              <a:t> se vyvinuly v tradiční a střelné. Čepel se proměnila v nůž a meč, hrot se proměnil v kulku</a:t>
            </a:r>
          </a:p>
          <a:p>
            <a:pPr lvl="8">
              <a:buFont typeface="Wingdings 2"/>
              <a:buNone/>
              <a:defRPr/>
            </a:pPr>
            <a:r>
              <a:rPr lang="cs-CZ" dirty="0" smtClean="0"/>
              <a:t>	      o</a:t>
            </a:r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Oheň a příbytek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Setkání s </a:t>
            </a:r>
            <a:r>
              <a:rPr lang="cs-CZ" b="1" dirty="0" smtClean="0"/>
              <a:t>ohněm</a:t>
            </a:r>
            <a:r>
              <a:rPr lang="cs-CZ" dirty="0" smtClean="0"/>
              <a:t> (vulkán, blesk, požár krajiny)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Experimentování: oheň je horký a mění substance (ve tmě svítí)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Oheň je základním kulturním prostředkem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Přenos do lidského společenství (přípravy) a udržení ohně (popř. umění rozdělávat oheň)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Člověk se o něj musí starat, jinak zahyne, jako každá jiná domestikovaná entita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Oheň</a:t>
            </a:r>
            <a:endParaRPr lang="cs-CZ" dirty="0"/>
          </a:p>
        </p:txBody>
      </p:sp>
      <p:sp>
        <p:nvSpPr>
          <p:cNvPr id="5837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Oheň se ihned stává centrem lidské kultury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jak geometricky, tak funkcionálně</a:t>
            </a:r>
          </a:p>
          <a:p>
            <a:pPr eaLnBrk="1" hangingPunct="1"/>
            <a:r>
              <a:rPr lang="cs-CZ" smtClean="0"/>
              <a:t>Oheň nás odděluje od zvířat</a:t>
            </a:r>
          </a:p>
          <a:p>
            <a:pPr eaLnBrk="1" hangingPunct="1"/>
            <a:r>
              <a:rPr lang="cs-CZ" smtClean="0"/>
              <a:t>Oheň rozšiřuje naše vědomí</a:t>
            </a:r>
          </a:p>
          <a:p>
            <a:pPr eaLnBrk="1" hangingPunct="1"/>
            <a:r>
              <a:rPr lang="cs-CZ" smtClean="0"/>
              <a:t>Přínos do lidského společenství – mýty o získání ohně</a:t>
            </a:r>
          </a:p>
          <a:p>
            <a:pPr eaLnBrk="1" hangingPunct="1"/>
            <a:r>
              <a:rPr lang="cs-CZ" smtClean="0"/>
              <a:t>Je i není lidským dílem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Users\uživatel\Pictures\Ancient\Paleolit\Starý a střední paleolit\Přezletice_obydlí_0,75 m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213100"/>
            <a:ext cx="367188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Oheň a příbytek – starý paleolit</a:t>
            </a:r>
            <a:endParaRPr lang="cs-CZ" dirty="0"/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1. doklady ohně známe z </a:t>
            </a:r>
            <a:r>
              <a:rPr lang="cs-CZ" b="1" smtClean="0"/>
              <a:t>Chou-kou-tienu</a:t>
            </a:r>
            <a:r>
              <a:rPr lang="cs-CZ" smtClean="0"/>
              <a:t> (700-500tis)</a:t>
            </a:r>
          </a:p>
          <a:p>
            <a:pPr eaLnBrk="1" hangingPunct="1"/>
            <a:r>
              <a:rPr lang="cs-CZ" smtClean="0"/>
              <a:t>750tis – </a:t>
            </a:r>
            <a:r>
              <a:rPr lang="cs-CZ" b="1" smtClean="0"/>
              <a:t>Přezletice</a:t>
            </a:r>
            <a:r>
              <a:rPr lang="cs-CZ" smtClean="0"/>
              <a:t> u Prahy (příbytek 4,15m</a:t>
            </a:r>
            <a:r>
              <a:rPr lang="cs-CZ" baseline="30000" smtClean="0"/>
              <a:t>2</a:t>
            </a:r>
            <a:r>
              <a:rPr lang="cs-CZ" smtClean="0"/>
              <a:t>)</a:t>
            </a:r>
          </a:p>
        </p:txBody>
      </p:sp>
      <p:pic>
        <p:nvPicPr>
          <p:cNvPr id="59396" name="Picture 3" descr="C:\Users\uživatel\Pictures\Ancient\Paleolit\Starý a střední paleolit\Přezletice_starý pal_buližník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3213100"/>
            <a:ext cx="48958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 descr="C:\Users\uživatel\Pictures\Ancient\Paleolit\Starý a střední paleolit\bilzingsleben-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184275"/>
            <a:ext cx="34925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Oheň a příbytek – starý paleolit</a:t>
            </a:r>
            <a:endParaRPr lang="cs-CZ" dirty="0"/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Stránská skála</a:t>
            </a:r>
            <a:r>
              <a:rPr lang="cs-CZ" smtClean="0"/>
              <a:t> (600tis)</a:t>
            </a:r>
          </a:p>
          <a:p>
            <a:pPr eaLnBrk="1" hangingPunct="1"/>
            <a:r>
              <a:rPr lang="cs-CZ" b="1" smtClean="0"/>
              <a:t>Bilzingsleben </a:t>
            </a:r>
            <a:r>
              <a:rPr lang="cs-CZ" smtClean="0"/>
              <a:t>(412-320tis)</a:t>
            </a:r>
          </a:p>
        </p:txBody>
      </p:sp>
      <p:pic>
        <p:nvPicPr>
          <p:cNvPr id="60420" name="Picture 3" descr="C:\Users\uživatel\Pictures\Ancient\Paleolit\Starý a střední paleolit\Bilzingsleben_lokalit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647950"/>
            <a:ext cx="52387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4005263"/>
            <a:ext cx="39433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Oheň a příbytek – starý paleolit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Na sklonku starého paleolitu dochází k hluboké proměně lidské kultury žití – oheň, který doposud plál venku, je vtažen dovnitř příbytku, kam se za ním přesunují i místa práce – vzniká něco nového: </a:t>
            </a:r>
            <a:r>
              <a:rPr lang="cs-CZ" b="1" dirty="0" smtClean="0"/>
              <a:t>dům</a:t>
            </a:r>
            <a:r>
              <a:rPr lang="cs-CZ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V domech žijeme doposud a dnes dokonce největší část kultury se odbývá uvnitř nějakého „domu“ (více než 50% lidí světa bydlí ve městech)</a:t>
            </a:r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Oheň a příbytek – střední paleolit</a:t>
            </a:r>
            <a:endParaRPr lang="cs-CZ" dirty="0"/>
          </a:p>
        </p:txBody>
      </p:sp>
      <p:sp>
        <p:nvSpPr>
          <p:cNvPr id="6246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3000" b="1" smtClean="0"/>
              <a:t>Velké Přítočno </a:t>
            </a:r>
            <a:r>
              <a:rPr lang="cs-CZ" sz="3000" smtClean="0"/>
              <a:t>(320tis)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z="3000" smtClean="0"/>
              <a:t>	obydlí s ohněm (3,7m</a:t>
            </a:r>
            <a:r>
              <a:rPr lang="cs-CZ" sz="3000" baseline="30000" smtClean="0"/>
              <a:t>2</a:t>
            </a:r>
            <a:r>
              <a:rPr lang="cs-CZ" sz="3000" smtClean="0"/>
              <a:t>)</a:t>
            </a:r>
          </a:p>
          <a:p>
            <a:pPr eaLnBrk="1" hangingPunct="1"/>
            <a:r>
              <a:rPr lang="cs-CZ" sz="3000" b="1" smtClean="0"/>
              <a:t>La Roché Gélétan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z="3000" smtClean="0"/>
              <a:t>	220-180tis (30 ohnišť+2)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levalloiská technika</a:t>
            </a:r>
          </a:p>
        </p:txBody>
      </p:sp>
      <p:pic>
        <p:nvPicPr>
          <p:cNvPr id="62467" name="Picture 3" descr="C:\Users\uživatel\Pictures\Ancient\Paleolit\Starý a střední paleolit\La Roche Gélétan_starý paleol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412875"/>
            <a:ext cx="322897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6" descr="C:\Users\uživatel\Pictures\Ancient\Paleolit\Starý a střední paleolit\Lazaret_rek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716338"/>
            <a:ext cx="510381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Oheň a příbytek – střední paleolit</a:t>
            </a:r>
            <a:endParaRPr lang="cs-CZ" dirty="0"/>
          </a:p>
        </p:txBody>
      </p:sp>
      <p:sp>
        <p:nvSpPr>
          <p:cNvPr id="63490" name="Zástupný symbol pro obsah 2"/>
          <p:cNvSpPr>
            <a:spLocks noGrp="1"/>
          </p:cNvSpPr>
          <p:nvPr>
            <p:ph idx="1"/>
          </p:nvPr>
        </p:nvSpPr>
        <p:spPr>
          <a:xfrm>
            <a:off x="323850" y="1554163"/>
            <a:ext cx="8667750" cy="5114925"/>
          </a:xfrm>
        </p:spPr>
        <p:txBody>
          <a:bodyPr/>
          <a:lstStyle/>
          <a:p>
            <a:pPr eaLnBrk="1" hangingPunct="1"/>
            <a:r>
              <a:rPr lang="cs-CZ" b="1" smtClean="0"/>
              <a:t>Bečov I</a:t>
            </a:r>
            <a:r>
              <a:rPr lang="cs-CZ" smtClean="0"/>
              <a:t> (250tis) – 18m</a:t>
            </a:r>
            <a:r>
              <a:rPr lang="cs-CZ" baseline="30000" smtClean="0"/>
              <a:t>2</a:t>
            </a:r>
          </a:p>
          <a:p>
            <a:pPr eaLnBrk="1" hangingPunct="1">
              <a:buFont typeface="Wingdings 2" pitchFamily="18" charset="2"/>
              <a:buNone/>
            </a:pPr>
            <a:endParaRPr lang="cs-CZ" baseline="30000" smtClean="0"/>
          </a:p>
        </p:txBody>
      </p:sp>
      <p:pic>
        <p:nvPicPr>
          <p:cNvPr id="63491" name="Picture 2" descr="C:\Users\uživatel\Pictures\Ancient\Paleolit\Starý a střední paleolit\Bečov_chata_250t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420938"/>
            <a:ext cx="4533900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5" descr="C:\Users\uživatel\Pictures\Ancient\Paleolit\Starý a střední paleolit\Bečov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916113"/>
            <a:ext cx="406876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Oheň a příbytek – střední paleolit</a:t>
            </a:r>
            <a:endParaRPr lang="cs-CZ" dirty="0"/>
          </a:p>
        </p:txBody>
      </p:sp>
      <p:sp>
        <p:nvSpPr>
          <p:cNvPr id="6451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jeskyně </a:t>
            </a:r>
            <a:r>
              <a:rPr lang="cs-CZ" b="1" smtClean="0"/>
              <a:t>Lazaret</a:t>
            </a:r>
            <a:r>
              <a:rPr lang="cs-CZ" smtClean="0"/>
              <a:t> (120tis) neandrtálci </a:t>
            </a:r>
          </a:p>
        </p:txBody>
      </p:sp>
      <p:pic>
        <p:nvPicPr>
          <p:cNvPr id="64515" name="Picture 2" descr="C:\Users\uživatel\Pictures\Ancient\Paleolit\Starý a střední paleolit\Moustérien\Lazare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492375"/>
            <a:ext cx="544830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3" descr="C:\Users\uživatel\Pictures\Ancient\Paleolit\Starý a střední paleolit\Moustérien\lazaret_t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3068638"/>
            <a:ext cx="37226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pic>
        <p:nvPicPr>
          <p:cNvPr id="18434" name="Zástupný symbol pro obsah 3" descr="Bacillus_subtilis_Spor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844675"/>
            <a:ext cx="4762500" cy="3571875"/>
          </a:xfrm>
        </p:spPr>
      </p:pic>
      <p:pic>
        <p:nvPicPr>
          <p:cNvPr id="18435" name="Picture 2" descr="C:\Users\uživatel\Pictures\Přednášky\Homo\streptococ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628775"/>
            <a:ext cx="3024188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Users\uživatel\Pictures\Přednášky\Homo\staphilococcus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4076700"/>
            <a:ext cx="22320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Oheň a příbytek – střední paleolit</a:t>
            </a:r>
            <a:endParaRPr lang="cs-CZ" dirty="0"/>
          </a:p>
        </p:txBody>
      </p:sp>
      <p:sp>
        <p:nvSpPr>
          <p:cNvPr id="6553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Molodova</a:t>
            </a:r>
            <a:r>
              <a:rPr lang="cs-CZ" smtClean="0"/>
              <a:t> (45tis) neandrtálské obydlí 35m</a:t>
            </a:r>
            <a:r>
              <a:rPr lang="cs-CZ" baseline="30000" smtClean="0"/>
              <a:t>2</a:t>
            </a:r>
            <a:r>
              <a:rPr lang="cs-CZ" smtClean="0"/>
              <a:t> </a:t>
            </a:r>
          </a:p>
        </p:txBody>
      </p:sp>
      <p:pic>
        <p:nvPicPr>
          <p:cNvPr id="65539" name="Picture 2" descr="C:\Users\uživatel\Pictures\Ancient\Paleolit\Starý a střední paleolit\Střední paleolit_Molodo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05038"/>
            <a:ext cx="4103688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C:\Users\uživatel\Pictures\Ancient\Paleolit\Starý a střední paleolit\Moustérien\molodova_moustéri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213100"/>
            <a:ext cx="465137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Oheň a příbytek – mladý paleolit</a:t>
            </a:r>
            <a:endParaRPr lang="cs-CZ" dirty="0"/>
          </a:p>
        </p:txBody>
      </p:sp>
      <p:sp>
        <p:nvSpPr>
          <p:cNvPr id="6656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Dolní Věstonice </a:t>
            </a:r>
            <a:r>
              <a:rPr lang="cs-CZ" smtClean="0"/>
              <a:t>(28tis) sapienti (25-110m</a:t>
            </a:r>
            <a:r>
              <a:rPr lang="cs-CZ" baseline="30000" smtClean="0"/>
              <a:t>2</a:t>
            </a:r>
            <a:r>
              <a:rPr lang="cs-CZ" smtClean="0"/>
              <a:t>)</a:t>
            </a:r>
          </a:p>
        </p:txBody>
      </p:sp>
      <p:pic>
        <p:nvPicPr>
          <p:cNvPr id="66563" name="Picture 2" descr="C:\Users\uživatel\Pictures\Přednášky\Homo\Dolni_vestonic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133600"/>
            <a:ext cx="712787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Oheň a příbytek – mladý paleolit</a:t>
            </a:r>
            <a:endParaRPr lang="cs-CZ" dirty="0"/>
          </a:p>
        </p:txBody>
      </p:sp>
      <p:sp>
        <p:nvSpPr>
          <p:cNvPr id="6758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7587" name="Picture 2" descr="C:\Users\uživatel\Pictures\Ancient\Paleolit\gravettien_Pavlovien\Věstonice_lvi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213100"/>
            <a:ext cx="2449513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3" descr="C:\Users\uživatel\Pictures\Ancient\Paleolit\gravettien_Pavlovien\Vestonice_nosoro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341438"/>
            <a:ext cx="2449513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4" descr="C:\Users\uživatel\Pictures\Ancient\Paleolit\gravettien_Pavlovien\Věstonice_pe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5013325"/>
            <a:ext cx="2438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 descr="C:\Users\uživatel\Pictures\Ancient\Paleolit\gravettien_Pavlovien\Věstonice_sarmunaheadf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1341438"/>
            <a:ext cx="141446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 descr="C:\Users\uživatel\Pictures\Ancient\Paleolit\gravettien_Pavlovien\Vestonice_abstrakc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0338" y="4292600"/>
            <a:ext cx="1295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8" descr="C:\Users\uživatel\Pictures\Přednášky\Homo\d_Vestonice_nejstmapa_ke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6825" y="3933825"/>
            <a:ext cx="39306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5" descr="C:\Users\uživatel\Pictures\Ancient\Paleolit\gravettien_Pavlovien\Věstonice_burial_rec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1268413"/>
            <a:ext cx="4105275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9838" y="4221163"/>
            <a:ext cx="133985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Stavby – mezolit – </a:t>
            </a:r>
            <a:r>
              <a:rPr lang="cs-CZ" dirty="0" err="1" smtClean="0"/>
              <a:t>evropa</a:t>
            </a:r>
            <a:endParaRPr lang="cs-CZ" dirty="0"/>
          </a:p>
        </p:txBody>
      </p:sp>
      <p:sp>
        <p:nvSpPr>
          <p:cNvPr id="6861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Lepenski Vir </a:t>
            </a:r>
            <a:r>
              <a:rPr lang="cs-CZ" smtClean="0"/>
              <a:t>(9-7,5tis BC)</a:t>
            </a:r>
          </a:p>
        </p:txBody>
      </p:sp>
      <p:pic>
        <p:nvPicPr>
          <p:cNvPr id="68611" name="Picture 4" descr="C:\Users\uživatel\Pictures\Ancient\Mezolit\lepenskicolour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2060575"/>
            <a:ext cx="44704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5" descr="C:\Users\uživatel\Pictures\Ancient\Mezolit\Lepenski Vir_obydlí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8850"/>
            <a:ext cx="28797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6" descr="C:\Users\uživatel\Pictures\Ancient\Mezolit\Lepecki Vir_fig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5375" y="4652963"/>
            <a:ext cx="15144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7" descr="C:\Users\uživatel\Pictures\Ancient\Mezolit\lepenskivirart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7950" y="2060575"/>
            <a:ext cx="436403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8" descr="C:\Users\uživatel\Pictures\Ancient\Mezolit\Lepenski Vir_fig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6238" y="4868863"/>
            <a:ext cx="107791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9" descr="C:\Users\uživatel\Pictures\Ancient\Mezolit\Lepenski Vir_fig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95738" y="4918075"/>
            <a:ext cx="15271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10" descr="C:\Users\uživatel\Pictures\Ancient\Mezolit\lepenskistatue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8625" y="4941888"/>
            <a:ext cx="194468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Stavby – mezolit – přední východ</a:t>
            </a:r>
            <a:endParaRPr lang="cs-CZ" dirty="0"/>
          </a:p>
        </p:txBody>
      </p:sp>
      <p:pic>
        <p:nvPicPr>
          <p:cNvPr id="69634" name="Picture 2" descr="C:\Users\uživatel\Pictures\Přednášky\Homo\GobekliTepe_Urfa-Region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84313"/>
            <a:ext cx="5214938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 descr="C:\Users\uživatel\Pictures\Přednášky\Homo\domestikac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40250" y="3789363"/>
            <a:ext cx="4603750" cy="3068637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:\Users\uživatel\Pictures\Ancient\Neolit\Vznik neolitu Přední východ\Göbekli Tepe\Göbekli Tepe_Urfa_Balıklıgöl statue oldest -2m man_13 500B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6338" y="1484313"/>
            <a:ext cx="16176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Stavby – mezolit – přední východ</a:t>
            </a:r>
            <a:endParaRPr lang="cs-CZ" dirty="0"/>
          </a:p>
        </p:txBody>
      </p:sp>
      <p:pic>
        <p:nvPicPr>
          <p:cNvPr id="70659" name="Picture 2" descr="C:\Users\uživatel\Pictures\Ancient\Neolit\Vznik neolitu Přední východ\Göbekli Tepe\goebekli_areá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060575"/>
            <a:ext cx="3240087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Göbekli Tepe </a:t>
            </a:r>
            <a:r>
              <a:rPr lang="cs-CZ" smtClean="0"/>
              <a:t>(11,5tis BC)</a:t>
            </a:r>
          </a:p>
        </p:txBody>
      </p:sp>
      <p:pic>
        <p:nvPicPr>
          <p:cNvPr id="70661" name="Picture 4" descr="C:\Users\uživatel\Pictures\Ancient\Neolit\Vznik neolitu Přední východ\Göbekli Tepe\gobekli tepe_chrám 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4292600"/>
            <a:ext cx="3671888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7" descr="C:\Users\uživatel\Pictures\Ancient\Neolit\Vznik neolitu Přední východ\Göbekli Tepe\Goebekli_Pfeiler_43_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2060575"/>
            <a:ext cx="20875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8" descr="C:\Users\uživatel\Pictures\Ancient\Neolit\Vznik neolitu Přední východ\Göbekli Tepe\goebekli_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8400" y="4724400"/>
            <a:ext cx="331152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9" descr="C:\Users\uživatel\Pictures\Ancient\Neolit\Vznik neolitu Přední východ\Göbekli Tepe\gobekli-tepe-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5963" y="1916113"/>
            <a:ext cx="18002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6" descr="C:\Users\uživatel\Pictures\Ancient\Neolit\Vznik neolitu Přední východ\Göbekli Tepe\göbekli tepe0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80288" y="4127500"/>
            <a:ext cx="1611312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8" descr="C:\Users\uživatel\Pictures\Přednášky\Homo\god-sikh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2025" y="4278313"/>
            <a:ext cx="1831975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Stavby – mezolit – přední východ</a:t>
            </a:r>
            <a:endParaRPr lang="cs-CZ" dirty="0"/>
          </a:p>
        </p:txBody>
      </p:sp>
      <p:sp>
        <p:nvSpPr>
          <p:cNvPr id="716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Nevali Çori </a:t>
            </a:r>
            <a:r>
              <a:rPr lang="cs-CZ" smtClean="0"/>
              <a:t>(10tis BC) – místo domestikace obilí</a:t>
            </a:r>
          </a:p>
        </p:txBody>
      </p:sp>
      <p:pic>
        <p:nvPicPr>
          <p:cNvPr id="71684" name="Picture 3" descr="C:\Users\uživatel\Pictures\Přednášky\Homo\nevali cori.2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36838"/>
            <a:ext cx="521652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 descr="C:\Users\uživatel\Pictures\Přednášky\Homo\Nevali Çori_soch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21163"/>
            <a:ext cx="13684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5" descr="C:\Users\uživatel\Pictures\Přednášky\Homo\Nevali_Cor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2133600"/>
            <a:ext cx="3290888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 descr="C:\Users\uživatel\Pictures\Přednášky\Homo\Nevali Çori_10-8tis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35150" y="2205038"/>
            <a:ext cx="1728788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Stavby – mezolit – přední východ</a:t>
            </a:r>
            <a:endParaRPr lang="cs-CZ" dirty="0"/>
          </a:p>
        </p:txBody>
      </p:sp>
      <p:sp>
        <p:nvSpPr>
          <p:cNvPr id="7270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Çayönü </a:t>
            </a:r>
            <a:r>
              <a:rPr lang="cs-CZ" smtClean="0"/>
              <a:t>(od 9,2tis BC) místo domestikace prasete</a:t>
            </a:r>
            <a:endParaRPr lang="cs-CZ" b="1" smtClean="0"/>
          </a:p>
        </p:txBody>
      </p:sp>
      <p:pic>
        <p:nvPicPr>
          <p:cNvPr id="72707" name="Picture 2" descr="C:\Users\uživatel\Pictures\Přednášky\Homo\cayonu.remains.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36838"/>
            <a:ext cx="31686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3" descr="C:\Users\uživatel\Pictures\Přednášky\Homo\cayonu.tools.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730750"/>
            <a:ext cx="2735262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4" descr="C:\Users\uživatel\Pictures\Přednášky\Homo\cayonumode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2349500"/>
            <a:ext cx="2160588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5" descr="C:\Users\uživatel\Pictures\Přednášky\Homo\ÇayönüW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2060575"/>
            <a:ext cx="337978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6" descr="C:\Users\uživatel\Pictures\Přednášky\Homo\ÇayönüW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0" y="4365625"/>
            <a:ext cx="316865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Stavby – mezolit – přední východ</a:t>
            </a:r>
            <a:endParaRPr lang="cs-CZ" dirty="0"/>
          </a:p>
        </p:txBody>
      </p:sp>
      <p:sp>
        <p:nvSpPr>
          <p:cNvPr id="7373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Çatal Hüyük </a:t>
            </a:r>
            <a:r>
              <a:rPr lang="cs-CZ" smtClean="0"/>
              <a:t>(7,5tis BC) první vesnice</a:t>
            </a:r>
            <a:endParaRPr lang="cs-CZ" b="1" smtClean="0"/>
          </a:p>
        </p:txBody>
      </p:sp>
      <p:pic>
        <p:nvPicPr>
          <p:cNvPr id="73731" name="Picture 2" descr="C:\Users\uživatel\Pictures\Ancient\Neolit\Vznik neolitu Přední východ\Çatal Höyük\Çatalhöyük_pl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3600"/>
            <a:ext cx="41036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3" descr="C:\Users\uživatel\Pictures\Přednášky\Homo\catal_huyuk_tow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133600"/>
            <a:ext cx="3724275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4" descr="C:\Users\uživatel\Pictures\Přednášky\Homo\catal_huyuk_roo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97425"/>
            <a:ext cx="31607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5" descr="C:\Users\uživatel\Pictures\Ancient\Neolit\Vznik neolitu Přední východ\Çatal Höyük\Catal Huyuk_Wall relie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4724400"/>
            <a:ext cx="3438525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6" descr="C:\Users\uživatel\Pictures\Ancient\Neolit\Vznik neolitu Přední východ\Çatal Höyük\Čatal Huyuk_or132ma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797425"/>
            <a:ext cx="2338387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Stavby – neolit – střední </a:t>
            </a:r>
            <a:r>
              <a:rPr lang="cs-CZ" dirty="0" err="1" smtClean="0"/>
              <a:t>evropa</a:t>
            </a:r>
            <a:endParaRPr lang="cs-CZ" dirty="0"/>
          </a:p>
        </p:txBody>
      </p:sp>
      <p:sp>
        <p:nvSpPr>
          <p:cNvPr id="7475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První zemědělci u nás (5700-5000 BC) LnK</a:t>
            </a:r>
          </a:p>
        </p:txBody>
      </p:sp>
      <p:pic>
        <p:nvPicPr>
          <p:cNvPr id="74755" name="Picture 2" descr="C:\Users\uživatel\Pictures\Ancient\Neolit\LK a starší\Neolit_LK_antropomorf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65363"/>
            <a:ext cx="2087563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6" descr="C:\Users\uživatel\Pictures\Ancient\Neolit\LK a starší\Neolit_LK_antropomor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5373688"/>
            <a:ext cx="2087563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7" descr="C:\Users\uživatel\Pictures\Ancient\Neolit\LK a starší\Neolit_LK_zoomor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076700"/>
            <a:ext cx="20828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8" descr="C:\Users\uživatel\Pictures\Ancient\Neolit\LK a starší\Neolitický velkodů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133600"/>
            <a:ext cx="2986088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9" descr="C:\Users\uživatel\Pictures\Ancient\Neolit\LK a starší\Vedrovice_plá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4438" y="2276475"/>
            <a:ext cx="3311525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11" descr="C:\Users\uživatel\Pictures\Ancient\Neolit\LK a starší\linear band keramik0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4888" y="4259263"/>
            <a:ext cx="2605087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pic>
        <p:nvPicPr>
          <p:cNvPr id="19458" name="Picture 2" descr="C:\Users\uživatel\Pictures\Přednášky\Homo\Tree_of_life_SVG.svg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196975"/>
            <a:ext cx="5516562" cy="5516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9" descr="C:\Users\uživatel\Pictures\Ancient\Neolit\Lasne _hach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4511675"/>
            <a:ext cx="2035175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Stavby – neolit – střední </a:t>
            </a:r>
            <a:r>
              <a:rPr lang="cs-CZ" dirty="0" err="1" smtClean="0"/>
              <a:t>evropa</a:t>
            </a:r>
            <a:endParaRPr lang="cs-CZ" dirty="0"/>
          </a:p>
        </p:txBody>
      </p:sp>
      <p:sp>
        <p:nvSpPr>
          <p:cNvPr id="757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Lengyelská kultura (4700-4000 BC) MMK</a:t>
            </a:r>
          </a:p>
        </p:txBody>
      </p:sp>
      <p:pic>
        <p:nvPicPr>
          <p:cNvPr id="75780" name="Picture 3" descr="C:\Users\uživatel\Pictures\Ancient\Neolit\MMK a mladší\Neolit_mladý_MMK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2060575"/>
            <a:ext cx="19145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4" descr="C:\Users\uživatel\Pictures\Ancient\Neolit\MMK a mladší\Neolit_mladý_MMK_zoomor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2060575"/>
            <a:ext cx="201612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5" descr="C:\Users\uživatel\Pictures\Ancient\Neolit\MMK a mladší\Neolit_mladý_MMK_antropomorf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4149725"/>
            <a:ext cx="24701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8" descr="C:\Users\uživatel\Pictures\Ancient\Neolit\Neoli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2133600"/>
            <a:ext cx="33655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10" descr="C:\Users\uživatel\Pictures\Ancient\Neolit\Ain Mallaha_Erntemesse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4522788"/>
            <a:ext cx="3114675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Stavby – neolit – střední </a:t>
            </a:r>
            <a:r>
              <a:rPr lang="cs-CZ" dirty="0" err="1" smtClean="0"/>
              <a:t>evropa</a:t>
            </a:r>
            <a:endParaRPr lang="cs-CZ" dirty="0"/>
          </a:p>
        </p:txBody>
      </p:sp>
      <p:sp>
        <p:nvSpPr>
          <p:cNvPr id="7680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Rondely</a:t>
            </a:r>
          </a:p>
        </p:txBody>
      </p:sp>
      <p:pic>
        <p:nvPicPr>
          <p:cNvPr id="76803" name="Picture 2" descr="C:\Users\uživatel\Pictures\Ancient\Neolit\goseck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2060575"/>
            <a:ext cx="32004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6" descr="C:\Users\uživatel\Pictures\Přednášky\Homo\Unternberg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2133600"/>
            <a:ext cx="3665538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2" descr="C:\Users\uživatel\Pictures\Ancient\Neolit\MMK a mladší\Neolit_mladý_MMK_Těšetice-Kyjovice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4365625"/>
            <a:ext cx="446246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7" descr="C:\Users\uživatel\Pictures\Přednášky\Homo\Svodín_ronde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4149725"/>
            <a:ext cx="2700337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Stavby – neolit - středomoří</a:t>
            </a:r>
            <a:endParaRPr lang="cs-CZ" dirty="0"/>
          </a:p>
        </p:txBody>
      </p:sp>
      <p:sp>
        <p:nvSpPr>
          <p:cNvPr id="7782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Megalitická kultura – </a:t>
            </a:r>
            <a:r>
              <a:rPr lang="cs-CZ" b="1" smtClean="0"/>
              <a:t>Malta</a:t>
            </a:r>
            <a:r>
              <a:rPr lang="cs-CZ" smtClean="0"/>
              <a:t> (3,6tis BC)</a:t>
            </a:r>
          </a:p>
        </p:txBody>
      </p:sp>
      <p:pic>
        <p:nvPicPr>
          <p:cNvPr id="77827" name="Picture 2" descr="C:\Users\uživatel\Pictures\Ancient\Malta\Ggantija Compl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3600"/>
            <a:ext cx="4581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 descr="C:\Users\uživatel\Pictures\Ancient\Malta\Mnajdra 0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33600"/>
            <a:ext cx="46243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5" descr="C:\Users\uživatel\Pictures\Ancient\Malta\Hagar Qim0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4668838"/>
            <a:ext cx="3167062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 descr="C:\Users\uživatel\Pictures\Ancient\Malta\ADreamer of Malta 4000B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941888"/>
            <a:ext cx="28273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 descr="C:\Users\uživatel\Pictures\Ancient\Malta\Hagar Qim07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02325" y="4868863"/>
            <a:ext cx="324167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Stavby – neolit - středomoří</a:t>
            </a:r>
            <a:endParaRPr lang="cs-CZ" dirty="0"/>
          </a:p>
        </p:txBody>
      </p:sp>
      <p:sp>
        <p:nvSpPr>
          <p:cNvPr id="7885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Sardínie</a:t>
            </a:r>
            <a:r>
              <a:rPr lang="cs-CZ" smtClean="0"/>
              <a:t> (1800 BC) – nuragy (8 000)</a:t>
            </a:r>
          </a:p>
        </p:txBody>
      </p:sp>
      <p:pic>
        <p:nvPicPr>
          <p:cNvPr id="78851" name="Picture 2" descr="C:\Users\uživatel\Pictures\Přednášky\Homo\sardinia-nura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133600"/>
            <a:ext cx="438626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3" descr="C:\Users\uživatel\Pictures\Přednášky\Homo\Sardinien_Orroli_Nuraghe_Arrubiu_innenho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33600"/>
            <a:ext cx="4249737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4" descr="C:\Users\uživatel\Pictures\Přednášky\Homo\nurag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4797425"/>
            <a:ext cx="2751138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8854" name="Group 5"/>
          <p:cNvGrpSpPr>
            <a:grpSpLocks/>
          </p:cNvGrpSpPr>
          <p:nvPr/>
        </p:nvGrpSpPr>
        <p:grpSpPr bwMode="auto">
          <a:xfrm>
            <a:off x="250825" y="4868863"/>
            <a:ext cx="2600325" cy="2160587"/>
            <a:chOff x="6192" y="10224"/>
            <a:chExt cx="4320" cy="3744"/>
          </a:xfrm>
        </p:grpSpPr>
        <p:pic>
          <p:nvPicPr>
            <p:cNvPr id="78858" name="Picture 6" descr="OBR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92" y="10224"/>
              <a:ext cx="4320" cy="3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59" name="Text Box 7"/>
            <p:cNvSpPr txBox="1">
              <a:spLocks noChangeArrowheads="1"/>
            </p:cNvSpPr>
            <p:nvPr/>
          </p:nvSpPr>
          <p:spPr bwMode="auto">
            <a:xfrm>
              <a:off x="6336" y="13536"/>
              <a:ext cx="4176" cy="4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cs-CZ" sz="1100">
                  <a:latin typeface="Calibri" pitchFamily="34" charset="0"/>
                  <a:cs typeface="Arial" charset="0"/>
                </a:rPr>
                <a:t>Půdorysy nurágových komplexů</a:t>
              </a:r>
              <a:endParaRPr lang="cs-CZ">
                <a:cs typeface="Arial" charset="0"/>
              </a:endParaRPr>
            </a:p>
          </p:txBody>
        </p:sp>
      </p:grpSp>
      <p:grpSp>
        <p:nvGrpSpPr>
          <p:cNvPr id="78855" name="Group 8"/>
          <p:cNvGrpSpPr>
            <a:grpSpLocks/>
          </p:cNvGrpSpPr>
          <p:nvPr/>
        </p:nvGrpSpPr>
        <p:grpSpPr bwMode="auto">
          <a:xfrm>
            <a:off x="6227763" y="4724400"/>
            <a:ext cx="2009775" cy="2376488"/>
            <a:chOff x="6336" y="2592"/>
            <a:chExt cx="4032" cy="4320"/>
          </a:xfrm>
        </p:grpSpPr>
        <p:pic>
          <p:nvPicPr>
            <p:cNvPr id="78856" name="Picture 9" descr="OBR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80" y="2592"/>
              <a:ext cx="3888" cy="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57" name="Text Box 10"/>
            <p:cNvSpPr txBox="1">
              <a:spLocks noChangeArrowheads="1"/>
            </p:cNvSpPr>
            <p:nvPr/>
          </p:nvSpPr>
          <p:spPr bwMode="auto">
            <a:xfrm>
              <a:off x="6336" y="6480"/>
              <a:ext cx="4032" cy="4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cs-CZ" sz="1100">
                  <a:latin typeface="Calibri" pitchFamily="34" charset="0"/>
                  <a:cs typeface="Arial" charset="0"/>
                </a:rPr>
                <a:t>Půdorysy tholos - nurágů</a:t>
              </a:r>
              <a:endParaRPr lang="cs-CZ">
                <a:cs typeface="Arial" charset="0"/>
              </a:endParaRP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Stavby – neolit - středomoří</a:t>
            </a:r>
            <a:endParaRPr lang="cs-CZ" dirty="0"/>
          </a:p>
        </p:txBody>
      </p:sp>
      <p:sp>
        <p:nvSpPr>
          <p:cNvPr id="7987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Menorca</a:t>
            </a:r>
            <a:r>
              <a:rPr lang="cs-CZ" smtClean="0"/>
              <a:t> (2 500 BC) – navety</a:t>
            </a:r>
          </a:p>
        </p:txBody>
      </p:sp>
      <p:pic>
        <p:nvPicPr>
          <p:cNvPr id="79875" name="Picture 2" descr="C:\Users\uživatel\Pictures\Přednášky\Homo\Naveta_des_tudo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49500"/>
            <a:ext cx="46450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3" descr="C:\Users\uživatel\Pictures\Ancient\Megalithic\Naveta, from 2500 BC (pre Talayotic era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1050" y="2133600"/>
            <a:ext cx="44164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Stavby – neolit - středomoří</a:t>
            </a:r>
            <a:endParaRPr lang="cs-CZ" dirty="0"/>
          </a:p>
        </p:txBody>
      </p:sp>
      <p:sp>
        <p:nvSpPr>
          <p:cNvPr id="8089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Menorca</a:t>
            </a:r>
            <a:r>
              <a:rPr lang="cs-CZ" smtClean="0"/>
              <a:t> (1. tisíciletí BC) – tauly</a:t>
            </a:r>
          </a:p>
        </p:txBody>
      </p:sp>
      <p:pic>
        <p:nvPicPr>
          <p:cNvPr id="80899" name="Picture 3" descr="C:\Users\uživatel\Pictures\Přednášky\Homo\Menorca_Taula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420938"/>
            <a:ext cx="528002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C:\Users\uživatel\Pictures\Přednášky\Homo\Menorca_Taulas_Funerari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2133600"/>
            <a:ext cx="3455987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Megalitické stavby západní </a:t>
            </a:r>
            <a:r>
              <a:rPr lang="cs-CZ" dirty="0" err="1" smtClean="0"/>
              <a:t>evropy</a:t>
            </a:r>
            <a:endParaRPr lang="cs-CZ" dirty="0"/>
          </a:p>
        </p:txBody>
      </p:sp>
      <p:sp>
        <p:nvSpPr>
          <p:cNvPr id="8192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Stonehenge</a:t>
            </a:r>
            <a:r>
              <a:rPr lang="cs-CZ" smtClean="0"/>
              <a:t> (1900-1750-1650 BC)</a:t>
            </a:r>
          </a:p>
        </p:txBody>
      </p:sp>
      <p:pic>
        <p:nvPicPr>
          <p:cNvPr id="81923" name="Picture 2" descr="C:\Users\uživatel\Pictures\Přednášky\Homo\Stonehenge_aerial_04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2781300"/>
            <a:ext cx="504983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3" descr="C:\Users\uživatel\Pictures\Přednášky\Homo\stonehenge_41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781300"/>
            <a:ext cx="44926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Megalitické stavby západní </a:t>
            </a:r>
            <a:r>
              <a:rPr lang="cs-CZ" dirty="0" err="1" smtClean="0"/>
              <a:t>evropy</a:t>
            </a:r>
            <a:endParaRPr lang="cs-CZ" dirty="0"/>
          </a:p>
        </p:txBody>
      </p:sp>
      <p:sp>
        <p:nvSpPr>
          <p:cNvPr id="8294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82947" name="Picture 2" descr="C:\Users\uživatel\Pictures\Přednášky\Homo\kilclooney_dolmen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00213"/>
            <a:ext cx="5329237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 descr="C:\Users\uživatel\Pictures\Přednášky\Homo\Dolmen_axeit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2492375"/>
            <a:ext cx="3967163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C:\Users\uživatel\Pictures\Přednášky\Homo\Carnac_mod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0113" y="1844675"/>
            <a:ext cx="62404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3" descr="C:\Users\uživatel\Pictures\Přednášky\Homo\Carnac_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508500"/>
            <a:ext cx="3240088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Megalitické stavby západní </a:t>
            </a:r>
            <a:r>
              <a:rPr lang="cs-CZ" dirty="0" err="1" smtClean="0"/>
              <a:t>evropy</a:t>
            </a:r>
            <a:endParaRPr lang="cs-CZ" dirty="0"/>
          </a:p>
        </p:txBody>
      </p:sp>
      <p:sp>
        <p:nvSpPr>
          <p:cNvPr id="8397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83973" name="Picture 2" descr="C:\Users\uživatel\Pictures\Přednášky\Homo\Carnac_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412875"/>
            <a:ext cx="42306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C:\Users\uživatel\Pictures\Přednášky\Homo\byčí ská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-47625"/>
            <a:ext cx="76073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5187950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3900" b="1" dirty="0" smtClean="0">
                <a:solidFill>
                  <a:schemeClr val="tx1"/>
                </a:solidFill>
                <a:latin typeface="Arial Black" pitchFamily="34" charset="0"/>
              </a:rPr>
              <a:t>DĚKUJI ZA POZORNOST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Obrázek 3" descr="Grypania_spirali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141663"/>
            <a:ext cx="470535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2,5 mld - rozvoj kyslíkatých buněk</a:t>
            </a:r>
          </a:p>
          <a:p>
            <a:pPr eaLnBrk="1" hangingPunct="1"/>
            <a:r>
              <a:rPr lang="cs-CZ" smtClean="0"/>
              <a:t>2 mld - vznik </a:t>
            </a:r>
            <a:r>
              <a:rPr lang="cs-CZ" b="1" smtClean="0"/>
              <a:t>eukaryotních </a:t>
            </a:r>
            <a:r>
              <a:rPr lang="cs-CZ" smtClean="0"/>
              <a:t>buněk sloučením několika prokaryotních buněk</a:t>
            </a:r>
          </a:p>
          <a:p>
            <a:pPr eaLnBrk="1" hangingPunct="1"/>
            <a:endParaRPr lang="cs-CZ" smtClean="0"/>
          </a:p>
        </p:txBody>
      </p:sp>
      <p:pic>
        <p:nvPicPr>
          <p:cNvPr id="20484" name="Obrázek 4" descr="eukaryota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8938" y="3192463"/>
            <a:ext cx="4945062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pic>
        <p:nvPicPr>
          <p:cNvPr id="21506" name="Zástupný symbol pro obsah 3" descr="blespharisma_hd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412875"/>
            <a:ext cx="3213100" cy="2797175"/>
          </a:xfrm>
        </p:spPr>
      </p:pic>
      <p:pic>
        <p:nvPicPr>
          <p:cNvPr id="21507" name="Obrázek 4" descr="amoeba_h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995738"/>
            <a:ext cx="38163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Obrázek 5" descr="vorticella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4114800"/>
            <a:ext cx="3352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C:\Users\uživatel\Pictures\Přednášky\Homo\Protozoa-Parameciu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1341438"/>
            <a:ext cx="41751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Čas země a života</a:t>
            </a:r>
            <a:endParaRPr lang="cs-CZ" dirty="0"/>
          </a:p>
        </p:txBody>
      </p:sp>
      <p:pic>
        <p:nvPicPr>
          <p:cNvPr id="22530" name="Picture 2" descr="C:\Users\uživatel\Pictures\Přednášky\Homo\Micropolitan\Radiolaria\5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420938"/>
            <a:ext cx="388778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2532" name="Picture 3" descr="C:\Users\uživatel\Pictures\Přednášky\Homo\Micropolitan\Radiolaria\radiolaria_cape_bas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2133600"/>
            <a:ext cx="51244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1633</TotalTime>
  <Words>684</Words>
  <Application>Microsoft Office PowerPoint</Application>
  <PresentationFormat>Předvádění na obrazovce (4:3)</PresentationFormat>
  <Paragraphs>122</Paragraphs>
  <Slides>69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Šablona návrhu</vt:lpstr>
      </vt:variant>
      <vt:variant>
        <vt:i4>9</vt:i4>
      </vt:variant>
      <vt:variant>
        <vt:lpstr>Nadpisy snímků</vt:lpstr>
      </vt:variant>
      <vt:variant>
        <vt:i4>69</vt:i4>
      </vt:variant>
    </vt:vector>
  </HeadingPairs>
  <TitlesOfParts>
    <vt:vector size="84" baseType="lpstr">
      <vt:lpstr>Arial</vt:lpstr>
      <vt:lpstr>Franklin Gothic Medium</vt:lpstr>
      <vt:lpstr>Franklin Gothic Book</vt:lpstr>
      <vt:lpstr>Wingdings 2</vt:lpstr>
      <vt:lpstr>Calibri</vt:lpstr>
      <vt:lpstr>Arial Black</vt:lpstr>
      <vt:lpstr>Cesta</vt:lpstr>
      <vt:lpstr>Cesta</vt:lpstr>
      <vt:lpstr>Cesta</vt:lpstr>
      <vt:lpstr>Cesta</vt:lpstr>
      <vt:lpstr>Cesta</vt:lpstr>
      <vt:lpstr>Cesta</vt:lpstr>
      <vt:lpstr>Cesta</vt:lpstr>
      <vt:lpstr>Cesta</vt:lpstr>
      <vt:lpstr>Cesta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lidského vědomí</dc:title>
  <dc:creator>uživatel</dc:creator>
  <cp:lastModifiedBy>ucitel</cp:lastModifiedBy>
  <cp:revision>149</cp:revision>
  <dcterms:created xsi:type="dcterms:W3CDTF">2010-10-30T07:31:21Z</dcterms:created>
  <dcterms:modified xsi:type="dcterms:W3CDTF">2010-11-09T06:39:38Z</dcterms:modified>
</cp:coreProperties>
</file>