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4" r:id="rId6"/>
    <p:sldId id="265" r:id="rId7"/>
    <p:sldId id="266" r:id="rId8"/>
    <p:sldId id="267" r:id="rId9"/>
    <p:sldId id="262" r:id="rId10"/>
    <p:sldId id="270" r:id="rId11"/>
    <p:sldId id="271" r:id="rId12"/>
    <p:sldId id="272" r:id="rId13"/>
    <p:sldId id="273" r:id="rId14"/>
    <p:sldId id="274" r:id="rId15"/>
    <p:sldId id="275" r:id="rId16"/>
    <p:sldId id="260" r:id="rId17"/>
    <p:sldId id="261" r:id="rId18"/>
    <p:sldId id="278" r:id="rId19"/>
    <p:sldId id="25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76" r:id="rId31"/>
    <p:sldId id="277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9" autoAdjust="0"/>
    <p:restoredTop sz="94660"/>
  </p:normalViewPr>
  <p:slideViewPr>
    <p:cSldViewPr>
      <p:cViewPr varScale="1">
        <p:scale>
          <a:sx n="120" d="100"/>
          <a:sy n="120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9B190-2077-4B00-8D6E-928A0DEFC95B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B615-3A94-4C3A-993B-8091B647C3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42F-49AD-4310-9654-19EF02AE8FA4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60B7-7460-45F6-93FD-116292A489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E312-ACD2-47FA-BE76-286F12EA2CC3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DD5A-F053-441F-A7D6-6BBF2DCFA6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AEE1-2336-4641-9E67-962423592141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DBD7-D0EF-4876-B6CD-AA825CFAFE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6908-579D-417D-835C-4C408B1F3422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4AE00-3DC3-4617-8985-6FDB011266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8B5-7063-4878-82C4-8012B99C0750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62AAE-1FA1-41F3-8792-E34EF2C82B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E450-0E5B-4557-A347-9579676735C9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60EC-B0E5-4D35-A855-9A79BC1CAA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086D-CB27-493A-9438-3364DA56AB60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3268-BFDC-4E96-886F-BF79F9B8B3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7038-4AA1-41DC-A0D4-0486F389A9CA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69DA-6BD1-4096-97D1-C163A1F9CB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5FAD-CC7A-4993-8EE9-8B9CD2629C44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C17E-3509-45E6-B4A6-07DFE1DB0D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012F-BDA5-4321-A591-DFD0DB395AD7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945E-66B0-4FBC-8239-E5D6A77A97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E1DC-E74C-4FC7-923D-9BEC115FF997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6490-2B3F-48EF-93E4-1F3C22CEA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905B-4744-4D42-AA24-9A1F01085678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6118-4FBD-46C2-B594-8F3B77BD58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4F98-0069-49A1-9960-3743DC0AD0C0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460C-BCD6-4EDD-8BBC-A1CCF38613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FBA9-43E3-4533-81E3-E1A25C7500CC}" type="datetimeFigureOut">
              <a:rPr lang="cs-CZ"/>
              <a:pPr>
                <a:defRPr/>
              </a:pPr>
              <a:t>27.9.2010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2240E2-8707-46F2-891B-5C8DE2DD57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7772400" cy="1857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700" b="1" cap="all" dirty="0" smtClean="0"/>
              <a:t>využívání filmů v sociální práci</a:t>
            </a:r>
            <a:r>
              <a:rPr lang="en-US" sz="2700" b="1" cap="all" dirty="0" smtClean="0"/>
              <a:t>: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b="1" cap="all" dirty="0" smtClean="0"/>
              <a:t>kulturní praxe jako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b="1" cap="all" dirty="0" smtClean="0"/>
              <a:t>metoda komplexního a humanistického přístupu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b="1" cap="all" dirty="0" smtClean="0"/>
              <a:t>k pomáhající činnosti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827088" y="2205038"/>
            <a:ext cx="7429500" cy="371475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chemeClr val="tx1"/>
                </a:solidFill>
                <a:latin typeface="Arial" charset="0"/>
              </a:rPr>
              <a:t>Seminář 2 Úloha experta</a:t>
            </a:r>
            <a:r>
              <a:rPr lang="cs-CZ" smtClean="0">
                <a:solidFill>
                  <a:srgbClr val="898989"/>
                </a:solidFill>
                <a:latin typeface="Arial" charset="0"/>
              </a:rPr>
              <a:t>  </a:t>
            </a:r>
          </a:p>
          <a:p>
            <a:pPr algn="l" eaLnBrk="1" hangingPunct="1"/>
            <a:r>
              <a:rPr lang="cs-CZ" smtClean="0">
                <a:solidFill>
                  <a:schemeClr val="tx1"/>
                </a:solidFill>
              </a:rPr>
              <a:t>Film jako manuál správného chováni nebo zdroj nezávislosti </a:t>
            </a:r>
          </a:p>
          <a:p>
            <a:pPr algn="l" eaLnBrk="1" hangingPunct="1"/>
            <a:r>
              <a:rPr lang="cs-CZ" smtClean="0">
                <a:solidFill>
                  <a:schemeClr val="tx1"/>
                </a:solidFill>
              </a:rPr>
              <a:t>Terapeutický film uklidní nebo vzrušuje</a:t>
            </a:r>
          </a:p>
          <a:p>
            <a:pPr algn="l" eaLnBrk="1" hangingPunct="1"/>
            <a:r>
              <a:rPr lang="cs-CZ" smtClean="0">
                <a:solidFill>
                  <a:schemeClr val="tx1"/>
                </a:solidFill>
              </a:rPr>
              <a:t>Film klade otázky nebo odpovídá na ni</a:t>
            </a:r>
          </a:p>
          <a:p>
            <a:pPr algn="l" eaLnBrk="1" hangingPunct="1"/>
            <a:endParaRPr lang="cs-CZ" smtClean="0">
              <a:solidFill>
                <a:srgbClr val="898989"/>
              </a:solidFill>
              <a:latin typeface="Arial" charset="0"/>
            </a:endParaRPr>
          </a:p>
          <a:p>
            <a:pPr algn="l" eaLnBrk="1" hangingPunct="1"/>
            <a:endParaRPr lang="cs-CZ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Cvičení 2 </a:t>
            </a:r>
            <a:r>
              <a:rPr lang="cs-CZ" sz="4000" smtClean="0"/>
              <a:t>Analýza filmu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800" smtClean="0"/>
              <a:t>Pes, který uvnitř byl kočkou (</a:t>
            </a:r>
            <a:r>
              <a:rPr lang="cs-CZ" sz="2800" i="1" smtClean="0"/>
              <a:t>The dog who was a cat incide</a:t>
            </a:r>
            <a:r>
              <a:rPr lang="cs-CZ" sz="2800" smtClean="0"/>
              <a:t>)</a:t>
            </a:r>
            <a:r>
              <a:rPr lang="cs-CZ" smtClean="0"/>
              <a:t> Siri Melchior, 2002</a:t>
            </a:r>
            <a:endParaRPr lang="cs-CZ" b="1" smtClean="0"/>
          </a:p>
          <a:p>
            <a:pPr>
              <a:buFont typeface="Arial" charset="0"/>
              <a:buNone/>
            </a:pPr>
            <a:r>
              <a:rPr lang="cs-CZ" smtClean="0"/>
              <a:t>Otázky</a:t>
            </a:r>
          </a:p>
          <a:p>
            <a:r>
              <a:rPr lang="cs-CZ" smtClean="0"/>
              <a:t>Má nebo ne problém hlavní postava? </a:t>
            </a:r>
          </a:p>
          <a:p>
            <a:r>
              <a:rPr lang="cs-CZ" smtClean="0"/>
              <a:t>Z čeho se ten problém sestává? </a:t>
            </a:r>
          </a:p>
          <a:p>
            <a:r>
              <a:rPr lang="cs-CZ" smtClean="0"/>
              <a:t>S kým můžeme porovnat hlavní postavu?</a:t>
            </a:r>
          </a:p>
          <a:p>
            <a:r>
              <a:rPr lang="cs-CZ" smtClean="0"/>
              <a:t>Jak ten problém byl vyřešen a ba byl li vyřešen?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075613" cy="1084263"/>
          </a:xfrm>
        </p:spPr>
        <p:txBody>
          <a:bodyPr/>
          <a:lstStyle/>
          <a:p>
            <a:r>
              <a:rPr lang="cs-CZ" sz="4000" smtClean="0"/>
              <a:t>Má nebo ne problém hlavní postava? </a:t>
            </a:r>
            <a:br>
              <a:rPr lang="cs-CZ" sz="4000" smtClean="0"/>
            </a:br>
            <a:endParaRPr lang="cs-CZ" sz="4000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smtClean="0"/>
              <a:t>Schovává od sobe a neakceptuje svoje přítomné „Já“</a:t>
            </a:r>
          </a:p>
          <a:p>
            <a:r>
              <a:rPr lang="cs-CZ" sz="2800" smtClean="0"/>
              <a:t>Má bipolární poruchu (co je symptomem schizofrenie), co je typické pro bezdomovci , a potřebují speciální léčbu a komplexní sociální podporu</a:t>
            </a:r>
          </a:p>
          <a:p>
            <a:r>
              <a:rPr lang="cs-CZ" sz="2800" smtClean="0"/>
              <a:t>Má problém jen kvůli veřejným názorům – které předpisují být nebo kočkou anebo psem</a:t>
            </a:r>
          </a:p>
          <a:p>
            <a:r>
              <a:rPr lang="cs-CZ" sz="2800" smtClean="0"/>
              <a:t>Psi a kočky se ho nevšímá, proto že na jednou objevuje něco, co se jim nelibí, a už je sám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 čeho se ten problém sestává? 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Podle psychosyntezu to je původní problém každého: psychika člověka se sestává z sub-osobností, a člověk musí s tím pracovat</a:t>
            </a:r>
          </a:p>
          <a:p>
            <a:r>
              <a:rPr lang="cs-CZ" smtClean="0"/>
              <a:t>Podle radikální psychologie a teorie symbolické interakce člověk má konflikt mezi  svým přítomným Já a tím,co on manifestuje pro společnost, ale už nikdy svého „Já“ pro veřejnost se nezbaví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 čeho se ten problém sestává?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Podle ekologického (a systematického) přístupu má nepříjemnou zkušenost  a vzájemně odporný vzorky chování, například od rodičů</a:t>
            </a:r>
          </a:p>
          <a:p>
            <a:r>
              <a:rPr lang="cs-CZ" smtClean="0"/>
              <a:t>Podle revolučního přístupu problém je v společnosti a jejích předpisů, musí se naučit tolerovat a akceptovat, že lidé jsou různé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S kým můžeme porovnat </a:t>
            </a:r>
            <a:br>
              <a:rPr lang="cs-CZ" sz="4000" smtClean="0"/>
            </a:br>
            <a:r>
              <a:rPr lang="cs-CZ" sz="4000" smtClean="0"/>
              <a:t>hlavní postavu?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Transgender (transsexuál) </a:t>
            </a:r>
          </a:p>
          <a:p>
            <a:r>
              <a:rPr lang="cs-CZ" smtClean="0"/>
              <a:t>Jakýkoliv člověk – každý má svou „kočku“ a musí najít způsob jak s ní žit </a:t>
            </a:r>
          </a:p>
          <a:p>
            <a:r>
              <a:rPr lang="cs-CZ" smtClean="0"/>
              <a:t>Člověk, který nemá strach se své upřímnosti, ale platí za to osamělostí</a:t>
            </a:r>
          </a:p>
          <a:p>
            <a:r>
              <a:rPr lang="cs-CZ" smtClean="0"/>
              <a:t>Člověk v moderní době, která požaduje sledování dost různých pravidel, s čeho vypadáme jako psi i když jsme kočky a naopak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 Jak ten problém byl vyřešen </a:t>
            </a:r>
            <a:br>
              <a:rPr lang="cs-CZ" sz="4000" smtClean="0"/>
            </a:br>
            <a:r>
              <a:rPr lang="cs-CZ" sz="4000" smtClean="0"/>
              <a:t>a ba byl li vyřešen? 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Případ potopeni a vypracování týmu mezi kočkou a psem</a:t>
            </a:r>
          </a:p>
          <a:p>
            <a:r>
              <a:rPr lang="cs-CZ" smtClean="0"/>
              <a:t>Potkání další „cizí“ pro veřejnost osoby (kočky se psem uvnitř)</a:t>
            </a:r>
          </a:p>
          <a:p>
            <a:pPr>
              <a:buFont typeface="Arial" charset="0"/>
              <a:buNone/>
            </a:pPr>
            <a:r>
              <a:rPr lang="cs-CZ" smtClean="0"/>
              <a:t>Jakému přístupu odpovídá způsob zvládáni, uvedený ve filmu?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Výběr filmu podle vlastního přístupu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Příklad 1 Sledování humanistického přístupu zahrnuje podmínečnost norem (neexistuje správné odpovědi na to, co je normální a co ne) a prioritu balance se sebou (ocenění souladu s sebou jako důležitějšího než balance mezi světem a člověkem), a </a:t>
            </a:r>
            <a:r>
              <a:rPr lang="cs-CZ" i="1" smtClean="0"/>
              <a:t>Lilo a Stitch</a:t>
            </a:r>
            <a:r>
              <a:rPr lang="cs-CZ" smtClean="0"/>
              <a:t> je dobrým příkladem uskutečnění tohoto přístupu v terapii  náhradních rodin,  zlepšování dovednosti asertivního chování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Výběr filmu podle vlastního přístupu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Příklad 2 Sledováni radikální psychologie se sestává c akceptování podmínečnosti norem a zaměřením na vývoj, </a:t>
            </a:r>
            <a:r>
              <a:rPr lang="cs-CZ" i="1" smtClean="0"/>
              <a:t>motto</a:t>
            </a:r>
            <a:r>
              <a:rPr lang="cs-CZ" smtClean="0"/>
              <a:t> tohoto přístup je </a:t>
            </a:r>
            <a:r>
              <a:rPr lang="cs-CZ" b="1" i="1" smtClean="0"/>
              <a:t>děsně žit ale nežit je děsnější</a:t>
            </a:r>
            <a:r>
              <a:rPr lang="cs-CZ" smtClean="0"/>
              <a:t>  Madagaskar je film o tom, jako člověka podvádí jeho vlastní hodnoty, a z čeho on najde smysl pro život i přes to, že neexistuje ani jedné ideji a cílu, který zajišťuje porozuměni a jistotu navždy.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Výběr filmu podle vlastního přístupu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Otázky: </a:t>
            </a:r>
          </a:p>
          <a:p>
            <a:pPr>
              <a:buFont typeface="Arial" charset="0"/>
              <a:buNone/>
            </a:pPr>
            <a:r>
              <a:rPr lang="cs-CZ" smtClean="0"/>
              <a:t>Najdete film, který se vám libí a který ilustruje váš přistup? </a:t>
            </a:r>
          </a:p>
          <a:p>
            <a:pPr>
              <a:buFont typeface="Arial" charset="0"/>
              <a:buNone/>
            </a:pPr>
            <a:r>
              <a:rPr lang="cs-CZ" smtClean="0"/>
              <a:t>Co myslíte na filmy Jiří Menzela, jakému přístupu  patří? </a:t>
            </a:r>
          </a:p>
          <a:p>
            <a:pPr>
              <a:buFont typeface="Arial" charset="0"/>
              <a:buNone/>
            </a:pPr>
            <a:r>
              <a:rPr lang="cs-CZ" smtClean="0"/>
              <a:t>Co myslíte na čerta jako sociálního pracovníka, v rámce jakého přístupu pracuje?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Expert: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Vymezuje patření filmů určitým přístupům (možnost a odůvodněnost interpretovat film v rámce přístupu), definuje varietu problém, které film předvádí, a taky schválí všechny problemy do jediného přístupu a kvůli tomu, problémy budou zapojeny mezi sebou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Čtyři důležité úkoly práce experta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smtClean="0"/>
              <a:t>Zakotvit názor na film a jeho použití do své obecné pozice v práci </a:t>
            </a:r>
          </a:p>
          <a:p>
            <a:r>
              <a:rPr lang="cs-CZ" sz="2800" smtClean="0"/>
              <a:t>Ohodnotit film podle toho, jaké přístupy, teorii a sociální problémy film projevuje </a:t>
            </a:r>
          </a:p>
          <a:p>
            <a:r>
              <a:rPr lang="cs-CZ" sz="2800" smtClean="0"/>
              <a:t>Udělat selekci z filmů, rozluštit podle kriteria „vhodnost-nevhodnost“</a:t>
            </a:r>
          </a:p>
          <a:p>
            <a:r>
              <a:rPr lang="cs-CZ" sz="2800" smtClean="0"/>
              <a:t>Stvořit svoje interpretaci filmu a dokonce neustalé pracovat s svým postavení k práci</a:t>
            </a:r>
            <a:r>
              <a:rPr lang="cs-CZ" smtClean="0"/>
              <a:t> 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Konstruování problémů a přístup</a:t>
            </a:r>
          </a:p>
        </p:txBody>
      </p:sp>
      <p:pic>
        <p:nvPicPr>
          <p:cNvPr id="49161" name="Picture 9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4038600" cy="3197225"/>
          </a:xfrm>
        </p:spPr>
      </p:pic>
      <p:sp>
        <p:nvSpPr>
          <p:cNvPr id="49162" name="Rectangle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400" i="1" smtClean="0"/>
              <a:t>Lví král</a:t>
            </a:r>
            <a:r>
              <a:rPr lang="cs-CZ" sz="2400" smtClean="0"/>
              <a:t> zahrnuje problém </a:t>
            </a:r>
          </a:p>
          <a:p>
            <a:r>
              <a:rPr lang="cs-CZ" sz="2400" smtClean="0"/>
              <a:t>vědění a stylů vědění, váhy hodnot pro kvalitu vědění;  </a:t>
            </a:r>
          </a:p>
          <a:p>
            <a:r>
              <a:rPr lang="cs-CZ" sz="2400" smtClean="0"/>
              <a:t>vychování děti a cíle rodičů; </a:t>
            </a:r>
          </a:p>
          <a:p>
            <a:r>
              <a:rPr lang="cs-CZ" sz="2400" smtClean="0"/>
              <a:t>osud a povést člověka, </a:t>
            </a:r>
          </a:p>
          <a:p>
            <a:pPr>
              <a:buFont typeface="Arial" charset="0"/>
              <a:buNone/>
            </a:pPr>
            <a:r>
              <a:rPr lang="cs-CZ" sz="2400" smtClean="0"/>
              <a:t>Základem filmu je ekologický přístup a život v balanci mezi sebou a světem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Konstruování problémů a přístup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4038600" cy="3124200"/>
          </a:xfrm>
        </p:spPr>
      </p:pic>
      <p:sp>
        <p:nvSpPr>
          <p:cNvPr id="52229" name="Rectangl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1800" smtClean="0"/>
              <a:t>Madagaskar popisuje </a:t>
            </a:r>
          </a:p>
          <a:p>
            <a:r>
              <a:rPr lang="cs-CZ" sz="1800" smtClean="0"/>
              <a:t>různé hodnoty přes postavy, každá postava uskutečňuje nějakou hodnotu jako nadhodnocenou ideji,  ale po krizi středního věku každé zvíře dostává pochyb o smyslu svého života, a setká se s nevyhnutelností změny hodnot;  </a:t>
            </a:r>
          </a:p>
          <a:p>
            <a:r>
              <a:rPr lang="cs-CZ" sz="1800" smtClean="0"/>
              <a:t>druhy skupin a co udržuje lidí ve skupině, psychologické základy fungování skupin; </a:t>
            </a:r>
          </a:p>
          <a:p>
            <a:r>
              <a:rPr lang="cs-CZ" sz="1800" smtClean="0"/>
              <a:t>způsoby zvládání s neočekávanými situacemi. </a:t>
            </a:r>
          </a:p>
          <a:p>
            <a:pPr>
              <a:buFont typeface="Arial" charset="0"/>
              <a:buNone/>
            </a:pPr>
            <a:r>
              <a:rPr lang="cs-CZ" sz="1800" smtClean="0"/>
              <a:t>A všechna témata jsou zapojena  do radikální psychologie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Expert 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Ohodnotí  neprospěšné a dokonce škodlivé (vulgární a pseudo-odborní ) interpretace filmů, analyzuje jejich zdroj a eventuální důsledky jejich rozšiřování. Stejné filmy můžou být ohodnoceny jako vyhovující nebo ne pro praxi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Příklady nevhodné interpretace filmu podle úlohy experta 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Příklad 1 </a:t>
            </a:r>
            <a:r>
              <a:rPr lang="cs-CZ" i="1" smtClean="0"/>
              <a:t>Madagaskar</a:t>
            </a:r>
            <a:r>
              <a:rPr lang="cs-CZ" smtClean="0"/>
              <a:t> byl popsán jako film na prevenci útěku děti s ústavů:  jaké riskantní situace dostanou po setkáni se světem </a:t>
            </a:r>
          </a:p>
          <a:p>
            <a:pPr>
              <a:lnSpc>
                <a:spcPct val="90000"/>
              </a:lnSpc>
            </a:pPr>
            <a:r>
              <a:rPr lang="cs-CZ" smtClean="0"/>
              <a:t>Příklad 2 V české anotaci  k </a:t>
            </a:r>
            <a:r>
              <a:rPr lang="cs-CZ" i="1" smtClean="0"/>
              <a:t>Lilo a Stitch</a:t>
            </a:r>
            <a:r>
              <a:rPr lang="cs-CZ" smtClean="0"/>
              <a:t> bylo napsáno, že Stitchove  srdce se mění, a on přestane být agresivním, ale s psychologického pohledu Stitčův negativní afekt dává mu možnost vyvíjet své emoci, a ten afekt zůstává ale jako zdroj kreativity.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Expert rozlišuje </a:t>
            </a:r>
            <a:br>
              <a:rPr lang="cs-CZ" sz="4000" smtClean="0"/>
            </a:br>
            <a:r>
              <a:rPr lang="cs-CZ" sz="4000" smtClean="0"/>
              <a:t>následující kategorie filmu: </a:t>
            </a:r>
          </a:p>
        </p:txBody>
      </p:sp>
      <p:sp>
        <p:nvSpPr>
          <p:cNvPr id="56329" name="Rectangl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Film není k ničemu, ani pro kritický rozbor, jen co expert může udělat to je </a:t>
            </a:r>
            <a:r>
              <a:rPr lang="cs-CZ" i="1" smtClean="0"/>
              <a:t>stebinti  (</a:t>
            </a:r>
            <a:r>
              <a:rPr lang="cs-CZ" smtClean="0"/>
              <a:t>pojem s žargonu hippie: vysmát, podrobit ostrakismu  a udělat z toho karikaturu)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Expert rozlišuje </a:t>
            </a:r>
            <a:br>
              <a:rPr lang="cs-CZ" sz="4000" smtClean="0"/>
            </a:br>
            <a:r>
              <a:rPr lang="cs-CZ" sz="4000" smtClean="0"/>
              <a:t>následující kategorie filmu: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Film působí akceptování předpisů a natočen natolik atraktivně, že lidé to berou za dojetí , filmy podporují nekritické názory  a programují chování podle vzorku anebo požadavků vlády či veřejnosti,  expert to analyzuje a odmaskuje přítomný  axiologický stav filmu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</a:t>
            </a:r>
          </a:p>
        </p:txBody>
      </p:sp>
      <p:sp>
        <p:nvSpPr>
          <p:cNvPr id="61445" name="Rectangle 5"/>
          <p:cNvSpPr>
            <a:spLocks noGrp="1"/>
          </p:cNvSpPr>
          <p:nvPr>
            <p:ph type="body" sz="half" idx="1"/>
          </p:nvPr>
        </p:nvSpPr>
        <p:spPr>
          <a:xfrm>
            <a:off x="395288" y="1628775"/>
            <a:ext cx="3097212" cy="3600450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cs-CZ" sz="1800" smtClean="0"/>
              <a:t>Vlna filmů 90-ch let o bezohlednosti mladých lidi a neschopnosti skutečného systému  justice zvládnout s tím, filmy byly plny nepolepšitelnými puberťáky a úplatné obhájci (veřejnost akceptovala ten názor a požadovala, aby vláda zpřísnila přístup k justici)</a:t>
            </a:r>
            <a:r>
              <a:rPr lang="cs-CZ" sz="2400" smtClean="0"/>
              <a:t> </a:t>
            </a:r>
          </a:p>
        </p:txBody>
      </p:sp>
      <p:pic>
        <p:nvPicPr>
          <p:cNvPr id="61448" name="obrázek 1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343025"/>
            <a:ext cx="3660775" cy="2443163"/>
          </a:xfrm>
          <a:noFill/>
          <a:ln/>
        </p:spPr>
      </p:pic>
      <p:pic>
        <p:nvPicPr>
          <p:cNvPr id="61449" name="obrázek 4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4076700"/>
            <a:ext cx="1739900" cy="2232025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Expert rozlišuje </a:t>
            </a:r>
            <a:br>
              <a:rPr lang="cs-CZ" sz="4000" smtClean="0"/>
            </a:br>
            <a:r>
              <a:rPr lang="cs-CZ" sz="4000" smtClean="0"/>
              <a:t>následující kategorie filmu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hledá a analyzuje filmy, který </a:t>
            </a:r>
            <a:r>
              <a:rPr lang="cs-CZ" b="1" i="1" smtClean="0"/>
              <a:t>ilustrují nějakou teorii lepše, než nejdetailnější přednáška</a:t>
            </a:r>
            <a:r>
              <a:rPr lang="cs-CZ" smtClean="0"/>
              <a:t>, a dobře spojuje hodnoty a teoretické pojmy  –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smtClean="0"/>
              <a:t>Moje odkrytí 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3092450" cy="2185988"/>
          </a:xfrm>
        </p:spPr>
      </p:pic>
      <p:pic>
        <p:nvPicPr>
          <p:cNvPr id="6451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95738" y="1412875"/>
            <a:ext cx="1801812" cy="2257425"/>
          </a:xfrm>
        </p:spPr>
      </p:pic>
      <p:pic>
        <p:nvPicPr>
          <p:cNvPr id="64520" name="Picture 8"/>
          <p:cNvPicPr>
            <a:picLocks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588125" y="1412875"/>
            <a:ext cx="1882775" cy="2187575"/>
          </a:xfrm>
        </p:spPr>
      </p:pic>
      <p:pic>
        <p:nvPicPr>
          <p:cNvPr id="64521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39750" y="4005263"/>
            <a:ext cx="3095625" cy="2187575"/>
          </a:xfrm>
        </p:spPr>
      </p:pic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396875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4437063"/>
            <a:ext cx="2447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Expert rozlišuje </a:t>
            </a:r>
            <a:br>
              <a:rPr lang="cs-CZ" sz="4000" smtClean="0"/>
            </a:br>
            <a:r>
              <a:rPr lang="cs-CZ" sz="4000" smtClean="0"/>
              <a:t>následující kategorie filmu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628775"/>
            <a:ext cx="1943100" cy="2185988"/>
          </a:xfrm>
        </p:spPr>
      </p:pic>
      <p:sp>
        <p:nvSpPr>
          <p:cNvPr id="66566" name="Rectangle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800" smtClean="0"/>
              <a:t>Filmy, který jsou možné interpretovat podle různých přístupů , filmy, který složitější než jakákoliv teorie, expert využívá pro sobe a svůj odborní (a nejen odborní )vývoj</a:t>
            </a:r>
          </a:p>
        </p:txBody>
      </p:sp>
      <p:pic>
        <p:nvPicPr>
          <p:cNvPr id="66567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1628775"/>
            <a:ext cx="1546225" cy="2185988"/>
          </a:xfrm>
          <a:noFill/>
          <a:ln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628775"/>
            <a:ext cx="16208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775" y="1557338"/>
            <a:ext cx="17002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cs-CZ" smtClean="0"/>
              <a:t>Názor na film a obecná pozice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411663"/>
          </a:xfrm>
        </p:spPr>
        <p:txBody>
          <a:bodyPr/>
          <a:lstStyle/>
          <a:p>
            <a:pPr eaLnBrk="1" hangingPunct="1"/>
            <a:r>
              <a:rPr lang="cs-CZ" smtClean="0"/>
              <a:t>Zjišťuje svůj názor na film a jeho použití v praxi jako dílčí část své obecné odborné pozice (jakému přístupu patří, jak se všímá určitému problému)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Otázka: Z čeho se sestává odborníkova  pozice?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/>
              <a:t>Funkcionalistický </a:t>
            </a:r>
            <a:br>
              <a:rPr lang="cs-CZ" sz="4000" b="1" smtClean="0"/>
            </a:br>
            <a:r>
              <a:rPr lang="cs-CZ" sz="4000" b="1" smtClean="0"/>
              <a:t> přístup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Divák musí projít od zmatku k uklidnění, a uvěřit v ideji rovnováhy mezi sebou a veřejností</a:t>
            </a:r>
          </a:p>
          <a:p>
            <a:r>
              <a:rPr lang="cs-CZ" smtClean="0"/>
              <a:t>Film funguje jako odpověď na otázku: „Jak dosáhnout  rovnováhy, uskutečnit svou zodpovědnost a požadavky veřejnosti?“</a:t>
            </a:r>
          </a:p>
          <a:p>
            <a:r>
              <a:rPr lang="cs-CZ" smtClean="0"/>
              <a:t>Film přenáší hodnoty a vzorky chování </a:t>
            </a:r>
          </a:p>
          <a:p>
            <a:r>
              <a:rPr lang="cs-CZ" smtClean="0"/>
              <a:t>Filmy o převýchově, o úspěchu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Příklad funkcionalistického přístupu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mtClean="0"/>
              <a:t>Animovaný film </a:t>
            </a:r>
            <a:r>
              <a:rPr lang="cs-CZ" i="1" smtClean="0"/>
              <a:t>Cloud Cover</a:t>
            </a:r>
            <a:r>
              <a:rPr lang="cs-CZ" smtClean="0"/>
              <a:t> (2000) od Lisbeth Svärling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mtClean="0"/>
              <a:t>Otázky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Jak můžeme interpretovat ten černý mraček nad hlavou postavy?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Čemu ten mrak překazí?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Jaké konstruktivní a destruktivní způsoby využívá postava na zvládnuti, proč chce s tím zvládnout?   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Co ji konečné pomohlo?</a:t>
            </a:r>
          </a:p>
          <a:p>
            <a:pPr>
              <a:lnSpc>
                <a:spcPct val="90000"/>
              </a:lnSpc>
            </a:pPr>
            <a:endParaRPr lang="cs-CZ" sz="2800" smtClean="0"/>
          </a:p>
          <a:p>
            <a:pPr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/>
              <a:t>Identifikace své pozice: </a:t>
            </a:r>
            <a:br>
              <a:rPr lang="cs-CZ" sz="4000" b="1" smtClean="0"/>
            </a:br>
            <a:r>
              <a:rPr lang="cs-CZ" sz="4000" smtClean="0"/>
              <a:t>Úkol 1 Můj stav k normám  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Vyberte jeden z dvou tvrzení jako nejvhodnější pro vás </a:t>
            </a:r>
          </a:p>
          <a:p>
            <a:r>
              <a:rPr lang="cs-CZ" smtClean="0"/>
              <a:t>1a. Veřejnost má své požadavky k chování a vývoji děti, které rodiče musí dodržovat </a:t>
            </a:r>
          </a:p>
          <a:p>
            <a:r>
              <a:rPr lang="cs-CZ" smtClean="0"/>
              <a:t>1b. Rodiče v první řadě musí byt citliví k citům dítěte a omezit tlak veřejných předpisů.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/>
              <a:t>Identifikace své pozice: </a:t>
            </a:r>
            <a:br>
              <a:rPr lang="cs-CZ" sz="4000" b="1" smtClean="0"/>
            </a:br>
            <a:r>
              <a:rPr lang="cs-CZ" sz="4000" smtClean="0"/>
              <a:t>Úkol 1 Můj stav k normám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mtClean="0"/>
              <a:t>Vyberte jeden z dvou tvrzení jako nejvhodnější pro vás </a:t>
            </a:r>
          </a:p>
          <a:p>
            <a:pPr>
              <a:lnSpc>
                <a:spcPct val="90000"/>
              </a:lnSpc>
            </a:pPr>
            <a:r>
              <a:rPr lang="cs-CZ" smtClean="0"/>
              <a:t>2a. Projevy sexualita jsou různobarevný, a pro to nemůže existovat jiné normy, než souhlas a dobrá vůle partnera.</a:t>
            </a:r>
          </a:p>
          <a:p>
            <a:pPr>
              <a:lnSpc>
                <a:spcPct val="90000"/>
              </a:lnSpc>
            </a:pPr>
            <a:r>
              <a:rPr lang="cs-CZ" smtClean="0"/>
              <a:t>2b. Jedny druhy sexuálního chování jsou normálnější než druhy jiný, a docela perverze jsou svědkem nějakých problémů v minulosti a dokonce i duševní potíže.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/>
              <a:t>Identifikace své pozice: </a:t>
            </a:r>
            <a:br>
              <a:rPr lang="cs-CZ" sz="4000" b="1" smtClean="0"/>
            </a:br>
            <a:r>
              <a:rPr lang="cs-CZ" sz="4000" smtClean="0"/>
              <a:t>Úkol 1 Můj stav k normám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800" smtClean="0"/>
              <a:t>Vyberte jeden z dvou tvrzení jako nejvhodnější pro vás</a:t>
            </a:r>
          </a:p>
          <a:p>
            <a:r>
              <a:rPr lang="cs-CZ" sz="2800" smtClean="0"/>
              <a:t>3a.  Lidé, kteří mají nějaký handicap, nemůžou dosáhnout stejné stupně psychického vývoje jako zdravější lidé, a proto musíme jich podporovat. </a:t>
            </a:r>
          </a:p>
          <a:p>
            <a:r>
              <a:rPr lang="cs-CZ" sz="2800" smtClean="0"/>
              <a:t>3b. Není to potřeba použit k ohodnocení psychického vývoje stupňování, protože lidé mají různé úkoly a schopnosti, mezi sebou nejsou na porovnání.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/>
              <a:t>Identifikace své pozice:</a:t>
            </a:r>
            <a:br>
              <a:rPr lang="cs-CZ" sz="4000" b="1" smtClean="0"/>
            </a:br>
            <a:r>
              <a:rPr lang="cs-CZ" sz="2800" smtClean="0"/>
              <a:t>úkol 2 Můj názor k cílům pomáhající práce</a:t>
            </a:r>
            <a:r>
              <a:rPr lang="cs-CZ" sz="4000" b="1" smtClean="0"/>
              <a:t>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smtClean="0"/>
              <a:t>Vyberte jen jedno tvrzeni, které odpovídá vašemu názoru na cíl pomáhající práce: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1. Podporovat akceptováni klientem sebe jako zakládá akceptování  jiných a rovnováhy s sebou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2. Zlepšit názor veřejnosti  a vypracovat lepši prostředí pro své klienty (a spolu s nimi)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3. Pomoc klientovi v přijeti nerozhodnosti většiny problémů a podporovat nezávislost od veřejného tlaku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4. Vyrovnat osobnost klienta a požadavky veřejnosti, zahájit rovnováhu mezi klientem a prostředí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 </a:t>
            </a:r>
            <a:r>
              <a:rPr lang="cs-CZ" sz="280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Klič k úkolům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Akceptováni norem 1a, 2b, 3a</a:t>
            </a:r>
          </a:p>
          <a:p>
            <a:r>
              <a:rPr lang="cs-CZ" smtClean="0"/>
              <a:t>Kritizováni norem 1b, 2a, 3b</a:t>
            </a:r>
          </a:p>
          <a:p>
            <a:pPr>
              <a:buFont typeface="Arial" charset="0"/>
              <a:buNone/>
            </a:pPr>
            <a:r>
              <a:rPr lang="cs-CZ" smtClean="0"/>
              <a:t>1 – humanistický přístup</a:t>
            </a:r>
          </a:p>
          <a:p>
            <a:pPr>
              <a:buFont typeface="Arial" charset="0"/>
              <a:buNone/>
            </a:pPr>
            <a:r>
              <a:rPr lang="cs-CZ" smtClean="0"/>
              <a:t>2 – revoluční přístup</a:t>
            </a:r>
          </a:p>
          <a:p>
            <a:pPr>
              <a:buFont typeface="Arial" charset="0"/>
              <a:buNone/>
            </a:pPr>
            <a:r>
              <a:rPr lang="cs-CZ" smtClean="0"/>
              <a:t>3 – radikální (reflexivní) přístup</a:t>
            </a:r>
          </a:p>
          <a:p>
            <a:pPr>
              <a:buFont typeface="Arial" charset="0"/>
              <a:buNone/>
            </a:pPr>
            <a:r>
              <a:rPr lang="cs-CZ" smtClean="0"/>
              <a:t>4 – funkcionalistický přístup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Různobarevnost pozice expertu taxonomii </a:t>
            </a:r>
            <a:br>
              <a:rPr lang="cs-CZ" sz="3200" smtClean="0"/>
            </a:br>
            <a:r>
              <a:rPr lang="cs-CZ" sz="3200" smtClean="0"/>
              <a:t>sociálních teorií </a:t>
            </a:r>
            <a:r>
              <a:rPr lang="cs-CZ" sz="3200" i="1" smtClean="0"/>
              <a:t>Malholma Payna</a:t>
            </a:r>
            <a:r>
              <a:rPr lang="cs-CZ" sz="3200" smtClean="0"/>
              <a:t>  a </a:t>
            </a:r>
            <a:r>
              <a:rPr lang="cs-CZ" sz="3200" i="1" smtClean="0"/>
              <a:t>Jona Dewey</a:t>
            </a:r>
            <a:r>
              <a:rPr lang="cs-CZ" sz="4000" smtClean="0"/>
              <a:t>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84213" y="1628775"/>
            <a:ext cx="8229600" cy="4525963"/>
          </a:xfrm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356100" y="26368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987675" y="3716338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659563" y="3213100"/>
            <a:ext cx="15128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/>
              <a:t>Norma musí být,</a:t>
            </a:r>
          </a:p>
          <a:p>
            <a:pPr algn="ctr"/>
            <a:r>
              <a:rPr lang="cs-CZ" sz="1400"/>
              <a:t>a má své úlohy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563938" y="5084763"/>
            <a:ext cx="1584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/>
              <a:t>Rovnováha </a:t>
            </a:r>
          </a:p>
          <a:p>
            <a:pPr algn="ctr"/>
            <a:r>
              <a:rPr lang="cs-CZ" sz="1400"/>
              <a:t>a balance jako cíl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635375" y="1628775"/>
            <a:ext cx="165735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/>
              <a:t>Změna a vývoj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900113" y="3213100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/>
              <a:t>Norma </a:t>
            </a:r>
          </a:p>
          <a:p>
            <a:pPr algn="ctr"/>
            <a:r>
              <a:rPr lang="cs-CZ" sz="1400"/>
              <a:t>je podmínečná,  </a:t>
            </a:r>
          </a:p>
          <a:p>
            <a:pPr algn="ctr"/>
            <a:r>
              <a:rPr lang="cs-CZ" sz="1400"/>
              <a:t>a docela bráni reflexi</a:t>
            </a:r>
            <a:r>
              <a:rPr lang="cs-CZ"/>
              <a:t> 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500563" y="3933825"/>
            <a:ext cx="18002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/>
              <a:t>Funkcionalistický </a:t>
            </a:r>
          </a:p>
          <a:p>
            <a:pPr algn="ctr"/>
            <a:r>
              <a:rPr lang="cs-CZ" sz="1400" b="1"/>
              <a:t>přístup</a:t>
            </a:r>
            <a:r>
              <a:rPr lang="cs-CZ"/>
              <a:t>  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771775" y="3933825"/>
            <a:ext cx="143986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/>
              <a:t>Humanistický</a:t>
            </a:r>
          </a:p>
          <a:p>
            <a:pPr algn="ctr"/>
            <a:r>
              <a:rPr lang="cs-CZ" sz="1400" b="1"/>
              <a:t> přístup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771775" y="2636838"/>
            <a:ext cx="143986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/>
              <a:t>Radikální </a:t>
            </a:r>
          </a:p>
          <a:p>
            <a:pPr algn="ctr"/>
            <a:r>
              <a:rPr lang="cs-CZ" sz="1400" b="1"/>
              <a:t>přistup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500563" y="2708275"/>
            <a:ext cx="18002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/>
              <a:t>Revoluční </a:t>
            </a:r>
          </a:p>
          <a:p>
            <a:pPr algn="ctr"/>
            <a:r>
              <a:rPr lang="cs-CZ" sz="1600" b="1"/>
              <a:t>přístup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1400</Words>
  <PresentationFormat>On-screen Show (4:3)</PresentationFormat>
  <Paragraphs>134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Calibri</vt:lpstr>
      <vt:lpstr>Motiv sady Office</vt:lpstr>
      <vt:lpstr>VYUŽÍVÁNÍ FILMŮ V SOCIÁLNÍ PRÁCI:  KULTURNÍ PRAXE JAKO  METODA KOMPLEXNÍHO A HUMANISTICKÉHO PŘÍSTUPU  K POMÁHAJÍCÍ ČINNOSTI  </vt:lpstr>
      <vt:lpstr>Čtyři důležité úkoly práce experta</vt:lpstr>
      <vt:lpstr>Názor na film a obecná pozice</vt:lpstr>
      <vt:lpstr>Identifikace své pozice:  Úkol 1 Můj stav k normám  </vt:lpstr>
      <vt:lpstr>Identifikace své pozice:  Úkol 1 Můj stav k normám</vt:lpstr>
      <vt:lpstr>Identifikace své pozice:  Úkol 1 Můj stav k normám</vt:lpstr>
      <vt:lpstr>Identifikace své pozice: úkol 2 Můj názor k cílům pomáhající práce </vt:lpstr>
      <vt:lpstr>Klič k úkolům </vt:lpstr>
      <vt:lpstr>Různobarevnost pozice expertu taxonomii  sociálních teorií Malholma Payna  a Jona Dewey </vt:lpstr>
      <vt:lpstr>Cvičení 2 Analýza filmu</vt:lpstr>
      <vt:lpstr>Má nebo ne problém hlavní postava?  </vt:lpstr>
      <vt:lpstr>Z čeho se ten problém sestává? </vt:lpstr>
      <vt:lpstr>Z čeho se ten problém sestává?</vt:lpstr>
      <vt:lpstr>S kým můžeme porovnat  hlavní postavu?</vt:lpstr>
      <vt:lpstr> Jak ten problém byl vyřešen  a ba byl li vyřešen? </vt:lpstr>
      <vt:lpstr>Výběr filmu podle vlastního přístupu</vt:lpstr>
      <vt:lpstr>Výběr filmu podle vlastního přístupu</vt:lpstr>
      <vt:lpstr>Výběr filmu podle vlastního přístupu</vt:lpstr>
      <vt:lpstr>Expert:</vt:lpstr>
      <vt:lpstr>Konstruování problémů a přístup</vt:lpstr>
      <vt:lpstr>Konstruování problémů a přístup</vt:lpstr>
      <vt:lpstr>Expert </vt:lpstr>
      <vt:lpstr>Příklady nevhodné interpretace filmu podle úlohy experta </vt:lpstr>
      <vt:lpstr>Expert rozlišuje  následující kategorie filmu: </vt:lpstr>
      <vt:lpstr>Expert rozlišuje  následující kategorie filmu:</vt:lpstr>
      <vt:lpstr>Příklad </vt:lpstr>
      <vt:lpstr>Expert rozlišuje  následující kategorie filmu</vt:lpstr>
      <vt:lpstr>Moje odkrytí </vt:lpstr>
      <vt:lpstr>Expert rozlišuje  následující kategorie filmu</vt:lpstr>
      <vt:lpstr>Funkcionalistický   přístup</vt:lpstr>
      <vt:lpstr>Příklad funkcionalistického přístupu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využívání filmů v sociální práci:  kulturní praxe jako  metoda komplexního a humanistického přístupu  k pomáhající činnosti  </dc:title>
  <cp:lastModifiedBy>Victoria Schmidt</cp:lastModifiedBy>
  <cp:revision>99</cp:revision>
  <dcterms:modified xsi:type="dcterms:W3CDTF">2010-09-27T11:57:01Z</dcterms:modified>
</cp:coreProperties>
</file>