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C125352-2FCC-4451-83BC-DDFA4F6D54BD}" type="datetimeFigureOut">
              <a:rPr lang="cs-CZ" smtClean="0"/>
              <a:t>5.12.2011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A85D067-91C7-4346-A384-FDFB4204D71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9832" y="908720"/>
            <a:ext cx="5616624" cy="217552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400" dirty="0" smtClean="0">
                <a:solidFill>
                  <a:srgbClr val="00B0F0"/>
                </a:solidFill>
                <a:latin typeface="Verdana" pitchFamily="34" charset="0"/>
              </a:rPr>
              <a:t>Podniková </a:t>
            </a:r>
            <a:r>
              <a:rPr lang="cs-CZ" sz="2400" dirty="0" smtClean="0">
                <a:solidFill>
                  <a:srgbClr val="00B0F0"/>
                </a:solidFill>
                <a:latin typeface="Verdana" pitchFamily="34" charset="0"/>
              </a:rPr>
              <a:t>Ekonomika</a:t>
            </a:r>
            <a:br>
              <a:rPr lang="cs-CZ" sz="2400" dirty="0" smtClean="0">
                <a:solidFill>
                  <a:srgbClr val="00B0F0"/>
                </a:solidFill>
                <a:latin typeface="Verdana" pitchFamily="34" charset="0"/>
              </a:rPr>
            </a:br>
            <a:r>
              <a:rPr lang="cs-CZ" sz="2400" dirty="0" smtClean="0">
                <a:solidFill>
                  <a:srgbClr val="00B0F0"/>
                </a:solidFill>
                <a:latin typeface="Verdana" pitchFamily="34" charset="0"/>
              </a:rPr>
              <a:t/>
            </a:r>
            <a:br>
              <a:rPr lang="cs-CZ" sz="2400" dirty="0" smtClean="0">
                <a:solidFill>
                  <a:srgbClr val="00B0F0"/>
                </a:solidFill>
                <a:latin typeface="Verdana" pitchFamily="34" charset="0"/>
              </a:rPr>
            </a:br>
            <a:r>
              <a:rPr lang="cs-CZ" sz="2400" dirty="0" smtClean="0">
                <a:solidFill>
                  <a:srgbClr val="00B0F0"/>
                </a:solidFill>
                <a:latin typeface="Verdana" pitchFamily="34" charset="0"/>
              </a:rPr>
              <a:t>Seminář 6</a:t>
            </a:r>
            <a:br>
              <a:rPr lang="cs-CZ" sz="2400" dirty="0" smtClean="0">
                <a:solidFill>
                  <a:srgbClr val="00B0F0"/>
                </a:solidFill>
                <a:latin typeface="Verdana" pitchFamily="34" charset="0"/>
              </a:rPr>
            </a:br>
            <a:r>
              <a:rPr lang="cs-CZ" sz="2400" dirty="0" smtClean="0">
                <a:solidFill>
                  <a:srgbClr val="66FF33"/>
                </a:solidFill>
                <a:latin typeface="Verdana" pitchFamily="34" charset="0"/>
              </a:rPr>
              <a:t/>
            </a:r>
            <a:br>
              <a:rPr lang="cs-CZ" sz="2400" dirty="0" smtClean="0">
                <a:solidFill>
                  <a:srgbClr val="66FF33"/>
                </a:solidFill>
                <a:latin typeface="Verdana" pitchFamily="34" charset="0"/>
              </a:rPr>
            </a:br>
            <a:r>
              <a:rPr lang="cs-CZ" sz="2400" dirty="0" smtClean="0">
                <a:solidFill>
                  <a:srgbClr val="66FF33"/>
                </a:solidFill>
                <a:latin typeface="Verdana" pitchFamily="34" charset="0"/>
              </a:rPr>
              <a:t>Motivace a vedení lidí</a:t>
            </a:r>
            <a:br>
              <a:rPr lang="cs-CZ" sz="2400" dirty="0" smtClean="0">
                <a:solidFill>
                  <a:srgbClr val="66FF33"/>
                </a:solidFill>
                <a:latin typeface="Verdana" pitchFamily="34" charset="0"/>
              </a:rPr>
            </a:br>
            <a:r>
              <a:rPr lang="cs-CZ" sz="2400" dirty="0" smtClean="0">
                <a:solidFill>
                  <a:srgbClr val="66FF33"/>
                </a:solidFill>
                <a:latin typeface="Verdana" pitchFamily="34" charset="0"/>
              </a:rPr>
              <a:t>Základy marketingu</a:t>
            </a:r>
            <a:endParaRPr lang="cs-CZ" sz="2800" dirty="0" smtClean="0">
              <a:solidFill>
                <a:srgbClr val="66FF33"/>
              </a:solidFill>
              <a:latin typeface="Verdana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43808" y="3212976"/>
            <a:ext cx="5473700" cy="1439863"/>
          </a:xfrm>
        </p:spPr>
        <p:txBody>
          <a:bodyPr/>
          <a:lstStyle/>
          <a:p>
            <a:pPr algn="ctr" eaLnBrk="1" hangingPunct="1"/>
            <a:endParaRPr lang="cs-CZ" sz="1800" dirty="0" smtClean="0">
              <a:latin typeface="Verdana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cs-CZ" sz="1400" dirty="0" smtClean="0">
                <a:latin typeface="Verdana" pitchFamily="34" charset="0"/>
              </a:rPr>
              <a:t>Ing. Eva Štěpánková</a:t>
            </a:r>
          </a:p>
          <a:p>
            <a:pPr algn="l" eaLnBrk="1" hangingPunct="1">
              <a:spcBef>
                <a:spcPct val="0"/>
              </a:spcBef>
            </a:pPr>
            <a:r>
              <a:rPr lang="cs-CZ" sz="1400" dirty="0" smtClean="0">
                <a:latin typeface="Verdana" pitchFamily="34" charset="0"/>
              </a:rPr>
              <a:t>ESF MU</a:t>
            </a:r>
          </a:p>
          <a:p>
            <a:pPr algn="l" eaLnBrk="1" hangingPunct="1">
              <a:spcBef>
                <a:spcPct val="0"/>
              </a:spcBef>
            </a:pPr>
            <a:r>
              <a:rPr lang="cs-CZ" sz="1400" dirty="0" smtClean="0">
                <a:latin typeface="Verdana" pitchFamily="34" charset="0"/>
              </a:rPr>
              <a:t>Katedra podnikového hospodářství</a:t>
            </a:r>
          </a:p>
          <a:p>
            <a:pPr algn="l" eaLnBrk="1" hangingPunct="1">
              <a:spcBef>
                <a:spcPct val="0"/>
              </a:spcBef>
            </a:pPr>
            <a:r>
              <a:rPr lang="cs-CZ" sz="1400" dirty="0" smtClean="0">
                <a:latin typeface="Verdana" pitchFamily="34" charset="0"/>
              </a:rPr>
              <a:t>62740@mail.</a:t>
            </a:r>
            <a:r>
              <a:rPr lang="cs-CZ" sz="1400" dirty="0" err="1" smtClean="0">
                <a:latin typeface="Verdana" pitchFamily="34" charset="0"/>
              </a:rPr>
              <a:t>muni.cz</a:t>
            </a:r>
            <a:endParaRPr lang="cs-CZ" sz="1400" dirty="0" smtClean="0">
              <a:latin typeface="Verdana" pitchFamily="34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4797425"/>
            <a:ext cx="6118225" cy="17478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Motivace a vedení lidí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  <a:defRPr/>
            </a:pPr>
            <a:r>
              <a:rPr lang="cs-CZ" sz="1800" dirty="0"/>
              <a:t>Vyberte si libovolné pracovní místo a popište stručně, o jaké pracovní místo se jedná. Dále navrhněte motivační systém pro pracovníky na daném pracovním místě. Zaměřte se tedy postupně na vymezení zejména následujících položek: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600" dirty="0"/>
              <a:t>Ocenění práce (např. procentuální poměr základní a nadstavbové složky)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600" dirty="0"/>
              <a:t> Hmotné a společenské podmínky práce, zaměstnanecké výhody 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600" dirty="0"/>
              <a:t> Způsoby morálního ocenění práce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cs-CZ" sz="1600" dirty="0"/>
              <a:t> Způsoby zvyšování atraktivnosti a smysluplnosti práce</a:t>
            </a:r>
          </a:p>
          <a:p>
            <a:pPr lvl="1">
              <a:buFontTx/>
              <a:buNone/>
              <a:defRPr/>
            </a:pPr>
            <a:r>
              <a:rPr lang="cs-CZ" sz="1800" dirty="0">
                <a:solidFill>
                  <a:schemeClr val="tx1"/>
                </a:solidFill>
              </a:rPr>
              <a:t>Všechny zvolené postupy odůvodněte</a:t>
            </a:r>
            <a:r>
              <a:rPr lang="cs-CZ" sz="1600" dirty="0">
                <a:solidFill>
                  <a:schemeClr val="tx1"/>
                </a:solidFill>
              </a:rPr>
              <a:t>. </a:t>
            </a:r>
          </a:p>
          <a:p>
            <a:pPr marL="457200" indent="-457200">
              <a:spcAft>
                <a:spcPts val="600"/>
              </a:spcAft>
              <a:buFont typeface="Tahoma" pitchFamily="34" charset="0"/>
              <a:buAutoNum type="arabicPeriod"/>
              <a:defRPr/>
            </a:pPr>
            <a:endParaRPr lang="cs-CZ" sz="1800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  <a:defRPr/>
            </a:pPr>
            <a:r>
              <a:rPr lang="cs-CZ" sz="1800" dirty="0"/>
              <a:t>Co je </a:t>
            </a:r>
            <a:r>
              <a:rPr lang="cs-CZ" sz="1800" dirty="0" err="1"/>
              <a:t>kafeteria</a:t>
            </a:r>
            <a:r>
              <a:rPr lang="cs-CZ" sz="1800" dirty="0"/>
              <a:t> systém? Jaké jsou jeho výhody a nevýhody?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Marketing a marketingový mix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cs-CZ" sz="1800" dirty="0"/>
              <a:t>Jaké komunikační programy (</a:t>
            </a:r>
            <a:r>
              <a:rPr lang="cs-CZ" sz="1800" dirty="0" err="1"/>
              <a:t>promotion</a:t>
            </a:r>
            <a:r>
              <a:rPr lang="cs-CZ" sz="1800" dirty="0"/>
              <a:t>) využívá FSS MU (případně jiná fakulta MU</a:t>
            </a:r>
            <a:r>
              <a:rPr lang="cs-CZ" sz="1800" dirty="0" smtClean="0"/>
              <a:t>)?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cs-CZ" sz="1800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cs-CZ" sz="1800" dirty="0"/>
              <a:t>Podpora prodeje a její formy</a:t>
            </a:r>
            <a:r>
              <a:rPr lang="cs-CZ" sz="1800" dirty="0" smtClean="0"/>
              <a:t>.</a:t>
            </a:r>
          </a:p>
          <a:p>
            <a:pPr marL="457200" indent="-457200">
              <a:buNone/>
              <a:defRPr/>
            </a:pPr>
            <a:endParaRPr lang="cs-CZ" sz="1800" dirty="0"/>
          </a:p>
          <a:p>
            <a:pPr marL="457200" indent="-457200">
              <a:buFont typeface="+mj-lt"/>
              <a:buAutoNum type="arabicPeriod" startAt="3"/>
              <a:defRPr/>
            </a:pPr>
            <a:r>
              <a:rPr lang="cs-CZ" sz="1800" dirty="0"/>
              <a:t>Co je to PR (Public Relations)? Jaké mohou být činnosti a úkoly PR?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AB99E8-5721-472F-9231-0D376AABFAAB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5.12.2011</a:t>
            </a:fld>
            <a:endParaRPr lang="cs-CZ"/>
          </a:p>
        </p:txBody>
      </p:sp>
      <p:sp>
        <p:nvSpPr>
          <p:cNvPr id="9219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/>
              <a:t>Management I</a:t>
            </a: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2"/>
                </a:solidFill>
              </a:rPr>
              <a:t>PUBLIC RELATIONS</a:t>
            </a:r>
            <a:endParaRPr lang="cs-CZ" sz="2800" dirty="0">
              <a:solidFill>
                <a:schemeClr val="tx2"/>
              </a:solidFill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představuje řadu programů zaměřených na propagaci organizace, obhajobu image organizace nebo image jednotlivých produktů.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Cílem PR z by mělo být zajištění dobrých vztahů organizace s veřejností.</a:t>
            </a:r>
          </a:p>
          <a:p>
            <a:endParaRPr lang="cs-CZ" sz="1800" smtClean="0">
              <a:latin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cs-CZ" sz="1800" smtClean="0">
                <a:latin typeface="Calibri" pitchFamily="34" charset="0"/>
              </a:rPr>
              <a:t>	Oddělení PR vykonává 5 hlavních činností:</a:t>
            </a:r>
          </a:p>
          <a:p>
            <a:pP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Vztahy s tiskem</a:t>
            </a:r>
          </a:p>
          <a:p>
            <a:pP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Publicita produktu</a:t>
            </a:r>
          </a:p>
          <a:p>
            <a:pP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Firemní komunikace</a:t>
            </a:r>
          </a:p>
          <a:p>
            <a:pP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Lobbování </a:t>
            </a:r>
          </a:p>
          <a:p>
            <a:pP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Poradenství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F7AAE3-AFE6-4BC7-9385-5A933BD5E47B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5.12.2011</a:t>
            </a:fld>
            <a:endParaRPr lang="cs-CZ"/>
          </a:p>
        </p:txBody>
      </p:sp>
      <p:sp>
        <p:nvSpPr>
          <p:cNvPr id="10243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/>
              <a:t>Management I</a:t>
            </a: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2"/>
                </a:solidFill>
              </a:rPr>
              <a:t>PUBLIC RELATIONS</a:t>
            </a:r>
            <a:endParaRPr lang="cs-CZ" sz="2800" dirty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	</a:t>
            </a:r>
            <a:r>
              <a:rPr lang="cs-CZ" sz="1800" u="sng" smtClean="0">
                <a:latin typeface="Calibri" pitchFamily="34" charset="0"/>
              </a:rPr>
              <a:t>Příklady úkolů PR oddělení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Pomoc při zavádění nových produktů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Propagace určité kategorie produkce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Ovlivňování konkrétních cílových skupin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>
                <a:latin typeface="Calibri" pitchFamily="34" charset="0"/>
              </a:rPr>
              <a:t>Obhajoba produktů, které se dostaly do konfliktu s veřejností</a:t>
            </a:r>
            <a:r>
              <a:rPr lang="cs-CZ" sz="180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423516-DDCB-45F5-9E7D-33DD4676530B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5.12.2011</a:t>
            </a:fld>
            <a:endParaRPr lang="cs-CZ"/>
          </a:p>
        </p:txBody>
      </p:sp>
      <p:sp>
        <p:nvSpPr>
          <p:cNvPr id="11267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/>
              <a:t>Podniková ekonomika</a:t>
            </a: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2"/>
                </a:solidFill>
              </a:rPr>
              <a:t>PODPORA PRODEJE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270750" cy="446722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1800" smtClean="0"/>
              <a:t>Soubor různých motivačních nástrojů převážně krátkodobého charakteru, vytvářených pro stimulování rychlejších nebo větších nákupů určitých produktů zákazníky nebo obchodníky. </a:t>
            </a:r>
          </a:p>
          <a:p>
            <a:pPr>
              <a:buFont typeface="Wingdings" pitchFamily="2" charset="2"/>
              <a:buChar char="Ø"/>
            </a:pPr>
            <a:r>
              <a:rPr lang="cs-CZ" sz="1800" smtClean="0"/>
              <a:t>Reklama nabízí důvod</a:t>
            </a:r>
            <a:r>
              <a:rPr lang="cs-CZ" sz="1800" smtClean="0">
                <a:solidFill>
                  <a:schemeClr val="tx2"/>
                </a:solidFill>
              </a:rPr>
              <a:t>, proč </a:t>
            </a:r>
            <a:r>
              <a:rPr lang="cs-CZ" sz="1800" smtClean="0"/>
              <a:t>nakupovat, podpora prodeje je </a:t>
            </a:r>
            <a:r>
              <a:rPr lang="cs-CZ" sz="1800" smtClean="0">
                <a:solidFill>
                  <a:schemeClr val="tx2"/>
                </a:solidFill>
              </a:rPr>
              <a:t>podnětem k nákupu. </a:t>
            </a:r>
          </a:p>
          <a:p>
            <a:pPr>
              <a:buFont typeface="Wingdings" pitchFamily="2" charset="2"/>
              <a:buChar char="Ø"/>
            </a:pPr>
            <a:endParaRPr lang="cs-CZ" sz="1800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ED33B4-5DF7-4483-A23A-C36C542F2BE0}" type="datetime1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5.12.2011</a:t>
            </a:fld>
            <a:endParaRPr lang="cs-CZ"/>
          </a:p>
        </p:txBody>
      </p:sp>
      <p:sp>
        <p:nvSpPr>
          <p:cNvPr id="1229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/>
              <a:t>Podniková ekonomika</a:t>
            </a: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chemeClr val="tx2"/>
                </a:solidFill>
              </a:rPr>
              <a:t>PODPORA PRODEJE</a:t>
            </a:r>
            <a:endParaRPr lang="cs-CZ" sz="2800" dirty="0" smtClean="0">
              <a:solidFill>
                <a:srgbClr val="FFFF00"/>
              </a:solidFill>
              <a:latin typeface="Verdana" pitchFamily="34" charset="0"/>
            </a:endParaRP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Podpora prodeje</a:t>
            </a:r>
            <a:endParaRPr lang="cs-CZ" sz="1800" smtClean="0"/>
          </a:p>
          <a:p>
            <a:pPr marL="457200" indent="-457200">
              <a:lnSpc>
                <a:spcPct val="80000"/>
              </a:lnSpc>
              <a:buSzTx/>
              <a:buFont typeface="Wingdings" pitchFamily="2" charset="2"/>
              <a:buAutoNum type="arabicPeriod"/>
            </a:pPr>
            <a:r>
              <a:rPr lang="cs-CZ" sz="1800" smtClean="0"/>
              <a:t>Spotřebitelům: 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vzorky,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slevové kupony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zvýhodněné ceny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prémie a dárky 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odměny, 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výhry, 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záruky, 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vyzkoušení zboží zdarma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předvádění produktů</a:t>
            </a:r>
          </a:p>
          <a:p>
            <a:pPr marL="457200" indent="-457200">
              <a:lnSpc>
                <a:spcPct val="80000"/>
              </a:lnSpc>
              <a:buSzTx/>
              <a:buFont typeface="Wingdings" pitchFamily="2" charset="2"/>
              <a:buAutoNum type="arabicPeriod" startAt="2"/>
            </a:pPr>
            <a:r>
              <a:rPr lang="cs-CZ" sz="1800" smtClean="0"/>
              <a:t>Obchodníkům: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nákupní rabaty</a:t>
            </a:r>
          </a:p>
          <a:p>
            <a:pPr marL="838200" lvl="1" indent="-3810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800" smtClean="0"/>
              <a:t>slevy za vystavované zboží apod.</a:t>
            </a:r>
          </a:p>
        </p:txBody>
      </p:sp>
      <p:pic>
        <p:nvPicPr>
          <p:cNvPr id="12294" name="Picture 4" descr="botky P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844675"/>
            <a:ext cx="334010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260</Words>
  <Application>Microsoft Office PowerPoint</Application>
  <PresentationFormat>Předvádění na obrazovce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Bohatý</vt:lpstr>
      <vt:lpstr>Podniková Ekonomika  Seminář 6  Motivace a vedení lidí Základy marketingu</vt:lpstr>
      <vt:lpstr>Motivace a vedení lidí</vt:lpstr>
      <vt:lpstr>Marketing a marketingový mix</vt:lpstr>
      <vt:lpstr>PUBLIC RELATIONS</vt:lpstr>
      <vt:lpstr>PUBLIC RELATIONS</vt:lpstr>
      <vt:lpstr>PODPORA PRODEJE</vt:lpstr>
      <vt:lpstr>PODPORA PRODEJE</vt:lpstr>
    </vt:vector>
  </TitlesOfParts>
  <Company>uo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Ekonomika  Seminář 6  Motivace a vedení lidí Základy marketingu</dc:title>
  <dc:creator>karpissovae</dc:creator>
  <cp:lastModifiedBy>karpissovae</cp:lastModifiedBy>
  <cp:revision>1</cp:revision>
  <dcterms:created xsi:type="dcterms:W3CDTF">2011-12-05T14:43:53Z</dcterms:created>
  <dcterms:modified xsi:type="dcterms:W3CDTF">2011-12-05T15:00:23Z</dcterms:modified>
</cp:coreProperties>
</file>