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2"/>
  </p:notesMasterIdLst>
  <p:sldIdLst>
    <p:sldId id="308" r:id="rId2"/>
    <p:sldId id="256" r:id="rId3"/>
    <p:sldId id="292" r:id="rId4"/>
    <p:sldId id="293" r:id="rId5"/>
    <p:sldId id="261" r:id="rId6"/>
    <p:sldId id="257" r:id="rId7"/>
    <p:sldId id="258" r:id="rId8"/>
    <p:sldId id="259" r:id="rId9"/>
    <p:sldId id="260" r:id="rId10"/>
    <p:sldId id="266" r:id="rId11"/>
    <p:sldId id="279" r:id="rId12"/>
    <p:sldId id="280" r:id="rId13"/>
    <p:sldId id="281" r:id="rId14"/>
    <p:sldId id="283" r:id="rId15"/>
    <p:sldId id="282" r:id="rId16"/>
    <p:sldId id="262" r:id="rId17"/>
    <p:sldId id="268" r:id="rId18"/>
    <p:sldId id="267" r:id="rId19"/>
    <p:sldId id="263" r:id="rId20"/>
    <p:sldId id="284" r:id="rId21"/>
    <p:sldId id="285" r:id="rId22"/>
    <p:sldId id="294" r:id="rId23"/>
    <p:sldId id="295" r:id="rId24"/>
    <p:sldId id="287" r:id="rId25"/>
    <p:sldId id="288" r:id="rId26"/>
    <p:sldId id="290" r:id="rId27"/>
    <p:sldId id="291" r:id="rId28"/>
    <p:sldId id="299" r:id="rId29"/>
    <p:sldId id="300" r:id="rId30"/>
    <p:sldId id="301" r:id="rId31"/>
    <p:sldId id="302" r:id="rId32"/>
    <p:sldId id="303" r:id="rId33"/>
    <p:sldId id="304" r:id="rId34"/>
    <p:sldId id="307" r:id="rId35"/>
    <p:sldId id="306" r:id="rId36"/>
    <p:sldId id="305" r:id="rId37"/>
    <p:sldId id="275" r:id="rId38"/>
    <p:sldId id="264" r:id="rId39"/>
    <p:sldId id="265" r:id="rId40"/>
    <p:sldId id="296" r:id="rId41"/>
    <p:sldId id="297" r:id="rId42"/>
    <p:sldId id="276" r:id="rId43"/>
    <p:sldId id="277" r:id="rId44"/>
    <p:sldId id="298" r:id="rId45"/>
    <p:sldId id="269" r:id="rId46"/>
    <p:sldId id="271" r:id="rId47"/>
    <p:sldId id="270" r:id="rId48"/>
    <p:sldId id="274" r:id="rId49"/>
    <p:sldId id="272" r:id="rId50"/>
    <p:sldId id="273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2" autoAdjust="0"/>
    <p:restoredTop sz="94660"/>
  </p:normalViewPr>
  <p:slideViewPr>
    <p:cSldViewPr>
      <p:cViewPr>
        <p:scale>
          <a:sx n="50" d="100"/>
          <a:sy n="50" d="100"/>
        </p:scale>
        <p:origin x="-1752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AA6721E-23DB-4D8C-9D01-3AC946509FF1}" type="datetimeFigureOut">
              <a:rPr lang="cs-CZ"/>
              <a:pPr>
                <a:defRPr/>
              </a:pPr>
              <a:t>27.10.2011</a:t>
            </a:fld>
            <a:endParaRPr lang="cs-CZ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83AEEC0-FDCA-4D31-8D5B-BFA7B8741C6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>
                <a:latin typeface="Times New Roman" pitchFamily="18" charset="0"/>
              </a:rPr>
              <a:t>Psychology 101 On Line</a:t>
            </a:r>
          </a:p>
        </p:txBody>
      </p:sp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914400" y="84582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r>
              <a:rPr lang="en-US" sz="1000">
                <a:latin typeface="Times New Roman" pitchFamily="18" charset="0"/>
              </a:rPr>
              <a:t>Norris Edwards, Chapter 1, Wade01.ppt, Page </a:t>
            </a:r>
            <a:fld id="{28B11588-72B4-4C28-9A40-D28C1AF264F7}" type="slidenum">
              <a:rPr lang="en-US" sz="1000">
                <a:latin typeface="Times New Roman" pitchFamily="18" charset="0"/>
              </a:rPr>
              <a:pPr algn="r" eaLnBrk="0" hangingPunct="0"/>
              <a:t>24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>
                <a:latin typeface="Times New Roman" pitchFamily="18" charset="0"/>
              </a:rPr>
              <a:t>Psychology 101 On Line</a:t>
            </a:r>
          </a:p>
        </p:txBody>
      </p:sp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914400" y="84582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r>
              <a:rPr lang="en-US" sz="1000">
                <a:latin typeface="Times New Roman" pitchFamily="18" charset="0"/>
              </a:rPr>
              <a:t>Norris Edwards, Chapter 1, Wade01.ppt, Page </a:t>
            </a:r>
            <a:fld id="{3ACD751D-39D6-40E1-81D9-387C58226F99}" type="slidenum">
              <a:rPr lang="en-US" sz="1000">
                <a:latin typeface="Times New Roman" pitchFamily="18" charset="0"/>
              </a:rPr>
              <a:pPr algn="r" eaLnBrk="0" hangingPunct="0"/>
              <a:t>25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>
                <a:latin typeface="Times New Roman" pitchFamily="18" charset="0"/>
              </a:rPr>
              <a:t>Psychology 101 On Line</a:t>
            </a:r>
          </a:p>
        </p:txBody>
      </p:sp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914400" y="84582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r>
              <a:rPr lang="en-US" sz="1000">
                <a:latin typeface="Times New Roman" pitchFamily="18" charset="0"/>
              </a:rPr>
              <a:t>Norris Edwards, Chapter 1, Wade01.ppt, Page </a:t>
            </a:r>
            <a:fld id="{981D950C-7B52-44A2-94B5-FD1F5D942E21}" type="slidenum">
              <a:rPr lang="en-US" sz="1000">
                <a:latin typeface="Times New Roman" pitchFamily="18" charset="0"/>
              </a:rPr>
              <a:pPr algn="r" eaLnBrk="0" hangingPunct="0"/>
              <a:t>26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>
                <a:latin typeface="Times New Roman" pitchFamily="18" charset="0"/>
              </a:rPr>
              <a:t>Psychology 101 On Line</a:t>
            </a:r>
          </a:p>
        </p:txBody>
      </p:sp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914400" y="84582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r>
              <a:rPr lang="en-US" sz="1000">
                <a:latin typeface="Times New Roman" pitchFamily="18" charset="0"/>
              </a:rPr>
              <a:t>Norris Edwards, Chapter 1, Wade01.ppt, Page </a:t>
            </a:r>
            <a:fld id="{2B003CBC-9902-4AFD-9F3F-3EF40649C4D7}" type="slidenum">
              <a:rPr lang="en-US" sz="1000">
                <a:latin typeface="Times New Roman" pitchFamily="18" charset="0"/>
              </a:rPr>
              <a:pPr algn="r" eaLnBrk="0" hangingPunct="0"/>
              <a:t>27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2AFA9FA-BBE3-41AB-96C5-98FA62E12E39}" type="datetimeFigureOut">
              <a:rPr lang="en-US"/>
              <a:pPr/>
              <a:t>10/27/2011</a:t>
            </a:fld>
            <a:endParaRPr lang="cs-CZ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D30966D-4671-46A0-B89D-257580247A8D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56327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cs-CZ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A10814-DD9A-45C7-B82E-697DF6AF92C2}" type="datetimeFigureOut">
              <a:rPr lang="en-US"/>
              <a:pPr/>
              <a:t>10/27/2011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C630D-251A-4346-B0F9-0477DF90B89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F34095-1DED-4920-B82C-D18D0CA2EA99}" type="datetimeFigureOut">
              <a:rPr lang="en-US"/>
              <a:pPr/>
              <a:t>10/27/2011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09AFC-E832-4F40-85CA-0804E495C76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EFC44-5437-4658-89D3-5CD81FDAC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59717F-D9DF-443A-97DD-3069ABB2A201}" type="datetimeFigureOut">
              <a:rPr lang="en-US"/>
              <a:pPr/>
              <a:t>10/27/2011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DA4E1-BF28-4540-A6F5-BBD7C3980DB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B813AE-F0F2-42B0-9C41-E35383F060B7}" type="datetimeFigureOut">
              <a:rPr lang="en-US"/>
              <a:pPr/>
              <a:t>10/27/2011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3981E-99F1-483F-8A19-DCC47518DAD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FB68D4-6659-473F-8ABA-E699EECB5B32}" type="datetimeFigureOut">
              <a:rPr lang="en-US"/>
              <a:pPr/>
              <a:t>10/27/2011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8A431-B7C1-4EE5-BA1A-E57C160F7D7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8FE763-4118-48E4-B325-27B7107359D7}" type="datetimeFigureOut">
              <a:rPr lang="en-US"/>
              <a:pPr/>
              <a:t>10/27/2011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E20E0-AC95-4075-B603-C45F898A99C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F7EB5F-6F7C-4EA5-B939-2B9EE29CF10C}" type="datetimeFigureOut">
              <a:rPr lang="en-US"/>
              <a:pPr/>
              <a:t>10/27/2011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25A684-FF98-4D9A-9A11-1D6B944244F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7B7CEB-B515-47C4-921E-969A14EE5C08}" type="datetimeFigureOut">
              <a:rPr lang="en-US"/>
              <a:pPr/>
              <a:t>10/27/2011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A5090-14FF-4EB6-BD4D-5287D6809B1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26E52E-CC7E-4DB4-A74F-E0697A77CD89}" type="datetimeFigureOut">
              <a:rPr lang="en-US"/>
              <a:pPr/>
              <a:t>10/27/2011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3EC8F-9A8D-4CCD-9B5E-82FC4046D13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C53152-4587-4852-A165-BDF19D1E7444}" type="datetimeFigureOut">
              <a:rPr lang="en-US"/>
              <a:pPr/>
              <a:t>10/27/2011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7BD2B-CEBB-4A37-82B0-4F4B35856FD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55300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cs-CZ" sz="2400">
              <a:latin typeface="Times New Roman" pitchFamily="18" charset="0"/>
            </a:endParaRPr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45D732D0-EFB6-4AC5-B8FF-50C14A76477F}" type="datetimeFigureOut">
              <a:rPr lang="en-US"/>
              <a:pPr/>
              <a:t>10/27/2011</a:t>
            </a:fld>
            <a:endParaRPr lang="cs-CZ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cs-CZ"/>
          </a:p>
        </p:txBody>
      </p:sp>
      <p:sp>
        <p:nvSpPr>
          <p:cNvPr id="553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EF6951-F008-4EF8-B88E-C99FE63F25E3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Working_memory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en.wikipedia.org/wiki/Long-term_memory" TargetMode="External"/><Relationship Id="rId4" Type="http://schemas.openxmlformats.org/officeDocument/2006/relationships/hyperlink" Target="http://en.wikipedia.org/wiki/Procedural_memory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 anchor="ctr"/>
          <a:lstStyle/>
          <a:p>
            <a:r>
              <a:rPr lang="cs-CZ"/>
              <a:t>QUIZ</a:t>
            </a:r>
          </a:p>
        </p:txBody>
      </p:sp>
      <p:sp>
        <p:nvSpPr>
          <p:cNvPr id="14338" name="Rectangle 3"/>
          <p:cNvSpPr>
            <a:spLocks noGrp="1"/>
          </p:cNvSpPr>
          <p:nvPr>
            <p:ph type="body" idx="4294967295"/>
          </p:nvPr>
        </p:nvSpPr>
        <p:spPr>
          <a:xfrm>
            <a:off x="381000" y="1981200"/>
            <a:ext cx="8229600" cy="4525963"/>
          </a:xfrm>
        </p:spPr>
        <p:txBody>
          <a:bodyPr/>
          <a:lstStyle/>
          <a:p>
            <a:r>
              <a:rPr lang="cs-CZ" sz="2000"/>
              <a:t>Which theory says that we have a sample for every letter and its orientation in our memory? What are the disadvantages of the theory?</a:t>
            </a:r>
            <a:endParaRPr lang="en-US" sz="2000"/>
          </a:p>
          <a:p>
            <a:r>
              <a:rPr lang="en-US" sz="2000"/>
              <a:t>What is the difference between bottom-up and top-down perception? Can you give examples?</a:t>
            </a:r>
            <a:endParaRPr lang="cs-CZ" sz="2000"/>
          </a:p>
          <a:p>
            <a:r>
              <a:rPr lang="cs-CZ" sz="2000"/>
              <a:t>What are some of the features that Anne Treisman names in her theory?</a:t>
            </a:r>
          </a:p>
          <a:p>
            <a:r>
              <a:rPr lang="cs-CZ" sz="2000"/>
              <a:t>What are functions of attention?</a:t>
            </a:r>
            <a:endParaRPr lang="en-US" sz="2000"/>
          </a:p>
          <a:p>
            <a:r>
              <a:rPr lang="en-US" sz="2000"/>
              <a:t>Can you provide at least two theories of attention? ( and describe the difference between them?)</a:t>
            </a:r>
          </a:p>
          <a:p>
            <a:endParaRPr lang="cs-CZ" sz="2000"/>
          </a:p>
          <a:p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/>
              <a:t>Types of memory I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4294967295"/>
          </p:nvPr>
        </p:nvSpPr>
        <p:spPr>
          <a:xfrm>
            <a:off x="533400" y="2819400"/>
            <a:ext cx="80010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>
                <a:latin typeface="Courier New" pitchFamily="49" charset="0"/>
              </a:rPr>
              <a:t>Explicit Memory</a:t>
            </a:r>
            <a:r>
              <a:rPr lang="en-US" sz="2400">
                <a:latin typeface="Courier New" pitchFamily="49" charset="0"/>
              </a:rPr>
              <a:t>: Conscious, intentional recollection of an event or of an item of information.</a:t>
            </a:r>
          </a:p>
          <a:p>
            <a:pPr>
              <a:lnSpc>
                <a:spcPct val="90000"/>
              </a:lnSpc>
            </a:pPr>
            <a:r>
              <a:rPr lang="en-US" sz="2400" b="1">
                <a:latin typeface="Courier New" pitchFamily="49" charset="0"/>
              </a:rPr>
              <a:t>Implicit Memory</a:t>
            </a:r>
            <a:r>
              <a:rPr lang="en-US" sz="2400">
                <a:latin typeface="Courier New" pitchFamily="49" charset="0"/>
              </a:rPr>
              <a:t>: Unconscious retention in memory, as evidenced by the effect of a previous experience or previously encountered information on current thoughts or actions.</a:t>
            </a:r>
          </a:p>
          <a:p>
            <a:endParaRPr lang="en-US" sz="2400">
              <a:latin typeface="Courier New" pitchFamily="49" charset="0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0"/>
            <a:ext cx="3810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Explicit Memory</a:t>
            </a:r>
            <a:endParaRPr lang="cs-CZ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789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Recall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: The ability to retrieve and reproduce from memory previously encountered material.</a:t>
            </a:r>
          </a:p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Recognition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: The ability to identify previously encountered material.</a:t>
            </a:r>
          </a:p>
          <a:p>
            <a:endParaRPr 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endParaRPr lang="cs-CZ"/>
          </a:p>
        </p:txBody>
      </p:sp>
      <p:sp>
        <p:nvSpPr>
          <p:cNvPr id="2355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sz="3900"/>
              <a:t>Black Grape Horse School Fish Student Bird Yellow Kiwi Blue Green Chair Mango Desk Bookcase Bed Teacher Table Homework Class Apple Dog Banana Orange Cat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endParaRPr lang="cs-CZ"/>
          </a:p>
        </p:txBody>
      </p:sp>
      <p:sp>
        <p:nvSpPr>
          <p:cNvPr id="2457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/>
              <a:t>Horse Brown Notebook Dog Pear Bird Orange Yellow Blue Purple Black Table Chair Desk Bookshelf Teacher School Pupil Homework Classroom Banana Kiwi Grape Bed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endParaRPr lang="cs-CZ"/>
          </a:p>
        </p:txBody>
      </p:sp>
      <p:sp>
        <p:nvSpPr>
          <p:cNvPr id="2560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381000" y="304800"/>
            <a:ext cx="4572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You have 5 seconds to memorize as much as you can</a:t>
            </a:r>
          </a:p>
          <a:p>
            <a:pPr>
              <a:defRPr/>
            </a:pPr>
            <a:r>
              <a:rPr kumimoji="1" lang="en-US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Then, draw an empty chess board and reproduce the arrangement of pieces</a:t>
            </a:r>
            <a:endParaRPr kumimoji="1" lang="cs-CZ"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</a:endParaRPr>
          </a:p>
        </p:txBody>
      </p:sp>
      <p:pic>
        <p:nvPicPr>
          <p:cNvPr id="25604" name="Picture 4" descr="E:\Consulting\Prentice Hall\Power Point\Kassin 2e\KA0606.GIF"/>
          <p:cNvPicPr>
            <a:picLocks noChangeAspect="1" noChangeArrowheads="1"/>
          </p:cNvPicPr>
          <p:nvPr/>
        </p:nvPicPr>
        <p:blipFill>
          <a:blip r:embed="rId2" cstate="print"/>
          <a:srcRect l="20799" t="3600" r="18080" b="3600"/>
          <a:stretch>
            <a:fillRect/>
          </a:stretch>
        </p:blipFill>
        <p:spPr bwMode="auto">
          <a:xfrm>
            <a:off x="2895600" y="2133600"/>
            <a:ext cx="3810000" cy="385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endParaRPr lang="cs-CZ"/>
          </a:p>
        </p:txBody>
      </p:sp>
      <p:sp>
        <p:nvSpPr>
          <p:cNvPr id="4096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/>
              <a:t>Chunking?</a:t>
            </a:r>
          </a:p>
          <a:p>
            <a:pPr>
              <a:buFont typeface="Wingdings" pitchFamily="2" charset="2"/>
              <a:buNone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(Chunk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: A meaningful unit of information; it may be composed of smaller units.)</a:t>
            </a:r>
          </a:p>
          <a:p>
            <a:pPr>
              <a:buFont typeface="Wingdings" pitchFamily="2" charset="2"/>
              <a:buNone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Confusion</a:t>
            </a:r>
            <a:r>
              <a:rPr lang="cs-CZ"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  <a:p>
            <a:pPr>
              <a:buFont typeface="Wingdings" pitchFamily="2" charset="2"/>
              <a:buNone/>
            </a:pPr>
            <a:r>
              <a:rPr lang="cs-CZ">
                <a:effectLst>
                  <a:outerShdw blurRad="38100" dist="38100" dir="2700000" algn="tl">
                    <a:srgbClr val="C0C0C0"/>
                  </a:outerShdw>
                </a:effectLst>
              </a:rPr>
              <a:t>Recall or recognition?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/>
              <a:t>Types of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 lnSpcReduction="10000"/>
          </a:bodyPr>
          <a:lstStyle/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r>
              <a:rPr lang="en-US" sz="2800"/>
              <a:t>(Remembering that.... vs remembering how to ...)</a:t>
            </a:r>
          </a:p>
        </p:txBody>
      </p:sp>
      <p:pic>
        <p:nvPicPr>
          <p:cNvPr id="27651" name="Picture 2" descr="http://www.abacon.com/slavin/images/t5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219200"/>
            <a:ext cx="3808413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http://www.cc.gatech.edu/classes/cs6751_97_winter/Topics/human-cap/ltmtyp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19200"/>
            <a:ext cx="36480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cs-CZ" sz="3400"/>
              <a:t>What is Memory?</a:t>
            </a:r>
            <a:br>
              <a:rPr lang="cs-CZ" sz="3400"/>
            </a:br>
            <a:endParaRPr lang="cs-CZ" sz="3400"/>
          </a:p>
        </p:txBody>
      </p:sp>
      <p:sp>
        <p:nvSpPr>
          <p:cNvPr id="2867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sz="2600"/>
              <a:t>Memory for facts:</a:t>
            </a:r>
          </a:p>
          <a:p>
            <a:r>
              <a:rPr lang="cs-CZ" sz="2600" i="1"/>
              <a:t>New York is located in the USA.</a:t>
            </a:r>
          </a:p>
          <a:p>
            <a:r>
              <a:rPr lang="cs-CZ" sz="2600"/>
              <a:t>Declarative memory... what other kind could there be?</a:t>
            </a:r>
          </a:p>
          <a:p>
            <a:r>
              <a:rPr lang="cs-CZ" sz="2600"/>
              <a:t>.... Remembering how to tie your shoelaces</a:t>
            </a:r>
          </a:p>
          <a:p>
            <a:r>
              <a:rPr lang="cs-CZ" sz="2600"/>
              <a:t>.... Remembering how to ride a horse</a:t>
            </a:r>
          </a:p>
          <a:p>
            <a:r>
              <a:rPr lang="cs-CZ" sz="2600"/>
              <a:t>Declarative vs Procedural Memory</a:t>
            </a:r>
          </a:p>
          <a:p>
            <a:r>
              <a:rPr lang="cs-CZ" sz="2600"/>
              <a:t>(Remembering that.... vs remembering how to ....)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/>
              <a:t>Three-storage Model of Memory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Sensory Memory: Fleeting Impressions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Short-term Memory: Memory’s Scratch Pad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Long-term Memory: Final Destination</a:t>
            </a:r>
            <a:endParaRPr lang="cs-CZ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9699" name="Picture 3" descr="C:\Documents and Settings\mrenner\My Documents\_MJR\Consulting\Prentice Hall\Wade-Tavris brief, Powerpoint\Graphics\f07_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386263"/>
            <a:ext cx="55626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1975" y="304800"/>
            <a:ext cx="4462463" cy="2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anchor="ctr">
            <a:normAutofit fontScale="90000"/>
          </a:bodyPr>
          <a:lstStyle/>
          <a:p>
            <a:r>
              <a:rPr lang="en-US" sz="3400"/>
              <a:t>Short Term Memory/Working Memory</a:t>
            </a:r>
            <a:br>
              <a:rPr lang="en-US" sz="3400"/>
            </a:br>
            <a:endParaRPr lang="en-US" sz="3400"/>
          </a:p>
        </p:txBody>
      </p:sp>
      <p:sp>
        <p:nvSpPr>
          <p:cNvPr id="30722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cs-CZ"/>
          </a:p>
          <a:p>
            <a:pPr>
              <a:lnSpc>
                <a:spcPct val="90000"/>
              </a:lnSpc>
            </a:pPr>
            <a:r>
              <a:rPr lang="en-US"/>
              <a:t>Theorists differ a lot here</a:t>
            </a:r>
          </a:p>
          <a:p>
            <a:pPr>
              <a:lnSpc>
                <a:spcPct val="90000"/>
              </a:lnSpc>
            </a:pPr>
            <a:r>
              <a:rPr lang="en-US"/>
              <a:t>•WM acts as an active area in which items</a:t>
            </a:r>
            <a:r>
              <a:rPr lang="cs-CZ"/>
              <a:t> </a:t>
            </a:r>
            <a:r>
              <a:rPr lang="en-US"/>
              <a:t>are kept at the forefront of attention</a:t>
            </a:r>
          </a:p>
          <a:p>
            <a:pPr>
              <a:lnSpc>
                <a:spcPct val="90000"/>
              </a:lnSpc>
            </a:pPr>
            <a:r>
              <a:rPr lang="en-US"/>
              <a:t>• Preserved by </a:t>
            </a:r>
            <a:r>
              <a:rPr lang="en-US" i="1"/>
              <a:t>rehearsal</a:t>
            </a:r>
          </a:p>
          <a:p>
            <a:pPr>
              <a:lnSpc>
                <a:spcPct val="90000"/>
              </a:lnSpc>
            </a:pPr>
            <a:r>
              <a:rPr lang="en-US"/>
              <a:t>• An old theory due to George Miller</a:t>
            </a:r>
          </a:p>
          <a:p>
            <a:pPr>
              <a:lnSpc>
                <a:spcPct val="90000"/>
              </a:lnSpc>
            </a:pPr>
            <a:r>
              <a:rPr lang="en-US"/>
              <a:t>suggested a capacity of 7 +/- 2 ‘items’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 idx="4294967295"/>
          </p:nvPr>
        </p:nvSpPr>
        <p:spPr>
          <a:xfrm>
            <a:off x="3810000" y="609600"/>
            <a:ext cx="7772400" cy="1470025"/>
          </a:xfrm>
        </p:spPr>
        <p:txBody>
          <a:bodyPr anchor="ctr"/>
          <a:lstStyle/>
          <a:p>
            <a:r>
              <a:rPr lang="en-US" sz="6600">
                <a:latin typeface="Courier New" pitchFamily="49" charset="0"/>
                <a:cs typeface="Courier New" pitchFamily="49" charset="0"/>
              </a:rPr>
              <a:t>Memory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676400" y="4572000"/>
            <a:ext cx="6400800" cy="1752600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sz="2800">
                <a:solidFill>
                  <a:srgbClr val="898989"/>
                </a:solidFill>
                <a:latin typeface="Courier New" pitchFamily="49" charset="0"/>
                <a:cs typeface="Courier New" pitchFamily="49" charset="0"/>
              </a:rPr>
              <a:t>Michaela Porubanova</a:t>
            </a:r>
          </a:p>
        </p:txBody>
      </p:sp>
      <p:pic>
        <p:nvPicPr>
          <p:cNvPr id="15363" name="Picture 2" descr="http://3.bp.blogspot.com/-P8IIOiZdqEE/Ti6QadQn5AI/AAAAAAAAALA/A26uL9ebwms/s1600/cov-memor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"/>
            <a:ext cx="291465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http://www.crocodile-editions.ch/images/cartes_memor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676400"/>
            <a:ext cx="33909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http://www.cstore.cz/eshop/mainItemImage/SanDisk_Memory_Stick_Micro__M2__2_GB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5181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Rehearsal</a:t>
            </a:r>
            <a:endParaRPr lang="cs-CZ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301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Maintenance Rehearsal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: Rote repetition of material in order to maintain its availability in memory.</a:t>
            </a:r>
          </a:p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Elaborative Rehearsal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: Association of new information with already stored knowledge and analysis of the new information to make it memorable.</a:t>
            </a:r>
          </a:p>
          <a:p>
            <a:endParaRPr lang="cs-CZ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4175" y="4956175"/>
            <a:ext cx="240982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cs-CZ"/>
              <a:t>rehearsal</a:t>
            </a:r>
          </a:p>
        </p:txBody>
      </p:sp>
      <p:sp>
        <p:nvSpPr>
          <p:cNvPr id="3277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2771" name="Picture 3" descr="C:\Documents and Settings\mrenner\My Documents\_MJR\Consulting\Prentice Hall\Wade-Tavris brief, Powerpoint\Graphics\f07_0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76400"/>
            <a:ext cx="68484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400"/>
              <a:t>Memory techniques- mnemonics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590800"/>
            <a:ext cx="8001000" cy="4267200"/>
          </a:xfrm>
        </p:spPr>
        <p:txBody>
          <a:bodyPr/>
          <a:lstStyle/>
          <a:p>
            <a:r>
              <a:rPr lang="cs-CZ"/>
              <a:t>http://www.youtube.com/watch?v=V8S8V9VEFyI&amp;feature=related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Theories of forgetting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Decay</a:t>
            </a:r>
          </a:p>
          <a:p>
            <a:r>
              <a:rPr lang="cs-CZ"/>
              <a:t>Interference</a:t>
            </a:r>
          </a:p>
          <a:p>
            <a:r>
              <a:rPr lang="cs-CZ"/>
              <a:t>Cue-dependent forgetting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Decay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Decay Theory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: The theory that information in memory eventually </a:t>
            </a:r>
            <a:r>
              <a:rPr lang="cs-CZ">
                <a:effectLst>
                  <a:outerShdw blurRad="38100" dist="38100" dir="2700000" algn="tl">
                    <a:srgbClr val="C0C0C0"/>
                  </a:outerShdw>
                </a:effectLst>
              </a:rPr>
              <a:t>vanishes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if it is not accessed</a:t>
            </a:r>
            <a:r>
              <a:rPr lang="cs-CZ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it </a:t>
            </a:r>
            <a:r>
              <a:rPr lang="cs-CZ">
                <a:effectLst>
                  <a:outerShdw blurRad="38100" dist="38100" dir="2700000" algn="tl">
                    <a:srgbClr val="C0C0C0"/>
                  </a:outerShdw>
                </a:effectLst>
              </a:rPr>
              <a:t>is valid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more to short-term than to long-term memory</a:t>
            </a:r>
            <a:r>
              <a:rPr lang="cs-CZ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Forgetting Curve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66738" y="1752600"/>
            <a:ext cx="4081462" cy="4267200"/>
          </a:xfrm>
        </p:spPr>
        <p:txBody>
          <a:bodyPr/>
          <a:lstStyle/>
          <a:p>
            <a:r>
              <a:rPr lang="en-US" sz="2600">
                <a:effectLst>
                  <a:outerShdw blurRad="38100" dist="38100" dir="2700000" algn="tl">
                    <a:srgbClr val="C0C0C0"/>
                  </a:outerShdw>
                </a:effectLst>
              </a:rPr>
              <a:t>Herman Ebbinghaus tested his own memory for nonsense syllables.</a:t>
            </a:r>
          </a:p>
          <a:p>
            <a:r>
              <a:rPr lang="en-US" sz="2600">
                <a:effectLst>
                  <a:outerShdw blurRad="38100" dist="38100" dir="2700000" algn="tl">
                    <a:srgbClr val="C0C0C0"/>
                  </a:outerShdw>
                </a:effectLst>
              </a:rPr>
              <a:t>Forgetting was rapid at first and then </a:t>
            </a:r>
            <a:r>
              <a:rPr lang="cs-CZ" sz="2600">
                <a:effectLst>
                  <a:outerShdw blurRad="38100" dist="38100" dir="2700000" algn="tl">
                    <a:srgbClr val="C0C0C0"/>
                  </a:outerShdw>
                </a:effectLst>
              </a:rPr>
              <a:t>slowly stagnated</a:t>
            </a:r>
            <a:endParaRPr lang="en-US" sz="26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36900" name="Picture 4" descr="C:\Documents and Settings\mrenner\My Documents\_MJR\Consulting\Prentice Hall\Wade-Tavris brief, Powerpoint\Graphics\f07_08.gif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3" cstate="print"/>
          <a:srcRect r="35088"/>
          <a:stretch>
            <a:fillRect/>
          </a:stretch>
        </p:blipFill>
        <p:spPr>
          <a:xfrm>
            <a:off x="4724400" y="3276600"/>
            <a:ext cx="4032250" cy="2732088"/>
          </a:xfrm>
          <a:effectLst>
            <a:outerShdw dist="81320" dir="3080412" algn="ctr" rotWithShape="0">
              <a:srgbClr val="000000"/>
            </a:outerShdw>
          </a:effectLst>
        </p:spPr>
      </p:pic>
      <p:pic>
        <p:nvPicPr>
          <p:cNvPr id="336901" name="Picture 5" descr="C:\Documents and Settings\user\Application Data\Microsoft\Media Catalog\ebbingha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81000"/>
            <a:ext cx="1885950" cy="1885950"/>
          </a:xfrm>
          <a:prstGeom prst="rect">
            <a:avLst/>
          </a:prstGeom>
          <a:noFill/>
          <a:effectLst>
            <a:outerShdw dist="99190" dir="3011666" algn="ctr" rotWithShape="0">
              <a:srgbClr val="000000"/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Interference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66800" y="1752600"/>
            <a:ext cx="4419600" cy="4419600"/>
          </a:xfrm>
        </p:spPr>
        <p:txBody>
          <a:bodyPr/>
          <a:lstStyle/>
          <a:p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Retroactive Interference</a:t>
            </a: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: Forgetting that occurs when recently learned material interferes with the ability to remember similar material stored previously.</a:t>
            </a:r>
            <a:endParaRPr lang="cs-CZ" sz="20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sz="20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Proactive Interference</a:t>
            </a: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: Forgetting that occurs when previously stored material interferes with the ability to remember similar, more recently learned material. </a:t>
            </a:r>
          </a:p>
        </p:txBody>
      </p:sp>
      <p:pic>
        <p:nvPicPr>
          <p:cNvPr id="340996" name="Picture 4" descr="C:\Documents and Settings\mrenner\My Documents\_MJR\Consulting\Prentice Hall\Wade-Tavris brief, Powerpoint\Graphics\f07_p251.gif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 l="50633"/>
          <a:stretch>
            <a:fillRect/>
          </a:stretch>
        </p:blipFill>
        <p:spPr>
          <a:xfrm>
            <a:off x="5678488" y="3763963"/>
            <a:ext cx="2859087" cy="2055812"/>
          </a:xfrm>
          <a:effectLst>
            <a:outerShdw dist="81320" dir="2319588" algn="ctr" rotWithShape="0">
              <a:srgbClr val="000000"/>
            </a:outerShdw>
          </a:effectLst>
        </p:spPr>
      </p:pic>
      <p:pic>
        <p:nvPicPr>
          <p:cNvPr id="340997" name="Picture 5" descr="C:\Documents and Settings\mrenner\My Documents\_MJR\Consulting\Prentice Hall\Wade-Tavris brief, Powerpoint\Graphics\f07_p251.gif"/>
          <p:cNvPicPr>
            <a:picLocks noGrp="1" noChangeArrowheads="1"/>
          </p:cNvPicPr>
          <p:nvPr>
            <p:ph sz="quarter" idx="4294967295"/>
          </p:nvPr>
        </p:nvPicPr>
        <p:blipFill>
          <a:blip r:embed="rId3" cstate="print"/>
          <a:srcRect r="50633"/>
          <a:stretch>
            <a:fillRect/>
          </a:stretch>
        </p:blipFill>
        <p:spPr>
          <a:xfrm>
            <a:off x="5638800" y="1524000"/>
            <a:ext cx="2935288" cy="2179638"/>
          </a:xfrm>
          <a:effectLst>
            <a:outerShdw dist="89803" dir="2700000" algn="ctr" rotWithShape="0">
              <a:srgbClr val="000000"/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Cue-dependent Forgetting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</a:rPr>
              <a:t>Cue-Dependent Forgetting</a:t>
            </a:r>
            <a:r>
              <a:rPr lang="en-US" sz="2600">
                <a:effectLst>
                  <a:outerShdw blurRad="38100" dist="38100" dir="2700000" algn="tl">
                    <a:srgbClr val="C0C0C0"/>
                  </a:outerShdw>
                </a:effectLst>
              </a:rPr>
              <a:t>: The inability to retrieve information stored in memory because of insufficient cues for recall.</a:t>
            </a:r>
            <a:endParaRPr lang="cs-CZ" sz="26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cs-CZ">
                <a:effectLst>
                  <a:outerShdw blurRad="38100" dist="38100" dir="2700000" algn="tl">
                    <a:srgbClr val="C0C0C0"/>
                  </a:outerShdw>
                </a:effectLst>
              </a:rPr>
              <a:t>„</a:t>
            </a:r>
            <a:r>
              <a:rPr lang="cs-CZ" sz="2000" i="1">
                <a:effectLst>
                  <a:outerShdw blurRad="38100" dist="38100" dir="2700000" algn="tl">
                    <a:srgbClr val="C0C0C0"/>
                  </a:outerShdw>
                </a:effectLst>
              </a:rPr>
              <a:t>searching for a book in a library without the reference number, title, author or even subject</a:t>
            </a:r>
            <a:r>
              <a:rPr lang="cs-CZ"/>
              <a:t> „</a:t>
            </a:r>
          </a:p>
          <a:p>
            <a:endParaRPr lang="en-US" sz="26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</a:rPr>
              <a:t>State-Dependent Memory</a:t>
            </a:r>
            <a:r>
              <a:rPr lang="en-US" sz="2600">
                <a:effectLst>
                  <a:outerShdw blurRad="38100" dist="38100" dir="2700000" algn="tl">
                    <a:srgbClr val="C0C0C0"/>
                  </a:outerShdw>
                </a:effectLst>
              </a:rPr>
              <a:t>: The tendency to remember something when the </a:t>
            </a:r>
            <a:r>
              <a:rPr lang="cs-CZ" sz="2600">
                <a:effectLst>
                  <a:outerShdw blurRad="38100" dist="38100" dir="2700000" algn="tl">
                    <a:srgbClr val="C0C0C0"/>
                  </a:outerShdw>
                </a:effectLst>
              </a:rPr>
              <a:t>person</a:t>
            </a:r>
            <a:r>
              <a:rPr lang="en-US" sz="2600">
                <a:effectLst>
                  <a:outerShdw blurRad="38100" dist="38100" dir="2700000" algn="tl">
                    <a:srgbClr val="C0C0C0"/>
                  </a:outerShdw>
                </a:effectLst>
              </a:rPr>
              <a:t> is in the same physical or mental state as during the original learning or experience.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00200"/>
            <a:ext cx="8229600" cy="4533900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6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Atkinson a</a:t>
            </a:r>
            <a:r>
              <a:rPr kumimoji="0" lang="en-US" sz="66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nd</a:t>
            </a:r>
            <a:r>
              <a:rPr kumimoji="0" lang="cs-CZ" sz="6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 Shiffrin</a:t>
            </a:r>
            <a:endParaRPr kumimoji="0" lang="en-US" sz="6600" b="0" i="1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Sensory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 capacity</a:t>
            </a:r>
          </a:p>
          <a:p>
            <a:r>
              <a:rPr lang="en-US" dirty="0" smtClean="0"/>
              <a:t>Time limitation</a:t>
            </a:r>
          </a:p>
          <a:p>
            <a:r>
              <a:rPr lang="en-US" dirty="0" smtClean="0"/>
              <a:t>2 sec</a:t>
            </a:r>
          </a:p>
          <a:p>
            <a:r>
              <a:rPr lang="en-US" dirty="0" smtClean="0"/>
              <a:t>Attention necessary for further processing</a:t>
            </a:r>
          </a:p>
          <a:p>
            <a:r>
              <a:rPr lang="en-US" dirty="0" smtClean="0"/>
              <a:t>Fast decay of information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Memory	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1. mental capacity to store information</a:t>
            </a:r>
          </a:p>
          <a:p>
            <a:r>
              <a:rPr lang="cs-CZ"/>
              <a:t>2. information stored in our memory</a:t>
            </a:r>
          </a:p>
          <a:p>
            <a:r>
              <a:rPr lang="cs-CZ"/>
              <a:t>3. recall of information that I am trying to utillize at the moment</a:t>
            </a:r>
          </a:p>
          <a:p>
            <a:r>
              <a:rPr lang="cs-CZ"/>
              <a:t>4. dynamic processes used in the retention and recall/ recognition of information</a:t>
            </a: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0"/>
            <a:ext cx="26670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Sensory memory (iconic memory)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41775" cy="45339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Research of </a:t>
            </a:r>
            <a:r>
              <a:rPr lang="cs-CZ" sz="2800" dirty="0" smtClean="0"/>
              <a:t>Georg</a:t>
            </a:r>
            <a:r>
              <a:rPr lang="en-US" sz="2800" dirty="0" smtClean="0"/>
              <a:t>e</a:t>
            </a:r>
            <a:r>
              <a:rPr lang="cs-CZ" sz="2800" dirty="0" smtClean="0"/>
              <a:t> Sperling</a:t>
            </a:r>
          </a:p>
          <a:p>
            <a:pPr eaLnBrk="1" hangingPunct="1">
              <a:defRPr/>
            </a:pPr>
            <a:r>
              <a:rPr lang="cs-CZ" sz="2800" dirty="0" smtClean="0"/>
              <a:t>Latenc</a:t>
            </a:r>
            <a:r>
              <a:rPr lang="en-US" sz="2800" dirty="0" smtClean="0"/>
              <a:t>y</a:t>
            </a:r>
            <a:r>
              <a:rPr lang="cs-CZ" sz="2800" dirty="0" smtClean="0"/>
              <a:t> :50ms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  <p:graphicFrame>
        <p:nvGraphicFramePr>
          <p:cNvPr id="67614" name="Group 30"/>
          <p:cNvGraphicFramePr>
            <a:graphicFrameLocks noGrp="1"/>
          </p:cNvGraphicFramePr>
          <p:nvPr>
            <p:ph sz="half" idx="2"/>
          </p:nvPr>
        </p:nvGraphicFramePr>
        <p:xfrm>
          <a:off x="4859338" y="3357563"/>
          <a:ext cx="3743325" cy="3030538"/>
        </p:xfrm>
        <a:graphic>
          <a:graphicData uri="http://schemas.openxmlformats.org/drawingml/2006/table">
            <a:tbl>
              <a:tblPr/>
              <a:tblGrid>
                <a:gridCol w="936625"/>
                <a:gridCol w="935037"/>
                <a:gridCol w="936625"/>
                <a:gridCol w="935038"/>
              </a:tblGrid>
              <a:tr h="1009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X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1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V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K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O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9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R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Y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J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Transfer of info from SM to </a:t>
            </a:r>
            <a:r>
              <a:rPr lang="cs-CZ" sz="3600" dirty="0" smtClean="0"/>
              <a:t>STM</a:t>
            </a:r>
            <a:endParaRPr lang="en-US" sz="3600" dirty="0" smtClean="0"/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628775"/>
            <a:ext cx="34671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51275" y="2359025"/>
            <a:ext cx="5041900" cy="44989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attention</a:t>
            </a:r>
            <a:r>
              <a:rPr lang="cs-CZ" dirty="0" smtClean="0"/>
              <a:t>= </a:t>
            </a:r>
            <a:r>
              <a:rPr lang="en-US" dirty="0" smtClean="0"/>
              <a:t>“ a gate” between SM and STM</a:t>
            </a:r>
            <a:endParaRPr lang="cs-CZ" dirty="0" smtClean="0"/>
          </a:p>
          <a:p>
            <a:pPr eaLnBrk="1" hangingPunct="1">
              <a:defRPr/>
            </a:pPr>
            <a:r>
              <a:rPr lang="en-US" dirty="0" smtClean="0"/>
              <a:t>Relevance of information</a:t>
            </a:r>
          </a:p>
          <a:p>
            <a:pPr eaLnBrk="1" hangingPunct="1">
              <a:defRPr/>
            </a:pPr>
            <a:r>
              <a:rPr lang="en-US" dirty="0" smtClean="0"/>
              <a:t>Selectivity of 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Selectivity of attention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1828801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http://www.youtube.com/watch?v=IGQmdoK_ZfY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Short-term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200" b="1" dirty="0" smtClean="0"/>
              <a:t>Information flowing constantly</a:t>
            </a:r>
            <a:endParaRPr lang="cs-CZ" sz="32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3200" b="1" dirty="0" smtClean="0"/>
              <a:t>How to retain info?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200" b="1" dirty="0" smtClean="0"/>
              <a:t>Attention but also</a:t>
            </a:r>
            <a:r>
              <a:rPr lang="cs-CZ" sz="3200" b="1" dirty="0" smtClean="0"/>
              <a:t>maintanence rehearsal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200" b="1" dirty="0" smtClean="0"/>
              <a:t>If information is not processed it vanishes after </a:t>
            </a:r>
            <a:r>
              <a:rPr lang="cs-CZ" sz="3200" b="1" dirty="0" smtClean="0"/>
              <a:t>15-30 s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994726"/>
            <a:ext cx="2362200" cy="286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Self-reference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http://www.psych.uni.edu/psychexps/exps/Self_Reference/selfref99.htm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124200"/>
            <a:ext cx="5486400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0" y="0"/>
            <a:ext cx="20002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Long-term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“relatively” unlimited (time and space-wise)</a:t>
            </a:r>
          </a:p>
          <a:p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895600"/>
            <a:ext cx="30861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276600"/>
            <a:ext cx="315277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Long-term memory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http://www.youtube.com/watch?v=WmzU47i2xgw&amp;feature=related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/>
              <a:t>Baddeley</a:t>
            </a:r>
            <a:r>
              <a:rPr lang="cs-CZ"/>
              <a:t>- working memory</a:t>
            </a:r>
          </a:p>
        </p:txBody>
      </p:sp>
      <p:sp>
        <p:nvSpPr>
          <p:cNvPr id="4198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198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752600"/>
            <a:ext cx="7848600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/>
              <a:t>Working memory: Alan Baddeley</a:t>
            </a:r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752600"/>
            <a:ext cx="6900863" cy="4643438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/>
              <a:t>Baddeley</a:t>
            </a:r>
            <a:r>
              <a:rPr lang="cs-CZ"/>
              <a:t>- working memory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/>
              <a:t>Central Executive: meters out </a:t>
            </a:r>
            <a:r>
              <a:rPr lang="en-US" i="1"/>
              <a:t>attention</a:t>
            </a:r>
          </a:p>
          <a:p>
            <a:r>
              <a:rPr lang="en-US"/>
              <a:t>Phonological loop: sub-vocal rehearsal</a:t>
            </a:r>
          </a:p>
          <a:p>
            <a:r>
              <a:rPr lang="en-US"/>
              <a:t>Visuo-spatial sketchpad: non-verbal information</a:t>
            </a:r>
          </a:p>
          <a:p>
            <a:r>
              <a:rPr lang="en-US"/>
              <a:t>(visual, movement, etc)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400"/>
              <a:t>3 basics mechanisms of memory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Encoding</a:t>
            </a:r>
          </a:p>
          <a:p>
            <a:r>
              <a:rPr lang="cs-CZ"/>
              <a:t>Storage</a:t>
            </a:r>
          </a:p>
          <a:p>
            <a:r>
              <a:rPr lang="cs-CZ"/>
              <a:t>Retrieval</a:t>
            </a:r>
          </a:p>
          <a:p>
            <a:endParaRPr lang="cs-CZ"/>
          </a:p>
        </p:txBody>
      </p:sp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320925"/>
            <a:ext cx="4800600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Central Executive</a:t>
            </a:r>
            <a:r>
              <a:rPr lang="cs-CZ"/>
              <a:t>/ „supervisor“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3776662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cs-CZ" sz="2100"/>
          </a:p>
          <a:p>
            <a:pPr>
              <a:lnSpc>
                <a:spcPct val="90000"/>
              </a:lnSpc>
            </a:pPr>
            <a:r>
              <a:rPr lang="cs-CZ" sz="2100" b="1"/>
              <a:t>binding information from a number of sources into </a:t>
            </a:r>
          </a:p>
          <a:p>
            <a:pPr>
              <a:lnSpc>
                <a:spcPct val="90000"/>
              </a:lnSpc>
            </a:pPr>
            <a:r>
              <a:rPr lang="cs-CZ" sz="2100" b="1"/>
              <a:t>coherent episodes </a:t>
            </a:r>
          </a:p>
          <a:p>
            <a:pPr>
              <a:lnSpc>
                <a:spcPct val="90000"/>
              </a:lnSpc>
            </a:pPr>
            <a:r>
              <a:rPr lang="cs-CZ" sz="2100" b="1"/>
              <a:t>coordination of the slave systems </a:t>
            </a:r>
          </a:p>
          <a:p>
            <a:pPr>
              <a:lnSpc>
                <a:spcPct val="90000"/>
              </a:lnSpc>
            </a:pPr>
            <a:endParaRPr lang="cs-CZ" sz="2100" b="1"/>
          </a:p>
          <a:p>
            <a:pPr>
              <a:lnSpc>
                <a:spcPct val="90000"/>
              </a:lnSpc>
            </a:pPr>
            <a:r>
              <a:rPr lang="cs-CZ" sz="2100" b="1"/>
              <a:t>shifting between tasks or retrieval strategies </a:t>
            </a:r>
          </a:p>
          <a:p>
            <a:pPr>
              <a:lnSpc>
                <a:spcPct val="90000"/>
              </a:lnSpc>
            </a:pPr>
            <a:endParaRPr lang="cs-CZ" sz="2100" b="1"/>
          </a:p>
          <a:p>
            <a:pPr>
              <a:lnSpc>
                <a:spcPct val="90000"/>
              </a:lnSpc>
            </a:pPr>
            <a:r>
              <a:rPr lang="cs-CZ" sz="2100" b="1"/>
              <a:t>selective attention and inhibition </a:t>
            </a:r>
          </a:p>
          <a:p>
            <a:pPr>
              <a:lnSpc>
                <a:spcPct val="90000"/>
              </a:lnSpc>
            </a:pPr>
            <a:endParaRPr lang="cs-CZ" sz="2100" b="1"/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286000"/>
            <a:ext cx="4419600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Processes sound or phonological information </a:t>
            </a:r>
          </a:p>
          <a:p>
            <a:r>
              <a:rPr lang="cs-CZ" i="1"/>
              <a:t>phonological store</a:t>
            </a:r>
            <a:r>
              <a:rPr lang="cs-CZ"/>
              <a:t> and </a:t>
            </a:r>
            <a:r>
              <a:rPr lang="cs-CZ" i="1"/>
              <a:t>articulatory rehearsal component</a:t>
            </a:r>
            <a:r>
              <a:rPr lang="cs-CZ"/>
              <a:t> /</a:t>
            </a:r>
            <a:r>
              <a:rPr lang="cs-CZ" i="1"/>
              <a:t>loop</a:t>
            </a:r>
          </a:p>
        </p:txBody>
      </p:sp>
      <p:sp>
        <p:nvSpPr>
          <p:cNvPr id="62468" name="Rectangle 2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01000" cy="1216025"/>
          </a:xfrm>
          <a:ln/>
        </p:spPr>
        <p:txBody>
          <a:bodyPr/>
          <a:lstStyle/>
          <a:p>
            <a:r>
              <a:rPr lang="cs-CZ" b="1"/>
              <a:t>Phonological Loop</a:t>
            </a:r>
            <a:br>
              <a:rPr lang="cs-CZ" b="1"/>
            </a:br>
            <a:endParaRPr lang="cs-CZ" b="1"/>
          </a:p>
        </p:txBody>
      </p:sp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962400"/>
            <a:ext cx="5715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title" idx="4294967295"/>
          </p:nvPr>
        </p:nvSpPr>
        <p:spPr>
          <a:xfrm>
            <a:off x="838200" y="609600"/>
            <a:ext cx="8001000" cy="1216025"/>
          </a:xfrm>
        </p:spPr>
        <p:txBody>
          <a:bodyPr anchor="ctr"/>
          <a:lstStyle/>
          <a:p>
            <a:r>
              <a:rPr lang="cs-CZ" sz="3400" b="1"/>
              <a:t>Phonological Loop</a:t>
            </a:r>
            <a:br>
              <a:rPr lang="cs-CZ" sz="3400" b="1"/>
            </a:br>
            <a:endParaRPr lang="cs-CZ" sz="3400" b="1"/>
          </a:p>
        </p:txBody>
      </p:sp>
      <p:sp>
        <p:nvSpPr>
          <p:cNvPr id="4505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b="1"/>
              <a:t>- Mental Rehearsal</a:t>
            </a:r>
          </a:p>
          <a:p>
            <a:pPr>
              <a:lnSpc>
                <a:spcPct val="90000"/>
              </a:lnSpc>
            </a:pPr>
            <a:r>
              <a:rPr lang="cs-CZ"/>
              <a:t>Which list is easier to retain in memory?</a:t>
            </a:r>
          </a:p>
          <a:p>
            <a:pPr>
              <a:lnSpc>
                <a:spcPct val="90000"/>
              </a:lnSpc>
            </a:pPr>
            <a:endParaRPr lang="cs-CZ"/>
          </a:p>
          <a:p>
            <a:pPr>
              <a:lnSpc>
                <a:spcPct val="90000"/>
              </a:lnSpc>
            </a:pPr>
            <a:r>
              <a:rPr lang="cs-CZ"/>
              <a:t>Z L Q T N K S R</a:t>
            </a:r>
          </a:p>
          <a:p>
            <a:pPr>
              <a:lnSpc>
                <a:spcPct val="90000"/>
              </a:lnSpc>
            </a:pPr>
            <a:r>
              <a:rPr lang="cs-CZ"/>
              <a:t>P B G V C T D E</a:t>
            </a:r>
          </a:p>
          <a:p>
            <a:pPr>
              <a:lnSpc>
                <a:spcPct val="90000"/>
              </a:lnSpc>
            </a:pPr>
            <a:endParaRPr lang="cs-CZ"/>
          </a:p>
          <a:p>
            <a:pPr>
              <a:lnSpc>
                <a:spcPct val="90000"/>
              </a:lnSpc>
            </a:pPr>
            <a:r>
              <a:rPr lang="cs-CZ"/>
              <a:t>cup hat ball tree fork top door pin</a:t>
            </a:r>
          </a:p>
          <a:p>
            <a:pPr>
              <a:lnSpc>
                <a:spcPct val="90000"/>
              </a:lnSpc>
            </a:pPr>
            <a:r>
              <a:rPr lang="cs-CZ"/>
              <a:t>refrigerator hippopotamus encyclopedia.....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cs-CZ" b="1"/>
              <a:t>Phonological Loop</a:t>
            </a:r>
          </a:p>
        </p:txBody>
      </p:sp>
      <p:sp>
        <p:nvSpPr>
          <p:cNvPr id="4608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/>
              <a:t>Items which sound similar are more easily to be confused because storage of information is based on the sound of the item (sub-vocal rehearsal)</a:t>
            </a:r>
          </a:p>
          <a:p>
            <a:endParaRPr lang="cs-CZ"/>
          </a:p>
          <a:p>
            <a:r>
              <a:rPr lang="cs-CZ"/>
              <a:t>Longer words take up more ‘space’: they exert WM, so less information is remembered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400" b="1"/>
              <a:t>Visuospatial sketchpad</a:t>
            </a:r>
            <a:br>
              <a:rPr lang="cs-CZ" sz="3400" b="1"/>
            </a:br>
            <a:endParaRPr lang="cs-CZ" sz="3400" b="1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hold information about what we see = visual information</a:t>
            </a:r>
          </a:p>
          <a:p>
            <a:r>
              <a:rPr lang="cs-CZ"/>
              <a:t>manipulation of spatial and visual information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810125"/>
            <a:ext cx="38766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 anchor="ctr"/>
          <a:lstStyle/>
          <a:p>
            <a:r>
              <a:rPr lang="cs-CZ" sz="3400"/>
              <a:t>STM/WM vs LTM</a:t>
            </a:r>
            <a:br>
              <a:rPr lang="cs-CZ" sz="3400"/>
            </a:br>
            <a:endParaRPr lang="cs-CZ" sz="3400"/>
          </a:p>
        </p:txBody>
      </p:sp>
      <p:sp>
        <p:nvSpPr>
          <p:cNvPr id="47107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685800"/>
            <a:ext cx="4038600" cy="4525963"/>
          </a:xfrm>
        </p:spPr>
        <p:txBody>
          <a:bodyPr/>
          <a:lstStyle/>
          <a:p>
            <a:r>
              <a:rPr lang="cs-CZ" sz="2600"/>
              <a:t>Short Term Memory is: Time-limited</a:t>
            </a:r>
          </a:p>
          <a:p>
            <a:r>
              <a:rPr lang="cs-CZ" sz="2600"/>
              <a:t>(max ca 30 sec)</a:t>
            </a:r>
          </a:p>
          <a:p>
            <a:r>
              <a:rPr lang="cs-CZ" sz="2600"/>
              <a:t>Content limited</a:t>
            </a:r>
          </a:p>
          <a:p>
            <a:endParaRPr lang="cs-CZ" sz="2600"/>
          </a:p>
          <a:p>
            <a:r>
              <a:rPr lang="cs-CZ" sz="2600"/>
              <a:t>prefrontal cortex </a:t>
            </a:r>
          </a:p>
          <a:p>
            <a:r>
              <a:rPr lang="cs-CZ" sz="2600"/>
              <a:t>dial a phone number someone just told you </a:t>
            </a:r>
          </a:p>
        </p:txBody>
      </p:sp>
      <p:sp>
        <p:nvSpPr>
          <p:cNvPr id="47108" name="Rectangle 4"/>
          <p:cNvSpPr>
            <a:spLocks noGrp="1"/>
          </p:cNvSpPr>
          <p:nvPr>
            <p:ph type="body" sz="half" idx="4294967295"/>
          </p:nvPr>
        </p:nvSpPr>
        <p:spPr>
          <a:xfrm>
            <a:off x="4572000" y="609600"/>
            <a:ext cx="4038600" cy="4525963"/>
          </a:xfrm>
        </p:spPr>
        <p:txBody>
          <a:bodyPr/>
          <a:lstStyle/>
          <a:p>
            <a:endParaRPr lang="cs-CZ" sz="2600"/>
          </a:p>
          <a:p>
            <a:r>
              <a:rPr lang="cs-CZ" sz="2600"/>
              <a:t>Long Term Memory is:</a:t>
            </a:r>
          </a:p>
          <a:p>
            <a:r>
              <a:rPr lang="cs-CZ" sz="2600"/>
              <a:t>Of Indefinite Duration</a:t>
            </a:r>
          </a:p>
          <a:p>
            <a:r>
              <a:rPr lang="cs-CZ" sz="2600"/>
              <a:t>Virtually unlimited</a:t>
            </a:r>
          </a:p>
          <a:p>
            <a:r>
              <a:rPr lang="cs-CZ" sz="2600"/>
              <a:t>even permanently on the basis of meaning and importance </a:t>
            </a:r>
          </a:p>
          <a:p>
            <a:endParaRPr lang="cs-CZ" sz="2600"/>
          </a:p>
        </p:txBody>
      </p:sp>
      <p:pic>
        <p:nvPicPr>
          <p:cNvPr id="4710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997450"/>
            <a:ext cx="205740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cs-CZ" sz="3400" b="1"/>
              <a:t>Autobiographical Memory</a:t>
            </a:r>
            <a:br>
              <a:rPr lang="cs-CZ" sz="3400" b="1"/>
            </a:br>
            <a:endParaRPr lang="cs-CZ" sz="3400" b="1"/>
          </a:p>
        </p:txBody>
      </p:sp>
      <p:sp>
        <p:nvSpPr>
          <p:cNvPr id="4813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0"/>
            <a:ext cx="6600825" cy="495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cs-CZ" sz="3400" b="1"/>
              <a:t>Autobiographical Memory</a:t>
            </a:r>
            <a:br>
              <a:rPr lang="cs-CZ" sz="3400" b="1"/>
            </a:br>
            <a:endParaRPr lang="cs-CZ" sz="3400" b="1"/>
          </a:p>
        </p:txBody>
      </p:sp>
      <p:sp>
        <p:nvSpPr>
          <p:cNvPr id="49154" name="Rectangle 3"/>
          <p:cNvSpPr>
            <a:spLocks noGrp="1"/>
          </p:cNvSpPr>
          <p:nvPr>
            <p:ph type="body" idx="4294967295"/>
          </p:nvPr>
        </p:nvSpPr>
        <p:spPr>
          <a:xfrm>
            <a:off x="304800" y="12192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b="1"/>
              <a:t>The reminiscence bump</a:t>
            </a:r>
            <a:r>
              <a:rPr lang="cs-CZ"/>
              <a:t>: people recall a disproportionatelylarge number of autobiographical memories of events that happened when they were about 15-25 years of age.</a:t>
            </a:r>
          </a:p>
          <a:p>
            <a:pPr>
              <a:lnSpc>
                <a:spcPct val="90000"/>
              </a:lnSpc>
            </a:pPr>
            <a:endParaRPr lang="cs-CZ"/>
          </a:p>
          <a:p>
            <a:pPr>
              <a:lnSpc>
                <a:spcPct val="90000"/>
              </a:lnSpc>
            </a:pPr>
            <a:r>
              <a:rPr lang="cs-CZ"/>
              <a:t>WHY?</a:t>
            </a:r>
          </a:p>
          <a:p>
            <a:pPr>
              <a:lnSpc>
                <a:spcPct val="90000"/>
              </a:lnSpc>
            </a:pPr>
            <a:r>
              <a:rPr lang="cs-CZ" sz="1900" i="1"/>
              <a:t>memories linked to self-identity </a:t>
            </a:r>
          </a:p>
          <a:p>
            <a:pPr>
              <a:lnSpc>
                <a:spcPct val="90000"/>
              </a:lnSpc>
            </a:pPr>
            <a:r>
              <a:rPr lang="cs-CZ" sz="1900" i="1"/>
              <a:t>biological/ maturational account</a:t>
            </a:r>
            <a:r>
              <a:rPr lang="cs-CZ" sz="1900"/>
              <a:t> </a:t>
            </a:r>
          </a:p>
          <a:p>
            <a:pPr>
              <a:lnSpc>
                <a:spcPct val="90000"/>
              </a:lnSpc>
            </a:pPr>
            <a:r>
              <a:rPr lang="cs-CZ" sz="1900"/>
              <a:t>the </a:t>
            </a:r>
            <a:r>
              <a:rPr lang="cs-CZ" sz="1900" i="1"/>
              <a:t>cognitive account</a:t>
            </a:r>
            <a:r>
              <a:rPr lang="cs-CZ" sz="1900"/>
              <a:t> – novel experience</a:t>
            </a:r>
          </a:p>
        </p:txBody>
      </p:sp>
      <p:pic>
        <p:nvPicPr>
          <p:cNvPr id="4915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7000" y="2819400"/>
            <a:ext cx="3937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cs-CZ" sz="3400" b="1"/>
              <a:t>Autobiographical Memory</a:t>
            </a:r>
            <a:br>
              <a:rPr lang="cs-CZ" sz="3400" b="1"/>
            </a:br>
            <a:endParaRPr lang="cs-CZ" sz="3400" b="1"/>
          </a:p>
        </p:txBody>
      </p:sp>
      <p:sp>
        <p:nvSpPr>
          <p:cNvPr id="5017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05000"/>
            <a:ext cx="6429375" cy="452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cs-CZ" sz="3400" b="1"/>
              <a:t>Autobiographical Memory</a:t>
            </a:r>
            <a:br>
              <a:rPr lang="cs-CZ" sz="3400" b="1"/>
            </a:br>
            <a:endParaRPr lang="cs-CZ" sz="3400" b="1"/>
          </a:p>
        </p:txBody>
      </p:sp>
      <p:sp>
        <p:nvSpPr>
          <p:cNvPr id="51202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cs-CZ" dirty="0"/>
              <a:t>A </a:t>
            </a:r>
            <a:r>
              <a:rPr lang="cs-CZ" b="1" dirty="0"/>
              <a:t>period of recency</a:t>
            </a:r>
            <a:r>
              <a:rPr lang="cs-CZ" dirty="0"/>
              <a:t>: people recall more autobiographicalmemories of events that happened more recently in their lives.</a:t>
            </a:r>
          </a:p>
          <a:p>
            <a:r>
              <a:rPr lang="cs-CZ" dirty="0"/>
              <a:t>Recall </a:t>
            </a:r>
            <a:r>
              <a:rPr lang="en-US" smtClean="0"/>
              <a:t>E</a:t>
            </a:r>
            <a:r>
              <a:rPr lang="cs-CZ" smtClean="0"/>
              <a:t>bbinghaus</a:t>
            </a:r>
            <a:endParaRPr lang="cs-CZ"/>
          </a:p>
          <a:p>
            <a:endParaRPr lang="cs-CZ" dirty="0"/>
          </a:p>
        </p:txBody>
      </p:sp>
      <p:pic>
        <p:nvPicPr>
          <p:cNvPr id="5120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933700"/>
            <a:ext cx="389572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endParaRPr lang="cs-CZ"/>
          </a:p>
        </p:txBody>
      </p:sp>
      <p:sp>
        <p:nvSpPr>
          <p:cNvPr id="16386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/>
              <a:t>Our sense of self and personal history arises from our experiences – but</a:t>
            </a:r>
            <a:r>
              <a:rPr lang="cs-CZ"/>
              <a:t> </a:t>
            </a:r>
            <a:r>
              <a:rPr lang="en-US"/>
              <a:t>we only know of these experiences through our recollections.</a:t>
            </a:r>
          </a:p>
          <a:p>
            <a:r>
              <a:rPr lang="en-US"/>
              <a:t>Are we, then, just a product of our memories?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300538"/>
            <a:ext cx="1939925" cy="255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endParaRPr lang="cs-CZ"/>
          </a:p>
        </p:txBody>
      </p:sp>
      <p:sp>
        <p:nvSpPr>
          <p:cNvPr id="5222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7596188" cy="529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0"/>
            <a:ext cx="1905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09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/>
              <a:t>Everyday memory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600"/>
              <a:t>Memory is selective.</a:t>
            </a:r>
          </a:p>
          <a:p>
            <a:pPr>
              <a:lnSpc>
                <a:spcPct val="90000"/>
              </a:lnSpc>
            </a:pPr>
            <a:r>
              <a:rPr lang="en-US" sz="2600"/>
              <a:t>Recovering a memory is not playing a videotape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Memory involves inferences that fill in gaps in recall.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We are often unaware we have made such inferences.</a:t>
            </a:r>
          </a:p>
          <a:p>
            <a:pPr>
              <a:lnSpc>
                <a:spcPct val="90000"/>
              </a:lnSpc>
            </a:pPr>
            <a:r>
              <a:rPr lang="en-US" sz="2600" b="1"/>
              <a:t>Source Amnesia</a:t>
            </a:r>
            <a:r>
              <a:rPr lang="en-US" sz="2600"/>
              <a:t>: The inability to distinguish what you originally experienced from what you heard or were told later about an event.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/>
              <a:t>Confabulation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100" b="1"/>
              <a:t>Confabulation</a:t>
            </a:r>
            <a:r>
              <a:rPr lang="en-US" sz="2100"/>
              <a:t>: Confusion of an event that happened to someone else with one that happened to you, or a belief that you remember something when it never actually happened.</a:t>
            </a:r>
          </a:p>
          <a:p>
            <a:pPr>
              <a:lnSpc>
                <a:spcPct val="90000"/>
              </a:lnSpc>
            </a:pPr>
            <a:r>
              <a:rPr lang="en-US" sz="2100"/>
              <a:t>Confabulation is most likely when: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You have thought about the event many times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The image of the event contains many details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The event is easy to imagine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You focus on emotional reactions to the event rather than what actually happened.</a:t>
            </a:r>
          </a:p>
          <a:p>
            <a:endParaRPr lang="en-US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6125" y="0"/>
            <a:ext cx="2047875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1163" y="3360738"/>
            <a:ext cx="3652837" cy="3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57" name="Title 1"/>
          <p:cNvSpPr>
            <a:spLocks noGrp="1"/>
          </p:cNvSpPr>
          <p:nvPr>
            <p:ph type="title" idx="4294967295"/>
          </p:nvPr>
        </p:nvSpPr>
        <p:spPr>
          <a:xfrm>
            <a:off x="3352800" y="685800"/>
            <a:ext cx="8229600" cy="1143000"/>
          </a:xfrm>
        </p:spPr>
        <p:txBody>
          <a:bodyPr anchor="ctr"/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Patient H.M.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20574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200">
                <a:latin typeface="Courier New" pitchFamily="49" charset="0"/>
                <a:cs typeface="Courier New" pitchFamily="49" charset="0"/>
              </a:rPr>
              <a:t>Brain surgery for epilepsy in 1953</a:t>
            </a:r>
          </a:p>
          <a:p>
            <a:pPr>
              <a:lnSpc>
                <a:spcPct val="80000"/>
              </a:lnSpc>
            </a:pPr>
            <a:r>
              <a:rPr lang="en-US" sz="2200">
                <a:latin typeface="Courier New" pitchFamily="49" charset="0"/>
                <a:cs typeface="Courier New" pitchFamily="49" charset="0"/>
              </a:rPr>
              <a:t>• Parts of medial temporal region removed</a:t>
            </a:r>
          </a:p>
          <a:p>
            <a:pPr>
              <a:lnSpc>
                <a:spcPct val="80000"/>
              </a:lnSpc>
            </a:pPr>
            <a:r>
              <a:rPr lang="en-US" sz="2200">
                <a:latin typeface="Courier New" pitchFamily="49" charset="0"/>
                <a:cs typeface="Courier New" pitchFamily="49" charset="0"/>
              </a:rPr>
              <a:t>• Including the hippocampus (and more)</a:t>
            </a:r>
          </a:p>
          <a:p>
            <a:pPr>
              <a:lnSpc>
                <a:spcPct val="80000"/>
              </a:lnSpc>
            </a:pPr>
            <a:r>
              <a:rPr lang="en-US" sz="2200">
                <a:latin typeface="Courier New" pitchFamily="49" charset="0"/>
                <a:cs typeface="Courier New" pitchFamily="49" charset="0"/>
              </a:rPr>
              <a:t>• Specific anterograde amnesia (and some</a:t>
            </a:r>
          </a:p>
          <a:p>
            <a:pPr>
              <a:lnSpc>
                <a:spcPct val="80000"/>
              </a:lnSpc>
            </a:pPr>
            <a:r>
              <a:rPr lang="en-US" sz="2200">
                <a:latin typeface="Courier New" pitchFamily="49" charset="0"/>
                <a:cs typeface="Courier New" pitchFamily="49" charset="0"/>
              </a:rPr>
              <a:t>retrograde amnesia for 3 previous years)</a:t>
            </a:r>
          </a:p>
          <a:p>
            <a:pPr>
              <a:lnSpc>
                <a:spcPct val="80000"/>
              </a:lnSpc>
            </a:pPr>
            <a:r>
              <a:rPr lang="en-US" sz="2200"/>
              <a:t> </a:t>
            </a:r>
            <a:r>
              <a:rPr lang="en-US" sz="2200">
                <a:latin typeface="Courier New" pitchFamily="49" charset="0"/>
                <a:cs typeface="Courier New" pitchFamily="49" charset="0"/>
              </a:rPr>
              <a:t>his </a:t>
            </a:r>
            <a:r>
              <a:rPr lang="en-US" sz="2200">
                <a:latin typeface="Courier New" pitchFamily="49" charset="0"/>
                <a:cs typeface="Courier New" pitchFamily="49" charset="0"/>
                <a:hlinkClick r:id="rId3" tooltip="Working memory"/>
              </a:rPr>
              <a:t>working memory</a:t>
            </a:r>
            <a:r>
              <a:rPr lang="en-US" sz="2200">
                <a:latin typeface="Courier New" pitchFamily="49" charset="0"/>
                <a:cs typeface="Courier New" pitchFamily="49" charset="0"/>
              </a:rPr>
              <a:t> and </a:t>
            </a:r>
            <a:r>
              <a:rPr lang="en-US" sz="2200">
                <a:latin typeface="Courier New" pitchFamily="49" charset="0"/>
                <a:cs typeface="Courier New" pitchFamily="49" charset="0"/>
                <a:hlinkClick r:id="rId4" tooltip="Procedural memory"/>
              </a:rPr>
              <a:t>procedural memory</a:t>
            </a:r>
            <a:r>
              <a:rPr lang="en-US" sz="2200">
                <a:latin typeface="Courier New" pitchFamily="49" charset="0"/>
                <a:cs typeface="Courier New" pitchFamily="49" charset="0"/>
              </a:rPr>
              <a:t> were intact, he could not commit new events to </a:t>
            </a:r>
            <a:r>
              <a:rPr lang="en-US" sz="2200">
                <a:latin typeface="Courier New" pitchFamily="49" charset="0"/>
                <a:cs typeface="Courier New" pitchFamily="49" charset="0"/>
                <a:hlinkClick r:id="rId5" tooltip="Long-term memory"/>
              </a:rPr>
              <a:t>long-term memory</a:t>
            </a:r>
            <a:endParaRPr lang="en-US" sz="22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en-US" sz="2200">
                <a:latin typeface="Courier New" pitchFamily="49" charset="0"/>
                <a:cs typeface="Courier New" pitchFamily="49" charset="0"/>
              </a:rPr>
              <a:t>• No problem in perception, reasoning, etc</a:t>
            </a:r>
          </a:p>
          <a:p>
            <a:pPr>
              <a:lnSpc>
                <a:spcPct val="80000"/>
              </a:lnSpc>
            </a:pPr>
            <a:r>
              <a:rPr lang="en-US" sz="2200">
                <a:latin typeface="Courier New" pitchFamily="49" charset="0"/>
                <a:cs typeface="Courier New" pitchFamily="49" charset="0"/>
              </a:rPr>
              <a:t>• Died, November 2008.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>
                <a:latin typeface="Courier New" pitchFamily="49" charset="0"/>
              </a:rPr>
              <a:t>Amnesias 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z="2300">
                <a:latin typeface="Courier New" pitchFamily="49" charset="0"/>
                <a:cs typeface="Courier New" pitchFamily="49" charset="0"/>
              </a:rPr>
              <a:t>Memories for recent and remote events involve different structures.</a:t>
            </a:r>
          </a:p>
          <a:p>
            <a:r>
              <a:rPr lang="en-US" sz="2300">
                <a:latin typeface="Courier New" pitchFamily="49" charset="0"/>
                <a:cs typeface="Courier New" pitchFamily="49" charset="0"/>
              </a:rPr>
              <a:t>• </a:t>
            </a:r>
            <a:r>
              <a:rPr lang="en-US" sz="2300" b="1">
                <a:latin typeface="Courier New" pitchFamily="49" charset="0"/>
                <a:cs typeface="Courier New" pitchFamily="49" charset="0"/>
              </a:rPr>
              <a:t>Retrograde Amnesia – loss of memory for events preceding the lesion.</a:t>
            </a:r>
          </a:p>
          <a:p>
            <a:r>
              <a:rPr lang="en-US" sz="2300">
                <a:latin typeface="Courier New" pitchFamily="49" charset="0"/>
                <a:cs typeface="Courier New" pitchFamily="49" charset="0"/>
              </a:rPr>
              <a:t>• </a:t>
            </a:r>
            <a:r>
              <a:rPr lang="en-US" sz="2300" b="1">
                <a:latin typeface="Courier New" pitchFamily="49" charset="0"/>
                <a:cs typeface="Courier New" pitchFamily="49" charset="0"/>
              </a:rPr>
              <a:t>Anterograde Amnesia – loss of memory for events following the lesion.</a:t>
            </a:r>
            <a:endParaRPr lang="en-US" sz="230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0483" name="Picture 2" descr="http://braininjuryrx.com/wp-content/uploads/2009/06/amnesiachar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4546600"/>
            <a:ext cx="5505450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214</TotalTime>
  <Words>1378</Words>
  <Application>Microsoft Office PowerPoint</Application>
  <PresentationFormat>On-screen Show (4:3)</PresentationFormat>
  <Paragraphs>217</Paragraphs>
  <Slides>50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Profile</vt:lpstr>
      <vt:lpstr>QUIZ</vt:lpstr>
      <vt:lpstr>Memory</vt:lpstr>
      <vt:lpstr>Memory </vt:lpstr>
      <vt:lpstr>3 basics mechanisms of memory</vt:lpstr>
      <vt:lpstr>Slide 5</vt:lpstr>
      <vt:lpstr>Everyday memory</vt:lpstr>
      <vt:lpstr>Confabulation</vt:lpstr>
      <vt:lpstr>Patient H.M.</vt:lpstr>
      <vt:lpstr>Amnesias </vt:lpstr>
      <vt:lpstr>Types of memory I</vt:lpstr>
      <vt:lpstr>Explicit Memory</vt:lpstr>
      <vt:lpstr>Slide 12</vt:lpstr>
      <vt:lpstr>Slide 13</vt:lpstr>
      <vt:lpstr>Slide 14</vt:lpstr>
      <vt:lpstr>Slide 15</vt:lpstr>
      <vt:lpstr>Types of memory</vt:lpstr>
      <vt:lpstr>What is Memory? </vt:lpstr>
      <vt:lpstr>Three-storage Model of Memory</vt:lpstr>
      <vt:lpstr>Short Term Memory/Working Memory </vt:lpstr>
      <vt:lpstr>Rehearsal</vt:lpstr>
      <vt:lpstr>rehearsal</vt:lpstr>
      <vt:lpstr>Memory techniques- mnemonics</vt:lpstr>
      <vt:lpstr>Theories of forgetting</vt:lpstr>
      <vt:lpstr>Decay</vt:lpstr>
      <vt:lpstr>Forgetting Curve</vt:lpstr>
      <vt:lpstr>Interference</vt:lpstr>
      <vt:lpstr>Cue-dependent Forgetting</vt:lpstr>
      <vt:lpstr>Slide 28</vt:lpstr>
      <vt:lpstr>Sensory memory</vt:lpstr>
      <vt:lpstr>Sensory memory (iconic memory)</vt:lpstr>
      <vt:lpstr>Transfer of info from SM to STM</vt:lpstr>
      <vt:lpstr>Selectivity of attention</vt:lpstr>
      <vt:lpstr>Short-term memory</vt:lpstr>
      <vt:lpstr>Self-reference effect</vt:lpstr>
      <vt:lpstr>Long-term memory</vt:lpstr>
      <vt:lpstr>Long-term memory loss</vt:lpstr>
      <vt:lpstr>Baddeley- working memory</vt:lpstr>
      <vt:lpstr>Working memory: Alan Baddeley</vt:lpstr>
      <vt:lpstr>Baddeley- working memory</vt:lpstr>
      <vt:lpstr>Central Executive/ „supervisor“</vt:lpstr>
      <vt:lpstr>Phonological Loop </vt:lpstr>
      <vt:lpstr>Phonological Loop </vt:lpstr>
      <vt:lpstr>Phonological Loop</vt:lpstr>
      <vt:lpstr>Visuospatial sketchpad </vt:lpstr>
      <vt:lpstr>STM/WM vs LTM </vt:lpstr>
      <vt:lpstr>Autobiographical Memory </vt:lpstr>
      <vt:lpstr>Autobiographical Memory </vt:lpstr>
      <vt:lpstr>Autobiographical Memory </vt:lpstr>
      <vt:lpstr>Autobiographical Memory </vt:lpstr>
      <vt:lpstr>Slide 50</vt:lpstr>
    </vt:vector>
  </TitlesOfParts>
  <Company>Columbia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Memory</dc:title>
  <dc:creator>Mishka</dc:creator>
  <cp:lastModifiedBy>Transformer</cp:lastModifiedBy>
  <cp:revision>22</cp:revision>
  <dcterms:created xsi:type="dcterms:W3CDTF">2011-10-16T20:12:54Z</dcterms:created>
  <dcterms:modified xsi:type="dcterms:W3CDTF">2011-10-27T14:39:26Z</dcterms:modified>
</cp:coreProperties>
</file>