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60" r:id="rId3"/>
    <p:sldId id="257" r:id="rId4"/>
    <p:sldId id="258" r:id="rId5"/>
    <p:sldId id="259" r:id="rId6"/>
    <p:sldId id="261" r:id="rId7"/>
    <p:sldId id="267" r:id="rId8"/>
    <p:sldId id="262" r:id="rId9"/>
    <p:sldId id="263" r:id="rId10"/>
    <p:sldId id="269" r:id="rId11"/>
    <p:sldId id="270" r:id="rId12"/>
    <p:sldId id="271" r:id="rId13"/>
    <p:sldId id="272" r:id="rId14"/>
    <p:sldId id="273" r:id="rId15"/>
    <p:sldId id="274" r:id="rId16"/>
    <p:sldId id="275" r:id="rId17"/>
    <p:sldId id="276" r:id="rId18"/>
    <p:sldId id="277" r:id="rId19"/>
    <p:sldId id="278" r:id="rId20"/>
    <p:sldId id="27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C4B92C3-D8F6-499D-9AE7-5C7B3000B6B8}" type="datetimeFigureOut">
              <a:rPr lang="en-US"/>
              <a:pPr>
                <a:defRPr/>
              </a:pPr>
              <a:t>11/2/2011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BB23D0B-64FA-4D50-B30D-35650C31F5F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fontAlgn="auto">
              <a:spcBef>
                <a:spcPts val="0"/>
              </a:spcBef>
              <a:spcAft>
                <a:spcPts val="0"/>
              </a:spcAft>
              <a:defRPr/>
            </a:pPr>
            <a:r>
              <a:rPr lang="en-US" b="1" dirty="0" err="1" smtClean="0"/>
              <a:t>Baars</a:t>
            </a:r>
            <a:r>
              <a:rPr lang="en-US" b="1" dirty="0" smtClean="0"/>
              <a:t> uses the theater metaphor in order to give an intuitive idea of his theory of consciousness known as Global Workspace Theory.</a:t>
            </a:r>
          </a:p>
          <a:p>
            <a:pPr fontAlgn="auto">
              <a:spcBef>
                <a:spcPts val="0"/>
              </a:spcBef>
              <a:spcAft>
                <a:spcPts val="0"/>
              </a:spcAft>
              <a:defRPr/>
            </a:pPr>
            <a:r>
              <a:rPr lang="en-US" dirty="0" err="1" smtClean="0"/>
              <a:t>Baars</a:t>
            </a:r>
            <a:r>
              <a:rPr lang="en-US" dirty="0" smtClean="0"/>
              <a:t> tell us about a “theater” in which the spotlight on the scene represents the focus of consciousness directed by attention. The complete scene corresponds to the working memory, which is the memory system that stores the conscious contents of the mind. The information retrieved under the spotlight is globally broadcasted throughout the theater to two different types of unconscious processors: the audience and the ones behind the scene. The latter are unconscious contextual systems that create the events taking place in the scene.</a:t>
            </a:r>
          </a:p>
          <a:p>
            <a:pPr fontAlgn="auto">
              <a:spcBef>
                <a:spcPts val="0"/>
              </a:spcBef>
              <a:spcAft>
                <a:spcPts val="0"/>
              </a:spcAft>
              <a:defRPr/>
            </a:pPr>
            <a:r>
              <a:rPr lang="en-US" dirty="0" smtClean="0"/>
              <a:t/>
            </a:r>
            <a:br>
              <a:rPr lang="en-US" dirty="0" smtClean="0"/>
            </a:br>
            <a:r>
              <a:rPr lang="en-US" dirty="0" smtClean="0"/>
              <a:t>The spotlight metaphor is also used by Crick (1994) when he argues that the visual information processing in the brain takes place centered in a spotlight, whereas in other regions of the visual field the information is less processed or not processed at all.</a:t>
            </a:r>
          </a:p>
          <a:p>
            <a:pPr fontAlgn="auto">
              <a:spcBef>
                <a:spcPts val="0"/>
              </a:spcBef>
              <a:spcAft>
                <a:spcPts val="0"/>
              </a:spcAft>
              <a:defRPr/>
            </a:pPr>
            <a:r>
              <a:rPr lang="en-US" dirty="0" smtClean="0"/>
              <a:t>The theater metaphor used by </a:t>
            </a:r>
            <a:r>
              <a:rPr lang="en-US" dirty="0" err="1" smtClean="0"/>
              <a:t>Baars</a:t>
            </a:r>
            <a:r>
              <a:rPr lang="en-US" dirty="0" smtClean="0"/>
              <a:t> is essentially opposed to other metaphor known as “Cartesian theater”. Even thought both ideas sound similar they are actually divergent. The idea of a Cartesian theater refers to the existence of a concrete point in the brain, the pineal gland, where Descartes thought the link to the soul was located (Finger, 1995). Theories that pretend to localize consciousness in a central concrete point of the brain are broadly rejected by scientific community. However, scientists are looking for the neural correlates of consciousness (</a:t>
            </a:r>
            <a:r>
              <a:rPr lang="en-US" b="1" dirty="0" smtClean="0"/>
              <a:t>NCC</a:t>
            </a:r>
            <a:r>
              <a:rPr lang="en-US" dirty="0" smtClean="0"/>
              <a:t>), although they are not believed to be in a concrete point, but formed from neural coalitions (Crick and Koch, 2003).</a:t>
            </a:r>
          </a:p>
          <a:p>
            <a:pPr fontAlgn="auto">
              <a:spcBef>
                <a:spcPts val="0"/>
              </a:spcBef>
              <a:spcAft>
                <a:spcPts val="0"/>
              </a:spcAft>
              <a:defRPr/>
            </a:pPr>
            <a:r>
              <a:rPr lang="en-US" dirty="0" smtClean="0"/>
              <a:t>Coming back to the theater metaphor developed by </a:t>
            </a:r>
            <a:r>
              <a:rPr lang="en-US" dirty="0" err="1" smtClean="0"/>
              <a:t>Baars</a:t>
            </a:r>
            <a:r>
              <a:rPr lang="en-US" dirty="0" smtClean="0"/>
              <a:t>, it is important to remark that the scene is composed by the working memory. This is the place where the actors compete for the spotlight space of attention. When they get there, they appear as conscious contents of the mind. The selection of the spotlight position is to a great extend done behind the scene. Unconscious processors select the conscious contents (the play in the scene) using contexts and beliefs. </a:t>
            </a:r>
            <a:r>
              <a:rPr lang="en-US" dirty="0" err="1" smtClean="0"/>
              <a:t>Baars</a:t>
            </a:r>
            <a:r>
              <a:rPr lang="en-US" dirty="0" smtClean="0"/>
              <a:t> indicates that the “director” can take decisions in the field of working memory driven by goal accomplishment. The play director also works behind the scene; this means that usually we have no access to the reasons why we do things. This conception resembles to the ideas of other authors who argue that the conscious self confabulates in order to deduce the reasons why the subject perform the actions (</a:t>
            </a:r>
            <a:r>
              <a:rPr lang="en-US" dirty="0" err="1" smtClean="0"/>
              <a:t>Ronsenthal</a:t>
            </a:r>
            <a:r>
              <a:rPr lang="en-US" dirty="0" smtClean="0"/>
              <a:t>, 2000; Morin, 2002).</a:t>
            </a:r>
          </a:p>
          <a:p>
            <a:pPr fontAlgn="auto">
              <a:spcBef>
                <a:spcPts val="0"/>
              </a:spcBef>
              <a:spcAft>
                <a:spcPts val="0"/>
              </a:spcAft>
              <a:defRPr/>
            </a:pPr>
            <a:r>
              <a:rPr lang="en-US" dirty="0" smtClean="0"/>
              <a:t>According to </a:t>
            </a:r>
            <a:r>
              <a:rPr lang="en-US" dirty="0" err="1" smtClean="0"/>
              <a:t>Baars</a:t>
            </a:r>
            <a:r>
              <a:rPr lang="en-US" dirty="0" smtClean="0"/>
              <a:t>, consciousness is the key to access to the vast domain of unconscious knowledge. Consciousness is used for rapid learning and accurate recognition. It also activates a great number of unconscious routines providing coordination and control. Conscious experiences activate unconscious contexts which help to interpret future conscious events. In sum, consciousness provides a framework for global access to the vast unconscious contents of the mind. It seems that recent advances using brain imaging techniques (</a:t>
            </a:r>
            <a:r>
              <a:rPr lang="en-US" b="1" dirty="0" err="1" smtClean="0"/>
              <a:t>fMRI</a:t>
            </a:r>
            <a:r>
              <a:rPr lang="en-US" dirty="0" smtClean="0"/>
              <a:t>, PET, etc.) confirm </a:t>
            </a:r>
            <a:r>
              <a:rPr lang="en-US" dirty="0" err="1" smtClean="0"/>
              <a:t>Baars</a:t>
            </a:r>
            <a:r>
              <a:rPr lang="en-US" dirty="0" smtClean="0"/>
              <a:t>’ hypothesis. (</a:t>
            </a:r>
            <a:r>
              <a:rPr lang="en-US" dirty="0" err="1" smtClean="0"/>
              <a:t>Baars</a:t>
            </a:r>
            <a:r>
              <a:rPr lang="en-US" dirty="0" smtClean="0"/>
              <a:t>, 2002, </a:t>
            </a:r>
            <a:r>
              <a:rPr lang="en-US" dirty="0" err="1" smtClean="0"/>
              <a:t>Baars</a:t>
            </a:r>
            <a:r>
              <a:rPr lang="en-US" dirty="0" smtClean="0"/>
              <a:t> et al. 2003). Anyhow, more neurological insight is needed to completely confirm </a:t>
            </a:r>
            <a:r>
              <a:rPr lang="en-US" dirty="0" err="1" smtClean="0"/>
              <a:t>Baars</a:t>
            </a:r>
            <a:r>
              <a:rPr lang="en-US" dirty="0" smtClean="0"/>
              <a:t>’ assumptions.</a:t>
            </a:r>
          </a:p>
          <a:p>
            <a:pPr fontAlgn="auto">
              <a:spcBef>
                <a:spcPts val="0"/>
              </a:spcBef>
              <a:spcAft>
                <a:spcPts val="0"/>
              </a:spcAft>
              <a:defRPr/>
            </a:pPr>
            <a:r>
              <a:rPr lang="en-US" dirty="0" smtClean="0"/>
              <a:t> </a:t>
            </a:r>
          </a:p>
          <a:p>
            <a:pPr fontAlgn="auto">
              <a:spcBef>
                <a:spcPts val="0"/>
              </a:spcBef>
              <a:spcAft>
                <a:spcPts val="0"/>
              </a:spcAft>
              <a:defRPr/>
            </a:pPr>
            <a:endParaRPr lang="en-US" dirty="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861525-F101-4B6E-8D03-F0E1E20A9E15}" type="slidenum">
              <a:rPr lang="en-US"/>
              <a:pPr fontAlgn="base">
                <a:spcBef>
                  <a:spcPct val="0"/>
                </a:spcBef>
                <a:spcAft>
                  <a:spcPct val="0"/>
                </a:spcAft>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B7F65160-40F2-40FE-AE6F-D6D5DD3A7870}" type="datetimeFigureOut">
              <a:rPr lang="en-US"/>
              <a:pPr>
                <a:defRPr/>
              </a:pPr>
              <a:t>11/2/2011</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3ADB6267-6A65-4398-8BA6-F17186808E1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064C7A-84F8-419B-A20D-5A26DA201432}" type="datetimeFigureOut">
              <a:rPr lang="en-US"/>
              <a:pPr>
                <a:defRPr/>
              </a:pPr>
              <a:t>11/2/2011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2E0A05-0343-45D6-B784-7BA5EF27E50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18BD66E6-B0C5-4C16-991D-345EE39B9A30}"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830444C7-C9DE-4F0F-8177-4567A7646CDE}" type="datetimeFigureOut">
              <a:rPr lang="en-US"/>
              <a:pPr>
                <a:defRPr/>
              </a:pPr>
              <a:t>11/2/2011</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FC53B4-216B-40FE-8E00-5CF4AD85904D}" type="datetimeFigureOut">
              <a:rPr lang="en-US"/>
              <a:pPr>
                <a:defRPr/>
              </a:pPr>
              <a:t>11/2/2011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8F28C36C-9EEA-47CD-894F-713198B9AAD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332D22E1-6D23-4A3B-A440-6DC9C5428E14}" type="datetimeFigureOut">
              <a:rPr lang="en-US"/>
              <a:pPr>
                <a:defRPr/>
              </a:pPr>
              <a:t>11/2/2011</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ECACC0BB-D2F2-4258-BA55-2D799EDF139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CDB5C6E0-2D4C-4AE5-A430-B1104D8C2384}" type="datetimeFigureOut">
              <a:rPr lang="en-US"/>
              <a:pPr>
                <a:defRPr/>
              </a:pPr>
              <a:t>11/2/2011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8932EE8-9594-46DE-A775-880DD94CEA7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9AA1B385-62A4-40B5-9287-E083CA43B73F}" type="datetimeFigureOut">
              <a:rPr lang="en-US"/>
              <a:pPr>
                <a:defRPr/>
              </a:pPr>
              <a:t>11/2/2011</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19BF12FA-00B1-498D-9380-583E42109F1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A298873-E363-4C03-9B62-14448E26AC42}" type="datetimeFigureOut">
              <a:rPr lang="en-US"/>
              <a:pPr>
                <a:defRPr/>
              </a:pPr>
              <a:t>11/2/2011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6BC66F7F-DDA3-4364-9609-8D2B5E7142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48E933AE-C267-482B-95EA-7B3C600DF7CB}" type="datetimeFigureOut">
              <a:rPr lang="en-US"/>
              <a:pPr>
                <a:defRPr/>
              </a:pPr>
              <a:t>11/2/2011</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3974298B-416B-411F-8F2C-F5B59808855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EB794402-C16F-4E04-B7D9-E31083A8E1CD}"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6AC0FD44-357C-4041-8C3F-1A03E0B97E37}" type="datetimeFigureOut">
              <a:rPr lang="en-US"/>
              <a:pPr>
                <a:defRPr/>
              </a:pPr>
              <a:t>11/2/2011</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1174E85B-D524-4739-9321-A5035A585704}"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5182DDD9-0769-4A5B-A3E1-0955EB183DF3}" type="datetimeFigureOut">
              <a:rPr lang="en-US"/>
              <a:pPr>
                <a:defRPr/>
              </a:pPr>
              <a:t>11/2/2011</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777B4836-6CD0-4E61-B673-C57DD0FA3B5F}" type="datetimeFigureOut">
              <a:rPr lang="en-US"/>
              <a:pPr>
                <a:defRPr/>
              </a:pPr>
              <a:t>11/2/2011</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981C331B-B46C-49B2-A806-81F70CE7231F}"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2743200"/>
            <a:ext cx="6400800" cy="1752600"/>
          </a:xfrm>
        </p:spPr>
        <p:txBody>
          <a:bodyPr>
            <a:normAutofit/>
          </a:bodyPr>
          <a:lstStyle/>
          <a:p>
            <a:pPr fontAlgn="auto">
              <a:spcAft>
                <a:spcPts val="0"/>
              </a:spcAft>
              <a:buFont typeface="Wingdings 2"/>
              <a:buNone/>
              <a:defRPr/>
            </a:pPr>
            <a:r>
              <a:rPr lang="en-US" dirty="0" smtClean="0"/>
              <a:t>Michaela </a:t>
            </a:r>
            <a:r>
              <a:rPr lang="en-US" dirty="0" err="1" smtClean="0"/>
              <a:t>Porubanova</a:t>
            </a:r>
            <a:r>
              <a:rPr lang="en-US" dirty="0" smtClean="0"/>
              <a:t> PSY 270</a:t>
            </a:r>
            <a:endParaRPr lang="en-US" dirty="0"/>
          </a:p>
        </p:txBody>
      </p:sp>
      <p:sp>
        <p:nvSpPr>
          <p:cNvPr id="14338" name="Title 1"/>
          <p:cNvSpPr>
            <a:spLocks noGrp="1"/>
          </p:cNvSpPr>
          <p:nvPr>
            <p:ph type="ctrTitle"/>
          </p:nvPr>
        </p:nvSpPr>
        <p:spPr/>
        <p:txBody>
          <a:bodyPr/>
          <a:lstStyle/>
          <a:p>
            <a:r>
              <a:rPr lang="en-US" smtClean="0"/>
              <a:t>Consciousness </a:t>
            </a:r>
          </a:p>
        </p:txBody>
      </p:sp>
      <p:pic>
        <p:nvPicPr>
          <p:cNvPr id="14339" name="Picture 2" descr="http://www.perceptions.couk.com/imgs/jcs.gif"/>
          <p:cNvPicPr>
            <a:picLocks noChangeAspect="1" noChangeArrowheads="1"/>
          </p:cNvPicPr>
          <p:nvPr/>
        </p:nvPicPr>
        <p:blipFill>
          <a:blip r:embed="rId2" cstate="print"/>
          <a:srcRect/>
          <a:stretch>
            <a:fillRect/>
          </a:stretch>
        </p:blipFill>
        <p:spPr bwMode="auto">
          <a:xfrm>
            <a:off x="0" y="838200"/>
            <a:ext cx="2667000" cy="35099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Qualia</a:t>
            </a:r>
            <a:endParaRPr lang="en-US" dirty="0"/>
          </a:p>
        </p:txBody>
      </p:sp>
      <p:sp>
        <p:nvSpPr>
          <p:cNvPr id="3" name="Content Placeholder 2"/>
          <p:cNvSpPr>
            <a:spLocks noGrp="1"/>
          </p:cNvSpPr>
          <p:nvPr>
            <p:ph sz="quarter" idx="1"/>
          </p:nvPr>
        </p:nvSpPr>
        <p:spPr/>
        <p:txBody>
          <a:bodyPr/>
          <a:lstStyle/>
          <a:p>
            <a:r>
              <a:rPr lang="en-US" dirty="0" smtClean="0"/>
              <a:t>“subjective” approach</a:t>
            </a:r>
          </a:p>
          <a:p>
            <a:r>
              <a:rPr lang="en-US" dirty="0" smtClean="0"/>
              <a:t>“what it is like” aspect of human experience</a:t>
            </a:r>
          </a:p>
          <a:p>
            <a:endParaRPr lang="en-US" dirty="0" smtClean="0"/>
          </a:p>
          <a:p>
            <a:r>
              <a:rPr lang="en-US" dirty="0" smtClean="0">
                <a:solidFill>
                  <a:srgbClr val="7B9899"/>
                </a:solidFill>
              </a:rPr>
              <a:t>1, ineffable</a:t>
            </a:r>
          </a:p>
          <a:p>
            <a:r>
              <a:rPr lang="en-US" dirty="0" smtClean="0">
                <a:solidFill>
                  <a:srgbClr val="7B9899"/>
                </a:solidFill>
              </a:rPr>
              <a:t>2, intrinsic</a:t>
            </a:r>
          </a:p>
          <a:p>
            <a:r>
              <a:rPr lang="en-US" dirty="0" smtClean="0">
                <a:solidFill>
                  <a:srgbClr val="7B9899"/>
                </a:solidFill>
              </a:rPr>
              <a:t>3, directly apprehensible</a:t>
            </a:r>
          </a:p>
          <a:p>
            <a:r>
              <a:rPr lang="en-US" dirty="0" smtClean="0">
                <a:solidFill>
                  <a:srgbClr val="7B9899"/>
                </a:solidFill>
              </a:rPr>
              <a:t>4, private</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for </a:t>
            </a:r>
            <a:r>
              <a:rPr lang="en-US" dirty="0" err="1" smtClean="0"/>
              <a:t>qualia</a:t>
            </a:r>
            <a:endParaRPr lang="en-US" dirty="0"/>
          </a:p>
        </p:txBody>
      </p:sp>
      <p:sp>
        <p:nvSpPr>
          <p:cNvPr id="3" name="Content Placeholder 2"/>
          <p:cNvSpPr>
            <a:spLocks noGrp="1"/>
          </p:cNvSpPr>
          <p:nvPr>
            <p:ph sz="quarter" idx="1"/>
          </p:nvPr>
        </p:nvSpPr>
        <p:spPr/>
        <p:txBody>
          <a:bodyPr/>
          <a:lstStyle/>
          <a:p>
            <a:r>
              <a:rPr lang="en-US" dirty="0" smtClean="0"/>
              <a:t>What is it like to be a bat? (Thomas Nagel)</a:t>
            </a:r>
          </a:p>
          <a:p>
            <a:endParaRPr lang="en-US" dirty="0" smtClean="0"/>
          </a:p>
          <a:p>
            <a:endParaRPr lang="en-US" dirty="0" smtClean="0"/>
          </a:p>
          <a:p>
            <a:endParaRPr lang="en-US" dirty="0" smtClean="0"/>
          </a:p>
          <a:p>
            <a:r>
              <a:rPr lang="en-US" dirty="0" smtClean="0"/>
              <a:t>Inverse spectrum argument (John Locke)</a:t>
            </a:r>
          </a:p>
          <a:p>
            <a:endParaRPr lang="en-US" dirty="0" smtClean="0"/>
          </a:p>
          <a:p>
            <a:endParaRPr lang="en-US" dirty="0" smtClean="0"/>
          </a:p>
          <a:p>
            <a:endParaRPr lang="en-US" dirty="0" smtClean="0"/>
          </a:p>
          <a:p>
            <a:r>
              <a:rPr lang="en-US" dirty="0" smtClean="0"/>
              <a:t>Zombie argument</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819400" y="2057400"/>
            <a:ext cx="3144527" cy="1400175"/>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2590800" y="4114800"/>
            <a:ext cx="2082992" cy="11906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010400" y="5029200"/>
            <a:ext cx="1562100" cy="15621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for </a:t>
            </a:r>
            <a:r>
              <a:rPr lang="en-US" dirty="0" err="1" smtClean="0"/>
              <a:t>qualia</a:t>
            </a:r>
            <a:endParaRPr lang="en-US" dirty="0"/>
          </a:p>
        </p:txBody>
      </p:sp>
      <p:sp>
        <p:nvSpPr>
          <p:cNvPr id="3" name="Content Placeholder 2"/>
          <p:cNvSpPr>
            <a:spLocks noGrp="1"/>
          </p:cNvSpPr>
          <p:nvPr>
            <p:ph sz="quarter" idx="1"/>
          </p:nvPr>
        </p:nvSpPr>
        <p:spPr/>
        <p:txBody>
          <a:bodyPr/>
          <a:lstStyle/>
          <a:p>
            <a:r>
              <a:rPr lang="en-US" dirty="0" smtClean="0"/>
              <a:t>Explanatory gap</a:t>
            </a:r>
          </a:p>
          <a:p>
            <a:endParaRPr lang="en-US" dirty="0" smtClean="0"/>
          </a:p>
          <a:p>
            <a:endParaRPr lang="en-US" dirty="0" smtClean="0"/>
          </a:p>
          <a:p>
            <a:endParaRPr lang="en-US" dirty="0" smtClean="0"/>
          </a:p>
          <a:p>
            <a:r>
              <a:rPr lang="en-US" dirty="0" smtClean="0"/>
              <a:t>Mary’s room</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3276600" y="4343400"/>
            <a:ext cx="2232025" cy="16383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114800" y="1981200"/>
            <a:ext cx="2302812" cy="12763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research of consciousness</a:t>
            </a:r>
            <a:endParaRPr lang="en-US" dirty="0"/>
          </a:p>
        </p:txBody>
      </p:sp>
      <p:sp>
        <p:nvSpPr>
          <p:cNvPr id="3" name="Content Placeholder 2"/>
          <p:cNvSpPr>
            <a:spLocks noGrp="1"/>
          </p:cNvSpPr>
          <p:nvPr>
            <p:ph sz="quarter" idx="1"/>
          </p:nvPr>
        </p:nvSpPr>
        <p:spPr/>
        <p:txBody>
          <a:bodyPr/>
          <a:lstStyle/>
          <a:p>
            <a:r>
              <a:rPr lang="en-US" dirty="0" smtClean="0"/>
              <a:t>Conscious versus unconscious experience</a:t>
            </a:r>
          </a:p>
          <a:p>
            <a:r>
              <a:rPr lang="en-US" dirty="0" smtClean="0"/>
              <a:t>-</a:t>
            </a:r>
            <a:r>
              <a:rPr lang="en-US" dirty="0" err="1" smtClean="0"/>
              <a:t>reportability</a:t>
            </a:r>
            <a:r>
              <a:rPr lang="en-US" dirty="0" smtClean="0"/>
              <a:t> index</a:t>
            </a:r>
          </a:p>
          <a:p>
            <a:r>
              <a:rPr lang="en-US" dirty="0" smtClean="0"/>
              <a:t>- ability to provide a proper response about the experience</a:t>
            </a:r>
          </a:p>
          <a:p>
            <a:r>
              <a:rPr lang="en-US" dirty="0" smtClean="0"/>
              <a:t>- versus subliminal cortical activation- subliminal perception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vs. hard problem of consciousness</a:t>
            </a:r>
            <a:endParaRPr lang="en-US" dirty="0"/>
          </a:p>
        </p:txBody>
      </p:sp>
      <p:sp>
        <p:nvSpPr>
          <p:cNvPr id="3" name="Content Placeholder 2"/>
          <p:cNvSpPr>
            <a:spLocks noGrp="1"/>
          </p:cNvSpPr>
          <p:nvPr>
            <p:ph sz="quarter" idx="1"/>
          </p:nvPr>
        </p:nvSpPr>
        <p:spPr/>
        <p:txBody>
          <a:bodyPr/>
          <a:lstStyle/>
          <a:p>
            <a:r>
              <a:rPr lang="en-US" dirty="0" smtClean="0"/>
              <a:t>The hard question: Why does anything </a:t>
            </a:r>
            <a:r>
              <a:rPr lang="en-US" i="1" dirty="0" smtClean="0"/>
              <a:t>feel like</a:t>
            </a:r>
          </a:p>
          <a:p>
            <a:r>
              <a:rPr lang="en-US" dirty="0" smtClean="0"/>
              <a:t>anything at all?</a:t>
            </a:r>
          </a:p>
          <a:p>
            <a:r>
              <a:rPr lang="en-US" dirty="0" smtClean="0"/>
              <a:t>How do we incorporate </a:t>
            </a:r>
            <a:r>
              <a:rPr lang="en-US" i="1" dirty="0" smtClean="0"/>
              <a:t>subjective experience into a</a:t>
            </a:r>
          </a:p>
          <a:p>
            <a:r>
              <a:rPr lang="en-US" dirty="0" smtClean="0"/>
              <a:t>scientific picture?</a:t>
            </a:r>
            <a:endParaRPr lang="cs-CZ" dirty="0" smtClean="0"/>
          </a:p>
          <a:p>
            <a:r>
              <a:rPr lang="en-US" dirty="0" smtClean="0"/>
              <a:t>Redness: what it feels like to see red</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534400" cy="758825"/>
          </a:xfrm>
        </p:spPr>
        <p:txBody>
          <a:bodyPr>
            <a:normAutofit fontScale="90000"/>
          </a:bodyPr>
          <a:lstStyle/>
          <a:p>
            <a:pPr fontAlgn="auto">
              <a:spcAft>
                <a:spcPts val="0"/>
              </a:spcAft>
              <a:defRPr/>
            </a:pPr>
            <a:r>
              <a:rPr lang="en-US" dirty="0" smtClean="0"/>
              <a:t>One Scientific Theory of Access</a:t>
            </a:r>
            <a:br>
              <a:rPr lang="en-US" dirty="0" smtClean="0"/>
            </a:br>
            <a:r>
              <a:rPr lang="en-US" dirty="0" smtClean="0"/>
              <a:t>Consciousness: </a:t>
            </a:r>
            <a:r>
              <a:rPr lang="en-US" dirty="0" err="1" smtClean="0"/>
              <a:t>Baars</a:t>
            </a:r>
            <a:r>
              <a:rPr lang="en-US" dirty="0" smtClean="0"/>
              <a:t>- </a:t>
            </a:r>
            <a:r>
              <a:rPr lang="en-US" b="1" dirty="0" smtClean="0"/>
              <a:t>Global Workspace Theory</a:t>
            </a:r>
            <a:endParaRPr lang="en-US" dirty="0"/>
          </a:p>
        </p:txBody>
      </p:sp>
      <p:sp>
        <p:nvSpPr>
          <p:cNvPr id="22530" name="Content Placeholder 5"/>
          <p:cNvSpPr>
            <a:spLocks noGrp="1"/>
          </p:cNvSpPr>
          <p:nvPr>
            <p:ph sz="quarter" idx="1"/>
          </p:nvPr>
        </p:nvSpPr>
        <p:spPr>
          <a:xfrm>
            <a:off x="301625" y="1527175"/>
            <a:ext cx="8504238" cy="4572000"/>
          </a:xfrm>
        </p:spPr>
        <p:txBody>
          <a:bodyPr/>
          <a:lstStyle/>
          <a:p>
            <a:endParaRPr lang="cs-CZ" smtClean="0"/>
          </a:p>
        </p:txBody>
      </p:sp>
      <p:pic>
        <p:nvPicPr>
          <p:cNvPr id="22531" name="Picture 2"/>
          <p:cNvPicPr>
            <a:picLocks noChangeAspect="1" noChangeArrowheads="1"/>
          </p:cNvPicPr>
          <p:nvPr/>
        </p:nvPicPr>
        <p:blipFill>
          <a:blip r:embed="rId2" cstate="print"/>
          <a:srcRect/>
          <a:stretch>
            <a:fillRect/>
          </a:stretch>
        </p:blipFill>
        <p:spPr bwMode="auto">
          <a:xfrm>
            <a:off x="1143000" y="1508125"/>
            <a:ext cx="7239000" cy="49688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err="1" smtClean="0">
                <a:solidFill>
                  <a:srgbClr val="7B9899"/>
                </a:solidFill>
              </a:rPr>
              <a:t>Baars</a:t>
            </a:r>
            <a:r>
              <a:rPr lang="en-US" dirty="0" smtClean="0">
                <a:solidFill>
                  <a:srgbClr val="7B9899"/>
                </a:solidFill>
              </a:rPr>
              <a:t>- </a:t>
            </a:r>
            <a:r>
              <a:rPr lang="en-US" b="1" dirty="0" smtClean="0">
                <a:solidFill>
                  <a:srgbClr val="7B9899"/>
                </a:solidFill>
              </a:rPr>
              <a:t>Global Workspace Theory</a:t>
            </a:r>
            <a:endParaRPr lang="en-US" dirty="0" smtClean="0">
              <a:solidFill>
                <a:srgbClr val="7B9899"/>
              </a:solidFill>
            </a:endParaRPr>
          </a:p>
        </p:txBody>
      </p:sp>
      <p:sp>
        <p:nvSpPr>
          <p:cNvPr id="3" name="Content Placeholder 2"/>
          <p:cNvSpPr>
            <a:spLocks noGrp="1"/>
          </p:cNvSpPr>
          <p:nvPr>
            <p:ph sz="quarter" idx="1"/>
          </p:nvPr>
        </p:nvSpPr>
        <p:spPr>
          <a:xfrm>
            <a:off x="301625" y="1527175"/>
            <a:ext cx="5641975" cy="5788025"/>
          </a:xfrm>
        </p:spPr>
        <p:txBody>
          <a:bodyPr>
            <a:normAutofit fontScale="77500" lnSpcReduction="20000"/>
          </a:bodyPr>
          <a:lstStyle/>
          <a:p>
            <a:pPr marL="274320" indent="-274320" fontAlgn="auto">
              <a:spcAft>
                <a:spcPts val="0"/>
              </a:spcAft>
              <a:buFont typeface="Wingdings 2"/>
              <a:buChar char=""/>
              <a:defRPr/>
            </a:pPr>
            <a:r>
              <a:rPr lang="en-US" dirty="0" smtClean="0"/>
              <a:t>As in the theatre of consciousness</a:t>
            </a:r>
          </a:p>
          <a:p>
            <a:pPr marL="274320" indent="-274320" fontAlgn="auto">
              <a:spcAft>
                <a:spcPts val="0"/>
              </a:spcAft>
              <a:buFont typeface="Wingdings 2"/>
              <a:buChar char=""/>
              <a:defRPr/>
            </a:pPr>
            <a:r>
              <a:rPr lang="en-US" dirty="0" smtClean="0"/>
              <a:t>--- only the </a:t>
            </a:r>
            <a:r>
              <a:rPr lang="en-US" b="1" dirty="0" smtClean="0"/>
              <a:t>bright spot on stage is conscious</a:t>
            </a:r>
          </a:p>
          <a:p>
            <a:pPr marL="274320" indent="-274320" fontAlgn="auto">
              <a:spcAft>
                <a:spcPts val="0"/>
              </a:spcAft>
              <a:buFont typeface="Wingdings 2"/>
              <a:buChar char=""/>
              <a:defRPr/>
            </a:pPr>
            <a:r>
              <a:rPr lang="en-US" sz="2300" dirty="0" smtClean="0"/>
              <a:t>(because consciousness has very limited </a:t>
            </a:r>
          </a:p>
          <a:p>
            <a:pPr marL="274320" indent="-274320" fontAlgn="auto">
              <a:spcAft>
                <a:spcPts val="0"/>
              </a:spcAft>
              <a:buFont typeface="Wingdings 2"/>
              <a:buChar char=""/>
              <a:defRPr/>
            </a:pPr>
            <a:r>
              <a:rPr lang="en-US" sz="2300" dirty="0" smtClean="0"/>
              <a:t>capacity)</a:t>
            </a:r>
          </a:p>
          <a:p>
            <a:pPr marL="274320" indent="-274320" fontAlgn="auto">
              <a:spcAft>
                <a:spcPts val="0"/>
              </a:spcAft>
              <a:buFont typeface="Wingdings 2"/>
              <a:buChar char=""/>
              <a:defRPr/>
            </a:pPr>
            <a:r>
              <a:rPr lang="en-US" dirty="0" smtClean="0"/>
              <a:t>--- sensory inputs compete for access to the</a:t>
            </a:r>
          </a:p>
          <a:p>
            <a:pPr marL="274320" indent="-274320" fontAlgn="auto">
              <a:spcAft>
                <a:spcPts val="0"/>
              </a:spcAft>
              <a:buFont typeface="Wingdings 2"/>
              <a:buChar char=""/>
              <a:defRPr/>
            </a:pPr>
            <a:r>
              <a:rPr lang="en-US" dirty="0" smtClean="0"/>
              <a:t>conscious bright spot; so do output plans;</a:t>
            </a:r>
          </a:p>
          <a:p>
            <a:pPr marL="274320" indent="-274320" fontAlgn="auto">
              <a:spcAft>
                <a:spcPts val="0"/>
              </a:spcAft>
              <a:buFont typeface="Wingdings 2"/>
              <a:buChar char=""/>
              <a:defRPr/>
            </a:pPr>
            <a:r>
              <a:rPr lang="en-US" dirty="0" smtClean="0"/>
              <a:t>--- the "theater stage" equals to</a:t>
            </a:r>
          </a:p>
          <a:p>
            <a:pPr marL="274320" indent="-274320" fontAlgn="auto">
              <a:spcAft>
                <a:spcPts val="0"/>
              </a:spcAft>
              <a:buFont typeface="Wingdings 2"/>
              <a:buChar char=""/>
              <a:defRPr/>
            </a:pPr>
            <a:r>
              <a:rPr lang="en-US" b="1" dirty="0" smtClean="0"/>
              <a:t>Working Memory;</a:t>
            </a:r>
          </a:p>
          <a:p>
            <a:pPr marL="274320" indent="-274320" fontAlgn="auto">
              <a:spcAft>
                <a:spcPts val="0"/>
              </a:spcAft>
              <a:buFont typeface="Wingdings 2"/>
              <a:buChar char=""/>
              <a:defRPr/>
            </a:pPr>
            <a:r>
              <a:rPr lang="en-US" dirty="0" smtClean="0"/>
              <a:t>--- all other parts are unconscious, including</a:t>
            </a:r>
          </a:p>
          <a:p>
            <a:pPr marL="274320" indent="-274320" fontAlgn="auto">
              <a:spcAft>
                <a:spcPts val="0"/>
              </a:spcAft>
              <a:buFont typeface="Wingdings 2"/>
              <a:buChar char=""/>
              <a:defRPr/>
            </a:pPr>
            <a:r>
              <a:rPr lang="en-US" dirty="0" smtClean="0"/>
              <a:t>Long term memory, the automatic processes</a:t>
            </a:r>
          </a:p>
          <a:p>
            <a:pPr marL="274320" indent="-274320" fontAlgn="auto">
              <a:spcAft>
                <a:spcPts val="0"/>
              </a:spcAft>
              <a:buFont typeface="Wingdings 2"/>
              <a:buChar char=""/>
              <a:defRPr/>
            </a:pPr>
            <a:r>
              <a:rPr lang="en-US" dirty="0" smtClean="0"/>
              <a:t>of language, and events going on backstage.</a:t>
            </a:r>
          </a:p>
          <a:p>
            <a:pPr marL="274320" indent="-274320" fontAlgn="auto">
              <a:spcAft>
                <a:spcPts val="0"/>
              </a:spcAft>
              <a:buFont typeface="Wingdings 2"/>
              <a:buChar char=""/>
              <a:defRPr/>
            </a:pPr>
            <a:r>
              <a:rPr lang="en-US" dirty="0" smtClean="0"/>
              <a:t>(</a:t>
            </a:r>
            <a:r>
              <a:rPr lang="en-US" sz="2300" dirty="0" smtClean="0"/>
              <a:t>The capacity of unconsciousness is</a:t>
            </a:r>
          </a:p>
          <a:p>
            <a:pPr marL="274320" indent="-274320" fontAlgn="auto">
              <a:spcAft>
                <a:spcPts val="0"/>
              </a:spcAft>
              <a:buFont typeface="Wingdings 2"/>
              <a:buChar char=""/>
              <a:defRPr/>
            </a:pPr>
            <a:r>
              <a:rPr lang="en-US" sz="2300" dirty="0" smtClean="0"/>
              <a:t>enormous.)</a:t>
            </a:r>
          </a:p>
        </p:txBody>
      </p:sp>
      <p:pic>
        <p:nvPicPr>
          <p:cNvPr id="23555" name="Picture 2" descr="http://www.conscious-robots.com/images/stories/logos/gwt_en.jpg"/>
          <p:cNvPicPr>
            <a:picLocks noChangeAspect="1" noChangeArrowheads="1"/>
          </p:cNvPicPr>
          <p:nvPr/>
        </p:nvPicPr>
        <p:blipFill>
          <a:blip r:embed="rId3" cstate="print"/>
          <a:srcRect/>
          <a:stretch>
            <a:fillRect/>
          </a:stretch>
        </p:blipFill>
        <p:spPr bwMode="auto">
          <a:xfrm>
            <a:off x="5715000" y="2590800"/>
            <a:ext cx="3429000" cy="36480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err="1" smtClean="0">
                <a:solidFill>
                  <a:srgbClr val="7B9899"/>
                </a:solidFill>
              </a:rPr>
              <a:t>Baars</a:t>
            </a:r>
            <a:r>
              <a:rPr lang="en-US" dirty="0" smtClean="0">
                <a:solidFill>
                  <a:srgbClr val="7B9899"/>
                </a:solidFill>
              </a:rPr>
              <a:t>- </a:t>
            </a:r>
            <a:r>
              <a:rPr lang="en-US" b="1" dirty="0" smtClean="0">
                <a:solidFill>
                  <a:srgbClr val="7B9899"/>
                </a:solidFill>
              </a:rPr>
              <a:t>Global Workspace Theory</a:t>
            </a:r>
            <a:endParaRPr lang="cs-CZ" dirty="0" smtClean="0">
              <a:solidFill>
                <a:srgbClr val="7B9899"/>
              </a:solidFill>
            </a:endParaRPr>
          </a:p>
        </p:txBody>
      </p:sp>
      <p:sp>
        <p:nvSpPr>
          <p:cNvPr id="25602" name="Content Placeholder 2"/>
          <p:cNvSpPr>
            <a:spLocks noGrp="1"/>
          </p:cNvSpPr>
          <p:nvPr>
            <p:ph sz="quarter" idx="1"/>
          </p:nvPr>
        </p:nvSpPr>
        <p:spPr>
          <a:xfrm>
            <a:off x="301625" y="1527175"/>
            <a:ext cx="8504238" cy="4572000"/>
          </a:xfrm>
        </p:spPr>
        <p:txBody>
          <a:bodyPr/>
          <a:lstStyle/>
          <a:p>
            <a:endParaRPr lang="cs-CZ" smtClean="0"/>
          </a:p>
        </p:txBody>
      </p:sp>
      <p:pic>
        <p:nvPicPr>
          <p:cNvPr id="25603" name="Picture 2"/>
          <p:cNvPicPr>
            <a:picLocks noChangeAspect="1" noChangeArrowheads="1"/>
          </p:cNvPicPr>
          <p:nvPr/>
        </p:nvPicPr>
        <p:blipFill>
          <a:blip r:embed="rId2" cstate="print"/>
          <a:srcRect/>
          <a:stretch>
            <a:fillRect/>
          </a:stretch>
        </p:blipFill>
        <p:spPr bwMode="auto">
          <a:xfrm>
            <a:off x="685800" y="1295400"/>
            <a:ext cx="7267575" cy="51546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7B9899"/>
                </a:solidFill>
              </a:rPr>
              <a:t>Baars</a:t>
            </a:r>
            <a:r>
              <a:rPr lang="en-US" dirty="0" smtClean="0">
                <a:solidFill>
                  <a:srgbClr val="7B9899"/>
                </a:solidFill>
              </a:rPr>
              <a:t>- </a:t>
            </a:r>
            <a:r>
              <a:rPr lang="en-US" b="1" dirty="0" smtClean="0">
                <a:solidFill>
                  <a:srgbClr val="7B9899"/>
                </a:solidFill>
              </a:rPr>
              <a:t>Global Workspace Theory</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noChangeArrowheads="1"/>
          </p:cNvPicPr>
          <p:nvPr/>
        </p:nvPicPr>
        <p:blipFill>
          <a:blip r:embed="rId2" cstate="print"/>
          <a:srcRect/>
          <a:stretch>
            <a:fillRect/>
          </a:stretch>
        </p:blipFill>
        <p:spPr bwMode="auto">
          <a:xfrm>
            <a:off x="3276600" y="2438400"/>
            <a:ext cx="2992438" cy="28479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Consciousness disorders</a:t>
            </a:r>
            <a:endParaRPr lang="en-US" dirty="0"/>
          </a:p>
        </p:txBody>
      </p:sp>
      <p:sp>
        <p:nvSpPr>
          <p:cNvPr id="3" name="Content Placeholder 2"/>
          <p:cNvSpPr>
            <a:spLocks noGrp="1"/>
          </p:cNvSpPr>
          <p:nvPr>
            <p:ph sz="quarter" idx="1"/>
          </p:nvPr>
        </p:nvSpPr>
        <p:spPr/>
        <p:txBody>
          <a:bodyPr/>
          <a:lstStyle/>
          <a:p>
            <a:r>
              <a:rPr lang="en-US" dirty="0" smtClean="0"/>
              <a:t>Visual </a:t>
            </a:r>
            <a:r>
              <a:rPr lang="en-US" dirty="0" err="1" smtClean="0"/>
              <a:t>agnosia</a:t>
            </a:r>
            <a:endParaRPr lang="en-US" dirty="0" smtClean="0"/>
          </a:p>
          <a:p>
            <a:r>
              <a:rPr lang="en-US" dirty="0" smtClean="0"/>
              <a:t>Prosopagnosia</a:t>
            </a:r>
          </a:p>
          <a:p>
            <a:r>
              <a:rPr lang="en-US" dirty="0" smtClean="0"/>
              <a:t>Neglect</a:t>
            </a:r>
          </a:p>
          <a:p>
            <a:r>
              <a:rPr lang="en-US" dirty="0" err="1" smtClean="0"/>
              <a:t>Balint</a:t>
            </a:r>
            <a:r>
              <a:rPr lang="en-US" dirty="0" smtClean="0"/>
              <a:t> syndrome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descr="http://exper.3drecursions.com/apo/moving_toward_the_consciousness.jpg"/>
          <p:cNvPicPr>
            <a:picLocks noChangeAspect="1" noChangeArrowheads="1"/>
          </p:cNvPicPr>
          <p:nvPr/>
        </p:nvPicPr>
        <p:blipFill>
          <a:blip r:embed="rId2" cstate="print"/>
          <a:srcRect/>
          <a:stretch>
            <a:fillRect/>
          </a:stretch>
        </p:blipFill>
        <p:spPr bwMode="auto">
          <a:xfrm>
            <a:off x="-609600" y="-628650"/>
            <a:ext cx="9753600" cy="7486650"/>
          </a:xfrm>
          <a:prstGeom prst="rect">
            <a:avLst/>
          </a:prstGeom>
          <a:gradFill>
            <a:gsLst>
              <a:gs pos="0">
                <a:schemeClr val="accent1">
                  <a:tint val="66000"/>
                  <a:satMod val="160000"/>
                  <a:alpha val="26000"/>
                </a:schemeClr>
              </a:gs>
              <a:gs pos="50000">
                <a:schemeClr val="accent1">
                  <a:tint val="44500"/>
                  <a:satMod val="160000"/>
                </a:schemeClr>
              </a:gs>
              <a:gs pos="100000">
                <a:schemeClr val="accent1">
                  <a:tint val="23500"/>
                  <a:satMod val="160000"/>
                </a:schemeClr>
              </a:gs>
            </a:gsLst>
            <a:lin ang="5400000" scaled="0"/>
          </a:gradFill>
        </p:spPr>
      </p:pic>
      <p:sp>
        <p:nvSpPr>
          <p:cNvPr id="3" name="Content Placeholder 2"/>
          <p:cNvSpPr>
            <a:spLocks noGrp="1"/>
          </p:cNvSpPr>
          <p:nvPr>
            <p:ph sz="quarter" idx="1"/>
          </p:nvPr>
        </p:nvSpPr>
        <p:spPr>
          <a:xfrm>
            <a:off x="1752600" y="1828800"/>
            <a:ext cx="7772400" cy="4572000"/>
          </a:xfrm>
        </p:spPr>
        <p:txBody>
          <a:bodyPr>
            <a:normAutofit/>
          </a:bodyPr>
          <a:lstStyle/>
          <a:p>
            <a:pPr marL="274320" indent="-274320" fontAlgn="auto">
              <a:spcAft>
                <a:spcPts val="0"/>
              </a:spcAft>
              <a:buFont typeface="Wingdings 2"/>
              <a:buChar char=""/>
              <a:defRPr/>
            </a:pPr>
            <a:r>
              <a:rPr lang="en-US" dirty="0" smtClean="0">
                <a:solidFill>
                  <a:schemeClr val="accent6">
                    <a:lumMod val="20000"/>
                    <a:lumOff val="80000"/>
                  </a:schemeClr>
                </a:solidFill>
              </a:rPr>
              <a:t>“</a:t>
            </a:r>
            <a:r>
              <a:rPr lang="en-US" dirty="0" smtClean="0">
                <a:solidFill>
                  <a:srgbClr val="FFFF00"/>
                </a:solidFill>
              </a:rPr>
              <a:t>How it is that anything so remarkable as a state of consciousness comes about as a result of irritating nervous tissue, is just as unaccountable as the appearance of the </a:t>
            </a:r>
            <a:r>
              <a:rPr lang="en-US" dirty="0" err="1" smtClean="0">
                <a:solidFill>
                  <a:srgbClr val="FFFF00"/>
                </a:solidFill>
              </a:rPr>
              <a:t>Djin</a:t>
            </a:r>
            <a:r>
              <a:rPr lang="en-US" dirty="0" smtClean="0">
                <a:solidFill>
                  <a:srgbClr val="FFFF00"/>
                </a:solidFill>
              </a:rPr>
              <a:t>, when Aladdin rubbed his lamp.” (1866) T. H. Huxley</a:t>
            </a:r>
          </a:p>
          <a:p>
            <a:pPr marL="274320" indent="-274320" fontAlgn="auto">
              <a:spcAft>
                <a:spcPts val="0"/>
              </a:spcAft>
              <a:buFont typeface="Wingdings 2"/>
              <a:buChar char=""/>
              <a:defRPr/>
            </a:pPr>
            <a:endParaRPr lang="en-US" dirty="0"/>
          </a:p>
        </p:txBody>
      </p:sp>
      <p:sp>
        <p:nvSpPr>
          <p:cNvPr id="15363" name="Rectangle 1"/>
          <p:cNvSpPr>
            <a:spLocks noChangeArrowheads="1"/>
          </p:cNvSpPr>
          <p:nvPr/>
        </p:nvSpPr>
        <p:spPr bwMode="auto">
          <a:xfrm>
            <a:off x="0" y="0"/>
            <a:ext cx="300038" cy="352425"/>
          </a:xfrm>
          <a:prstGeom prst="rect">
            <a:avLst/>
          </a:prstGeom>
          <a:noFill/>
          <a:ln w="9525">
            <a:noFill/>
            <a:miter lim="800000"/>
            <a:headEnd/>
            <a:tailEnd/>
          </a:ln>
        </p:spPr>
        <p:txBody>
          <a:bodyPr wrap="none" anchor="ctr">
            <a:spAutoFit/>
          </a:bodyPr>
          <a:lstStyle/>
          <a:p>
            <a:pPr eaLnBrk="0" hangingPunct="0"/>
            <a:r>
              <a:rPr lang="en-GB">
                <a:solidFill>
                  <a:srgbClr val="000000"/>
                </a:solidFill>
                <a:latin typeface="Times New Roman" pitchFamily="18" charset="0"/>
                <a:cs typeface="Times New Roman" pitchFamily="18" charset="0"/>
              </a:rPr>
              <a:t>. </a:t>
            </a:r>
            <a:endParaRPr lang="en-GB">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Dennett’ s video</a:t>
            </a:r>
            <a:endParaRPr lang="en-US" dirty="0"/>
          </a:p>
        </p:txBody>
      </p:sp>
      <p:sp>
        <p:nvSpPr>
          <p:cNvPr id="3" name="Content Placeholder 2"/>
          <p:cNvSpPr>
            <a:spLocks noGrp="1"/>
          </p:cNvSpPr>
          <p:nvPr>
            <p:ph sz="quarter" idx="1"/>
          </p:nvPr>
        </p:nvSpPr>
        <p:spPr/>
        <p:txBody>
          <a:bodyPr/>
          <a:lstStyle/>
          <a:p>
            <a:r>
              <a:rPr lang="en-US" dirty="0" smtClean="0"/>
              <a:t>Dennett on TED</a:t>
            </a:r>
          </a:p>
          <a:p>
            <a:r>
              <a:rPr lang="en-US" dirty="0" smtClean="0"/>
              <a:t>Prosopagnosia case study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solidFill>
                  <a:srgbClr val="7B9899"/>
                </a:solidFill>
              </a:rPr>
              <a:t>Introduction</a:t>
            </a:r>
          </a:p>
        </p:txBody>
      </p:sp>
      <p:sp>
        <p:nvSpPr>
          <p:cNvPr id="3" name="Content Placeholder 2"/>
          <p:cNvSpPr>
            <a:spLocks noGrp="1"/>
          </p:cNvSpPr>
          <p:nvPr>
            <p:ph sz="quarter" idx="1"/>
          </p:nvPr>
        </p:nvSpPr>
        <p:spPr>
          <a:xfrm>
            <a:off x="301625" y="1527175"/>
            <a:ext cx="8504238" cy="5330825"/>
          </a:xfrm>
        </p:spPr>
        <p:txBody>
          <a:bodyPr>
            <a:normAutofit fontScale="85000" lnSpcReduction="20000"/>
          </a:bodyPr>
          <a:lstStyle/>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t>Various stages of C (sleep to “full C”)</a:t>
            </a:r>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smtClean="0"/>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t>Various aspects of C: Experience of pain to self- awareness</a:t>
            </a:r>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smtClean="0"/>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t>Descartes- strict dualism</a:t>
            </a:r>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800" dirty="0" smtClean="0"/>
              <a:t>Cartesian theatre</a:t>
            </a:r>
            <a:r>
              <a:rPr lang="sk-SK" sz="2800" dirty="0" smtClean="0"/>
              <a:t>....</a:t>
            </a:r>
            <a:r>
              <a:rPr lang="en-US" sz="2800" dirty="0" smtClean="0"/>
              <a:t>existence of “seat” of C in brain</a:t>
            </a:r>
            <a:endParaRPr lang="en-GB" sz="2800" dirty="0" smtClean="0"/>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sk-SK" sz="2800" dirty="0" smtClean="0"/>
              <a:t>Daniel Dennet-</a:t>
            </a:r>
            <a:r>
              <a:rPr lang="en-US" sz="2800" dirty="0" smtClean="0"/>
              <a:t> contemporary opponent- no “seat” of C or time of C</a:t>
            </a:r>
            <a:endParaRPr lang="sk-SK" sz="2800" dirty="0" smtClean="0"/>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t> </a:t>
            </a:r>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smtClean="0"/>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t>William James- C as a process, not a structure (STM and attention</a:t>
            </a:r>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smtClean="0"/>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t>No study of C (during </a:t>
            </a:r>
            <a:r>
              <a:rPr lang="en-GB" sz="2800" dirty="0" err="1" smtClean="0"/>
              <a:t>behaviorism</a:t>
            </a:r>
            <a:r>
              <a:rPr lang="en-GB" sz="2800" dirty="0" smtClean="0"/>
              <a:t>)</a:t>
            </a:r>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smtClean="0"/>
          </a:p>
          <a:p>
            <a:pPr marL="274320" indent="-274320" fontAlgn="auto">
              <a:lnSpc>
                <a:spcPct val="90000"/>
              </a:lnSpc>
              <a:spcBef>
                <a:spcPts val="525"/>
              </a:spcBef>
              <a:spcAft>
                <a:spcPts val="0"/>
              </a:spcAft>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t>90. – thriving of studying of C</a:t>
            </a:r>
          </a:p>
          <a:p>
            <a:pPr marL="274320" indent="-274320" fontAlgn="auto">
              <a:spcAft>
                <a:spcPts val="0"/>
              </a:spcAft>
              <a:buFont typeface="Wingdings 2"/>
              <a:buChar cha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solidFill>
                  <a:srgbClr val="7B9899"/>
                </a:solidFill>
              </a:rPr>
              <a:t>William James</a:t>
            </a:r>
          </a:p>
        </p:txBody>
      </p:sp>
      <p:sp>
        <p:nvSpPr>
          <p:cNvPr id="17410" name="Content Placeholder 2"/>
          <p:cNvSpPr>
            <a:spLocks noGrp="1"/>
          </p:cNvSpPr>
          <p:nvPr>
            <p:ph sz="quarter" idx="1"/>
          </p:nvPr>
        </p:nvSpPr>
        <p:spPr>
          <a:xfrm>
            <a:off x="301625" y="1527175"/>
            <a:ext cx="8504238" cy="4572000"/>
          </a:xfrm>
        </p:spPr>
        <p:txBody>
          <a:bodyPr/>
          <a:lstStyle/>
          <a:p>
            <a:r>
              <a:rPr lang="sk-SK" sz="2400" i="1" smtClean="0"/>
              <a:t>C: </a:t>
            </a:r>
            <a:r>
              <a:rPr lang="en-US" sz="2400" i="1" smtClean="0"/>
              <a:t>It is the taking possession by the mind, in clear and vivid form, of one out of what seem several simultaneously possible objects or trains of thought.” (1890)</a:t>
            </a:r>
          </a:p>
          <a:p>
            <a:endParaRPr lang="en-US" sz="2400" i="1" smtClean="0"/>
          </a:p>
          <a:p>
            <a:r>
              <a:rPr lang="en-US" sz="2400" i="1" smtClean="0"/>
              <a:t>Short term memory plus attention</a:t>
            </a:r>
          </a:p>
          <a:p>
            <a:endParaRPr lang="en-US" sz="2400" i="1" smtClean="0"/>
          </a:p>
          <a:p>
            <a:r>
              <a:rPr lang="en-US" sz="2400" i="1" smtClean="0"/>
              <a:t>One can control C using free will</a:t>
            </a:r>
            <a:endParaRPr lang="sk-SK" sz="2400" i="1" smtClean="0"/>
          </a:p>
          <a:p>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04800" y="304800"/>
            <a:ext cx="8534400" cy="758825"/>
          </a:xfrm>
        </p:spPr>
        <p:txBody>
          <a:bodyPr/>
          <a:lstStyle/>
          <a:p>
            <a:r>
              <a:rPr lang="en-US" smtClean="0">
                <a:solidFill>
                  <a:srgbClr val="7B9899"/>
                </a:solidFill>
              </a:rPr>
              <a:t>Think about….</a:t>
            </a:r>
          </a:p>
        </p:txBody>
      </p:sp>
      <p:sp>
        <p:nvSpPr>
          <p:cNvPr id="18434" name="Content Placeholder 2"/>
          <p:cNvSpPr>
            <a:spLocks noGrp="1"/>
          </p:cNvSpPr>
          <p:nvPr>
            <p:ph sz="quarter" idx="1"/>
          </p:nvPr>
        </p:nvSpPr>
        <p:spPr>
          <a:xfrm>
            <a:off x="301625" y="1527175"/>
            <a:ext cx="8504238" cy="4572000"/>
          </a:xfrm>
        </p:spPr>
        <p:txBody>
          <a:bodyPr/>
          <a:lstStyle/>
          <a:p>
            <a:r>
              <a:rPr lang="en-US" smtClean="0"/>
              <a:t>Somebody has opened a door:</a:t>
            </a:r>
          </a:p>
          <a:p>
            <a:r>
              <a:rPr lang="en-US" smtClean="0"/>
              <a:t>- 1, did you perceive consciously the person opening the door and then turned around?</a:t>
            </a:r>
          </a:p>
          <a:p>
            <a:r>
              <a:rPr lang="en-US" smtClean="0"/>
              <a:t>- 2, did you turn around from a different reason without a conscious perception?</a:t>
            </a:r>
          </a:p>
        </p:txBody>
      </p:sp>
      <p:pic>
        <p:nvPicPr>
          <p:cNvPr id="18435" name="Picture 2" descr="http://encefalus.com/wp-content/uploads/2008/07/consciousness.gif"/>
          <p:cNvPicPr>
            <a:picLocks noChangeAspect="1" noChangeArrowheads="1"/>
          </p:cNvPicPr>
          <p:nvPr/>
        </p:nvPicPr>
        <p:blipFill>
          <a:blip r:embed="rId2" cstate="print"/>
          <a:srcRect/>
          <a:stretch>
            <a:fillRect/>
          </a:stretch>
        </p:blipFill>
        <p:spPr bwMode="auto">
          <a:xfrm>
            <a:off x="5591175" y="4191000"/>
            <a:ext cx="3552825" cy="2667000"/>
          </a:xfrm>
          <a:prstGeom prst="rect">
            <a:avLst/>
          </a:prstGeom>
          <a:noFill/>
          <a:ln w="9525">
            <a:noFill/>
            <a:miter lim="800000"/>
            <a:headEnd/>
            <a:tailEnd/>
          </a:ln>
        </p:spPr>
      </p:pic>
      <p:pic>
        <p:nvPicPr>
          <p:cNvPr id="5" name="Picture 4" descr="MCj02527270000[1]"/>
          <p:cNvPicPr>
            <a:picLocks noChangeAspect="1" noChangeArrowheads="1"/>
          </p:cNvPicPr>
          <p:nvPr/>
        </p:nvPicPr>
        <p:blipFill>
          <a:blip r:embed="rId3" cstate="print"/>
          <a:srcRect/>
          <a:stretch>
            <a:fillRect/>
          </a:stretch>
        </p:blipFill>
        <p:spPr bwMode="auto">
          <a:xfrm>
            <a:off x="457200" y="3886200"/>
            <a:ext cx="1476047" cy="2743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necessaryagitation.files.wordpress.com/2010/04/objects.gif"/>
          <p:cNvPicPr>
            <a:picLocks noChangeAspect="1" noChangeArrowheads="1"/>
          </p:cNvPicPr>
          <p:nvPr/>
        </p:nvPicPr>
        <p:blipFill>
          <a:blip r:embed="rId2" cstate="print"/>
          <a:srcRect/>
          <a:stretch>
            <a:fillRect/>
          </a:stretch>
        </p:blipFill>
        <p:spPr bwMode="auto">
          <a:xfrm>
            <a:off x="304800" y="1524000"/>
            <a:ext cx="4095750" cy="4495800"/>
          </a:xfrm>
          <a:prstGeom prst="rect">
            <a:avLst/>
          </a:prstGeom>
          <a:noFill/>
          <a:ln w="9525">
            <a:noFill/>
            <a:miter lim="800000"/>
            <a:headEnd/>
            <a:tailEnd/>
          </a:ln>
        </p:spPr>
      </p:pic>
      <p:sp>
        <p:nvSpPr>
          <p:cNvPr id="19458" name="Title 1"/>
          <p:cNvSpPr>
            <a:spLocks noGrp="1"/>
          </p:cNvSpPr>
          <p:nvPr>
            <p:ph type="title"/>
          </p:nvPr>
        </p:nvSpPr>
        <p:spPr/>
        <p:txBody>
          <a:bodyPr/>
          <a:lstStyle/>
          <a:p>
            <a:r>
              <a:rPr lang="en-US" smtClean="0">
                <a:solidFill>
                  <a:srgbClr val="7B9899"/>
                </a:solidFill>
              </a:rPr>
              <a:t>Content of consciousness</a:t>
            </a:r>
          </a:p>
        </p:txBody>
      </p:sp>
      <p:sp>
        <p:nvSpPr>
          <p:cNvPr id="3" name="Content Placeholder 2"/>
          <p:cNvSpPr>
            <a:spLocks noGrp="1"/>
          </p:cNvSpPr>
          <p:nvPr>
            <p:ph sz="quarter" idx="1"/>
          </p:nvPr>
        </p:nvSpPr>
        <p:spPr>
          <a:xfrm>
            <a:off x="4038600" y="1676400"/>
            <a:ext cx="4648200" cy="4572000"/>
          </a:xfrm>
        </p:spPr>
        <p:txBody>
          <a:bodyPr>
            <a:normAutofit fontScale="85000" lnSpcReduction="10000"/>
          </a:bodyPr>
          <a:lstStyle/>
          <a:p>
            <a:pPr marL="274320" indent="-274320" fontAlgn="auto">
              <a:spcAft>
                <a:spcPts val="0"/>
              </a:spcAft>
              <a:buFont typeface="Wingdings 2"/>
              <a:buChar char=""/>
              <a:defRPr/>
            </a:pPr>
            <a:r>
              <a:rPr lang="en-US" dirty="0" smtClean="0"/>
              <a:t>the perceptual world; inner speech and visual imagery; the fleeting present and its fading traces in immediate memory; bodily feelings like pleasure, pain, and excitement; surges of emotional feeling; autobiographical events when they are recalled; clear and immediate intentions, expectations and actions; explicit beliefs about oneself and the world; and concepts that are abstract but focal.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p:cNvSpPr>
          <p:nvPr>
            <p:ph sz="half" idx="4294967295"/>
          </p:nvPr>
        </p:nvSpPr>
        <p:spPr>
          <a:xfrm>
            <a:off x="301625" y="381000"/>
            <a:ext cx="4191000" cy="5741988"/>
          </a:xfrm>
        </p:spPr>
        <p:txBody>
          <a:bodyPr/>
          <a:lstStyle/>
          <a:p>
            <a:r>
              <a:rPr lang="cs-CZ" sz="2300" smtClean="0"/>
              <a:t>direct report </a:t>
            </a:r>
          </a:p>
          <a:p>
            <a:endParaRPr lang="cs-CZ" sz="2300" smtClean="0"/>
          </a:p>
          <a:p>
            <a:r>
              <a:rPr lang="cs-CZ" sz="2300" smtClean="0"/>
              <a:t>is one triggered by the conscious</a:t>
            </a:r>
          </a:p>
          <a:p>
            <a:r>
              <a:rPr lang="cs-CZ" sz="2300" smtClean="0"/>
              <a:t>visual experience of the observer; it can be a verbal report, or an action that is at least potentially</a:t>
            </a:r>
          </a:p>
          <a:p>
            <a:r>
              <a:rPr lang="cs-CZ" sz="2300" smtClean="0"/>
              <a:t>verbalizable, such as a volitional press of a button. In contrast, The two main types of indirect report are behavioral</a:t>
            </a:r>
          </a:p>
        </p:txBody>
      </p:sp>
      <p:sp>
        <p:nvSpPr>
          <p:cNvPr id="37894" name="Rectangle 6"/>
          <p:cNvSpPr>
            <a:spLocks noGrp="1"/>
          </p:cNvSpPr>
          <p:nvPr>
            <p:ph sz="half" idx="4294967295"/>
          </p:nvPr>
        </p:nvSpPr>
        <p:spPr>
          <a:xfrm>
            <a:off x="4645025" y="533400"/>
            <a:ext cx="4191000" cy="5589588"/>
          </a:xfrm>
        </p:spPr>
        <p:txBody>
          <a:bodyPr/>
          <a:lstStyle/>
          <a:p>
            <a:r>
              <a:rPr lang="cs-CZ" sz="2300" smtClean="0"/>
              <a:t>indirect report </a:t>
            </a:r>
          </a:p>
          <a:p>
            <a:endParaRPr lang="cs-CZ" sz="2300" smtClean="0"/>
          </a:p>
          <a:p>
            <a:r>
              <a:rPr lang="cs-CZ" sz="2300" smtClean="0"/>
              <a:t>observer has no conscious visual experience, so that the response must be made via mechanisms</a:t>
            </a:r>
          </a:p>
          <a:p>
            <a:r>
              <a:rPr lang="cs-CZ" sz="2300" smtClean="0"/>
              <a:t>not triggered by conscious command. (Here, the entity "reporting" is not the conscious mind of</a:t>
            </a:r>
          </a:p>
          <a:p>
            <a:r>
              <a:rPr lang="cs-CZ" sz="2300" smtClean="0"/>
              <a:t>the observer, but rather, some other system.) </a:t>
            </a:r>
            <a:r>
              <a:rPr lang="cs-CZ" sz="1400" smtClean="0"/>
              <a:t>(e.g., priming effects of stimuli not consciously seen by the observer) and physiological (e.g.,</a:t>
            </a:r>
          </a:p>
          <a:p>
            <a:r>
              <a:rPr lang="cs-CZ" sz="1400" smtClean="0"/>
              <a:t>differential activity of various brain regions).</a:t>
            </a:r>
          </a:p>
          <a:p>
            <a:endParaRPr lang="cs-CZ" sz="14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301625" y="228600"/>
            <a:ext cx="8534400" cy="758825"/>
          </a:xfrm>
        </p:spPr>
        <p:txBody>
          <a:bodyPr/>
          <a:lstStyle/>
          <a:p>
            <a:r>
              <a:rPr lang="en-US" smtClean="0"/>
              <a:t>Consciousness- types</a:t>
            </a:r>
          </a:p>
        </p:txBody>
      </p:sp>
      <p:sp>
        <p:nvSpPr>
          <p:cNvPr id="20482" name="Content Placeholder 4"/>
          <p:cNvSpPr>
            <a:spLocks noGrp="1"/>
          </p:cNvSpPr>
          <p:nvPr>
            <p:ph sz="half" idx="1"/>
          </p:nvPr>
        </p:nvSpPr>
        <p:spPr>
          <a:xfrm>
            <a:off x="301625" y="1371600"/>
            <a:ext cx="4038600" cy="4681538"/>
          </a:xfrm>
        </p:spPr>
        <p:txBody>
          <a:bodyPr/>
          <a:lstStyle/>
          <a:p>
            <a:r>
              <a:rPr lang="en-US" smtClean="0"/>
              <a:t>ACCESS</a:t>
            </a:r>
          </a:p>
          <a:p>
            <a:endParaRPr lang="en-US" smtClean="0"/>
          </a:p>
          <a:p>
            <a:r>
              <a:rPr lang="en-US" smtClean="0"/>
              <a:t>Information available,</a:t>
            </a:r>
          </a:p>
          <a:p>
            <a:r>
              <a:rPr lang="en-US" smtClean="0"/>
              <a:t>or potentially available, for report</a:t>
            </a:r>
          </a:p>
          <a:p>
            <a:endParaRPr lang="en-US" smtClean="0"/>
          </a:p>
          <a:p>
            <a:r>
              <a:rPr lang="en-US" smtClean="0"/>
              <a:t>Tip-of-the-tongue states demonstrate access consciousness</a:t>
            </a:r>
          </a:p>
        </p:txBody>
      </p:sp>
      <p:sp>
        <p:nvSpPr>
          <p:cNvPr id="20483" name="Content Placeholder 5"/>
          <p:cNvSpPr>
            <a:spLocks noGrp="1"/>
          </p:cNvSpPr>
          <p:nvPr>
            <p:ph sz="half" idx="2"/>
          </p:nvPr>
        </p:nvSpPr>
        <p:spPr>
          <a:xfrm>
            <a:off x="4800600" y="1371600"/>
            <a:ext cx="4038600" cy="4681538"/>
          </a:xfrm>
        </p:spPr>
        <p:txBody>
          <a:bodyPr/>
          <a:lstStyle/>
          <a:p>
            <a:r>
              <a:rPr lang="en-US" smtClean="0"/>
              <a:t>PHENOMENAL</a:t>
            </a:r>
          </a:p>
          <a:p>
            <a:endParaRPr lang="en-US" smtClean="0"/>
          </a:p>
          <a:p>
            <a:r>
              <a:rPr lang="en-US" smtClean="0"/>
              <a:t>Current experience I have</a:t>
            </a:r>
          </a:p>
          <a:p>
            <a:r>
              <a:rPr lang="en-US" smtClean="0"/>
              <a:t>Not necessarily reportable</a:t>
            </a:r>
          </a:p>
        </p:txBody>
      </p:sp>
      <p:pic>
        <p:nvPicPr>
          <p:cNvPr id="20484" name="Picture 2" descr="http://www.cartoonstock.com/newscartoons/cartoonists/cga/lowres/cgan897l.jpg"/>
          <p:cNvPicPr>
            <a:picLocks noChangeAspect="1" noChangeArrowheads="1"/>
          </p:cNvPicPr>
          <p:nvPr/>
        </p:nvPicPr>
        <p:blipFill>
          <a:blip r:embed="rId2" cstate="print"/>
          <a:srcRect/>
          <a:stretch>
            <a:fillRect/>
          </a:stretch>
        </p:blipFill>
        <p:spPr bwMode="auto">
          <a:xfrm>
            <a:off x="3886200" y="4756150"/>
            <a:ext cx="1828800" cy="21018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301625" y="228600"/>
            <a:ext cx="8534400" cy="758825"/>
          </a:xfrm>
        </p:spPr>
        <p:txBody>
          <a:bodyPr/>
          <a:lstStyle/>
          <a:p>
            <a:r>
              <a:rPr lang="en-US" smtClean="0"/>
              <a:t>Consciousness- approaches</a:t>
            </a:r>
          </a:p>
        </p:txBody>
      </p:sp>
      <p:sp>
        <p:nvSpPr>
          <p:cNvPr id="3" name="Content Placeholder 2"/>
          <p:cNvSpPr>
            <a:spLocks noGrp="1"/>
          </p:cNvSpPr>
          <p:nvPr>
            <p:ph sz="half" idx="1"/>
          </p:nvPr>
        </p:nvSpPr>
        <p:spPr>
          <a:xfrm>
            <a:off x="301625" y="1371600"/>
            <a:ext cx="4038600" cy="4681538"/>
          </a:xfrm>
        </p:spPr>
        <p:txBody>
          <a:bodyPr>
            <a:normAutofit/>
          </a:bodyPr>
          <a:lstStyle/>
          <a:p>
            <a:pPr marL="274320" indent="-274320" fontAlgn="auto">
              <a:spcAft>
                <a:spcPts val="0"/>
              </a:spcAft>
              <a:buFont typeface="Wingdings 2"/>
              <a:buChar char=""/>
              <a:defRPr/>
            </a:pPr>
            <a:r>
              <a:rPr lang="en-US" b="1" i="1" dirty="0" smtClean="0"/>
              <a:t>1</a:t>
            </a:r>
            <a:r>
              <a:rPr lang="en-US" b="1" i="1" baseline="30000" dirty="0" smtClean="0"/>
              <a:t>st</a:t>
            </a:r>
            <a:r>
              <a:rPr lang="en-US" b="1" i="1" dirty="0" smtClean="0"/>
              <a:t> person perspective</a:t>
            </a:r>
          </a:p>
          <a:p>
            <a:pPr marL="274320" indent="-274320" fontAlgn="auto">
              <a:spcAft>
                <a:spcPts val="0"/>
              </a:spcAft>
              <a:buFont typeface="Wingdings 2"/>
              <a:buChar char=""/>
              <a:defRPr/>
            </a:pPr>
            <a:r>
              <a:rPr lang="en-US" dirty="0" smtClean="0"/>
              <a:t>"what is it like to be a conscious being?“</a:t>
            </a:r>
          </a:p>
          <a:p>
            <a:pPr marL="274320" indent="-274320" fontAlgn="auto">
              <a:spcAft>
                <a:spcPts val="0"/>
              </a:spcAft>
              <a:buFont typeface="Wingdings 2"/>
              <a:buChar char=""/>
              <a:defRPr/>
            </a:pPr>
            <a:r>
              <a:rPr lang="en-US" dirty="0" smtClean="0">
                <a:solidFill>
                  <a:schemeClr val="tx1">
                    <a:lumMod val="95000"/>
                    <a:lumOff val="5000"/>
                  </a:schemeClr>
                </a:solidFill>
              </a:rPr>
              <a:t>Subjective quality of experience</a:t>
            </a:r>
          </a:p>
          <a:p>
            <a:pPr marL="274320" indent="-274320" fontAlgn="auto">
              <a:spcAft>
                <a:spcPts val="0"/>
              </a:spcAft>
              <a:buFont typeface="Wingdings 2"/>
              <a:buChar char=""/>
              <a:defRPr/>
            </a:pPr>
            <a:r>
              <a:rPr lang="en-US" dirty="0" smtClean="0">
                <a:solidFill>
                  <a:schemeClr val="tx1">
                    <a:lumMod val="95000"/>
                    <a:lumOff val="5000"/>
                  </a:schemeClr>
                </a:solidFill>
              </a:rPr>
              <a:t>Philosophy</a:t>
            </a:r>
          </a:p>
          <a:p>
            <a:pPr marL="274320" indent="-274320" fontAlgn="auto">
              <a:spcAft>
                <a:spcPts val="0"/>
              </a:spcAft>
              <a:buFont typeface="Wingdings 2"/>
              <a:buChar char=""/>
              <a:defRPr/>
            </a:pPr>
            <a:r>
              <a:rPr lang="en-US" dirty="0" smtClean="0">
                <a:solidFill>
                  <a:schemeClr val="tx1">
                    <a:lumMod val="95000"/>
                    <a:lumOff val="5000"/>
                  </a:schemeClr>
                </a:solidFill>
              </a:rPr>
              <a:t>Qualitative approach</a:t>
            </a:r>
            <a:endParaRPr lang="en-US" dirty="0">
              <a:solidFill>
                <a:schemeClr val="tx1">
                  <a:lumMod val="95000"/>
                  <a:lumOff val="5000"/>
                </a:schemeClr>
              </a:solidFill>
            </a:endParaRPr>
          </a:p>
        </p:txBody>
      </p:sp>
      <p:sp>
        <p:nvSpPr>
          <p:cNvPr id="4" name="Content Placeholder 3"/>
          <p:cNvSpPr>
            <a:spLocks noGrp="1"/>
          </p:cNvSpPr>
          <p:nvPr>
            <p:ph sz="half" idx="2"/>
          </p:nvPr>
        </p:nvSpPr>
        <p:spPr>
          <a:xfrm>
            <a:off x="4495800" y="1371600"/>
            <a:ext cx="4343400" cy="4681538"/>
          </a:xfrm>
        </p:spPr>
        <p:txBody>
          <a:bodyPr>
            <a:normAutofit/>
          </a:bodyPr>
          <a:lstStyle/>
          <a:p>
            <a:pPr marL="274320" indent="-274320" fontAlgn="auto">
              <a:spcAft>
                <a:spcPts val="0"/>
              </a:spcAft>
              <a:buFont typeface="Wingdings 2"/>
              <a:buChar char=""/>
              <a:defRPr/>
            </a:pPr>
            <a:r>
              <a:rPr lang="en-US" b="1" i="1" dirty="0" smtClean="0"/>
              <a:t>3rd person perspective</a:t>
            </a:r>
          </a:p>
          <a:p>
            <a:pPr marL="274320" indent="-274320" fontAlgn="auto">
              <a:spcAft>
                <a:spcPts val="0"/>
              </a:spcAft>
              <a:buFont typeface="Wingdings 2"/>
              <a:buChar char=""/>
              <a:defRPr/>
            </a:pPr>
            <a:r>
              <a:rPr lang="en-US" dirty="0" smtClean="0"/>
              <a:t>Experiences of people in</a:t>
            </a:r>
            <a:r>
              <a:rPr lang="sk-SK" dirty="0" smtClean="0"/>
              <a:t> </a:t>
            </a:r>
            <a:r>
              <a:rPr lang="en-US" dirty="0" smtClean="0"/>
              <a:t>specific experimental conditions</a:t>
            </a:r>
          </a:p>
          <a:p>
            <a:pPr marL="274320" indent="-274320" fontAlgn="auto">
              <a:spcAft>
                <a:spcPts val="0"/>
              </a:spcAft>
              <a:buFont typeface="Wingdings 2"/>
              <a:buChar char=""/>
              <a:defRPr/>
            </a:pPr>
            <a:r>
              <a:rPr lang="en-US" dirty="0" smtClean="0">
                <a:solidFill>
                  <a:schemeClr val="tx1">
                    <a:lumMod val="95000"/>
                    <a:lumOff val="5000"/>
                  </a:schemeClr>
                </a:solidFill>
              </a:rPr>
              <a:t>Objective representation of experience</a:t>
            </a:r>
          </a:p>
          <a:p>
            <a:pPr marL="274320" indent="-274320" fontAlgn="auto">
              <a:spcAft>
                <a:spcPts val="0"/>
              </a:spcAft>
              <a:buFont typeface="Wingdings 2"/>
              <a:buChar char=""/>
              <a:defRPr/>
            </a:pPr>
            <a:r>
              <a:rPr lang="en-US" dirty="0" smtClean="0"/>
              <a:t>Verifiable reports of conscious experiences </a:t>
            </a:r>
            <a:endParaRPr lang="en-US" dirty="0" smtClean="0">
              <a:solidFill>
                <a:schemeClr val="tx1">
                  <a:lumMod val="95000"/>
                  <a:lumOff val="5000"/>
                </a:schemeClr>
              </a:solidFill>
            </a:endParaRPr>
          </a:p>
          <a:p>
            <a:pPr marL="274320" indent="-274320" fontAlgn="auto">
              <a:spcAft>
                <a:spcPts val="0"/>
              </a:spcAft>
              <a:buFont typeface="Wingdings 2"/>
              <a:buChar char=""/>
              <a:defRPr/>
            </a:pP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220</TotalTime>
  <Words>805</Words>
  <Application>Microsoft Office PowerPoint</Application>
  <PresentationFormat>On-screen Show (4:3)</PresentationFormat>
  <Paragraphs>131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Consciousness </vt:lpstr>
      <vt:lpstr>Slide 2</vt:lpstr>
      <vt:lpstr>Introduction</vt:lpstr>
      <vt:lpstr>William James</vt:lpstr>
      <vt:lpstr>Think about….</vt:lpstr>
      <vt:lpstr>Content of consciousness</vt:lpstr>
      <vt:lpstr>Slide 7</vt:lpstr>
      <vt:lpstr>Consciousness- types</vt:lpstr>
      <vt:lpstr>Consciousness- approaches</vt:lpstr>
      <vt:lpstr>Qualia</vt:lpstr>
      <vt:lpstr>Arguments for qualia</vt:lpstr>
      <vt:lpstr>Arguments for qualia</vt:lpstr>
      <vt:lpstr>Experimental research of consciousness</vt:lpstr>
      <vt:lpstr>Easy vs. hard problem of consciousness</vt:lpstr>
      <vt:lpstr>One Scientific Theory of Access Consciousness: Baars- Global Workspace Theory</vt:lpstr>
      <vt:lpstr>Baars- Global Workspace Theory</vt:lpstr>
      <vt:lpstr>Baars- Global Workspace Theory</vt:lpstr>
      <vt:lpstr>Baars- Global Workspace Theory</vt:lpstr>
      <vt:lpstr>Consciousness disorders</vt:lpstr>
      <vt:lpstr>Dennett’ s video</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Consciousness </dc:title>
  <dc:creator>Mishka</dc:creator>
  <cp:lastModifiedBy>Mishka</cp:lastModifiedBy>
  <cp:revision>9</cp:revision>
  <dcterms:created xsi:type="dcterms:W3CDTF">2011-10-18T20:40:41Z</dcterms:created>
  <dcterms:modified xsi:type="dcterms:W3CDTF">2011-11-02T09:53:21Z</dcterms:modified>
</cp:coreProperties>
</file>