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7" r:id="rId5"/>
    <p:sldId id="262" r:id="rId6"/>
    <p:sldId id="263" r:id="rId7"/>
    <p:sldId id="265" r:id="rId8"/>
    <p:sldId id="259" r:id="rId9"/>
    <p:sldId id="261" r:id="rId10"/>
    <p:sldId id="264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8" autoAdjust="0"/>
  </p:normalViewPr>
  <p:slideViewPr>
    <p:cSldViewPr>
      <p:cViewPr>
        <p:scale>
          <a:sx n="102" d="100"/>
          <a:sy n="102" d="100"/>
        </p:scale>
        <p:origin x="-1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D87FF-33DA-45A0-A06B-618ED35F69F2}" type="datetimeFigureOut">
              <a:rPr lang="en-GB" smtClean="0"/>
              <a:pPr/>
              <a:t>29/11/2011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B94AE-964D-45BB-8E8E-4CD183562A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97192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Filmy jsou nejen produkovány, ale také „čteny“  publikem různě v různých kontextech. Zobrazení typizovaného suburbánního prostoru nemusí být přijato a chápáno stejně publikem amerického středozápadu, jako publikem Středních Čech. Je nicméně zajímavé ptát se, s jakými obrazy, kontradikcemi či figurami autoři filmů pracují, a také představit některé z kritických analýz, které se obrazy suburbií ve filmu zabývají a vsazují je do širšího teoretického a společenského kontextu. Fikční světy, které jsou ve filmech vytvořeny, jsou reálným zdrojem našich představ a diskurzů o suburbanizaci a suburbánní imaginace. „Suburbánní filmy nabízejí publiku prostorově ukotvené představy nostalgicky zabarvených suburbií, které vkládají jedince do náručí nedokonalých, leč milujících bělošských rodin, znovu zpracovávají témata domova a míst, která jsou jinde, jáství a jinakosti založené na bezpečí a pohodlí. Fungujíc jako rétorika či 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étos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vytvářejí tyto filmy místa suburbánních příbytků, která zobrazují specifické kontury suburbií.“ (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Dickinson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2006: 213) Když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Dickinson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hovoří o étosu, má na mysli způsob, jakým je určitý diskurz používán k transformaci času a prostoru, v tomto případě k tvorbě míst bydlení (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dwelling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– suburbánní filmy jsou dle něj 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prostorovými příběhy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spatial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stories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(de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Certeau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Dickinson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2006). Tyto prostorové příběhy usilují o vytvoření „příbytku“ (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dwelling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ve světě, jež smysluplně reaguje na starosti každodenního života. Jejich estetika a vizualita jsou totiž součástí širšího vymezování, a to především politického a etického. (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Ibid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.: 215)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Dohledat odkaz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B94AE-964D-45BB-8E8E-4CD183562A2F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Filmy jsou nejen produkovány, ale také „čteny“  publikem různě v různých kontextech. Zobrazení typizovaného suburbánního prostoru nemusí být přijato a chápáno stejně publikem amerického středozápadu, jako publikem Středních Čech. Je nicméně zajímavé ptát se, s jakými obrazy, kontradikcemi či figurami autoři filmů pracují, a také představit některé z kritických analýz, které se obrazy suburbií ve filmu zabývají a vsazují je do širšího teoretického a společenského kontextu. Fikční světy, které jsou ve filmech vytvořeny, jsou reálným zdrojem našich představ a diskurzů o suburbanizaci a suburbánní imaginace. „Suburbánní filmy nabízejí publiku prostorově ukotvené představy nostalgicky zabarvených suburbií, které vkládají jedince do náručí nedokonalých, leč milujících bělošských rodin, znovu zpracovávají témata domova a míst, která jsou jinde, jáství a jinakosti založené na bezpečí a pohodlí. Fungujíc jako rétorika či 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étos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vytvářejí tyto filmy místa suburbánních příbytků, která zobrazují specifické kontury suburbií.“ (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Dickinson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2006: 213) Když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Dickinson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hovoří o étosu, má na mysli způsob, jakým je určitý diskurz používán k transformaci času a prostoru, v tomto případě k tvorbě míst bydlení (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dwelling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– suburbánní filmy jsou dle něj </a:t>
            </a:r>
            <a:r>
              <a:rPr lang="cs-CZ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prostorovými příběhy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spatial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stories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(de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Certeau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Dickinson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2006). Tyto prostorové příběhy usilují o vytvoření „příbytku“ (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dwelling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ve světě, jež smysluplně reaguje na starosti každodenního života. Jejich estetika a vizualita jsou totiž součástí širšího vymezování, a to především politického a etického. (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Ibid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.: 215)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Dohledat odkaz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B94AE-964D-45BB-8E8E-4CD183562A2F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err="1" smtClean="0"/>
              <a:t>Southwest</a:t>
            </a:r>
            <a:r>
              <a:rPr lang="cs-CZ" sz="1200" dirty="0" smtClean="0"/>
              <a:t> </a:t>
            </a:r>
            <a:r>
              <a:rPr lang="cs-CZ" sz="1200" dirty="0" err="1" smtClean="0"/>
              <a:t>suburb</a:t>
            </a:r>
            <a:r>
              <a:rPr lang="cs-CZ" sz="1200" dirty="0" smtClean="0"/>
              <a:t>, Las Vegas, Nevada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B94AE-964D-45BB-8E8E-4CD183562A2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8239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B94AE-964D-45BB-8E8E-4CD183562A2F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B94AE-964D-45BB-8E8E-4CD183562A2F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72A4-8E1F-4140-A6CF-8A970F5A502F}" type="datetimeFigureOut">
              <a:rPr lang="en-GB" smtClean="0"/>
              <a:pPr/>
              <a:t>29/11/2011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261F-BA8C-4E0D-9C65-635A1E87C6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72A4-8E1F-4140-A6CF-8A970F5A502F}" type="datetimeFigureOut">
              <a:rPr lang="en-GB" smtClean="0"/>
              <a:pPr/>
              <a:t>29/11/2011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261F-BA8C-4E0D-9C65-635A1E87C6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72A4-8E1F-4140-A6CF-8A970F5A502F}" type="datetimeFigureOut">
              <a:rPr lang="en-GB" smtClean="0"/>
              <a:pPr/>
              <a:t>29/11/2011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261F-BA8C-4E0D-9C65-635A1E87C6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72A4-8E1F-4140-A6CF-8A970F5A502F}" type="datetimeFigureOut">
              <a:rPr lang="en-GB" smtClean="0"/>
              <a:pPr/>
              <a:t>29/11/2011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261F-BA8C-4E0D-9C65-635A1E87C6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72A4-8E1F-4140-A6CF-8A970F5A502F}" type="datetimeFigureOut">
              <a:rPr lang="en-GB" smtClean="0"/>
              <a:pPr/>
              <a:t>29/11/2011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261F-BA8C-4E0D-9C65-635A1E87C6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72A4-8E1F-4140-A6CF-8A970F5A502F}" type="datetimeFigureOut">
              <a:rPr lang="en-GB" smtClean="0"/>
              <a:pPr/>
              <a:t>29/11/2011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261F-BA8C-4E0D-9C65-635A1E87C6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72A4-8E1F-4140-A6CF-8A970F5A502F}" type="datetimeFigureOut">
              <a:rPr lang="en-GB" smtClean="0"/>
              <a:pPr/>
              <a:t>29/11/2011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261F-BA8C-4E0D-9C65-635A1E87C6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72A4-8E1F-4140-A6CF-8A970F5A502F}" type="datetimeFigureOut">
              <a:rPr lang="en-GB" smtClean="0"/>
              <a:pPr/>
              <a:t>29/11/2011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261F-BA8C-4E0D-9C65-635A1E87C6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72A4-8E1F-4140-A6CF-8A970F5A502F}" type="datetimeFigureOut">
              <a:rPr lang="en-GB" smtClean="0"/>
              <a:pPr/>
              <a:t>29/11/2011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261F-BA8C-4E0D-9C65-635A1E87C6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72A4-8E1F-4140-A6CF-8A970F5A502F}" type="datetimeFigureOut">
              <a:rPr lang="en-GB" smtClean="0"/>
              <a:pPr/>
              <a:t>29/11/2011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261F-BA8C-4E0D-9C65-635A1E87C6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F72A4-8E1F-4140-A6CF-8A970F5A502F}" type="datetimeFigureOut">
              <a:rPr lang="en-GB" smtClean="0"/>
              <a:pPr/>
              <a:t>29/11/2011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261F-BA8C-4E0D-9C65-635A1E87C6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F72A4-8E1F-4140-A6CF-8A970F5A502F}" type="datetimeFigureOut">
              <a:rPr lang="en-GB" smtClean="0"/>
              <a:pPr/>
              <a:t>29/11/2011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1261F-BA8C-4E0D-9C65-635A1E87C6D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hyperlink" Target="http://www.youtube.com/watch?v=OdQqeAksXJY&amp;feature=relat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db.com/video/screenplay/vi2884895001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www.youtube.com/watch?v=xuG8D8oUn_8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://www.stepfordwive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DaXa8dXWv9U&amp;feature=related" TargetMode="External"/><Relationship Id="rId5" Type="http://schemas.openxmlformats.org/officeDocument/2006/relationships/hyperlink" Target="http://www.youtube.com/watch?v=OXHkOlDTYx4&amp;feature=related" TargetMode="External"/><Relationship Id="rId4" Type="http://schemas.openxmlformats.org/officeDocument/2006/relationships/hyperlink" Target="http://www.youtube.com/watch?v=a6iG__ytfL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db.com/video/screenplay/vi917897497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4797152"/>
            <a:ext cx="6400800" cy="1752600"/>
          </a:xfrm>
        </p:spPr>
        <p:txBody>
          <a:bodyPr>
            <a:normAutofit fontScale="55000" lnSpcReduction="20000"/>
          </a:bodyPr>
          <a:lstStyle/>
          <a:p>
            <a:r>
              <a:rPr lang="en-GB" cap="small" dirty="0">
                <a:solidFill>
                  <a:schemeClr val="bg1"/>
                </a:solidFill>
              </a:rPr>
              <a:t>„</a:t>
            </a:r>
            <a:r>
              <a:rPr lang="en-GB" i="1" dirty="0">
                <a:solidFill>
                  <a:schemeClr val="bg1"/>
                </a:solidFill>
              </a:rPr>
              <a:t>The parade of aliens, zombies, and robots that have hitherto served as vehicles for the expression of anxieties of suburbanization have given way to chemical contamination as a means to articulate the fear that society itself is toxic. Suburbia, its immunity weakened by years of artificial isolation, is no longer safe from contamination.</a:t>
            </a:r>
            <a:r>
              <a:rPr lang="en-GB" dirty="0">
                <a:solidFill>
                  <a:schemeClr val="bg1"/>
                </a:solidFill>
              </a:rPr>
              <a:t>“ (</a:t>
            </a:r>
            <a:r>
              <a:rPr lang="en-GB" dirty="0" smtClean="0">
                <a:solidFill>
                  <a:schemeClr val="bg1"/>
                </a:solidFill>
              </a:rPr>
              <a:t>Bu</a:t>
            </a:r>
            <a:r>
              <a:rPr lang="cs-CZ" dirty="0" smtClean="0">
                <a:solidFill>
                  <a:schemeClr val="bg1"/>
                </a:solidFill>
              </a:rPr>
              <a:t>r</a:t>
            </a:r>
            <a:r>
              <a:rPr lang="en-GB" dirty="0" err="1" smtClean="0">
                <a:solidFill>
                  <a:schemeClr val="bg1"/>
                </a:solidFill>
              </a:rPr>
              <a:t>ke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2006: 165)</a:t>
            </a:r>
            <a:r>
              <a:rPr lang="cs-CZ" dirty="0">
                <a:solidFill>
                  <a:schemeClr val="bg1"/>
                </a:solidFill>
              </a:rPr>
              <a:t> </a:t>
            </a:r>
          </a:p>
          <a:p>
            <a:r>
              <a:rPr lang="cs-CZ" dirty="0"/>
              <a:t> </a:t>
            </a:r>
          </a:p>
          <a:p>
            <a:endParaRPr lang="en-GB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1520" y="1196752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Reprezentace suburbanizace  v populární </a:t>
            </a:r>
            <a:r>
              <a:rPr lang="cs-CZ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 pitchFamily="18" charset="0"/>
              </a:rPr>
              <a:t>kultuŘe</a:t>
            </a:r>
            <a:endParaRPr lang="en-GB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Engravers MT" pitchFamily="18" charset="0"/>
            </a:endParaRPr>
          </a:p>
        </p:txBody>
      </p:sp>
      <p:pic>
        <p:nvPicPr>
          <p:cNvPr id="7" name="Obrázek 6" descr="american suburb.png"/>
          <p:cNvPicPr>
            <a:picLocks noChangeAspect="1"/>
          </p:cNvPicPr>
          <p:nvPr/>
        </p:nvPicPr>
        <p:blipFill>
          <a:blip r:embed="rId2" cstate="print"/>
          <a:srcRect t="1879"/>
          <a:stretch>
            <a:fillRect/>
          </a:stretch>
        </p:blipFill>
        <p:spPr>
          <a:xfrm>
            <a:off x="4139952" y="764704"/>
            <a:ext cx="4799624" cy="375936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164288" y="4509120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Foto: </a:t>
            </a:r>
            <a:r>
              <a:rPr lang="cs-CZ" sz="1200" dirty="0" err="1" smtClean="0"/>
              <a:t>Christoph</a:t>
            </a:r>
            <a:r>
              <a:rPr lang="cs-CZ" sz="1200" dirty="0" smtClean="0"/>
              <a:t> </a:t>
            </a:r>
            <a:r>
              <a:rPr lang="cs-CZ" sz="1200" dirty="0" err="1" smtClean="0"/>
              <a:t>Gielen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Engravers MT" pitchFamily="18" charset="0"/>
              </a:rPr>
              <a:t>Reprezentace suburbanizace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 čem vypovídají?</a:t>
            </a:r>
          </a:p>
          <a:p>
            <a:r>
              <a:rPr lang="cs-CZ" dirty="0" smtClean="0"/>
              <a:t>Jak souvisí s žitou každodenností?</a:t>
            </a:r>
          </a:p>
          <a:p>
            <a:r>
              <a:rPr lang="cs-CZ" dirty="0" smtClean="0"/>
              <a:t>Na co se zaměřují?</a:t>
            </a:r>
          </a:p>
          <a:p>
            <a:r>
              <a:rPr lang="cs-CZ" dirty="0" smtClean="0"/>
              <a:t>…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Engravers MT" pitchFamily="18" charset="0"/>
              </a:rPr>
              <a:t>Kulturní zdroje suburbanizace</a:t>
            </a:r>
            <a:endParaRPr lang="en-GB" dirty="0">
              <a:latin typeface="Engravers MT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Kapitalismus a sociální diferenciace</a:t>
            </a:r>
          </a:p>
          <a:p>
            <a:r>
              <a:rPr lang="cs-CZ" dirty="0" smtClean="0"/>
              <a:t>Sídelní segregace</a:t>
            </a:r>
          </a:p>
          <a:p>
            <a:r>
              <a:rPr lang="cs-CZ" dirty="0" smtClean="0"/>
              <a:t>Romantismus</a:t>
            </a:r>
          </a:p>
          <a:p>
            <a:r>
              <a:rPr lang="cs-CZ" dirty="0" err="1" smtClean="0"/>
              <a:t>Evangelikánská</a:t>
            </a:r>
            <a:r>
              <a:rPr lang="cs-CZ" dirty="0" smtClean="0"/>
              <a:t> tradice</a:t>
            </a:r>
          </a:p>
          <a:p>
            <a:r>
              <a:rPr lang="cs-CZ" dirty="0" err="1" smtClean="0"/>
              <a:t>Sanitarismus</a:t>
            </a:r>
            <a:r>
              <a:rPr lang="cs-CZ" dirty="0" smtClean="0"/>
              <a:t> </a:t>
            </a:r>
          </a:p>
          <a:p>
            <a:endParaRPr lang="en-GB" dirty="0"/>
          </a:p>
        </p:txBody>
      </p:sp>
      <p:sp>
        <p:nvSpPr>
          <p:cNvPr id="6" name="TextovéPole 5"/>
          <p:cNvSpPr txBox="1"/>
          <p:nvPr/>
        </p:nvSpPr>
        <p:spPr>
          <a:xfrm>
            <a:off x="7308304" y="5096217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Foto: </a:t>
            </a:r>
            <a:r>
              <a:rPr lang="cs-CZ" sz="1200" dirty="0" err="1" smtClean="0"/>
              <a:t>Christoph</a:t>
            </a:r>
            <a:r>
              <a:rPr lang="cs-CZ" sz="1200" dirty="0" smtClean="0"/>
              <a:t> </a:t>
            </a:r>
            <a:r>
              <a:rPr lang="cs-CZ" sz="1200" dirty="0" err="1" smtClean="0"/>
              <a:t>Gielen</a:t>
            </a:r>
            <a:endParaRPr lang="en-GB" sz="1200" dirty="0"/>
          </a:p>
        </p:txBody>
      </p:sp>
      <p:pic>
        <p:nvPicPr>
          <p:cNvPr id="2052" name="Picture 4" descr="D:\22034\Desktop\giel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9528" y="2276872"/>
            <a:ext cx="3524960" cy="280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Engravers MT" pitchFamily="18" charset="0"/>
              </a:rPr>
              <a:t>Reprezentace suburbanizace</a:t>
            </a:r>
            <a:endParaRPr lang="en-GB" dirty="0">
              <a:latin typeface="Engravers MT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Suburbanizace reprezentovaná </a:t>
            </a:r>
          </a:p>
          <a:p>
            <a:pPr lvl="1"/>
            <a:r>
              <a:rPr lang="cs-CZ" dirty="0" smtClean="0"/>
              <a:t>Čistota, harmonie, bezpečí, heterosexualita, homogenita</a:t>
            </a:r>
          </a:p>
          <a:p>
            <a:pPr lvl="1"/>
            <a:r>
              <a:rPr lang="cs-CZ" dirty="0" smtClean="0"/>
              <a:t>Suburbánní imaginace</a:t>
            </a:r>
          </a:p>
          <a:p>
            <a:r>
              <a:rPr lang="cs-CZ" dirty="0" smtClean="0"/>
              <a:t>Suburbanizace reprezentující</a:t>
            </a:r>
          </a:p>
          <a:p>
            <a:pPr lvl="2"/>
            <a:r>
              <a:rPr lang="cs-CZ" dirty="0" smtClean="0"/>
              <a:t>Kritika středostavovského vkusu</a:t>
            </a:r>
          </a:p>
          <a:p>
            <a:pPr lvl="1"/>
            <a:r>
              <a:rPr lang="cs-CZ" dirty="0" smtClean="0"/>
              <a:t>Jako reakce na sdílené kulturní obrazy a vzorce (reprodukce významu )</a:t>
            </a:r>
          </a:p>
          <a:p>
            <a:pPr lvl="1"/>
            <a:r>
              <a:rPr lang="cs-CZ" dirty="0" smtClean="0"/>
              <a:t>Jako jejich zdroj (produkce významu)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>
                <a:latin typeface="Engravers MT" pitchFamily="18" charset="0"/>
              </a:rPr>
              <a:t>Honey</a:t>
            </a:r>
            <a:r>
              <a:rPr lang="cs-CZ" dirty="0" smtClean="0">
                <a:latin typeface="Engravers MT" pitchFamily="18" charset="0"/>
              </a:rPr>
              <a:t>, I </a:t>
            </a:r>
            <a:r>
              <a:rPr lang="cs-CZ" dirty="0" err="1" smtClean="0">
                <a:latin typeface="Engravers MT" pitchFamily="18" charset="0"/>
              </a:rPr>
              <a:t>am</a:t>
            </a:r>
            <a:r>
              <a:rPr lang="cs-CZ" dirty="0" smtClean="0">
                <a:latin typeface="Engravers MT" pitchFamily="18" charset="0"/>
              </a:rPr>
              <a:t> </a:t>
            </a:r>
            <a:r>
              <a:rPr lang="cs-CZ" dirty="0" err="1" smtClean="0">
                <a:latin typeface="Engravers MT" pitchFamily="18" charset="0"/>
              </a:rPr>
              <a:t>home</a:t>
            </a:r>
            <a:r>
              <a:rPr lang="cs-CZ" dirty="0" smtClean="0">
                <a:latin typeface="Engravers MT" pitchFamily="18" charset="0"/>
              </a:rPr>
              <a:t>! 1958</a:t>
            </a:r>
            <a:endParaRPr lang="en-GB" dirty="0">
              <a:latin typeface="Engravers MT" pitchFamily="18" charset="0"/>
            </a:endParaRPr>
          </a:p>
        </p:txBody>
      </p:sp>
      <p:pic>
        <p:nvPicPr>
          <p:cNvPr id="7" name="Zástupný symbol pro obsah 6" descr="Pleasantville-bird ey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4005064"/>
            <a:ext cx="4550900" cy="2556756"/>
          </a:xfrm>
        </p:spPr>
      </p:pic>
      <p:sp>
        <p:nvSpPr>
          <p:cNvPr id="8" name="TextovéPole 7"/>
          <p:cNvSpPr txBox="1"/>
          <p:nvPr/>
        </p:nvSpPr>
        <p:spPr>
          <a:xfrm>
            <a:off x="5580112" y="126876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hlinkClick r:id="rId4"/>
              </a:rPr>
              <a:t>Pleasantville</a:t>
            </a:r>
            <a:r>
              <a:rPr lang="cs-CZ" dirty="0" smtClean="0">
                <a:hlinkClick r:id="rId4"/>
              </a:rPr>
              <a:t> 1998</a:t>
            </a:r>
            <a:r>
              <a:rPr lang="cs-CZ" dirty="0" smtClean="0"/>
              <a:t>, </a:t>
            </a:r>
            <a:r>
              <a:rPr lang="cs-CZ" dirty="0" err="1" smtClean="0"/>
              <a:t>Gary</a:t>
            </a:r>
            <a:r>
              <a:rPr lang="cs-CZ" dirty="0" smtClean="0"/>
              <a:t> </a:t>
            </a:r>
            <a:r>
              <a:rPr lang="cs-CZ" dirty="0" err="1" smtClean="0"/>
              <a:t>Ross</a:t>
            </a:r>
            <a:endParaRPr lang="en-GB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652120" y="1916832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r>
              <a:rPr lang="cs-CZ" dirty="0" smtClean="0"/>
              <a:t>Suburbium padesátých let jako visuální rámec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365104"/>
            <a:ext cx="3168352" cy="217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Zástupný symbol pro obsah 5" descr="Pleasantville-tv.jpg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>
            <a:off x="179512" y="1196752"/>
            <a:ext cx="5273143" cy="2962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 smtClean="0">
                <a:latin typeface="Engravers MT" pitchFamily="18" charset="0"/>
              </a:rPr>
              <a:t>It</a:t>
            </a:r>
            <a:r>
              <a:rPr lang="cs-CZ" sz="4000" dirty="0" smtClean="0">
                <a:latin typeface="Engravers MT" pitchFamily="18" charset="0"/>
              </a:rPr>
              <a:t> </a:t>
            </a:r>
            <a:r>
              <a:rPr lang="cs-CZ" sz="4000" dirty="0" err="1" smtClean="0">
                <a:latin typeface="Engravers MT" pitchFamily="18" charset="0"/>
              </a:rPr>
              <a:t>is</a:t>
            </a:r>
            <a:r>
              <a:rPr lang="cs-CZ" sz="4000" dirty="0" smtClean="0">
                <a:latin typeface="Engravers MT" pitchFamily="18" charset="0"/>
              </a:rPr>
              <a:t> </a:t>
            </a:r>
            <a:r>
              <a:rPr lang="cs-CZ" sz="4000" dirty="0" err="1" smtClean="0">
                <a:latin typeface="Engravers MT" pitchFamily="18" charset="0"/>
              </a:rPr>
              <a:t>perfect</a:t>
            </a:r>
            <a:r>
              <a:rPr lang="cs-CZ" sz="4000" dirty="0" smtClean="0">
                <a:latin typeface="Engravers MT" pitchFamily="18" charset="0"/>
              </a:rPr>
              <a:t> …</a:t>
            </a:r>
            <a:endParaRPr lang="en-GB" sz="4000" dirty="0">
              <a:latin typeface="Engravers MT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Autofit/>
          </a:bodyPr>
          <a:lstStyle/>
          <a:p>
            <a:r>
              <a:rPr lang="cs-CZ" sz="2000" dirty="0" err="1" smtClean="0">
                <a:hlinkClick r:id="rId3"/>
              </a:rPr>
              <a:t>Stepford</a:t>
            </a:r>
            <a:r>
              <a:rPr lang="cs-CZ" sz="2000" dirty="0" smtClean="0">
                <a:hlinkClick r:id="rId3"/>
              </a:rPr>
              <a:t> </a:t>
            </a:r>
            <a:r>
              <a:rPr lang="cs-CZ" sz="2000" dirty="0" err="1" smtClean="0">
                <a:hlinkClick r:id="rId3"/>
              </a:rPr>
              <a:t>wifes</a:t>
            </a:r>
            <a:r>
              <a:rPr lang="cs-CZ" sz="2000" dirty="0" smtClean="0"/>
              <a:t>, Ira </a:t>
            </a:r>
            <a:r>
              <a:rPr lang="cs-CZ" sz="2000" dirty="0" err="1" smtClean="0"/>
              <a:t>Levin</a:t>
            </a:r>
            <a:r>
              <a:rPr lang="cs-CZ" sz="2000" dirty="0" smtClean="0"/>
              <a:t> (1972) / Frank </a:t>
            </a:r>
            <a:r>
              <a:rPr lang="cs-CZ" sz="2000" dirty="0" err="1" smtClean="0"/>
              <a:t>Oz</a:t>
            </a:r>
            <a:r>
              <a:rPr lang="cs-CZ" sz="2000" dirty="0" smtClean="0"/>
              <a:t> (2004)</a:t>
            </a:r>
          </a:p>
          <a:p>
            <a:r>
              <a:rPr lang="cs-CZ" sz="2000" dirty="0" smtClean="0">
                <a:sym typeface="Wingdings" pitchFamily="2" charset="2"/>
              </a:rPr>
              <a:t>Co je na povrchu? „</a:t>
            </a:r>
            <a:r>
              <a:rPr lang="cs-CZ" sz="2000" dirty="0" err="1" smtClean="0">
                <a:sym typeface="Wingdings" pitchFamily="2" charset="2"/>
              </a:rPr>
              <a:t>family</a:t>
            </a:r>
            <a:r>
              <a:rPr lang="cs-CZ" sz="2000" dirty="0" smtClean="0">
                <a:sym typeface="Wingdings" pitchFamily="2" charset="2"/>
              </a:rPr>
              <a:t> </a:t>
            </a:r>
            <a:r>
              <a:rPr lang="cs-CZ" sz="2000" dirty="0" err="1" smtClean="0">
                <a:sym typeface="Wingdings" pitchFamily="2" charset="2"/>
              </a:rPr>
              <a:t>paradise</a:t>
            </a:r>
            <a:r>
              <a:rPr lang="cs-CZ" sz="2000" dirty="0" smtClean="0">
                <a:sym typeface="Wingdings" pitchFamily="2" charset="2"/>
              </a:rPr>
              <a:t> - no </a:t>
            </a:r>
            <a:r>
              <a:rPr lang="cs-CZ" sz="2000" dirty="0" err="1" smtClean="0">
                <a:sym typeface="Wingdings" pitchFamily="2" charset="2"/>
              </a:rPr>
              <a:t>crime</a:t>
            </a:r>
            <a:r>
              <a:rPr lang="cs-CZ" sz="2000" dirty="0" smtClean="0">
                <a:sym typeface="Wingdings" pitchFamily="2" charset="2"/>
              </a:rPr>
              <a:t>, no </a:t>
            </a:r>
            <a:r>
              <a:rPr lang="cs-CZ" sz="2000" dirty="0" err="1" smtClean="0">
                <a:sym typeface="Wingdings" pitchFamily="2" charset="2"/>
              </a:rPr>
              <a:t>poverty</a:t>
            </a:r>
            <a:r>
              <a:rPr lang="cs-CZ" sz="2000" dirty="0" smtClean="0">
                <a:sym typeface="Wingdings" pitchFamily="2" charset="2"/>
              </a:rPr>
              <a:t>…“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r>
              <a:rPr lang="cs-CZ" sz="2000" dirty="0" smtClean="0"/>
              <a:t>Joanna</a:t>
            </a:r>
            <a:r>
              <a:rPr lang="cs-CZ" sz="2000" dirty="0"/>
              <a:t>:  „Walter říká „je to oslnivé“, ale já s tím nesouhlasím – nebo souhlasím, je to moc hezké, skoro dokonalé, ale mě se to nelíbí, ani nevím proč</a:t>
            </a:r>
            <a:r>
              <a:rPr lang="cs-CZ" sz="2000" dirty="0" smtClean="0"/>
              <a:t>.“                                            </a:t>
            </a:r>
            <a:r>
              <a:rPr lang="cs-CZ" sz="2000" dirty="0" err="1" smtClean="0"/>
              <a:t>Stepfordké</a:t>
            </a:r>
            <a:r>
              <a:rPr lang="cs-CZ" sz="2000" dirty="0" smtClean="0"/>
              <a:t> </a:t>
            </a:r>
            <a:r>
              <a:rPr lang="cs-CZ" sz="2000" dirty="0"/>
              <a:t>paničky, Bryan </a:t>
            </a:r>
            <a:r>
              <a:rPr lang="cs-CZ" sz="2000" dirty="0" err="1"/>
              <a:t>Forbes</a:t>
            </a:r>
            <a:r>
              <a:rPr lang="cs-CZ" sz="2000" dirty="0"/>
              <a:t> (1975)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				</a:t>
            </a:r>
            <a:endParaRPr lang="cs-CZ" sz="20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020272" y="53012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5" name="Picture 2" descr="D:\22034\Desktop\Stepford-house 19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289" y="3091896"/>
            <a:ext cx="3846671" cy="215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2034\Desktop\Joannas-house 2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2001" y="3170940"/>
            <a:ext cx="3666463" cy="205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 err="1" smtClean="0">
                <a:latin typeface="Engravers MT" pitchFamily="18" charset="0"/>
              </a:rPr>
              <a:t>Stepford</a:t>
            </a:r>
            <a:r>
              <a:rPr lang="cs-CZ" sz="4000" dirty="0" smtClean="0">
                <a:latin typeface="Engravers MT" pitchFamily="18" charset="0"/>
              </a:rPr>
              <a:t>, </a:t>
            </a:r>
            <a:r>
              <a:rPr lang="cs-CZ" sz="4000" dirty="0" err="1" smtClean="0">
                <a:latin typeface="Engravers MT" pitchFamily="18" charset="0"/>
              </a:rPr>
              <a:t>Connecticut</a:t>
            </a:r>
            <a:endParaRPr lang="cs-CZ" sz="4000" dirty="0">
              <a:latin typeface="Engravers MT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r>
              <a:rPr lang="cs-CZ" sz="1800" dirty="0" smtClean="0">
                <a:hlinkClick r:id="rId2"/>
              </a:rPr>
              <a:t>http://www.</a:t>
            </a:r>
            <a:r>
              <a:rPr lang="cs-CZ" sz="1800" dirty="0" err="1" smtClean="0">
                <a:hlinkClick r:id="rId2"/>
              </a:rPr>
              <a:t>stepfordwives.org</a:t>
            </a:r>
            <a:r>
              <a:rPr lang="cs-CZ" sz="1800" dirty="0" smtClean="0">
                <a:hlinkClick r:id="rId2"/>
              </a:rPr>
              <a:t>/</a:t>
            </a:r>
            <a:r>
              <a:rPr lang="cs-CZ" sz="1800" dirty="0" smtClean="0"/>
              <a:t>  </a:t>
            </a:r>
            <a:r>
              <a:rPr lang="cs-CZ" sz="2000" dirty="0" smtClean="0"/>
              <a:t>„</a:t>
            </a:r>
            <a:r>
              <a:rPr lang="en-US" sz="2000" dirty="0" smtClean="0"/>
              <a:t>We do not believe in role-playing: we believe in living and promoting a conservative, traditional marriage where the man is the head of the household.</a:t>
            </a:r>
            <a:r>
              <a:rPr lang="cs-CZ" sz="2000" dirty="0" smtClean="0"/>
              <a:t>“</a:t>
            </a:r>
          </a:p>
          <a:p>
            <a:pPr>
              <a:buNone/>
            </a:pPr>
            <a:r>
              <a:rPr lang="cs-CZ" sz="2400" dirty="0" smtClean="0"/>
              <a:t>1975: 	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www.youtube.com/</a:t>
            </a:r>
            <a:r>
              <a:rPr lang="cs-CZ" sz="1600" dirty="0" err="1" smtClean="0">
                <a:hlinkClick r:id="rId3"/>
              </a:rPr>
              <a:t>watch?v</a:t>
            </a:r>
            <a:r>
              <a:rPr lang="cs-CZ" sz="1600" dirty="0" smtClean="0">
                <a:hlinkClick r:id="rId3"/>
              </a:rPr>
              <a:t>=xuG8D8oUn_8</a:t>
            </a:r>
            <a:r>
              <a:rPr lang="cs-CZ" sz="1600" dirty="0" smtClean="0"/>
              <a:t>, 	</a:t>
            </a:r>
            <a:r>
              <a:rPr lang="cs-CZ" sz="1600" dirty="0" smtClean="0">
                <a:hlinkClick r:id="rId4"/>
              </a:rPr>
              <a:t>http://www.youtube.com/</a:t>
            </a:r>
            <a:r>
              <a:rPr lang="cs-CZ" sz="1600" dirty="0" err="1" smtClean="0">
                <a:hlinkClick r:id="rId4"/>
              </a:rPr>
              <a:t>watch?v</a:t>
            </a:r>
            <a:r>
              <a:rPr lang="cs-CZ" sz="1600" dirty="0" smtClean="0">
                <a:hlinkClick r:id="rId4"/>
              </a:rPr>
              <a:t>=a6iG__ytfLc</a:t>
            </a:r>
            <a:r>
              <a:rPr lang="cs-CZ" sz="1600" dirty="0" smtClean="0"/>
              <a:t>,</a:t>
            </a:r>
          </a:p>
          <a:p>
            <a:pPr>
              <a:buNone/>
            </a:pPr>
            <a:r>
              <a:rPr lang="cs-CZ" sz="1600" dirty="0"/>
              <a:t>		</a:t>
            </a:r>
            <a:r>
              <a:rPr lang="cs-CZ" sz="1600" dirty="0" smtClean="0">
                <a:hlinkClick r:id="rId5"/>
              </a:rPr>
              <a:t>http</a:t>
            </a:r>
            <a:r>
              <a:rPr lang="cs-CZ" sz="1600" dirty="0">
                <a:hlinkClick r:id="rId5"/>
              </a:rPr>
              <a:t>://</a:t>
            </a:r>
            <a:r>
              <a:rPr lang="cs-CZ" sz="1600" dirty="0" smtClean="0">
                <a:hlinkClick r:id="rId5"/>
              </a:rPr>
              <a:t>www.youtube.com/watch?v=OXHkOlDTYx4&amp;feature=related</a:t>
            </a:r>
            <a:r>
              <a:rPr lang="cs-CZ" sz="1600" dirty="0" smtClean="0"/>
              <a:t> </a:t>
            </a:r>
          </a:p>
          <a:p>
            <a:pPr>
              <a:buNone/>
            </a:pPr>
            <a:r>
              <a:rPr lang="cs-CZ" sz="2400" dirty="0" smtClean="0"/>
              <a:t>2004:	</a:t>
            </a:r>
            <a:r>
              <a:rPr lang="cs-CZ" sz="1600" dirty="0" smtClean="0">
                <a:hlinkClick r:id="rId6"/>
              </a:rPr>
              <a:t>http</a:t>
            </a:r>
            <a:r>
              <a:rPr lang="cs-CZ" sz="1600" dirty="0">
                <a:hlinkClick r:id="rId6"/>
              </a:rPr>
              <a:t>://</a:t>
            </a:r>
            <a:r>
              <a:rPr lang="cs-CZ" sz="1600" dirty="0" smtClean="0">
                <a:hlinkClick r:id="rId6"/>
              </a:rPr>
              <a:t>www.youtube.com/watch?v=DaXa8dXWv9U&amp;feature=related</a:t>
            </a:r>
            <a:r>
              <a:rPr lang="cs-CZ" sz="1600" dirty="0" smtClean="0"/>
              <a:t> </a:t>
            </a:r>
          </a:p>
          <a:p>
            <a:pPr>
              <a:buNone/>
            </a:pPr>
            <a:endParaRPr lang="cs-CZ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78923" y="3999972"/>
            <a:ext cx="3249461" cy="246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22034\Desktop\stepford-wives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82244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296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>
                <a:latin typeface="Engravers MT" pitchFamily="18" charset="0"/>
              </a:rPr>
              <a:t>Stepford</a:t>
            </a:r>
            <a:r>
              <a:rPr lang="cs-CZ" dirty="0">
                <a:latin typeface="Engravers MT" pitchFamily="18" charset="0"/>
              </a:rPr>
              <a:t>, Connecticut</a:t>
            </a:r>
            <a:endParaRPr lang="cs-CZ" dirty="0"/>
          </a:p>
        </p:txBody>
      </p:sp>
      <p:pic>
        <p:nvPicPr>
          <p:cNvPr id="2050" name="Picture 2" descr="D:\22034\Desktop\original-Stepford-house kuchy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953" y="1531473"/>
            <a:ext cx="4278039" cy="240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22034\Desktop\Joannas-house-cupcak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96344"/>
            <a:ext cx="4248472" cy="23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22034\Desktop\Bobbies-house-befo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7700" y="1556792"/>
            <a:ext cx="4184780" cy="234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22034\Desktop\Bobbies-house-af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7700" y="4015398"/>
            <a:ext cx="4184780" cy="234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906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Engravers MT" pitchFamily="18" charset="0"/>
              </a:rPr>
              <a:t>Look </a:t>
            </a:r>
            <a:r>
              <a:rPr lang="cs-CZ" sz="4000" dirty="0" err="1" smtClean="0">
                <a:latin typeface="Engravers MT" pitchFamily="18" charset="0"/>
              </a:rPr>
              <a:t>closer</a:t>
            </a:r>
            <a:r>
              <a:rPr lang="cs-CZ" sz="4000" dirty="0" smtClean="0">
                <a:latin typeface="Engravers MT" pitchFamily="18" charset="0"/>
              </a:rPr>
              <a:t>!</a:t>
            </a:r>
            <a:endParaRPr lang="en-GB" sz="4000" dirty="0">
              <a:latin typeface="Engravers MT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dirty="0" smtClean="0"/>
              <a:t>„Nadšeně </a:t>
            </a:r>
            <a:r>
              <a:rPr lang="cs-CZ" sz="1600" dirty="0"/>
              <a:t>se s Walterem rozpovídali o  krásách a poklidu </a:t>
            </a:r>
            <a:r>
              <a:rPr lang="cs-CZ" sz="1600" dirty="0" err="1"/>
              <a:t>Stepfrodu</a:t>
            </a:r>
            <a:r>
              <a:rPr lang="cs-CZ" sz="1600" dirty="0"/>
              <a:t> a o všech přednostech, jaké má bydlení v rodinném domku oproti pouhému bytu. O tom, </a:t>
            </a:r>
            <a:r>
              <a:rPr lang="cs-CZ" sz="1600" dirty="0" smtClean="0"/>
              <a:t>jak se </a:t>
            </a:r>
            <a:r>
              <a:rPr lang="cs-CZ" sz="1600" dirty="0"/>
              <a:t>se </a:t>
            </a:r>
            <a:r>
              <a:rPr lang="cs-CZ" sz="1600" dirty="0" err="1"/>
              <a:t>stepfordké</a:t>
            </a:r>
            <a:r>
              <a:rPr lang="cs-CZ" sz="1600" dirty="0"/>
              <a:t> paničky starají čistě jen o domácnost a jak v celém městečku není potuchy po společenském životě, raději pomlčela</a:t>
            </a:r>
            <a:r>
              <a:rPr lang="cs-CZ" sz="1600" dirty="0" smtClean="0"/>
              <a:t>.“</a:t>
            </a:r>
            <a:endParaRPr lang="cs-CZ" sz="1600" dirty="0"/>
          </a:p>
          <a:p>
            <a:pPr marL="0" indent="0">
              <a:buNone/>
            </a:pPr>
            <a:r>
              <a:rPr lang="cs-CZ" sz="1600" dirty="0"/>
              <a:t>…</a:t>
            </a:r>
          </a:p>
          <a:p>
            <a:pPr marL="0" indent="0">
              <a:buNone/>
            </a:pPr>
            <a:r>
              <a:rPr lang="cs-CZ" sz="1600" dirty="0"/>
              <a:t>„</a:t>
            </a:r>
            <a:r>
              <a:rPr lang="cs-CZ" sz="1600" i="1" dirty="0"/>
              <a:t>Něco</a:t>
            </a:r>
            <a:r>
              <a:rPr lang="cs-CZ" sz="1600" dirty="0"/>
              <a:t> tu určitě je,“ prohlásila. „V půdě, ve vodě, ve vzduchu – nevím kde. Působí to na ženy, takže se začnou zajímat jenom o domácnost a vůbec o nic jiného. Kdo dneska tuší, co dokáží chemické látky? Nevědí to ještě pořádně ani </a:t>
            </a:r>
            <a:r>
              <a:rPr lang="cs-CZ" sz="1600" i="1" dirty="0"/>
              <a:t>nositelé Nobelovy ceny</a:t>
            </a:r>
            <a:r>
              <a:rPr lang="cs-CZ" sz="1600" dirty="0"/>
              <a:t>. Možná je to nějaký </a:t>
            </a:r>
            <a:r>
              <a:rPr lang="cs-CZ" sz="1600" dirty="0" err="1"/>
              <a:t>hormón</a:t>
            </a:r>
            <a:r>
              <a:rPr lang="cs-CZ" sz="1600" dirty="0"/>
              <a:t>, tím by se vysvětlila ta fantastická poprsí. Určitě sis toho už všimla.“</a:t>
            </a:r>
          </a:p>
          <a:p>
            <a:pPr marL="0" indent="0">
              <a:buNone/>
            </a:pPr>
            <a:r>
              <a:rPr lang="cs-CZ" sz="1600" dirty="0"/>
              <a:t>				Ira </a:t>
            </a:r>
            <a:r>
              <a:rPr lang="cs-CZ" sz="1600" dirty="0" err="1"/>
              <a:t>Levin</a:t>
            </a:r>
            <a:r>
              <a:rPr lang="cs-CZ" sz="1600" dirty="0"/>
              <a:t>: </a:t>
            </a:r>
            <a:r>
              <a:rPr lang="cs-CZ" sz="1600" dirty="0" err="1"/>
              <a:t>Stepfordské</a:t>
            </a:r>
            <a:r>
              <a:rPr lang="cs-CZ" sz="1600" dirty="0"/>
              <a:t> paničky, překlad Zora Wolfová</a:t>
            </a:r>
          </a:p>
          <a:p>
            <a:endParaRPr lang="cs-CZ" sz="1600" dirty="0" smtClean="0">
              <a:solidFill>
                <a:schemeClr val="bg1"/>
              </a:solidFill>
              <a:hlinkClick r:id="rId3"/>
            </a:endParaRPr>
          </a:p>
          <a:p>
            <a:r>
              <a:rPr lang="cs-CZ" sz="1800" dirty="0" err="1" smtClean="0">
                <a:solidFill>
                  <a:schemeClr val="bg1"/>
                </a:solidFill>
                <a:hlinkClick r:id="rId3"/>
              </a:rPr>
              <a:t>American</a:t>
            </a:r>
            <a:r>
              <a:rPr lang="cs-CZ" sz="1800" dirty="0" smtClean="0">
                <a:solidFill>
                  <a:schemeClr val="bg1"/>
                </a:solidFill>
                <a:hlinkClick r:id="rId3"/>
              </a:rPr>
              <a:t> </a:t>
            </a:r>
            <a:r>
              <a:rPr lang="cs-CZ" sz="1800" dirty="0" err="1" smtClean="0">
                <a:solidFill>
                  <a:schemeClr val="bg1"/>
                </a:solidFill>
                <a:hlinkClick r:id="rId3"/>
              </a:rPr>
              <a:t>Beauty</a:t>
            </a:r>
            <a:r>
              <a:rPr lang="cs-CZ" sz="1800" dirty="0" smtClean="0">
                <a:solidFill>
                  <a:schemeClr val="bg1"/>
                </a:solidFill>
              </a:rPr>
              <a:t>, </a:t>
            </a:r>
            <a:r>
              <a:rPr lang="cs-CZ" sz="1800" dirty="0" smtClean="0"/>
              <a:t>Sam </a:t>
            </a:r>
            <a:r>
              <a:rPr lang="cs-CZ" sz="1800" dirty="0" err="1" smtClean="0"/>
              <a:t>Mendes</a:t>
            </a:r>
            <a:r>
              <a:rPr lang="cs-CZ" sz="1800" dirty="0" smtClean="0"/>
              <a:t> (1999)</a:t>
            </a:r>
          </a:p>
          <a:p>
            <a:r>
              <a:rPr lang="cs-CZ" sz="1800" dirty="0" smtClean="0"/>
              <a:t>Co je uvnitř </a:t>
            </a:r>
          </a:p>
          <a:p>
            <a:pPr lvl="1"/>
            <a:r>
              <a:rPr lang="cs-CZ" sz="1600" dirty="0" smtClean="0"/>
              <a:t>vášně, perverze, nebezpečí, strach, konzum,</a:t>
            </a:r>
          </a:p>
          <a:p>
            <a:pPr marL="457200" lvl="1" indent="0">
              <a:buNone/>
            </a:pPr>
            <a:r>
              <a:rPr lang="cs-CZ" sz="1600" dirty="0" smtClean="0"/>
              <a:t>Prázdnota</a:t>
            </a:r>
          </a:p>
          <a:p>
            <a:pPr marL="0" indent="0">
              <a:buNone/>
            </a:pPr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</p:txBody>
      </p:sp>
      <p:pic>
        <p:nvPicPr>
          <p:cNvPr id="4" name="Picture 3" descr="D:\22034\Desktop\american beaut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09120"/>
            <a:ext cx="322897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>
                <a:latin typeface="Engravers MT" pitchFamily="18" charset="0"/>
              </a:rPr>
              <a:t>Back</a:t>
            </a:r>
            <a:r>
              <a:rPr lang="cs-CZ" sz="3200" dirty="0" smtClean="0">
                <a:latin typeface="Engravers MT" pitchFamily="18" charset="0"/>
              </a:rPr>
              <a:t> to </a:t>
            </a:r>
            <a:r>
              <a:rPr lang="cs-CZ" sz="3200" dirty="0" err="1" smtClean="0">
                <a:latin typeface="Engravers MT" pitchFamily="18" charset="0"/>
              </a:rPr>
              <a:t>the</a:t>
            </a:r>
            <a:r>
              <a:rPr lang="cs-CZ" sz="3200" dirty="0" smtClean="0">
                <a:latin typeface="Engravers MT" pitchFamily="18" charset="0"/>
              </a:rPr>
              <a:t> </a:t>
            </a:r>
            <a:r>
              <a:rPr lang="cs-CZ" sz="3200" dirty="0" err="1" smtClean="0">
                <a:latin typeface="Engravers MT" pitchFamily="18" charset="0"/>
              </a:rPr>
              <a:t>garage</a:t>
            </a:r>
            <a:r>
              <a:rPr lang="cs-CZ" sz="3200" dirty="0" smtClean="0">
                <a:latin typeface="Engravers MT" pitchFamily="18" charset="0"/>
              </a:rPr>
              <a:t> …</a:t>
            </a:r>
            <a:endParaRPr lang="en-GB" sz="3200" dirty="0">
              <a:latin typeface="Engravers MT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Reprezentace </a:t>
            </a:r>
            <a:r>
              <a:rPr lang="cs-CZ" dirty="0" err="1" smtClean="0"/>
              <a:t>suburbií</a:t>
            </a:r>
            <a:r>
              <a:rPr lang="cs-CZ" dirty="0" smtClean="0"/>
              <a:t> jsou ambivalentní</a:t>
            </a:r>
          </a:p>
          <a:p>
            <a:r>
              <a:rPr lang="cs-CZ" dirty="0" smtClean="0"/>
              <a:t>Garáž jako součást vyprávění amerického snu</a:t>
            </a:r>
          </a:p>
          <a:p>
            <a:endParaRPr lang="en-GB" dirty="0"/>
          </a:p>
        </p:txBody>
      </p:sp>
      <p:pic>
        <p:nvPicPr>
          <p:cNvPr id="4" name="Obrázek 3" descr="Lester in gar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99885"/>
            <a:ext cx="4032448" cy="2681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4788024" y="3068960"/>
            <a:ext cx="39604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smtClean="0"/>
              <a:t>„</a:t>
            </a:r>
            <a:r>
              <a:rPr lang="cs-CZ" i="1" dirty="0" err="1" smtClean="0"/>
              <a:t>Michelle</a:t>
            </a:r>
            <a:r>
              <a:rPr lang="cs-CZ" i="1" dirty="0" smtClean="0"/>
              <a:t> a já jsme hluboce zasaženi zprávou o odchodu </a:t>
            </a:r>
            <a:r>
              <a:rPr lang="cs-CZ" i="1" dirty="0" err="1" smtClean="0"/>
              <a:t>Steva</a:t>
            </a:r>
            <a:r>
              <a:rPr lang="cs-CZ" i="1" dirty="0" smtClean="0"/>
              <a:t> </a:t>
            </a:r>
            <a:r>
              <a:rPr lang="cs-CZ" i="1" dirty="0" err="1" smtClean="0"/>
              <a:t>Jobse</a:t>
            </a:r>
            <a:r>
              <a:rPr lang="cs-CZ" i="1" dirty="0" smtClean="0"/>
              <a:t>. </a:t>
            </a:r>
            <a:r>
              <a:rPr lang="cs-CZ" i="1" dirty="0" err="1" smtClean="0"/>
              <a:t>Steve</a:t>
            </a:r>
            <a:r>
              <a:rPr lang="cs-CZ" i="1" dirty="0" smtClean="0"/>
              <a:t> byl jedním z největších amerických zlepšovatelů – dost odvážný na to, aby myslel jinak, dost troufalý, aby věřil, že může změnit svět a dost talentovaný, aby se mu to podařilo. Ze své garáže dokázal vybudovat jednu z nejúspěšnějších společností světa a stal se tak příkladem ducha americké vynalézavosti. ... změnil způsob, kterým vidíme svět.” </a:t>
            </a:r>
          </a:p>
          <a:p>
            <a:pPr algn="ctr"/>
            <a:r>
              <a:rPr lang="cs-CZ" i="1" dirty="0" err="1" smtClean="0"/>
              <a:t>Barack</a:t>
            </a:r>
            <a:r>
              <a:rPr lang="cs-CZ" i="1" dirty="0" smtClean="0"/>
              <a:t> </a:t>
            </a:r>
            <a:r>
              <a:rPr lang="cs-CZ" i="1" dirty="0" err="1" smtClean="0"/>
              <a:t>Obama</a:t>
            </a:r>
            <a:r>
              <a:rPr lang="cs-CZ" i="1" dirty="0" smtClean="0"/>
              <a:t> 2011</a:t>
            </a:r>
          </a:p>
          <a:p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Vlastní 2">
      <a:dk1>
        <a:srgbClr val="FFFFFF"/>
      </a:dk1>
      <a:lt1>
        <a:sysClr val="window" lastClr="FFFFFF"/>
      </a:lt1>
      <a:dk2>
        <a:srgbClr val="C00000"/>
      </a:dk2>
      <a:lt2>
        <a:srgbClr val="E9E5DC"/>
      </a:lt2>
      <a:accent1>
        <a:srgbClr val="C00000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– klasické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455</TotalTime>
  <Words>391</Words>
  <Application>Microsoft Office PowerPoint</Application>
  <PresentationFormat>Předvádění na obrazovce (4:3)</PresentationFormat>
  <Paragraphs>76</Paragraphs>
  <Slides>10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Snímek 1</vt:lpstr>
      <vt:lpstr>Kulturní zdroje suburbanizace</vt:lpstr>
      <vt:lpstr>Reprezentace suburbanizace</vt:lpstr>
      <vt:lpstr>Honey, I am home! 1958</vt:lpstr>
      <vt:lpstr>It is perfect …</vt:lpstr>
      <vt:lpstr>Stepford, Connecticut</vt:lpstr>
      <vt:lpstr>Stepford, Connecticut</vt:lpstr>
      <vt:lpstr>Look closer!</vt:lpstr>
      <vt:lpstr>Back to the garage …</vt:lpstr>
      <vt:lpstr>Reprezentace suburbanizace</vt:lpstr>
    </vt:vector>
  </TitlesOfParts>
  <Company>FSS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CIKT</dc:creator>
  <cp:lastModifiedBy>CIKT</cp:lastModifiedBy>
  <cp:revision>32</cp:revision>
  <dcterms:created xsi:type="dcterms:W3CDTF">2011-11-02T15:00:45Z</dcterms:created>
  <dcterms:modified xsi:type="dcterms:W3CDTF">2011-11-29T12:50:47Z</dcterms:modified>
</cp:coreProperties>
</file>