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8" r:id="rId22"/>
    <p:sldId id="277" r:id="rId23"/>
    <p:sldId id="276" r:id="rId24"/>
    <p:sldId id="279" r:id="rId25"/>
    <p:sldId id="280" r:id="rId26"/>
    <p:sldId id="281" r:id="rId27"/>
    <p:sldId id="282" r:id="rId28"/>
    <p:sldId id="286" r:id="rId29"/>
    <p:sldId id="283" r:id="rId30"/>
    <p:sldId id="285" r:id="rId31"/>
    <p:sldId id="284" r:id="rId32"/>
    <p:sldId id="287" r:id="rId33"/>
    <p:sldId id="290" r:id="rId34"/>
    <p:sldId id="289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23.10.2011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23.10.2011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23.10.2011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23.10.2011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o0WrsQbIqI4&amp;feature=related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2aw0EumaSbM&amp;feature=related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oR-w5AE15s&amp;feature=related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C7f-BgDgpmE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cs-CZ" dirty="0" smtClean="0"/>
              <a:t>Seminář 6</a:t>
            </a:r>
            <a:br>
              <a:rPr lang="cs-CZ" dirty="0" smtClean="0"/>
            </a:br>
            <a:r>
              <a:rPr lang="cs-CZ" dirty="0" smtClean="0"/>
              <a:t>Revoluční </a:t>
            </a:r>
            <a:r>
              <a:rPr lang="cs-CZ" dirty="0" smtClean="0"/>
              <a:t>přístup v praxi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424936" cy="4536504"/>
          </a:xfrm>
        </p:spPr>
        <p:txBody>
          <a:bodyPr>
            <a:normAutofit/>
          </a:bodyPr>
          <a:lstStyle/>
          <a:p>
            <a:pPr algn="just"/>
            <a:r>
              <a:rPr lang="cs-CZ" sz="3600" dirty="0">
                <a:solidFill>
                  <a:schemeClr val="tx1"/>
                </a:solidFill>
              </a:rPr>
              <a:t>Cílové skupiny revolučního přístupu</a:t>
            </a:r>
            <a:r>
              <a:rPr lang="cs-CZ" sz="3600" dirty="0"/>
              <a:t>: </a:t>
            </a:r>
            <a:endParaRPr lang="cs-CZ" sz="3600" dirty="0" smtClean="0"/>
          </a:p>
          <a:p>
            <a:pPr marL="571500" indent="-571500" algn="just">
              <a:buFont typeface="Arial" pitchFamily="34" charset="0"/>
              <a:buChar char="•"/>
            </a:pPr>
            <a:r>
              <a:rPr lang="cs-CZ" sz="3600" dirty="0" smtClean="0">
                <a:solidFill>
                  <a:schemeClr val="tx1"/>
                </a:solidFill>
              </a:rPr>
              <a:t>pomáhající profesionálové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cs-CZ" sz="3600" dirty="0" smtClean="0">
                <a:solidFill>
                  <a:schemeClr val="tx1"/>
                </a:solidFill>
              </a:rPr>
              <a:t>klienti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cs-CZ" sz="3600" dirty="0" smtClean="0">
                <a:solidFill>
                  <a:schemeClr val="tx1"/>
                </a:solidFill>
              </a:rPr>
              <a:t>obecenstvo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cs-CZ" sz="3600" dirty="0" smtClean="0">
                <a:solidFill>
                  <a:schemeClr val="tx1"/>
                </a:solidFill>
              </a:rPr>
              <a:t>specialisti </a:t>
            </a:r>
            <a:r>
              <a:rPr lang="cs-CZ" sz="3600" dirty="0">
                <a:solidFill>
                  <a:schemeClr val="tx1"/>
                </a:solidFill>
              </a:rPr>
              <a:t>skupin s vysokým rizikem </a:t>
            </a:r>
            <a:r>
              <a:rPr lang="cs-CZ" sz="3600" dirty="0" smtClean="0">
                <a:solidFill>
                  <a:schemeClr val="tx1"/>
                </a:solidFill>
              </a:rPr>
              <a:t>libovůle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cs-CZ" sz="3600" dirty="0" smtClean="0">
                <a:solidFill>
                  <a:schemeClr val="tx1"/>
                </a:solidFill>
              </a:rPr>
              <a:t>odpovídající </a:t>
            </a:r>
            <a:r>
              <a:rPr lang="cs-CZ" sz="3600" dirty="0">
                <a:solidFill>
                  <a:schemeClr val="tx1"/>
                </a:solidFill>
              </a:rPr>
              <a:t>za reformy procedur </a:t>
            </a:r>
          </a:p>
        </p:txBody>
      </p:sp>
    </p:spTree>
    <p:extLst>
      <p:ext uri="{BB962C8B-B14F-4D97-AF65-F5344CB8AC3E}">
        <p14:creationId xmlns:p14="http://schemas.microsoft.com/office/powerpoint/2010/main" val="4005040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Jan </a:t>
            </a:r>
            <a:r>
              <a:rPr lang="cs-CZ" dirty="0" err="1"/>
              <a:t>Schlichtmann</a:t>
            </a:r>
            <a:r>
              <a:rPr lang="cs-CZ" dirty="0"/>
              <a:t> (</a:t>
            </a:r>
            <a:r>
              <a:rPr lang="cs-CZ" i="1" dirty="0"/>
              <a:t>A civil </a:t>
            </a:r>
            <a:r>
              <a:rPr lang="cs-CZ" i="1" dirty="0" err="1"/>
              <a:t>action</a:t>
            </a:r>
            <a:r>
              <a:rPr lang="cs-CZ" dirty="0"/>
              <a:t>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z="3600" dirty="0"/>
              <a:t>transformuje svůj postoj na justici jako na prostředek spravedlnosti  a mění svou strategii </a:t>
            </a:r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9"/>
            <a:ext cx="3096344" cy="4363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549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Rita Harrison (</a:t>
            </a:r>
            <a:r>
              <a:rPr lang="cs-CZ" i="1" dirty="0"/>
              <a:t>I </a:t>
            </a:r>
            <a:r>
              <a:rPr lang="cs-CZ" i="1" dirty="0" err="1"/>
              <a:t>am</a:t>
            </a:r>
            <a:r>
              <a:rPr lang="cs-CZ" i="1" dirty="0"/>
              <a:t> Sam</a:t>
            </a:r>
            <a:r>
              <a:rPr lang="cs-CZ" dirty="0"/>
              <a:t>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11990"/>
            <a:ext cx="4038600" cy="4714174"/>
          </a:xfrm>
        </p:spPr>
        <p:txBody>
          <a:bodyPr/>
          <a:lstStyle/>
          <a:p>
            <a:r>
              <a:rPr lang="cs-CZ" sz="4000" dirty="0"/>
              <a:t>vypracuje jinou strategii  obhajoby práv a představu o rodičovské zodpovědnosti </a:t>
            </a:r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1989"/>
            <a:ext cx="2923525" cy="439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020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1686049"/>
          </a:xfrm>
        </p:spPr>
        <p:txBody>
          <a:bodyPr>
            <a:normAutofit fontScale="90000"/>
          </a:bodyPr>
          <a:lstStyle/>
          <a:p>
            <a:r>
              <a:rPr lang="cs-CZ" dirty="0"/>
              <a:t>Jakou cenu hradí profesionál za této proměny? 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8280920" cy="4680520"/>
          </a:xfrm>
        </p:spPr>
        <p:txBody>
          <a:bodyPr>
            <a:normAutofit/>
          </a:bodyPr>
          <a:lstStyle/>
          <a:p>
            <a:pPr algn="just"/>
            <a:r>
              <a:rPr lang="cs-CZ" sz="4400" dirty="0" smtClean="0">
                <a:solidFill>
                  <a:schemeClr val="tx1"/>
                </a:solidFill>
              </a:rPr>
              <a:t>Akceptování </a:t>
            </a:r>
            <a:r>
              <a:rPr lang="cs-CZ" sz="4400" dirty="0">
                <a:solidFill>
                  <a:schemeClr val="tx1"/>
                </a:solidFill>
              </a:rPr>
              <a:t>jinými, </a:t>
            </a:r>
            <a:endParaRPr lang="cs-CZ" sz="4400" dirty="0" smtClean="0">
              <a:solidFill>
                <a:schemeClr val="tx1"/>
              </a:solidFill>
            </a:endParaRPr>
          </a:p>
          <a:p>
            <a:pPr algn="just"/>
            <a:r>
              <a:rPr lang="cs-CZ" sz="4400" dirty="0" smtClean="0">
                <a:solidFill>
                  <a:schemeClr val="tx1"/>
                </a:solidFill>
              </a:rPr>
              <a:t>Podvod </a:t>
            </a:r>
            <a:r>
              <a:rPr lang="cs-CZ" sz="4400" dirty="0">
                <a:solidFill>
                  <a:schemeClr val="tx1"/>
                </a:solidFill>
              </a:rPr>
              <a:t>týmem, klientem, rodinou </a:t>
            </a:r>
            <a:endParaRPr lang="cs-CZ" sz="4400" dirty="0" smtClean="0">
              <a:solidFill>
                <a:schemeClr val="tx1"/>
              </a:solidFill>
            </a:endParaRPr>
          </a:p>
          <a:p>
            <a:pPr algn="just"/>
            <a:r>
              <a:rPr lang="cs-CZ" sz="4400" dirty="0" smtClean="0">
                <a:solidFill>
                  <a:schemeClr val="tx1"/>
                </a:solidFill>
              </a:rPr>
              <a:t>Bohatství</a:t>
            </a:r>
            <a:r>
              <a:rPr lang="cs-CZ" sz="4400" dirty="0">
                <a:solidFill>
                  <a:schemeClr val="tx1"/>
                </a:solidFill>
              </a:rPr>
              <a:t>, </a:t>
            </a:r>
            <a:endParaRPr lang="cs-CZ" sz="4400" dirty="0" smtClean="0">
              <a:solidFill>
                <a:schemeClr val="tx1"/>
              </a:solidFill>
            </a:endParaRPr>
          </a:p>
          <a:p>
            <a:pPr algn="just"/>
            <a:r>
              <a:rPr lang="cs-CZ" sz="4400" dirty="0" smtClean="0">
                <a:solidFill>
                  <a:schemeClr val="tx1"/>
                </a:solidFill>
              </a:rPr>
              <a:t>Obvyklý </a:t>
            </a:r>
            <a:r>
              <a:rPr lang="cs-CZ" sz="4400" dirty="0">
                <a:solidFill>
                  <a:schemeClr val="tx1"/>
                </a:solidFill>
              </a:rPr>
              <a:t>průběh života, </a:t>
            </a:r>
            <a:endParaRPr lang="cs-CZ" sz="4400" dirty="0" smtClean="0">
              <a:solidFill>
                <a:schemeClr val="tx1"/>
              </a:solidFill>
            </a:endParaRPr>
          </a:p>
          <a:p>
            <a:pPr algn="just"/>
            <a:r>
              <a:rPr lang="cs-CZ" sz="4400" dirty="0" smtClean="0">
                <a:solidFill>
                  <a:schemeClr val="tx1"/>
                </a:solidFill>
              </a:rPr>
              <a:t>Porušování </a:t>
            </a:r>
            <a:r>
              <a:rPr lang="cs-CZ" sz="4400" dirty="0">
                <a:solidFill>
                  <a:schemeClr val="tx1"/>
                </a:solidFill>
              </a:rPr>
              <a:t>hranic komunikace a osobních hranic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2383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7772400" cy="1470025"/>
          </a:xfrm>
        </p:spPr>
        <p:txBody>
          <a:bodyPr/>
          <a:lstStyle/>
          <a:p>
            <a:r>
              <a:rPr lang="cs-CZ" dirty="0" smtClean="0"/>
              <a:t>I </a:t>
            </a:r>
            <a:r>
              <a:rPr lang="cs-CZ" dirty="0" err="1" smtClean="0"/>
              <a:t>am</a:t>
            </a:r>
            <a:r>
              <a:rPr lang="cs-CZ" dirty="0" smtClean="0"/>
              <a:t> Sam, pozice advokáta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1988840"/>
            <a:ext cx="7848872" cy="4176464"/>
          </a:xfrm>
        </p:spPr>
        <p:txBody>
          <a:bodyPr>
            <a:normAutofit/>
          </a:bodyPr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www.youtube.com/watch?v=o0WrsQbIqI4&amp;feature=related</a:t>
            </a:r>
            <a:endParaRPr lang="cs-CZ" dirty="0" smtClean="0"/>
          </a:p>
          <a:p>
            <a:pPr algn="just"/>
            <a:r>
              <a:rPr lang="cs-CZ" dirty="0">
                <a:solidFill>
                  <a:schemeClr val="tx1"/>
                </a:solidFill>
              </a:rPr>
              <a:t>Jakou představu o klientovi snaží vypracovat před soudem? Co je v této snaze riskantního?</a:t>
            </a:r>
          </a:p>
          <a:p>
            <a:pPr algn="just"/>
            <a:endParaRPr lang="cs-CZ" dirty="0" smtClean="0">
              <a:solidFill>
                <a:schemeClr val="tx1"/>
              </a:solidFill>
            </a:endParaRPr>
          </a:p>
          <a:p>
            <a:pPr algn="just"/>
            <a:r>
              <a:rPr lang="cs-CZ" dirty="0" smtClean="0">
                <a:solidFill>
                  <a:schemeClr val="tx1"/>
                </a:solidFill>
              </a:rPr>
              <a:t>Co </a:t>
            </a:r>
            <a:r>
              <a:rPr lang="cs-CZ" dirty="0">
                <a:solidFill>
                  <a:schemeClr val="tx1"/>
                </a:solidFill>
              </a:rPr>
              <a:t>je základem obecné práce advokáta? Proč ten základ nefunguje v kauze Sama?  </a:t>
            </a:r>
          </a:p>
        </p:txBody>
      </p:sp>
    </p:spTree>
    <p:extLst>
      <p:ext uri="{BB962C8B-B14F-4D97-AF65-F5344CB8AC3E}">
        <p14:creationId xmlns:p14="http://schemas.microsoft.com/office/powerpoint/2010/main" val="1068591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/>
          <a:lstStyle/>
          <a:p>
            <a:r>
              <a:rPr lang="cs-CZ" dirty="0" smtClean="0"/>
              <a:t>Jak to dopadlo?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2132856"/>
            <a:ext cx="6400800" cy="2376264"/>
          </a:xfrm>
        </p:spPr>
        <p:txBody>
          <a:bodyPr/>
          <a:lstStyle/>
          <a:p>
            <a:r>
              <a:rPr lang="cs-CZ" dirty="0"/>
              <a:t>http://www.youtube.com/watch?v=tQtH9PjMgII&amp;feature=related</a:t>
            </a:r>
          </a:p>
        </p:txBody>
      </p:sp>
    </p:spTree>
    <p:extLst>
      <p:ext uri="{BB962C8B-B14F-4D97-AF65-F5344CB8AC3E}">
        <p14:creationId xmlns:p14="http://schemas.microsoft.com/office/powerpoint/2010/main" val="1338547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cs-CZ" dirty="0" smtClean="0"/>
              <a:t>Proces proměny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2132856"/>
            <a:ext cx="7704856" cy="4104456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www.youtube.com/watch?v=2aw0EumaSbM&amp;feature=related</a:t>
            </a:r>
            <a:endParaRPr lang="cs-CZ" dirty="0" smtClean="0"/>
          </a:p>
          <a:p>
            <a:pPr algn="just"/>
            <a:r>
              <a:rPr lang="cs-CZ" dirty="0">
                <a:solidFill>
                  <a:schemeClr val="tx1"/>
                </a:solidFill>
              </a:rPr>
              <a:t>Proč obhajoba Sama ničí praxe Rity? Jak ostatní (kolegové, klienti) ohodnotí snahu Rity pomoci Samovi, když je to osamělý nevlastní tatínek s mentálním postižením</a:t>
            </a:r>
            <a:r>
              <a:rPr lang="cs-CZ" dirty="0" smtClean="0">
                <a:solidFill>
                  <a:schemeClr val="tx1"/>
                </a:solidFill>
              </a:rPr>
              <a:t>?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Co se mění v chování Rity? Co je zdrojem změny jejího pohledu na situaci? </a:t>
            </a:r>
          </a:p>
          <a:p>
            <a:pPr algn="just"/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8098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rmAutofit/>
          </a:bodyPr>
          <a:lstStyle/>
          <a:p>
            <a:r>
              <a:rPr lang="cs-CZ" b="1" dirty="0"/>
              <a:t>Jak se změní </a:t>
            </a:r>
            <a:r>
              <a:rPr lang="cs-CZ" b="1" dirty="0" smtClean="0"/>
              <a:t>nastavění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1628800"/>
            <a:ext cx="7848872" cy="4680520"/>
          </a:xfrm>
        </p:spPr>
        <p:txBody>
          <a:bodyPr>
            <a:normAutofit/>
          </a:bodyPr>
          <a:lstStyle/>
          <a:p>
            <a:pPr algn="just"/>
            <a:r>
              <a:rPr lang="cs-CZ" sz="4000" dirty="0">
                <a:solidFill>
                  <a:schemeClr val="tx1"/>
                </a:solidFill>
              </a:rPr>
              <a:t>Lidé mají sklon zjednodušit a nechtějí  přemyslit, proto profesionál vědí </a:t>
            </a:r>
            <a:r>
              <a:rPr lang="cs-CZ" sz="4000" dirty="0" smtClean="0">
                <a:solidFill>
                  <a:schemeClr val="tx1"/>
                </a:solidFill>
              </a:rPr>
              <a:t>lépe</a:t>
            </a:r>
            <a:r>
              <a:rPr lang="cs-CZ" sz="4000" dirty="0">
                <a:solidFill>
                  <a:schemeClr val="tx1"/>
                </a:solidFill>
              </a:rPr>
              <a:t>, co klienti potřebují   </a:t>
            </a:r>
          </a:p>
          <a:p>
            <a:pPr algn="just"/>
            <a:r>
              <a:rPr lang="cs-CZ" sz="4000" dirty="0">
                <a:solidFill>
                  <a:schemeClr val="tx1"/>
                </a:solidFill>
              </a:rPr>
              <a:t>Práce je základem </a:t>
            </a:r>
            <a:r>
              <a:rPr lang="cs-CZ" sz="4000" dirty="0" smtClean="0">
                <a:solidFill>
                  <a:schemeClr val="tx1"/>
                </a:solidFill>
              </a:rPr>
              <a:t>kariery </a:t>
            </a:r>
            <a:r>
              <a:rPr lang="cs-CZ" sz="4000" dirty="0">
                <a:solidFill>
                  <a:schemeClr val="tx1"/>
                </a:solidFill>
              </a:rPr>
              <a:t>směrem nahoru a úspěchu </a:t>
            </a:r>
          </a:p>
          <a:p>
            <a:pPr algn="just"/>
            <a:r>
              <a:rPr lang="cs-CZ" sz="4000" dirty="0">
                <a:solidFill>
                  <a:schemeClr val="tx1"/>
                </a:solidFill>
              </a:rPr>
              <a:t>Osobní úspěch je důležitější, než změna situace</a:t>
            </a:r>
            <a:r>
              <a:rPr lang="cs-CZ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2184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r>
              <a:rPr lang="cs-CZ" dirty="0" smtClean="0"/>
              <a:t>Překonání klišé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1844824"/>
            <a:ext cx="8064896" cy="4032448"/>
          </a:xfrm>
        </p:spPr>
        <p:txBody>
          <a:bodyPr>
            <a:normAutofit/>
          </a:bodyPr>
          <a:lstStyle/>
          <a:p>
            <a:pPr algn="just"/>
            <a:r>
              <a:rPr lang="cs-CZ" sz="4000" dirty="0">
                <a:solidFill>
                  <a:schemeClr val="tx1"/>
                </a:solidFill>
              </a:rPr>
              <a:t>Klišé </a:t>
            </a:r>
            <a:r>
              <a:rPr lang="cs-CZ" sz="4000" i="1" dirty="0">
                <a:solidFill>
                  <a:schemeClr val="tx1"/>
                </a:solidFill>
              </a:rPr>
              <a:t>zlepšení osobnosti  </a:t>
            </a:r>
            <a:r>
              <a:rPr lang="cs-CZ" sz="4000" dirty="0">
                <a:solidFill>
                  <a:schemeClr val="tx1"/>
                </a:solidFill>
              </a:rPr>
              <a:t>přestává být klišé, když ve filmu je očividní </a:t>
            </a:r>
            <a:r>
              <a:rPr lang="cs-CZ" sz="4000" dirty="0" smtClean="0">
                <a:solidFill>
                  <a:schemeClr val="tx1"/>
                </a:solidFill>
              </a:rPr>
              <a:t>ukázka </a:t>
            </a:r>
            <a:r>
              <a:rPr lang="cs-CZ" sz="4000" dirty="0">
                <a:solidFill>
                  <a:schemeClr val="tx1"/>
                </a:solidFill>
              </a:rPr>
              <a:t>na tu odměnu, kterou má profesionál za zlepšení svého představení, a film začíná fungovat jako základ vědomé volby.</a:t>
            </a:r>
          </a:p>
          <a:p>
            <a:pPr algn="just"/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29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cs-CZ" dirty="0"/>
              <a:t>Klišé revolučního přístupu ve filmech 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1268760"/>
            <a:ext cx="7920880" cy="3888432"/>
          </a:xfrm>
        </p:spPr>
        <p:txBody>
          <a:bodyPr/>
          <a:lstStyle/>
          <a:p>
            <a:pPr algn="just"/>
            <a:r>
              <a:rPr lang="cs-CZ" sz="3600" dirty="0">
                <a:solidFill>
                  <a:schemeClr val="tx1"/>
                </a:solidFill>
              </a:rPr>
              <a:t>Profesionál se začíná měnit svůj přístup jen náhodu, kvůli osudovému potkání oběti a emocionální reakci, ale co je zdrojem změn, proč se někdo z profesionálů mění, a někdo ne?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0546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Citlivost a lítost?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3696072" cy="286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69702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660" y="2450145"/>
            <a:ext cx="2218199" cy="276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739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cs-CZ" dirty="0"/>
              <a:t>Cyklus řešení problému    </a:t>
            </a:r>
            <a:br>
              <a:rPr lang="cs-CZ" dirty="0"/>
            </a:b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92088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294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1224136"/>
          </a:xfrm>
        </p:spPr>
        <p:txBody>
          <a:bodyPr/>
          <a:lstStyle/>
          <a:p>
            <a:r>
              <a:rPr lang="cs-CZ" dirty="0"/>
              <a:t>Srážka s nespravedlnosti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316835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09788"/>
            <a:ext cx="173355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684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Profile osobnosti </a:t>
            </a:r>
            <a:endParaRPr lang="cs-CZ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533761"/>
            <a:ext cx="3329480" cy="470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16832"/>
            <a:ext cx="3480846" cy="401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316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Civil </a:t>
            </a:r>
            <a:r>
              <a:rPr lang="cs-CZ" dirty="0" err="1"/>
              <a:t>action</a:t>
            </a:r>
            <a:r>
              <a:rPr lang="cs-CZ" dirty="0"/>
              <a:t>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200" dirty="0" smtClean="0"/>
              <a:t>osobni </a:t>
            </a:r>
            <a:r>
              <a:rPr lang="cs-CZ" sz="3200" dirty="0"/>
              <a:t>profile hlavní postavy: </a:t>
            </a:r>
            <a:endParaRPr lang="cs-CZ" sz="3200" dirty="0" smtClean="0"/>
          </a:p>
          <a:p>
            <a:r>
              <a:rPr lang="cs-CZ" sz="3200" dirty="0" smtClean="0"/>
              <a:t>nepochází </a:t>
            </a:r>
            <a:r>
              <a:rPr lang="cs-CZ" sz="3200" dirty="0"/>
              <a:t>z vrstvy justiční smetanky, a kvůli tomu dostava dost urážek, </a:t>
            </a:r>
            <a:endParaRPr lang="cs-CZ" sz="3200" dirty="0" smtClean="0"/>
          </a:p>
          <a:p>
            <a:r>
              <a:rPr lang="cs-CZ" sz="3200" dirty="0" smtClean="0"/>
              <a:t>má </a:t>
            </a:r>
            <a:r>
              <a:rPr lang="cs-CZ" sz="3200" dirty="0"/>
              <a:t>sklon k riskantním sázkám a hereckému chování </a:t>
            </a:r>
          </a:p>
          <a:p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60" y="1844824"/>
            <a:ext cx="389551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9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>
            <a:normAutofit/>
          </a:bodyPr>
          <a:lstStyle/>
          <a:p>
            <a:r>
              <a:rPr lang="cs-CZ" sz="4000" dirty="0" smtClean="0"/>
              <a:t>Když se pracovník všimne toho, že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8128992" cy="3649960"/>
          </a:xfrm>
        </p:spPr>
        <p:txBody>
          <a:bodyPr/>
          <a:lstStyle/>
          <a:p>
            <a:pPr algn="just"/>
            <a:r>
              <a:rPr lang="cs-CZ" dirty="0" smtClean="0">
                <a:solidFill>
                  <a:schemeClr val="tx1"/>
                </a:solidFill>
              </a:rPr>
              <a:t>Nemůže </a:t>
            </a:r>
            <a:r>
              <a:rPr lang="cs-CZ" dirty="0">
                <a:solidFill>
                  <a:schemeClr val="tx1"/>
                </a:solidFill>
              </a:rPr>
              <a:t>se soustředit na problému klienta – pravidla a trendy mají větší význam, proto chápání problémů klienta je fragmentární, stejné jako pomoc, kterou nabízí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0883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8060432" cy="1470025"/>
          </a:xfrm>
        </p:spPr>
        <p:txBody>
          <a:bodyPr/>
          <a:lstStyle/>
          <a:p>
            <a:r>
              <a:rPr lang="cs-CZ" dirty="0"/>
              <a:t>Když se pracovník všimne toho, že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2060848"/>
            <a:ext cx="7992888" cy="4032448"/>
          </a:xfrm>
        </p:spPr>
        <p:txBody>
          <a:bodyPr>
            <a:normAutofit/>
          </a:bodyPr>
          <a:lstStyle/>
          <a:p>
            <a:pPr algn="just"/>
            <a:r>
              <a:rPr lang="cs-CZ" sz="4000" dirty="0">
                <a:solidFill>
                  <a:schemeClr val="tx1"/>
                </a:solidFill>
              </a:rPr>
              <a:t>Financování služeb se strany </a:t>
            </a:r>
            <a:r>
              <a:rPr lang="cs-CZ" sz="4000" dirty="0" smtClean="0">
                <a:solidFill>
                  <a:schemeClr val="tx1"/>
                </a:solidFill>
              </a:rPr>
              <a:t>majetných má </a:t>
            </a:r>
            <a:r>
              <a:rPr lang="cs-CZ" sz="4000" dirty="0">
                <a:solidFill>
                  <a:schemeClr val="tx1"/>
                </a:solidFill>
              </a:rPr>
              <a:t>důsledkem nemožnost rozhodovat proti zájmům donoru, a proto se pracovník všímá problému s pohledu donora, a ne klienta</a:t>
            </a:r>
          </a:p>
        </p:txBody>
      </p:sp>
    </p:spTree>
    <p:extLst>
      <p:ext uri="{BB962C8B-B14F-4D97-AF65-F5344CB8AC3E}">
        <p14:creationId xmlns:p14="http://schemas.microsoft.com/office/powerpoint/2010/main" val="531524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04448" cy="1470025"/>
          </a:xfrm>
        </p:spPr>
        <p:txBody>
          <a:bodyPr/>
          <a:lstStyle/>
          <a:p>
            <a:r>
              <a:rPr lang="cs-CZ" dirty="0"/>
              <a:t>Když se pracovník všimne toho, že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2348880"/>
            <a:ext cx="7632848" cy="3289920"/>
          </a:xfrm>
        </p:spPr>
        <p:txBody>
          <a:bodyPr>
            <a:normAutofit/>
          </a:bodyPr>
          <a:lstStyle/>
          <a:p>
            <a:pPr algn="just"/>
            <a:r>
              <a:rPr lang="cs-CZ" sz="4400" dirty="0">
                <a:solidFill>
                  <a:schemeClr val="tx1"/>
                </a:solidFill>
              </a:rPr>
              <a:t>Hierarchie v fungování služeb překáže rychlému vyřešování problému  </a:t>
            </a:r>
          </a:p>
          <a:p>
            <a:pPr algn="just"/>
            <a:endParaRPr lang="cs-CZ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726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348464" cy="1470025"/>
          </a:xfrm>
        </p:spPr>
        <p:txBody>
          <a:bodyPr/>
          <a:lstStyle/>
          <a:p>
            <a:r>
              <a:rPr lang="cs-CZ" dirty="0"/>
              <a:t>Když se pracovník všimne toho, že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2060848"/>
            <a:ext cx="6944816" cy="3744416"/>
          </a:xfrm>
        </p:spPr>
        <p:txBody>
          <a:bodyPr>
            <a:normAutofit/>
          </a:bodyPr>
          <a:lstStyle/>
          <a:p>
            <a:pPr algn="just"/>
            <a:r>
              <a:rPr lang="cs-CZ" dirty="0">
                <a:solidFill>
                  <a:schemeClr val="tx1"/>
                </a:solidFill>
              </a:rPr>
              <a:t>Rozhodující komise se sestává z těch, kdo dává prostředky, a ne těch, kdo potřebuje pomoci, a to je hlavním zdrojem omezeni participace  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842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132440" cy="1470025"/>
          </a:xfrm>
        </p:spPr>
        <p:txBody>
          <a:bodyPr/>
          <a:lstStyle/>
          <a:p>
            <a:r>
              <a:rPr lang="cs-CZ" dirty="0"/>
              <a:t>Když se pracovník všimne toho, že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2060848"/>
            <a:ext cx="7560840" cy="4176464"/>
          </a:xfrm>
        </p:spPr>
        <p:txBody>
          <a:bodyPr/>
          <a:lstStyle/>
          <a:p>
            <a:pPr algn="just"/>
            <a:r>
              <a:rPr lang="cs-CZ" dirty="0">
                <a:solidFill>
                  <a:schemeClr val="tx1"/>
                </a:solidFill>
              </a:rPr>
              <a:t>Status, příjem a jiné benefity práce v službě se proměňují </a:t>
            </a:r>
            <a:r>
              <a:rPr lang="cs-CZ" dirty="0" smtClean="0">
                <a:solidFill>
                  <a:schemeClr val="tx1"/>
                </a:solidFill>
              </a:rPr>
              <a:t>pracovníka </a:t>
            </a:r>
            <a:r>
              <a:rPr lang="cs-CZ" dirty="0">
                <a:solidFill>
                  <a:schemeClr val="tx1"/>
                </a:solidFill>
              </a:rPr>
              <a:t>v toho, kdo udržuje status quo   i když situace vyžaduje změny a zasahování do vrcholu uspořádání veřejného života 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Rozhodné uplatňovat revoluční přístup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1000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70025"/>
          </a:xfrm>
        </p:spPr>
        <p:txBody>
          <a:bodyPr/>
          <a:lstStyle/>
          <a:p>
            <a:r>
              <a:rPr lang="cs-CZ" dirty="0" smtClean="0"/>
              <a:t>Závěr k praxi s expertem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8064896" cy="4608512"/>
          </a:xfrm>
        </p:spPr>
        <p:txBody>
          <a:bodyPr/>
          <a:lstStyle/>
          <a:p>
            <a:pPr algn="just"/>
            <a:r>
              <a:rPr lang="cs-CZ" dirty="0">
                <a:solidFill>
                  <a:schemeClr val="tx1"/>
                </a:solidFill>
              </a:rPr>
              <a:t>Představa o klientovi, a o tom, jak se všímají klienta a jeho problémy jiní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Profesionální </a:t>
            </a:r>
            <a:r>
              <a:rPr lang="cs-CZ" dirty="0" smtClean="0">
                <a:solidFill>
                  <a:schemeClr val="tx1"/>
                </a:solidFill>
              </a:rPr>
              <a:t>„Já“ </a:t>
            </a:r>
            <a:r>
              <a:rPr lang="cs-CZ" dirty="0">
                <a:solidFill>
                  <a:schemeClr val="tx1"/>
                </a:solidFill>
              </a:rPr>
              <a:t>a systém cílů </a:t>
            </a:r>
          </a:p>
          <a:p>
            <a:pPr algn="just"/>
            <a:r>
              <a:rPr lang="cs-CZ" dirty="0">
                <a:solidFill>
                  <a:schemeClr val="tx1"/>
                </a:solidFill>
              </a:rPr>
              <a:t>Přepracování předchozího pohledu (malo kdo přichází k revolučnímu přístupu od začátku kariery,  ale po zkušenostech a zklamáních v jiných přístupech )</a:t>
            </a:r>
          </a:p>
        </p:txBody>
      </p:sp>
    </p:spTree>
    <p:extLst>
      <p:ext uri="{BB962C8B-B14F-4D97-AF65-F5344CB8AC3E}">
        <p14:creationId xmlns:p14="http://schemas.microsoft.com/office/powerpoint/2010/main" val="614581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Prevence libovůle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Ztotožňování správnosti, autority a moci</a:t>
            </a:r>
          </a:p>
          <a:p>
            <a:r>
              <a:rPr lang="cs-CZ" dirty="0" smtClean="0"/>
              <a:t>Formalizace kritérií správností</a:t>
            </a:r>
          </a:p>
          <a:p>
            <a:r>
              <a:rPr lang="cs-CZ" dirty="0" smtClean="0"/>
              <a:t>Manipulace ideje nebezpečnosti 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6793"/>
            <a:ext cx="302433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917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Postavení problému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1772816"/>
            <a:ext cx="4040188" cy="936104"/>
          </a:xfrm>
        </p:spPr>
        <p:txBody>
          <a:bodyPr/>
          <a:lstStyle/>
          <a:p>
            <a:r>
              <a:rPr lang="cs-CZ" sz="3600" dirty="0"/>
              <a:t>menšina - většina 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5536" y="2348880"/>
            <a:ext cx="4040188" cy="3816424"/>
          </a:xfrm>
        </p:spPr>
        <p:txBody>
          <a:bodyPr>
            <a:noAutofit/>
          </a:bodyPr>
          <a:lstStyle/>
          <a:p>
            <a:r>
              <a:rPr lang="cs-CZ" sz="3600" dirty="0" smtClean="0"/>
              <a:t>Věk</a:t>
            </a:r>
          </a:p>
          <a:p>
            <a:r>
              <a:rPr lang="cs-CZ" sz="3600" dirty="0" smtClean="0"/>
              <a:t>Pohlaví </a:t>
            </a:r>
          </a:p>
          <a:p>
            <a:r>
              <a:rPr lang="cs-CZ" sz="3600" dirty="0" smtClean="0"/>
              <a:t>Etnická skupina</a:t>
            </a:r>
          </a:p>
          <a:p>
            <a:r>
              <a:rPr lang="cs-CZ" sz="3600" dirty="0" smtClean="0"/>
              <a:t>Stav zdrávi  a vývoje </a:t>
            </a:r>
          </a:p>
          <a:p>
            <a:r>
              <a:rPr lang="cs-CZ" sz="3600" dirty="0" smtClean="0"/>
              <a:t>Sexualita </a:t>
            </a:r>
          </a:p>
          <a:p>
            <a:endParaRPr lang="cs-CZ" sz="36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16016" y="1628800"/>
            <a:ext cx="4041775" cy="639762"/>
          </a:xfrm>
        </p:spPr>
        <p:txBody>
          <a:bodyPr>
            <a:noAutofit/>
          </a:bodyPr>
          <a:lstStyle/>
          <a:p>
            <a:r>
              <a:rPr lang="cs-CZ" sz="3600" dirty="0"/>
              <a:t>majetní - nemajetní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20889"/>
            <a:ext cx="4041775" cy="3705274"/>
          </a:xfrm>
        </p:spPr>
        <p:txBody>
          <a:bodyPr/>
          <a:lstStyle/>
          <a:p>
            <a:r>
              <a:rPr lang="cs-CZ" sz="3600" dirty="0" smtClean="0"/>
              <a:t>Moc</a:t>
            </a:r>
          </a:p>
          <a:p>
            <a:r>
              <a:rPr lang="cs-CZ" sz="3600" dirty="0" smtClean="0"/>
              <a:t>Korporace </a:t>
            </a:r>
          </a:p>
          <a:p>
            <a:r>
              <a:rPr lang="cs-CZ" sz="3600" dirty="0" smtClean="0"/>
              <a:t>Bohatí lide</a:t>
            </a:r>
          </a:p>
          <a:p>
            <a:r>
              <a:rPr lang="cs-CZ" sz="3600" dirty="0" smtClean="0"/>
              <a:t>Elita</a:t>
            </a:r>
          </a:p>
          <a:p>
            <a:r>
              <a:rPr lang="cs-CZ" sz="3600" dirty="0" smtClean="0"/>
              <a:t>Experti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48436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r>
              <a:rPr lang="cs-CZ" dirty="0" smtClean="0"/>
              <a:t>Úkol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2204864"/>
            <a:ext cx="7704856" cy="3960440"/>
          </a:xfrm>
        </p:spPr>
        <p:txBody>
          <a:bodyPr/>
          <a:lstStyle/>
          <a:p>
            <a:r>
              <a:rPr lang="cs-CZ" dirty="0"/>
              <a:t>http://www.youtube.com/watch?v=t7EksvnO9hI</a:t>
            </a:r>
          </a:p>
        </p:txBody>
      </p:sp>
    </p:spTree>
    <p:extLst>
      <p:ext uri="{BB962C8B-B14F-4D97-AF65-F5344CB8AC3E}">
        <p14:creationId xmlns:p14="http://schemas.microsoft.com/office/powerpoint/2010/main" val="1584984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7772400" cy="1224136"/>
          </a:xfrm>
        </p:spPr>
        <p:txBody>
          <a:bodyPr/>
          <a:lstStyle/>
          <a:p>
            <a:r>
              <a:rPr lang="cs-CZ" dirty="0" smtClean="0"/>
              <a:t>Otázky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1412776"/>
            <a:ext cx="8424936" cy="4680520"/>
          </a:xfrm>
        </p:spPr>
        <p:txBody>
          <a:bodyPr>
            <a:noAutofit/>
          </a:bodyPr>
          <a:lstStyle/>
          <a:p>
            <a:pPr algn="just"/>
            <a:r>
              <a:rPr lang="cs-CZ" sz="3600" dirty="0" smtClean="0">
                <a:solidFill>
                  <a:schemeClr val="tx1"/>
                </a:solidFill>
              </a:rPr>
              <a:t>Kdybyste vypracovali školeni na prevenci libovůle, z koho by se sestávala cílová skupina?</a:t>
            </a:r>
          </a:p>
          <a:p>
            <a:pPr algn="just"/>
            <a:endParaRPr lang="cs-CZ" sz="3600" dirty="0" smtClean="0">
              <a:solidFill>
                <a:schemeClr val="tx1"/>
              </a:solidFill>
            </a:endParaRPr>
          </a:p>
          <a:p>
            <a:pPr algn="just"/>
            <a:r>
              <a:rPr lang="cs-CZ" sz="3600" dirty="0" smtClean="0">
                <a:solidFill>
                  <a:schemeClr val="tx1"/>
                </a:solidFill>
              </a:rPr>
              <a:t>Jaké byste otázky pro vnímavější sledování úryvku položili?</a:t>
            </a:r>
          </a:p>
          <a:p>
            <a:pPr algn="just"/>
            <a:endParaRPr lang="cs-CZ" sz="3600" dirty="0">
              <a:solidFill>
                <a:schemeClr val="tx1"/>
              </a:solidFill>
            </a:endParaRPr>
          </a:p>
          <a:p>
            <a:pPr algn="just"/>
            <a:r>
              <a:rPr lang="cs-CZ" sz="3600" dirty="0" smtClean="0">
                <a:solidFill>
                  <a:schemeClr val="tx1"/>
                </a:solidFill>
              </a:rPr>
              <a:t>Na jakou diskuzi a resistenci musíte být připraveny?   </a:t>
            </a:r>
            <a:endParaRPr lang="cs-CZ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9028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470025"/>
          </a:xfrm>
        </p:spPr>
        <p:txBody>
          <a:bodyPr/>
          <a:lstStyle/>
          <a:p>
            <a:r>
              <a:rPr lang="cs-CZ" dirty="0" smtClean="0"/>
              <a:t>Práce s obětí </a:t>
            </a:r>
            <a:br>
              <a:rPr lang="cs-CZ" dirty="0" smtClean="0"/>
            </a:br>
            <a:r>
              <a:rPr lang="cs-CZ" dirty="0" smtClean="0"/>
              <a:t>institucionálního zneužívání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1916832"/>
            <a:ext cx="8064896" cy="4392488"/>
          </a:xfrm>
        </p:spPr>
        <p:txBody>
          <a:bodyPr>
            <a:noAutofit/>
          </a:bodyPr>
          <a:lstStyle/>
          <a:p>
            <a:pPr algn="just"/>
            <a:r>
              <a:rPr lang="cs-CZ" sz="4000" dirty="0" smtClean="0">
                <a:solidFill>
                  <a:schemeClr val="tx1"/>
                </a:solidFill>
              </a:rPr>
              <a:t>Cíle:</a:t>
            </a:r>
          </a:p>
          <a:p>
            <a:pPr algn="just"/>
            <a:r>
              <a:rPr lang="cs-CZ" sz="4000" dirty="0" smtClean="0">
                <a:solidFill>
                  <a:schemeClr val="tx1"/>
                </a:solidFill>
              </a:rPr>
              <a:t>Katarse</a:t>
            </a:r>
          </a:p>
          <a:p>
            <a:pPr algn="just"/>
            <a:r>
              <a:rPr lang="cs-CZ" sz="4000" dirty="0" smtClean="0">
                <a:solidFill>
                  <a:schemeClr val="tx1"/>
                </a:solidFill>
              </a:rPr>
              <a:t>Odvaha získat spravedlnost </a:t>
            </a:r>
          </a:p>
          <a:p>
            <a:pPr algn="just"/>
            <a:r>
              <a:rPr lang="cs-CZ" sz="4000" dirty="0" smtClean="0">
                <a:solidFill>
                  <a:schemeClr val="tx1"/>
                </a:solidFill>
              </a:rPr>
              <a:t>Definování situace jako porušování práv</a:t>
            </a:r>
          </a:p>
          <a:p>
            <a:pPr algn="just"/>
            <a:r>
              <a:rPr lang="cs-CZ" sz="4000" dirty="0" smtClean="0">
                <a:solidFill>
                  <a:schemeClr val="tx1"/>
                </a:solidFill>
              </a:rPr>
              <a:t>Zkultivování představ o standardech </a:t>
            </a:r>
            <a:endParaRPr lang="cs-CZ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097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name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father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1484784"/>
            <a:ext cx="7344816" cy="4608512"/>
          </a:xfrm>
        </p:spPr>
        <p:txBody>
          <a:bodyPr/>
          <a:lstStyle/>
          <a:p>
            <a:r>
              <a:rPr lang="cs-CZ" u="sng" dirty="0">
                <a:hlinkClick r:id="rId2"/>
              </a:rPr>
              <a:t>http://www.youtube.com/watch?v=doR-w5AE15s&amp;feature=related</a:t>
            </a:r>
            <a:r>
              <a:rPr lang="cs-CZ" dirty="0"/>
              <a:t> </a:t>
            </a:r>
            <a:endParaRPr lang="cs-CZ" dirty="0" smtClean="0"/>
          </a:p>
          <a:p>
            <a:pPr algn="just"/>
            <a:endParaRPr lang="cs-CZ" dirty="0" smtClean="0">
              <a:solidFill>
                <a:schemeClr val="tx1"/>
              </a:solidFill>
            </a:endParaRPr>
          </a:p>
          <a:p>
            <a:pPr algn="just"/>
            <a:r>
              <a:rPr lang="cs-CZ" dirty="0" smtClean="0">
                <a:solidFill>
                  <a:schemeClr val="tx1"/>
                </a:solidFill>
              </a:rPr>
              <a:t>Otázka: </a:t>
            </a:r>
          </a:p>
          <a:p>
            <a:pPr algn="just"/>
            <a:r>
              <a:rPr lang="cs-CZ" dirty="0" smtClean="0">
                <a:solidFill>
                  <a:schemeClr val="tx1"/>
                </a:solidFill>
              </a:rPr>
              <a:t>Jaká práva se zmiňuje v řeči advokátu?</a:t>
            </a:r>
          </a:p>
          <a:p>
            <a:pPr algn="just"/>
            <a:r>
              <a:rPr lang="cs-CZ" dirty="0" smtClean="0">
                <a:solidFill>
                  <a:schemeClr val="tx1"/>
                </a:solidFill>
              </a:rPr>
              <a:t>Proč porovná soudce?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79953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1470025"/>
          </a:xfrm>
        </p:spPr>
        <p:txBody>
          <a:bodyPr/>
          <a:lstStyle/>
          <a:p>
            <a:r>
              <a:rPr lang="cs-CZ" dirty="0" smtClean="0"/>
              <a:t>Domácí úkol 6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1601" y="1700808"/>
            <a:ext cx="7560840" cy="4536504"/>
          </a:xfrm>
        </p:spPr>
        <p:txBody>
          <a:bodyPr/>
          <a:lstStyle/>
          <a:p>
            <a:pPr algn="just"/>
            <a:r>
              <a:rPr lang="cs-CZ" dirty="0" smtClean="0">
                <a:solidFill>
                  <a:schemeClr val="tx1"/>
                </a:solidFill>
              </a:rPr>
              <a:t>Zvolit film, cílovou skupinu a cíl cvičeni, které byste vypracovali na základě revolučního přístupu </a:t>
            </a:r>
            <a:r>
              <a:rPr lang="cs-CZ" smtClean="0">
                <a:solidFill>
                  <a:schemeClr val="tx1"/>
                </a:solidFill>
              </a:rPr>
              <a:t>a popsat 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407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r>
              <a:rPr lang="cs-CZ" dirty="0"/>
              <a:t>Řetěz nespravedlnosti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1700808"/>
            <a:ext cx="7416824" cy="4608512"/>
          </a:xfrm>
        </p:spPr>
        <p:txBody>
          <a:bodyPr>
            <a:normAutofit/>
          </a:bodyPr>
          <a:lstStyle/>
          <a:p>
            <a:pPr algn="just"/>
            <a:r>
              <a:rPr lang="cs-CZ" sz="4400" dirty="0" smtClean="0">
                <a:solidFill>
                  <a:schemeClr val="tx1"/>
                </a:solidFill>
              </a:rPr>
              <a:t>Čin  </a:t>
            </a:r>
            <a:r>
              <a:rPr lang="cs-CZ" sz="4400" dirty="0">
                <a:solidFill>
                  <a:schemeClr val="tx1"/>
                </a:solidFill>
              </a:rPr>
              <a:t>nespravedlnosti nemůže zůstat odděleným, ale způsobe kontinuitu nespravedlností  </a:t>
            </a:r>
          </a:p>
          <a:p>
            <a:endParaRPr lang="cs-CZ" sz="4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10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 err="1" smtClean="0"/>
              <a:t>Time</a:t>
            </a:r>
            <a:r>
              <a:rPr lang="cs-CZ" dirty="0" smtClean="0"/>
              <a:t> to </a:t>
            </a:r>
            <a:r>
              <a:rPr lang="cs-CZ" dirty="0" err="1" smtClean="0"/>
              <a:t>kill</a:t>
            </a:r>
            <a:r>
              <a:rPr lang="cs-CZ" dirty="0" smtClean="0"/>
              <a:t> </a:t>
            </a:r>
            <a:r>
              <a:rPr lang="cs-CZ" b="1" dirty="0" smtClean="0"/>
              <a:t>Čas </a:t>
            </a:r>
            <a:r>
              <a:rPr lang="cs-CZ" b="1" dirty="0"/>
              <a:t>zabíjet </a:t>
            </a:r>
            <a:r>
              <a:rPr lang="cs-CZ" b="1" dirty="0" smtClean="0"/>
              <a:t>1996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Nevšímání Afroameričan  jako lidi </a:t>
            </a:r>
          </a:p>
          <a:p>
            <a:r>
              <a:rPr lang="cs-CZ" dirty="0" smtClean="0"/>
              <a:t>Znásilnění dítěte</a:t>
            </a:r>
          </a:p>
          <a:p>
            <a:r>
              <a:rPr lang="cs-CZ" dirty="0" smtClean="0"/>
              <a:t>Soud neodsoudil k vezeni</a:t>
            </a:r>
          </a:p>
          <a:p>
            <a:r>
              <a:rPr lang="cs-CZ" dirty="0" smtClean="0"/>
              <a:t>Pomsta se strany tatínka </a:t>
            </a:r>
          </a:p>
          <a:p>
            <a:r>
              <a:rPr lang="cs-CZ" dirty="0" smtClean="0"/>
              <a:t>Omezení obhajoby otce </a:t>
            </a:r>
          </a:p>
          <a:p>
            <a:r>
              <a:rPr lang="cs-CZ" dirty="0" smtClean="0"/>
              <a:t>Vyhrůžky advokátovi a jeho rodině </a:t>
            </a:r>
          </a:p>
          <a:p>
            <a:r>
              <a:rPr lang="cs-CZ" dirty="0" smtClean="0"/>
              <a:t>…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28800"/>
            <a:ext cx="316835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610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cs-CZ" dirty="0" smtClean="0"/>
              <a:t>Otázky k úryvku z filmu </a:t>
            </a:r>
            <a:br>
              <a:rPr lang="cs-CZ" dirty="0" smtClean="0"/>
            </a:br>
            <a:r>
              <a:rPr lang="cs-CZ" i="1" dirty="0" err="1" smtClean="0"/>
              <a:t>Time</a:t>
            </a:r>
            <a:r>
              <a:rPr lang="cs-CZ" i="1" dirty="0" smtClean="0"/>
              <a:t> to </a:t>
            </a:r>
            <a:r>
              <a:rPr lang="cs-CZ" i="1" dirty="0" err="1" smtClean="0"/>
              <a:t>kill</a:t>
            </a:r>
            <a:r>
              <a:rPr lang="cs-CZ" i="1" dirty="0" smtClean="0"/>
              <a:t> </a:t>
            </a:r>
            <a:endParaRPr lang="cs-CZ" i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632848" cy="4896544"/>
          </a:xfrm>
        </p:spPr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www.youtube.com/watch?v=C7f-BgDgpmE</a:t>
            </a:r>
            <a:endParaRPr lang="cs-CZ" dirty="0" smtClean="0"/>
          </a:p>
          <a:p>
            <a:pPr algn="just"/>
            <a:r>
              <a:rPr lang="cs-CZ" dirty="0" smtClean="0">
                <a:solidFill>
                  <a:schemeClr val="tx1"/>
                </a:solidFill>
              </a:rPr>
              <a:t>Podařilo advokátovi ten řetěz nespravedlnosti roztrhat?</a:t>
            </a:r>
          </a:p>
          <a:p>
            <a:pPr algn="just"/>
            <a:r>
              <a:rPr lang="cs-CZ" dirty="0" smtClean="0">
                <a:solidFill>
                  <a:schemeClr val="tx1"/>
                </a:solidFill>
              </a:rPr>
              <a:t>Na jaké částí řetěze byla zaměřena jeho řeč?</a:t>
            </a:r>
          </a:p>
          <a:p>
            <a:pPr algn="just"/>
            <a:r>
              <a:rPr lang="cs-CZ" dirty="0" smtClean="0">
                <a:solidFill>
                  <a:schemeClr val="tx1"/>
                </a:solidFill>
              </a:rPr>
              <a:t>Jak popisuje čin násilníků, přes jaké koncepty?  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520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656184"/>
          </a:xfrm>
        </p:spPr>
        <p:txBody>
          <a:bodyPr>
            <a:normAutofit fontScale="90000"/>
          </a:bodyPr>
          <a:lstStyle/>
          <a:p>
            <a:r>
              <a:rPr lang="cs-CZ" dirty="0"/>
              <a:t>Kdo je profesionál, který háje práva, jak se ho všímají oběti? 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7416824" cy="4536504"/>
          </a:xfrm>
        </p:spPr>
        <p:txBody>
          <a:bodyPr/>
          <a:lstStyle/>
          <a:p>
            <a:pPr algn="just"/>
            <a:r>
              <a:rPr lang="cs-CZ" b="1" dirty="0">
                <a:solidFill>
                  <a:schemeClr val="tx1"/>
                </a:solidFill>
              </a:rPr>
              <a:t>Tři pohledy na pomáhající práci (</a:t>
            </a:r>
            <a:r>
              <a:rPr lang="cs-CZ" b="1" dirty="0" err="1">
                <a:solidFill>
                  <a:schemeClr val="tx1"/>
                </a:solidFill>
              </a:rPr>
              <a:t>Rojek</a:t>
            </a:r>
            <a:r>
              <a:rPr lang="cs-CZ" b="1" dirty="0">
                <a:solidFill>
                  <a:schemeClr val="tx1"/>
                </a:solidFill>
              </a:rPr>
              <a:t>, </a:t>
            </a:r>
            <a:r>
              <a:rPr lang="cs-CZ" b="1" dirty="0" err="1">
                <a:solidFill>
                  <a:schemeClr val="tx1"/>
                </a:solidFill>
              </a:rPr>
              <a:t>McIntyre</a:t>
            </a:r>
            <a:r>
              <a:rPr lang="cs-CZ" b="1" dirty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  <a:p>
            <a:pPr marL="571500" indent="-571500" algn="just">
              <a:buFont typeface="Arial" pitchFamily="34" charset="0"/>
              <a:buChar char="•"/>
            </a:pPr>
            <a:r>
              <a:rPr lang="cs-CZ" sz="3600" dirty="0">
                <a:solidFill>
                  <a:schemeClr val="tx1"/>
                </a:solidFill>
              </a:rPr>
              <a:t>Představuje menšiny a nemajetní a snaží se dosáhnout spravedlnosti 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cs-CZ" sz="3600" dirty="0">
                <a:solidFill>
                  <a:schemeClr val="tx1"/>
                </a:solidFill>
              </a:rPr>
              <a:t>Představuje většinu a majetní a uplatní sociální kontrolu 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cs-CZ" sz="3600" dirty="0">
                <a:solidFill>
                  <a:schemeClr val="tx1"/>
                </a:solidFill>
              </a:rPr>
              <a:t>Muže se zvolit mezi těmito přístupy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62961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772400" cy="864095"/>
          </a:xfrm>
        </p:spPr>
        <p:txBody>
          <a:bodyPr>
            <a:normAutofit fontScale="90000"/>
          </a:bodyPr>
          <a:lstStyle/>
          <a:p>
            <a:r>
              <a:rPr lang="cs-CZ" dirty="0"/>
              <a:t>Klišé revolučního přístupu ve filmech 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1484784"/>
            <a:ext cx="7704856" cy="3960440"/>
          </a:xfrm>
        </p:spPr>
        <p:txBody>
          <a:bodyPr/>
          <a:lstStyle/>
          <a:p>
            <a:pPr algn="just"/>
            <a:r>
              <a:rPr lang="cs-CZ" sz="4400" dirty="0" smtClean="0">
                <a:solidFill>
                  <a:schemeClr val="tx1"/>
                </a:solidFill>
              </a:rPr>
              <a:t>Profesionál </a:t>
            </a:r>
            <a:r>
              <a:rPr lang="cs-CZ" sz="4400" dirty="0">
                <a:solidFill>
                  <a:schemeClr val="tx1"/>
                </a:solidFill>
              </a:rPr>
              <a:t>se promění z nositele pohledu většiny a nebo majetných na šiřitele představy, která podporuje menšiny (nemajetné) </a:t>
            </a:r>
          </a:p>
          <a:p>
            <a:pPr algn="just"/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73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Joe</a:t>
            </a:r>
            <a:r>
              <a:rPr lang="cs-CZ" dirty="0"/>
              <a:t> Miller (</a:t>
            </a:r>
            <a:r>
              <a:rPr lang="cs-CZ" i="1" dirty="0"/>
              <a:t>Philadelphia</a:t>
            </a:r>
            <a:r>
              <a:rPr lang="cs-CZ" dirty="0"/>
              <a:t>)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mění svůj pohled na </a:t>
            </a:r>
            <a:r>
              <a:rPr lang="cs-CZ" sz="4000" dirty="0" smtClean="0"/>
              <a:t>homosexualitu, z fobie do akceptování  </a:t>
            </a:r>
            <a:endParaRPr lang="cs-CZ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81642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7115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675</Words>
  <Application>Microsoft Office PowerPoint</Application>
  <PresentationFormat>Předvádění na obrazovce (4:3)</PresentationFormat>
  <Paragraphs>125</Paragraphs>
  <Slides>34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5" baseType="lpstr">
      <vt:lpstr>Motiv sady Office</vt:lpstr>
      <vt:lpstr>Seminář 6 Revoluční přístup v praxi </vt:lpstr>
      <vt:lpstr>Cyklus řešení problému     </vt:lpstr>
      <vt:lpstr>Postavení problému</vt:lpstr>
      <vt:lpstr>Řetěz nespravedlnosti </vt:lpstr>
      <vt:lpstr> Time to kill Čas zabíjet 1996</vt:lpstr>
      <vt:lpstr>Otázky k úryvku z filmu  Time to kill </vt:lpstr>
      <vt:lpstr>Kdo je profesionál, který háje práva, jak se ho všímají oběti?  </vt:lpstr>
      <vt:lpstr>Klišé revolučního přístupu ve filmech  </vt:lpstr>
      <vt:lpstr>Joe Miller (Philadelphia) </vt:lpstr>
      <vt:lpstr>Jan Schlichtmann (A civil action)</vt:lpstr>
      <vt:lpstr>Rita Harrison (I am Sam)</vt:lpstr>
      <vt:lpstr>Jakou cenu hradí profesionál za této proměny?  </vt:lpstr>
      <vt:lpstr>I am Sam, pozice advokáta </vt:lpstr>
      <vt:lpstr>Jak to dopadlo?</vt:lpstr>
      <vt:lpstr>Proces proměny </vt:lpstr>
      <vt:lpstr>Jak se změní nastavění</vt:lpstr>
      <vt:lpstr>Překonání klišé </vt:lpstr>
      <vt:lpstr>Klišé revolučního přístupu ve filmech  </vt:lpstr>
      <vt:lpstr>Citlivost a lítost?</vt:lpstr>
      <vt:lpstr>Srážka s nespravedlnosti </vt:lpstr>
      <vt:lpstr>Profile osobnosti </vt:lpstr>
      <vt:lpstr>Civil action </vt:lpstr>
      <vt:lpstr>Když se pracovník všimne toho, že</vt:lpstr>
      <vt:lpstr>Když se pracovník všimne toho, že</vt:lpstr>
      <vt:lpstr>Když se pracovník všimne toho, že</vt:lpstr>
      <vt:lpstr>Když se pracovník všimne toho, že</vt:lpstr>
      <vt:lpstr>Když se pracovník všimne toho, že</vt:lpstr>
      <vt:lpstr>Závěr k praxi s expertem </vt:lpstr>
      <vt:lpstr>Prevence libovůle </vt:lpstr>
      <vt:lpstr>Úkol </vt:lpstr>
      <vt:lpstr>Otázky </vt:lpstr>
      <vt:lpstr>Práce s obětí  institucionálního zneužívání </vt:lpstr>
      <vt:lpstr>In the name of the father</vt:lpstr>
      <vt:lpstr>Domácí úkol 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Revoluční přístup v praxi </dc:title>
  <dc:creator>makro</dc:creator>
  <cp:lastModifiedBy>makro</cp:lastModifiedBy>
  <cp:revision>71</cp:revision>
  <dcterms:created xsi:type="dcterms:W3CDTF">2011-10-23T07:51:27Z</dcterms:created>
  <dcterms:modified xsi:type="dcterms:W3CDTF">2011-10-23T22:10:43Z</dcterms:modified>
</cp:coreProperties>
</file>