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6" r:id="rId6"/>
    <p:sldId id="257" r:id="rId7"/>
    <p:sldId id="293" r:id="rId8"/>
    <p:sldId id="294" r:id="rId9"/>
    <p:sldId id="299" r:id="rId10"/>
    <p:sldId id="295" r:id="rId11"/>
    <p:sldId id="300" r:id="rId12"/>
    <p:sldId id="287" r:id="rId13"/>
    <p:sldId id="289" r:id="rId14"/>
    <p:sldId id="288" r:id="rId15"/>
    <p:sldId id="290" r:id="rId16"/>
    <p:sldId id="291" r:id="rId17"/>
    <p:sldId id="296" r:id="rId18"/>
    <p:sldId id="292" r:id="rId19"/>
    <p:sldId id="297" r:id="rId20"/>
    <p:sldId id="298" r:id="rId21"/>
    <p:sldId id="301" r:id="rId22"/>
    <p:sldId id="302" r:id="rId23"/>
    <p:sldId id="303" r:id="rId24"/>
    <p:sldId id="304" r:id="rId25"/>
    <p:sldId id="307" r:id="rId26"/>
    <p:sldId id="305" r:id="rId27"/>
    <p:sldId id="309" r:id="rId28"/>
    <p:sldId id="269" r:id="rId29"/>
    <p:sldId id="270" r:id="rId30"/>
    <p:sldId id="272" r:id="rId31"/>
    <p:sldId id="273" r:id="rId32"/>
    <p:sldId id="274" r:id="rId33"/>
    <p:sldId id="306" r:id="rId34"/>
    <p:sldId id="308" r:id="rId35"/>
    <p:sldId id="310" r:id="rId36"/>
    <p:sldId id="262" r:id="rId3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4D91-1E02-43C6-9F49-FFA25CED671E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625B-7DF3-457E-88A5-6AC1912FD3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006-258B-42DE-A7B6-3BC52AA5E0D5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0FE5-F338-4A42-8DC7-B85BC05C96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1610-D4B3-4BA5-BE03-A641B386B6E7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6946-A9AA-4BB6-A94E-12141191B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100D-C9D6-45D3-AA00-A83798D70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ECFF-472F-4706-8AA9-6281682EC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A312-D050-4158-9E23-EDEB17E72EE2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4BAB-85CB-4CA3-BB76-FB53D8468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AB7C-9924-45C0-8CB4-7329AAA2D967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639B-9694-415A-A8D4-F1414F0A25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1310-7FD6-4F20-B2F9-99D4F535012A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DD6D-C3B8-4552-93DC-C6A4663F80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DBD9-67BF-4356-8CA4-421AB6508C77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E76A-B0C7-4933-A6A0-4FFF7AE396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7A91-2BEB-4913-86EA-5B0CF839A7B8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D79D-863D-48C8-98E9-721136A8EA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838F-A057-4CB2-8525-2C3FD38A65F4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7A77-8034-48B8-8AD1-EB99922B0A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19D5-F0A1-4643-89AE-B8B0EFCB435E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E6D7-4908-4B28-A562-94694DA93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0F90E-046C-4730-9B00-6CD72BD2A607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73CB-D29E-49A9-8B27-741A7597DD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52E4E1-240E-49C0-A6D3-9DC5683C526A}" type="datetimeFigureOut">
              <a:rPr lang="cs-CZ"/>
              <a:pPr>
                <a:defRPr/>
              </a:pPr>
              <a:t>14.11.2011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902A8A-122A-4C07-BCFD-048021219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8ZnCT14nRc&amp;feature=related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/>
          <a:lstStyle/>
          <a:p>
            <a:r>
              <a:rPr lang="cs-CZ" smtClean="0"/>
              <a:t>Funkcionalistky přístup</a:t>
            </a:r>
          </a:p>
        </p:txBody>
      </p:sp>
      <p:sp>
        <p:nvSpPr>
          <p:cNvPr id="15362" name="Podnadpis 2"/>
          <p:cNvSpPr>
            <a:spLocks noGrp="1"/>
          </p:cNvSpPr>
          <p:nvPr>
            <p:ph type="subTitle" idx="1"/>
          </p:nvPr>
        </p:nvSpPr>
        <p:spPr>
          <a:xfrm>
            <a:off x="395288" y="1700213"/>
            <a:ext cx="8064500" cy="4392612"/>
          </a:xfrm>
        </p:spPr>
        <p:txBody>
          <a:bodyPr/>
          <a:lstStyle/>
          <a:p>
            <a:pPr algn="just"/>
            <a:r>
              <a:rPr lang="cs-CZ" sz="3600" smtClean="0">
                <a:solidFill>
                  <a:schemeClr val="tx1"/>
                </a:solidFill>
              </a:rPr>
              <a:t>Otázky</a:t>
            </a:r>
          </a:p>
          <a:p>
            <a:pPr algn="just"/>
            <a:r>
              <a:rPr lang="cs-CZ" sz="3600" smtClean="0">
                <a:solidFill>
                  <a:schemeClr val="tx1"/>
                </a:solidFill>
              </a:rPr>
              <a:t>Proč podle počtu filmů a vlivu je nejmocnější přístup?</a:t>
            </a:r>
          </a:p>
          <a:p>
            <a:pPr algn="just"/>
            <a:r>
              <a:rPr lang="cs-CZ" sz="3600" smtClean="0">
                <a:solidFill>
                  <a:schemeClr val="tx1"/>
                </a:solidFill>
              </a:rPr>
              <a:t>Vývoj funkcionalistického přístupu: úloha jiných přístupů, efekt absorpce </a:t>
            </a:r>
          </a:p>
          <a:p>
            <a:pPr algn="just"/>
            <a:r>
              <a:rPr lang="cs-CZ" sz="3600" smtClean="0">
                <a:solidFill>
                  <a:schemeClr val="tx1"/>
                </a:solidFill>
              </a:rPr>
              <a:t>Jaké důsledky má popularita funkcionalistického přístupu?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Generace animovaných filmů v rámci funkcionalistického přístupu</a:t>
            </a:r>
          </a:p>
        </p:txBody>
      </p:sp>
      <p:sp>
        <p:nvSpPr>
          <p:cNvPr id="24578" name="Podnadpis 2"/>
          <p:cNvSpPr>
            <a:spLocks noGrp="1"/>
          </p:cNvSpPr>
          <p:nvPr>
            <p:ph type="subTitle" idx="1"/>
          </p:nvPr>
        </p:nvSpPr>
        <p:spPr>
          <a:xfrm>
            <a:off x="755650" y="1916113"/>
            <a:ext cx="7488238" cy="4249737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Co se mění od generace k generaci: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Popis veřejnosti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Fokus norem 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Způsoby dosazení vyrovnanosti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Důsledná komplikace představy o normách a sady úloh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 smtClean="0"/>
              <a:t>V</a:t>
            </a:r>
            <a:r>
              <a:rPr lang="ru-RU" sz="2800" i="1" smtClean="0"/>
              <a:t>ý</a:t>
            </a:r>
            <a:r>
              <a:rPr lang="en-GB" sz="2800" i="1" smtClean="0"/>
              <a:t>znamn</a:t>
            </a:r>
            <a:r>
              <a:rPr lang="ru-RU" sz="2800" i="1" smtClean="0"/>
              <a:t>é </a:t>
            </a:r>
            <a:r>
              <a:rPr lang="en-GB" sz="2800" i="1" smtClean="0"/>
              <a:t>vlastnosti</a:t>
            </a:r>
            <a:r>
              <a:rPr lang="cs-CZ" sz="2800" i="1" smtClean="0"/>
              <a:t> funkcionalistického přístupu:</a:t>
            </a:r>
            <a:br>
              <a:rPr lang="cs-CZ" sz="2800" i="1" smtClean="0"/>
            </a:br>
            <a:r>
              <a:rPr lang="cs-CZ" sz="2800" b="1" i="1" smtClean="0"/>
              <a:t>potřeby jsou klíčové koncepty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800" smtClean="0"/>
              <a:t>Různé přístupy k popisu potřeb a jejich faktorů: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psychoanalýza,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behaviorismus,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sociální naučení,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ekologická psychologie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systémová rodinná terapie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smtClean="0"/>
              <a:t>    </a:t>
            </a:r>
          </a:p>
        </p:txBody>
      </p:sp>
      <p:pic>
        <p:nvPicPr>
          <p:cNvPr id="2560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84313"/>
            <a:ext cx="4254500" cy="40322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cs-CZ" smtClean="0"/>
              <a:t>První generace: </a:t>
            </a:r>
            <a:br>
              <a:rPr lang="cs-CZ" smtClean="0"/>
            </a:br>
            <a:r>
              <a:rPr lang="cs-CZ" smtClean="0"/>
              <a:t>hippi kultura a mainstream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1844675"/>
            <a:ext cx="8567737" cy="42481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jungle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book</a:t>
            </a:r>
            <a:r>
              <a:rPr lang="cs-CZ" dirty="0" smtClean="0">
                <a:solidFill>
                  <a:schemeClr val="tx1"/>
                </a:solidFill>
              </a:rPr>
              <a:t> (1967)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>
                <a:solidFill>
                  <a:schemeClr val="tx1"/>
                </a:solidFill>
              </a:rPr>
              <a:t>Aristocats</a:t>
            </a:r>
            <a:r>
              <a:rPr lang="cs-CZ" dirty="0" smtClean="0">
                <a:solidFill>
                  <a:schemeClr val="tx1"/>
                </a:solidFill>
              </a:rPr>
              <a:t> (1970)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Many Adventures of Winnie the </a:t>
            </a:r>
            <a:r>
              <a:rPr lang="en-US" dirty="0" smtClean="0">
                <a:solidFill>
                  <a:schemeClr val="tx1"/>
                </a:solidFill>
              </a:rPr>
              <a:t>Pooh</a:t>
            </a:r>
            <a:r>
              <a:rPr lang="cs-CZ" dirty="0" smtClean="0">
                <a:solidFill>
                  <a:schemeClr val="tx1"/>
                </a:solidFill>
              </a:rPr>
              <a:t> (1977)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Fox and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Hound</a:t>
            </a:r>
            <a:r>
              <a:rPr lang="cs-CZ" dirty="0" smtClean="0">
                <a:solidFill>
                  <a:schemeClr val="tx1"/>
                </a:solidFill>
              </a:rPr>
              <a:t> (1981)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Motto: různobarevnost vzorků chování jako základ vyrovnané osobnosti </a:t>
            </a:r>
            <a:endParaRPr lang="cs-CZ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900113" y="404813"/>
            <a:ext cx="7772400" cy="1470025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The jungle book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060575"/>
            <a:ext cx="6400800" cy="3578225"/>
          </a:xfrm>
        </p:spPr>
        <p:txBody>
          <a:bodyPr>
            <a:normAutofit/>
          </a:bodyPr>
          <a:lstStyle/>
          <a:p>
            <a:r>
              <a:rPr lang="cs-CZ" sz="1200" smtClean="0">
                <a:solidFill>
                  <a:srgbClr val="898989"/>
                </a:solidFill>
                <a:latin typeface="Arial" charset="0"/>
              </a:rPr>
              <a:t>                                      </a:t>
            </a:r>
            <a:r>
              <a:rPr lang="cs-CZ" sz="1200" smtClean="0">
                <a:solidFill>
                  <a:srgbClr val="898989"/>
                </a:solidFill>
              </a:rPr>
              <a:t>http://www.youtube.com/watch?v=Y5ojV1r1XHM</a:t>
            </a:r>
            <a:r>
              <a:rPr lang="cs-CZ" sz="1200" smtClean="0">
                <a:solidFill>
                  <a:srgbClr val="898989"/>
                </a:solidFill>
                <a:latin typeface="Arial" charset="0"/>
              </a:rPr>
              <a:t>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89138"/>
            <a:ext cx="2433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1470025"/>
          </a:xfrm>
        </p:spPr>
        <p:txBody>
          <a:bodyPr/>
          <a:lstStyle/>
          <a:p>
            <a:r>
              <a:rPr lang="cs-CZ" smtClean="0"/>
              <a:t>Druhá generace: nebezpečnost progresu a vyrovnání s přírodou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650" y="1844675"/>
            <a:ext cx="7416800" cy="42481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Lion </a:t>
            </a:r>
            <a:r>
              <a:rPr lang="cs-CZ" dirty="0">
                <a:solidFill>
                  <a:schemeClr val="tx1"/>
                </a:solidFill>
              </a:rPr>
              <a:t>king (1994)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>
                <a:solidFill>
                  <a:schemeClr val="tx1"/>
                </a:solidFill>
              </a:rPr>
              <a:t>Pocachontos</a:t>
            </a:r>
            <a:r>
              <a:rPr lang="cs-CZ" dirty="0">
                <a:solidFill>
                  <a:schemeClr val="tx1"/>
                </a:solidFill>
              </a:rPr>
              <a:t> (1995)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Tarzan (1999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Motto</a:t>
            </a:r>
            <a:r>
              <a:rPr lang="cs-CZ" dirty="0">
                <a:solidFill>
                  <a:schemeClr val="tx1"/>
                </a:solidFill>
              </a:rPr>
              <a:t>: Zpátky k přírodě, přirozenost pudů a citů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Tarzan, 1999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/>
          </a:bodyPr>
          <a:lstStyle/>
          <a:p>
            <a:r>
              <a:rPr lang="cs-CZ" sz="1200" smtClean="0">
                <a:solidFill>
                  <a:srgbClr val="898989"/>
                </a:solidFill>
                <a:latin typeface="Arial" charset="0"/>
              </a:rPr>
              <a:t>                                               </a:t>
            </a:r>
            <a:r>
              <a:rPr lang="cs-CZ" sz="1200" smtClean="0">
                <a:solidFill>
                  <a:srgbClr val="898989"/>
                </a:solidFill>
              </a:rPr>
              <a:t>http://www.youtube.com/watch?v=YbwLKUeu5cw&amp;feature=related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21415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1470025"/>
          </a:xfrm>
        </p:spPr>
        <p:txBody>
          <a:bodyPr/>
          <a:lstStyle/>
          <a:p>
            <a:r>
              <a:rPr lang="cs-CZ" smtClean="0"/>
              <a:t>Třetí generace, filmy katastrofy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650" y="1916113"/>
            <a:ext cx="7704138" cy="42497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>
                <a:solidFill>
                  <a:schemeClr val="tx1"/>
                </a:solidFill>
              </a:rPr>
              <a:t>Emperor's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New Groove (2000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Atlantis: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Lost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Empire (2001)</a:t>
            </a:r>
            <a:endParaRPr lang="cs-CZ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>
                <a:solidFill>
                  <a:schemeClr val="tx1"/>
                </a:solidFill>
              </a:rPr>
              <a:t>Ice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age</a:t>
            </a:r>
            <a:r>
              <a:rPr lang="cs-CZ" dirty="0" smtClean="0">
                <a:solidFill>
                  <a:schemeClr val="tx1"/>
                </a:solidFill>
              </a:rPr>
              <a:t> (2002)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chemeClr val="tx1"/>
                </a:solidFill>
              </a:rPr>
              <a:t>Motto: máme být spolu, abychom přežili </a:t>
            </a:r>
            <a:endParaRPr lang="cs-CZ" b="1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r>
              <a:rPr lang="cs-CZ" smtClean="0"/>
              <a:t>Emperor's New Groove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05038"/>
            <a:ext cx="6400800" cy="3433762"/>
          </a:xfrm>
        </p:spPr>
        <p:txBody>
          <a:bodyPr>
            <a:normAutofit/>
          </a:bodyPr>
          <a:lstStyle/>
          <a:p>
            <a:r>
              <a:rPr lang="cs-CZ" sz="1600" smtClean="0">
                <a:solidFill>
                  <a:srgbClr val="898989"/>
                </a:solidFill>
              </a:rPr>
              <a:t>http://www.youtube.com/watch?v=uT4ySwoh27Q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492375"/>
            <a:ext cx="22606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ctrTitle"/>
          </p:nvPr>
        </p:nvSpPr>
        <p:spPr>
          <a:xfrm>
            <a:off x="900113" y="404813"/>
            <a:ext cx="7772400" cy="1470025"/>
          </a:xfrm>
        </p:spPr>
        <p:txBody>
          <a:bodyPr/>
          <a:lstStyle/>
          <a:p>
            <a:r>
              <a:rPr lang="cs-CZ" smtClean="0"/>
              <a:t>Čtvrtá generace: </a:t>
            </a:r>
            <a:br>
              <a:rPr lang="cs-CZ" smtClean="0"/>
            </a:br>
            <a:r>
              <a:rPr lang="cs-CZ" smtClean="0"/>
              <a:t>autenticita  a její předpis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088" y="1916113"/>
            <a:ext cx="7632700" cy="37226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3000" smtClean="0">
                <a:solidFill>
                  <a:schemeClr val="tx1"/>
                </a:solidFill>
              </a:rPr>
              <a:t>Spirit: Stallion of the Cimarron (</a:t>
            </a:r>
            <a:r>
              <a:rPr lang="cs-CZ" sz="3000" smtClean="0">
                <a:solidFill>
                  <a:schemeClr val="tx1"/>
                </a:solidFill>
              </a:rPr>
              <a:t>2002</a:t>
            </a:r>
            <a:r>
              <a:rPr lang="en-US" sz="3000" smtClean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cs-CZ" sz="3000" smtClean="0">
                <a:solidFill>
                  <a:schemeClr val="tx1"/>
                </a:solidFill>
              </a:rPr>
              <a:t>Finding Nemo (2003)</a:t>
            </a:r>
          </a:p>
          <a:p>
            <a:pPr algn="just">
              <a:lnSpc>
                <a:spcPct val="80000"/>
              </a:lnSpc>
            </a:pPr>
            <a:r>
              <a:rPr lang="cs-CZ" sz="3000" smtClean="0">
                <a:solidFill>
                  <a:schemeClr val="tx1"/>
                </a:solidFill>
              </a:rPr>
              <a:t>Shark Tale (2004)</a:t>
            </a:r>
          </a:p>
          <a:p>
            <a:pPr algn="just">
              <a:lnSpc>
                <a:spcPct val="80000"/>
              </a:lnSpc>
            </a:pPr>
            <a:r>
              <a:rPr lang="cs-CZ" sz="3000" smtClean="0">
                <a:solidFill>
                  <a:schemeClr val="tx1"/>
                </a:solidFill>
              </a:rPr>
              <a:t>Happy Feet (2006)</a:t>
            </a:r>
          </a:p>
          <a:p>
            <a:pPr algn="just">
              <a:lnSpc>
                <a:spcPct val="80000"/>
              </a:lnSpc>
            </a:pPr>
            <a:r>
              <a:rPr lang="cs-CZ" sz="3000" smtClean="0">
                <a:solidFill>
                  <a:schemeClr val="tx1"/>
                </a:solidFill>
              </a:rPr>
              <a:t>Surf's Up (2007)</a:t>
            </a:r>
          </a:p>
          <a:p>
            <a:pPr algn="just">
              <a:lnSpc>
                <a:spcPct val="80000"/>
              </a:lnSpc>
            </a:pPr>
            <a:r>
              <a:rPr lang="cs-CZ" sz="3000" smtClean="0">
                <a:solidFill>
                  <a:schemeClr val="tx1"/>
                </a:solidFill>
              </a:rPr>
              <a:t>Motto: hledej  svou cestu a přes to sebe, balance mezi vazbou a nezávislosti, návrat k předurčenému údělu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ctrTitle"/>
          </p:nvPr>
        </p:nvSpPr>
        <p:spPr>
          <a:xfrm>
            <a:off x="1042988" y="620713"/>
            <a:ext cx="7772400" cy="1470025"/>
          </a:xfrm>
        </p:spPr>
        <p:txBody>
          <a:bodyPr/>
          <a:lstStyle/>
          <a:p>
            <a:r>
              <a:rPr lang="en-US" smtClean="0"/>
              <a:t>Spirit: Stallion of the Cimarron</a:t>
            </a:r>
            <a:r>
              <a:rPr lang="cs-CZ" smtClean="0">
                <a:latin typeface="Arial" charset="0"/>
              </a:rPr>
              <a:t>, 2006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/>
          </a:bodyPr>
          <a:lstStyle/>
          <a:p>
            <a:r>
              <a:rPr lang="cs-CZ" sz="1200" smtClean="0">
                <a:solidFill>
                  <a:srgbClr val="898989"/>
                </a:solidFill>
              </a:rPr>
              <a:t>http://www.youtube.com/watch?v=d2mppbi9QX4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565400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772400" cy="1470025"/>
          </a:xfrm>
        </p:spPr>
        <p:txBody>
          <a:bodyPr/>
          <a:lstStyle/>
          <a:p>
            <a:r>
              <a:rPr lang="cs-CZ" smtClean="0"/>
              <a:t>Symbolická interakce: </a:t>
            </a:r>
            <a:br>
              <a:rPr lang="cs-CZ" smtClean="0"/>
            </a:br>
            <a:r>
              <a:rPr lang="cs-CZ" smtClean="0"/>
              <a:t>pro et contra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1844675"/>
          <a:ext cx="7775575" cy="49149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92688"/>
                <a:gridCol w="1584176"/>
              </a:tblGrid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Postavení 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Přístup 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6489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Existují relevantní a nerelevantní</a:t>
                      </a:r>
                      <a:r>
                        <a:rPr lang="cs-CZ" sz="3200" baseline="0" dirty="0" smtClean="0"/>
                        <a:t> symbolické interakce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</a:tr>
              <a:tr h="806489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Každá</a:t>
                      </a:r>
                      <a:r>
                        <a:rPr lang="cs-CZ" sz="3200" baseline="0" dirty="0" smtClean="0"/>
                        <a:t> symbolická interakce přináší rizika proti pochopeni jiné a sebe 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</a:tr>
              <a:tr h="806489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Život střídá</a:t>
                      </a:r>
                      <a:r>
                        <a:rPr lang="cs-CZ" sz="3200" baseline="0" dirty="0" smtClean="0"/>
                        <a:t> akceptování a odmítnutí symbolických interakcí  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</a:tr>
              <a:tr h="806489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Symbolická interakce se stává z každé komunikace 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r>
              <a:rPr lang="cs-CZ" smtClean="0"/>
              <a:t>Otázka </a:t>
            </a:r>
          </a:p>
        </p:txBody>
      </p:sp>
      <p:sp>
        <p:nvSpPr>
          <p:cNvPr id="34818" name="Podnadpis 2"/>
          <p:cNvSpPr>
            <a:spLocks noGrp="1"/>
          </p:cNvSpPr>
          <p:nvPr>
            <p:ph type="subTitle" idx="1"/>
          </p:nvPr>
        </p:nvSpPr>
        <p:spPr>
          <a:xfrm>
            <a:off x="827088" y="1773238"/>
            <a:ext cx="7561262" cy="4464050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Proč různé společnosti točí filmy stejného typu podle vysílání a motto za stejnou dobu?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Co je zdrojem podoby motto?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ctrTitle"/>
          </p:nvPr>
        </p:nvSpPr>
        <p:spPr>
          <a:xfrm>
            <a:off x="1042988" y="549275"/>
            <a:ext cx="7772400" cy="1470025"/>
          </a:xfrm>
        </p:spPr>
        <p:txBody>
          <a:bodyPr/>
          <a:lstStyle/>
          <a:p>
            <a:r>
              <a:rPr lang="cs-CZ" smtClean="0"/>
              <a:t>Závislost na filmy?</a:t>
            </a:r>
          </a:p>
        </p:txBody>
      </p:sp>
      <p:sp>
        <p:nvSpPr>
          <p:cNvPr id="35842" name="Podnadpis 2"/>
          <p:cNvSpPr>
            <a:spLocks noGrp="1"/>
          </p:cNvSpPr>
          <p:nvPr>
            <p:ph type="subTitle" idx="1"/>
          </p:nvPr>
        </p:nvSpPr>
        <p:spPr>
          <a:xfrm>
            <a:off x="900113" y="1700213"/>
            <a:ext cx="7632700" cy="4897437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Proč ne: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M</a:t>
            </a:r>
            <a:r>
              <a:rPr lang="en-US" smtClean="0">
                <a:solidFill>
                  <a:schemeClr val="tx1"/>
                </a:solidFill>
              </a:rPr>
              <a:t>edia specific emotions</a:t>
            </a:r>
            <a:r>
              <a:rPr lang="cs-CZ" smtClean="0">
                <a:solidFill>
                  <a:schemeClr val="tx1"/>
                </a:solidFill>
              </a:rPr>
              <a:t> (osmdesátý leta)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Potřeba v silnějších afektech jako nový druh potřeby za dobu konsumování (Majo Esses, 2000)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potřeba v silnějších zážitcích a možnosti jich dávat najevo, být mezi těmi, kdo se cítí stejně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r>
              <a:rPr lang="cs-CZ" smtClean="0"/>
              <a:t>Meta emoce a meta-zkušenost </a:t>
            </a:r>
          </a:p>
        </p:txBody>
      </p:sp>
      <p:sp>
        <p:nvSpPr>
          <p:cNvPr id="36866" name="Podnadpis 2"/>
          <p:cNvSpPr>
            <a:spLocks noGrp="1"/>
          </p:cNvSpPr>
          <p:nvPr>
            <p:ph type="subTitle" idx="1"/>
          </p:nvPr>
        </p:nvSpPr>
        <p:spPr>
          <a:xfrm>
            <a:off x="468313" y="1557338"/>
            <a:ext cx="7920037" cy="4081462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Divák má vice meta-zkušenosti než skuteční zkušenosti (Mayer Gaschke Oliver, 2005)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Otázka o vlivu zkušenosti v přítomnosti na transformaci této zkušenosti v rámce konsumace filmů  a opak</a:t>
            </a:r>
          </a:p>
          <a:p>
            <a:pPr algn="just"/>
            <a:endParaRPr 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Pět </a:t>
            </a:r>
            <a:r>
              <a:rPr lang="cs-CZ" dirty="0"/>
              <a:t>strategií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emocionální regulace (Gross, 2007)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7890" name="Podnadpis 2"/>
          <p:cNvSpPr>
            <a:spLocks noGrp="1"/>
          </p:cNvSpPr>
          <p:nvPr>
            <p:ph type="subTitle" idx="1"/>
          </p:nvPr>
        </p:nvSpPr>
        <p:spPr>
          <a:xfrm>
            <a:off x="611188" y="1844675"/>
            <a:ext cx="7705725" cy="4392613"/>
          </a:xfrm>
        </p:spPr>
        <p:txBody>
          <a:bodyPr/>
          <a:lstStyle/>
          <a:p>
            <a:pPr algn="just"/>
            <a:r>
              <a:rPr lang="cs-CZ" sz="2800" smtClean="0">
                <a:solidFill>
                  <a:schemeClr val="tx1"/>
                </a:solidFill>
              </a:rPr>
              <a:t>selekce situací (přes čtení popisu filmu a zkušenost divák může kontrolovat to, na co se divá); </a:t>
            </a:r>
          </a:p>
          <a:p>
            <a:pPr algn="just"/>
            <a:r>
              <a:rPr lang="cs-CZ" sz="2800" smtClean="0">
                <a:solidFill>
                  <a:schemeClr val="tx1"/>
                </a:solidFill>
              </a:rPr>
              <a:t>modifikace situací (divák si vybírá, jak se bude dívat na film); </a:t>
            </a:r>
          </a:p>
          <a:p>
            <a:pPr algn="just"/>
            <a:r>
              <a:rPr lang="cs-CZ" sz="2800" smtClean="0">
                <a:solidFill>
                  <a:schemeClr val="tx1"/>
                </a:solidFill>
              </a:rPr>
              <a:t>divák může přerozdělovat svou pozornost a vnímání; </a:t>
            </a:r>
          </a:p>
          <a:p>
            <a:pPr algn="just"/>
            <a:r>
              <a:rPr lang="cs-CZ" sz="2800" smtClean="0">
                <a:solidFill>
                  <a:schemeClr val="tx1"/>
                </a:solidFill>
              </a:rPr>
              <a:t>divák má možnost interpretovat a ohodnocovat film podle různých kritérií; </a:t>
            </a:r>
          </a:p>
          <a:p>
            <a:pPr algn="just"/>
            <a:r>
              <a:rPr lang="cs-CZ" sz="2800" smtClean="0">
                <a:solidFill>
                  <a:schemeClr val="tx1"/>
                </a:solidFill>
              </a:rPr>
              <a:t>divák může regulovat rychlost vnímání a své reakci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Vítěz konsumní kultury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Ridley Scott </a:t>
            </a:r>
          </a:p>
          <a:p>
            <a:r>
              <a:rPr lang="cs-CZ" smtClean="0"/>
              <a:t>Dějiny a extrémní situace jako zdroj vysílání norem 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773238"/>
            <a:ext cx="3214688" cy="41036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Nejslavnější filmy Skotta 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205038"/>
            <a:ext cx="1846263" cy="2906712"/>
          </a:xfrm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2205038"/>
            <a:ext cx="2085975" cy="29527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První film Ridley Skotta </a:t>
            </a:r>
          </a:p>
        </p:txBody>
      </p:sp>
      <p:sp>
        <p:nvSpPr>
          <p:cNvPr id="40962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Film o slušnosti a změně představy o slušném chovaní za dobu války a míru 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57338"/>
            <a:ext cx="3006725" cy="453548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/>
          <a:lstStyle/>
          <a:p>
            <a:r>
              <a:rPr lang="cs-CZ" smtClean="0"/>
              <a:t>Otázky k filmům Skotta</a:t>
            </a:r>
          </a:p>
        </p:txBody>
      </p:sp>
      <p:sp>
        <p:nvSpPr>
          <p:cNvPr id="41986" name="Podnadpis 2"/>
          <p:cNvSpPr>
            <a:spLocks noGrp="1"/>
          </p:cNvSpPr>
          <p:nvPr>
            <p:ph type="subTitle" idx="1"/>
          </p:nvPr>
        </p:nvSpPr>
        <p:spPr>
          <a:xfrm>
            <a:off x="1042988" y="1628775"/>
            <a:ext cx="7561262" cy="4010025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Jak konstruuje spravedlnost, jaký význam má jednotlivec ve prospěch dosazení spravedlnosti?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Nakolik představa o spravedlnosti je podobná revolučnímu přístupu?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Jeden z posledních filmů 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71663"/>
            <a:ext cx="27432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Kostra funkcionalistického přístupu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308225"/>
            <a:ext cx="4035425" cy="2682875"/>
          </a:xfrm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4365625"/>
            <a:ext cx="2525713" cy="1725613"/>
          </a:xfrm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12875"/>
            <a:ext cx="33782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150938"/>
          </a:xfrm>
        </p:spPr>
        <p:txBody>
          <a:bodyPr/>
          <a:lstStyle/>
          <a:p>
            <a:r>
              <a:rPr lang="cs-CZ" smtClean="0"/>
              <a:t>Domácí úkol</a:t>
            </a:r>
          </a:p>
        </p:txBody>
      </p:sp>
      <p:sp>
        <p:nvSpPr>
          <p:cNvPr id="17410" name="Podnadpis 2"/>
          <p:cNvSpPr>
            <a:spLocks noGrp="1"/>
          </p:cNvSpPr>
          <p:nvPr>
            <p:ph type="subTitle" idx="1"/>
          </p:nvPr>
        </p:nvSpPr>
        <p:spPr>
          <a:xfrm>
            <a:off x="395288" y="1341438"/>
            <a:ext cx="8353425" cy="5040312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Očividní ironie filmu: odkaz na Iry (zrzavá barva vlasů, povaha, čtení novin) a pohled na Iry jako odporné a chamtivé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Přivedení k absurdu a nesmyslu úloh (smrt se chová stejně jako děvče)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Možnost mít bezkonfliktní úlohy, když jsi smrt, člověk jako odsouzený vždycky mít konflikt rolí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Odmítnout rol znamená ne jen spontánní chování a také akceptování jiné role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Situace rozpaku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40088" y="2863850"/>
            <a:ext cx="2663825" cy="19986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ctrTitle"/>
          </p:nvPr>
        </p:nvSpPr>
        <p:spPr>
          <a:xfrm>
            <a:off x="704850" y="549275"/>
            <a:ext cx="7772400" cy="1470025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790825"/>
            <a:ext cx="14573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836863"/>
            <a:ext cx="3389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Změna kvůli čemu 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8175" y="1600200"/>
            <a:ext cx="3676650" cy="4525963"/>
          </a:xfrm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89100"/>
            <a:ext cx="425291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Vítěz éry </a:t>
            </a:r>
            <a:r>
              <a:rPr lang="cs-CZ" dirty="0"/>
              <a:t>konsumní kultura: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Steven Spielberg  </a:t>
            </a:r>
            <a:endParaRPr lang="cs-CZ" dirty="0"/>
          </a:p>
        </p:txBody>
      </p:sp>
      <p:sp>
        <p:nvSpPr>
          <p:cNvPr id="48130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Budoucnost jako důsledek nesprávního chování </a:t>
            </a:r>
          </a:p>
          <a:p>
            <a:r>
              <a:rPr lang="cs-CZ" smtClean="0"/>
              <a:t>Řetěz norem: člověk nemůže dodržovat jen některé z norem, musí akceptovat veškerý systém 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3168650" cy="42497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Nejslavnější filmy Spilberga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76450"/>
            <a:ext cx="253206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7075" y="2076450"/>
            <a:ext cx="260032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982788"/>
            <a:ext cx="28797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470025"/>
          </a:xfrm>
        </p:spPr>
        <p:txBody>
          <a:bodyPr/>
          <a:lstStyle/>
          <a:p>
            <a:r>
              <a:rPr lang="cs-CZ" smtClean="0"/>
              <a:t>Tajemství úspěšného filmu </a:t>
            </a:r>
            <a:br>
              <a:rPr lang="cs-CZ" smtClean="0"/>
            </a:br>
            <a:r>
              <a:rPr lang="cs-CZ" smtClean="0"/>
              <a:t>podle Spielberga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1916113"/>
            <a:ext cx="8064500" cy="42497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Těžká cesta k normalitě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Slabý a zlý proti silnému, vytrvalému a dobrému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Morálka proto moralismu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Co </a:t>
            </a:r>
            <a:r>
              <a:rPr lang="cs-CZ" dirty="0" err="1" smtClean="0"/>
              <a:t>ješte</a:t>
            </a:r>
            <a:r>
              <a:rPr lang="cs-CZ" dirty="0"/>
              <a:t>?</a:t>
            </a:r>
            <a:endParaRPr lang="cs-CZ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Domácí úloha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mtClean="0"/>
              <a:t>Šindlerův seznam podívat 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r>
              <a:rPr lang="cs-CZ" smtClean="0"/>
              <a:t>Klíčové otázky funkcionalistického přístupu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88" y="1844675"/>
            <a:ext cx="8353425" cy="424815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Co vice ovlivňuje chování a vývoj: osobnost, vlastnosti jednotlivce nebo prostředí, veřejnost?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Jak se dosáhnout rovnováhy mezi prostředí a jednotlivcem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Představa o normě a zdrojích  její vypracování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Snacha analyzovat člověka v rámci symbolických interakcí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Klíčové pojmy </a:t>
            </a:r>
            <a:br>
              <a:rPr lang="cs-CZ" dirty="0" smtClean="0"/>
            </a:br>
            <a:r>
              <a:rPr lang="cs-CZ" dirty="0" smtClean="0"/>
              <a:t>funkcionalistického přístupu </a:t>
            </a:r>
            <a:endParaRPr lang="cs-CZ" dirty="0"/>
          </a:p>
        </p:txBody>
      </p:sp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00213"/>
            <a:ext cx="7200900" cy="43211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1" smtClean="0"/>
              <a:t>V</a:t>
            </a:r>
            <a:r>
              <a:rPr lang="ru-RU" sz="2400" i="1" smtClean="0"/>
              <a:t>ý</a:t>
            </a:r>
            <a:r>
              <a:rPr lang="en-GB" sz="2400" i="1" smtClean="0"/>
              <a:t>znamn</a:t>
            </a:r>
            <a:r>
              <a:rPr lang="ru-RU" sz="2400" i="1" smtClean="0"/>
              <a:t>é </a:t>
            </a:r>
            <a:r>
              <a:rPr lang="en-GB" sz="2400" i="1" smtClean="0"/>
              <a:t>vlastnosti</a:t>
            </a:r>
            <a:r>
              <a:rPr lang="cs-CZ" sz="2400" i="1" smtClean="0"/>
              <a:t> funkcionalistického přístupu: </a:t>
            </a:r>
            <a:br>
              <a:rPr lang="cs-CZ" sz="2400" i="1" smtClean="0"/>
            </a:br>
            <a:r>
              <a:rPr lang="cs-CZ" sz="2800" b="1" i="1" smtClean="0"/>
              <a:t>rovnováha mezi sebou a světem</a:t>
            </a:r>
            <a:r>
              <a:rPr lang="cs-CZ" sz="4000" smtClean="0"/>
              <a:t> </a:t>
            </a:r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51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/>
              <a:t>Osobní zodpovědnost za rovnováhu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Akceptování konvencionálních hodnot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Popis osobnosti přes úlohy a vztahy mezi nimi (úloha jako strukturní element vztahů mezi světem a sebou)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140200" y="3933825"/>
            <a:ext cx="4608513" cy="2187575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smtClean="0"/>
              <a:t>Popište postavu Simby podle schémata: potřeby, normy, úlohy, kde je konflikt  podle filmu</a:t>
            </a:r>
          </a:p>
        </p:txBody>
      </p:sp>
      <p:pic>
        <p:nvPicPr>
          <p:cNvPr id="2048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412875"/>
            <a:ext cx="2732088" cy="23733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cs-CZ" smtClean="0"/>
              <a:t>Klíčové ideje přístupu </a:t>
            </a:r>
            <a:br>
              <a:rPr lang="cs-CZ" smtClean="0"/>
            </a:br>
            <a:r>
              <a:rPr lang="cs-CZ" smtClean="0"/>
              <a:t>ve filmu </a:t>
            </a:r>
            <a:r>
              <a:rPr lang="cs-CZ" i="1" smtClean="0"/>
              <a:t>Lvi Král </a:t>
            </a:r>
          </a:p>
        </p:txBody>
      </p:sp>
      <p:sp>
        <p:nvSpPr>
          <p:cNvPr id="21506" name="Podnadpis 2"/>
          <p:cNvSpPr>
            <a:spLocks noGrp="1"/>
          </p:cNvSpPr>
          <p:nvPr>
            <p:ph type="subTitle" idx="1"/>
          </p:nvPr>
        </p:nvSpPr>
        <p:spPr>
          <a:xfrm>
            <a:off x="395288" y="1773238"/>
            <a:ext cx="8280400" cy="4535487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Kolo (kolotoč) života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Osud podle přírody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Správně uspořádání společnosti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Zlí jsou ti, kdo májí nebo poruchu chování nebo odlišují se od norem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r>
              <a:rPr lang="cs-CZ" smtClean="0"/>
              <a:t>Úkol ke klipu o </a:t>
            </a:r>
            <a:br>
              <a:rPr lang="cs-CZ" smtClean="0"/>
            </a:br>
            <a:r>
              <a:rPr lang="cs-CZ" smtClean="0"/>
              <a:t>natočení filmu </a:t>
            </a:r>
            <a:r>
              <a:rPr lang="cs-CZ" i="1" smtClean="0"/>
              <a:t>Lví Král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05038"/>
            <a:ext cx="6400800" cy="37449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>
                <a:hlinkClick r:id="rId2"/>
              </a:rPr>
              <a:t>http://www.youtube.com/watch?v=o8ZnCT14nRc&amp;feature=related</a:t>
            </a:r>
            <a:endParaRPr lang="cs-CZ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Co </a:t>
            </a:r>
            <a:r>
              <a:rPr lang="cs-CZ" dirty="0">
                <a:solidFill>
                  <a:schemeClr val="tx1"/>
                </a:solidFill>
              </a:rPr>
              <a:t>posiluje naší afektivitu ve filmu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Jaké symbolické interakce vysílá píseň 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r>
              <a:rPr lang="cs-CZ" smtClean="0"/>
              <a:t>Podrobení </a:t>
            </a:r>
            <a:br>
              <a:rPr lang="cs-CZ" smtClean="0"/>
            </a:br>
            <a:r>
              <a:rPr lang="cs-CZ" smtClean="0"/>
              <a:t>humanistického přístupu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0113" y="1916113"/>
            <a:ext cx="7343775" cy="41052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Kdo představuje humanistický přístup ve filmu?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Jakou úlohu má ten přístup?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Co se stání s postavami, které jsou humanisti?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Co zmizí z obsahu humanistického přístupu?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763</Words>
  <Application>Microsoft Office PowerPoint</Application>
  <PresentationFormat>On-screen Show (4:3)</PresentationFormat>
  <Paragraphs>132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Calibri</vt:lpstr>
      <vt:lpstr>Arial</vt:lpstr>
      <vt:lpstr>Motiv systému Office</vt:lpstr>
      <vt:lpstr>Motiv systému Office</vt:lpstr>
      <vt:lpstr>Motiv systému Office</vt:lpstr>
      <vt:lpstr>Funkcionalistky přístup</vt:lpstr>
      <vt:lpstr>Symbolická interakce:  pro et contra</vt:lpstr>
      <vt:lpstr>Domácí úkol</vt:lpstr>
      <vt:lpstr>Klíčové otázky funkcionalistického přístupu</vt:lpstr>
      <vt:lpstr>Klíčové pojmy  funkcionalistického přístupu </vt:lpstr>
      <vt:lpstr>Významné vlastnosti funkcionalistického přístupu:  rovnováha mezi sebou a světem </vt:lpstr>
      <vt:lpstr>Klíčové ideje přístupu  ve filmu Lvi Král </vt:lpstr>
      <vt:lpstr>Úkol ke klipu o  natočení filmu Lví Král</vt:lpstr>
      <vt:lpstr>Podrobení  humanistického přístupu</vt:lpstr>
      <vt:lpstr>Generace animovaných filmů v rámci funkcionalistického přístupu</vt:lpstr>
      <vt:lpstr>Významné vlastnosti funkcionalistického přístupu: potřeby jsou klíčové koncepty</vt:lpstr>
      <vt:lpstr>První generace:  hippi kultura a mainstream </vt:lpstr>
      <vt:lpstr>The jungle book</vt:lpstr>
      <vt:lpstr>Druhá generace: nebezpečnost progresu a vyrovnání s přírodou</vt:lpstr>
      <vt:lpstr>Tarzan, 1999</vt:lpstr>
      <vt:lpstr>Třetí generace, filmy katastrofy </vt:lpstr>
      <vt:lpstr>Emperor's New Groove</vt:lpstr>
      <vt:lpstr>Čtvrtá generace:  autenticita  a její předpis </vt:lpstr>
      <vt:lpstr>Spirit: Stallion of the Cimarron, 2006</vt:lpstr>
      <vt:lpstr>Otázka </vt:lpstr>
      <vt:lpstr>Závislost na filmy?</vt:lpstr>
      <vt:lpstr>Meta emoce a meta-zkušenost </vt:lpstr>
      <vt:lpstr>Pět strategií  emocionální regulace (Gross, 2007) </vt:lpstr>
      <vt:lpstr>Vítěz konsumní kultury</vt:lpstr>
      <vt:lpstr>Nejslavnější filmy Skotta </vt:lpstr>
      <vt:lpstr>První film Ridley Skotta </vt:lpstr>
      <vt:lpstr>Otázky k filmům Skotta</vt:lpstr>
      <vt:lpstr>Jeden z posledních filmů </vt:lpstr>
      <vt:lpstr>Kostra funkcionalistického přístupu</vt:lpstr>
      <vt:lpstr>Situace rozpaku</vt:lpstr>
      <vt:lpstr>Snímek 31</vt:lpstr>
      <vt:lpstr>Změna kvůli čemu </vt:lpstr>
      <vt:lpstr>Vítěz éry konsumní kultura:  Steven Spielberg  </vt:lpstr>
      <vt:lpstr>Nejslavnější filmy Spilberga</vt:lpstr>
      <vt:lpstr>Tajemství úspěšného filmu  podle Spielberga</vt:lpstr>
      <vt:lpstr>Domácí úloha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makro</dc:creator>
  <cp:lastModifiedBy>Victoria Schmidt</cp:lastModifiedBy>
  <cp:revision>83</cp:revision>
  <dcterms:created xsi:type="dcterms:W3CDTF">2011-11-13T09:25:28Z</dcterms:created>
  <dcterms:modified xsi:type="dcterms:W3CDTF">2011-11-14T12:12:39Z</dcterms:modified>
</cp:coreProperties>
</file>