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1" r:id="rId3"/>
    <p:sldId id="282" r:id="rId4"/>
    <p:sldId id="283" r:id="rId5"/>
    <p:sldId id="284" r:id="rId6"/>
    <p:sldId id="285" r:id="rId7"/>
    <p:sldId id="280" r:id="rId8"/>
    <p:sldId id="287" r:id="rId9"/>
    <p:sldId id="297" r:id="rId10"/>
    <p:sldId id="289" r:id="rId11"/>
    <p:sldId id="301" r:id="rId12"/>
    <p:sldId id="291" r:id="rId13"/>
    <p:sldId id="293" r:id="rId14"/>
    <p:sldId id="294" r:id="rId15"/>
    <p:sldId id="295" r:id="rId16"/>
    <p:sldId id="292" r:id="rId17"/>
    <p:sldId id="296" r:id="rId18"/>
    <p:sldId id="286" r:id="rId19"/>
    <p:sldId id="298" r:id="rId20"/>
    <p:sldId id="288" r:id="rId21"/>
    <p:sldId id="279" r:id="rId22"/>
    <p:sldId id="299"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0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ACD9B3-5871-4821-85AD-343A28B94D1D}" type="datetimeFigureOut">
              <a:rPr lang="en-GB" smtClean="0"/>
              <a:pPr/>
              <a:t>06/10/2012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EE2363-DCA6-4A93-94FA-70FB3AC0FCF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3911B-B4AF-4292-8275-8C7411334E3B}" type="datetimeFigureOut">
              <a:rPr lang="en-GB" smtClean="0"/>
              <a:pPr/>
              <a:t>06/10/2012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162A3-7369-490E-AEDC-FFC3868617B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ns.gov.uk/ons/rel/naa2/second-estimate-of-gdp/q3-2011/tsd-second-estimate-of-gdp-2011-q3.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Column ABMI in Office for National Statistics. (2011b, November 24). Second estimate of GDP time series dataset 2011 Q3. Retrieved March 1, 2012, from Office for National Statistics: </a:t>
            </a:r>
            <a:r>
              <a:rPr lang="en-GB" smtClean="0">
                <a:hlinkClick r:id="rId3"/>
              </a:rPr>
              <a:t>http://www.ons.gov.uk/ons/rel/naa2/second-estimate-of-gdp/q3-2011/tsd-second-estimate-of-gdp-2011-q3.html</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39611C0D-8557-4F86-A25A-9489455E34B8}" type="slidenum">
              <a:rPr lang="en-GB" smtClean="0"/>
              <a:pPr>
                <a:defRPr/>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OECD (2011) Towards </a:t>
            </a:r>
            <a:r>
              <a:rPr lang="en-GB" i="1" dirty="0" smtClean="0"/>
              <a:t>Green Growth – A summary for policy makers, accessed online on 15-07-2011 on http://www.oecd.org/dataoecd/32/49/48012345.pdf </a:t>
            </a:r>
            <a:endParaRPr lang="en-GB" dirty="0"/>
          </a:p>
        </p:txBody>
      </p:sp>
      <p:sp>
        <p:nvSpPr>
          <p:cNvPr id="4" name="Slide Number Placeholder 3"/>
          <p:cNvSpPr>
            <a:spLocks noGrp="1"/>
          </p:cNvSpPr>
          <p:nvPr>
            <p:ph type="sldNum" sz="quarter" idx="10"/>
          </p:nvPr>
        </p:nvSpPr>
        <p:spPr/>
        <p:txBody>
          <a:bodyPr/>
          <a:lstStyle/>
          <a:p>
            <a:fld id="{C02354C4-D6FF-4632-B50B-FB5633F60879}" type="slidenum">
              <a:rPr lang="en-GB" smtClean="0"/>
              <a:pPr/>
              <a:t>13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UNEP, ILO, IOE, ITUC. (2008). </a:t>
            </a:r>
            <a:r>
              <a:rPr lang="en-US" i="1" dirty="0" smtClean="0"/>
              <a:t>Green Jobs: Towards Decent Work in a Sustainable, Low-Carbon World.</a:t>
            </a:r>
            <a:r>
              <a:rPr lang="en-US" dirty="0" smtClean="0"/>
              <a:t> Available: http://www.ilo.org/wcmsp5/groups/public/---dgreports/---dcomm/documents/publication/wcms_098503.pdf. Last accessed 8th Sep 2010.</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Thanks</a:t>
            </a:r>
            <a:r>
              <a:rPr lang="en-GB" baseline="0" dirty="0" smtClean="0"/>
              <a:t> for </a:t>
            </a:r>
            <a:r>
              <a:rPr lang="en-GB" baseline="0" dirty="0" err="1" smtClean="0"/>
              <a:t>Shahla</a:t>
            </a:r>
            <a:r>
              <a:rPr lang="en-GB" baseline="0" dirty="0" smtClean="0"/>
              <a:t> Khan for this research</a:t>
            </a:r>
            <a:endParaRPr lang="en-GB" dirty="0" smtClean="0"/>
          </a:p>
        </p:txBody>
      </p:sp>
      <p:sp>
        <p:nvSpPr>
          <p:cNvPr id="4" name="Slide Number Placeholder 3"/>
          <p:cNvSpPr>
            <a:spLocks noGrp="1"/>
          </p:cNvSpPr>
          <p:nvPr>
            <p:ph type="sldNum" sz="quarter" idx="10"/>
          </p:nvPr>
        </p:nvSpPr>
        <p:spPr/>
        <p:txBody>
          <a:bodyPr/>
          <a:lstStyle/>
          <a:p>
            <a:fld id="{C02354C4-D6FF-4632-B50B-FB5633F60879}" type="slidenum">
              <a:rPr lang="en-GB" smtClean="0"/>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"Green Jobs: Towards Decent Work in a Sustainable, Low-Carbon World."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02354C4-D6FF-4632-B50B-FB5633F60879}"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Crowley K. (2009) “Jobs &amp; Environment: the Double Dividend of Ecological Modernization”</a:t>
            </a:r>
            <a:endParaRPr lang="en-GB"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International Journal of Social Economics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Vol</a:t>
            </a:r>
            <a:r>
              <a:rPr lang="en-US" sz="1200" kern="1200" dirty="0" smtClean="0">
                <a:solidFill>
                  <a:schemeClr val="tx1"/>
                </a:solidFill>
                <a:latin typeface="+mn-lt"/>
                <a:ea typeface="+mn-ea"/>
                <a:cs typeface="+mn-cs"/>
              </a:rPr>
              <a:t> 26, No. 7/8/9, pp. 1013-1026</a:t>
            </a:r>
            <a:endParaRPr lang="en-GB" dirty="0"/>
          </a:p>
        </p:txBody>
      </p:sp>
      <p:sp>
        <p:nvSpPr>
          <p:cNvPr id="4" name="Slide Number Placeholder 3"/>
          <p:cNvSpPr>
            <a:spLocks noGrp="1"/>
          </p:cNvSpPr>
          <p:nvPr>
            <p:ph type="sldNum" sz="quarter" idx="10"/>
          </p:nvPr>
        </p:nvSpPr>
        <p:spPr/>
        <p:txBody>
          <a:bodyPr/>
          <a:lstStyle/>
          <a:p>
            <a:fld id="{C02354C4-D6FF-4632-B50B-FB5633F60879}"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'Mean average CO2 emissions are strongly correlated with income: households within the highest </a:t>
            </a:r>
            <a:r>
              <a:rPr lang="en-GB" dirty="0" err="1" smtClean="0"/>
              <a:t>equivalised</a:t>
            </a:r>
            <a:r>
              <a:rPr lang="en-GB" dirty="0" smtClean="0"/>
              <a:t> income </a:t>
            </a:r>
            <a:r>
              <a:rPr lang="en-GB" dirty="0" err="1" smtClean="0"/>
              <a:t>decile</a:t>
            </a:r>
            <a:r>
              <a:rPr lang="en-GB" dirty="0" smtClean="0"/>
              <a:t> have mean total CO2 emissions more than twice that of households within the lowest </a:t>
            </a:r>
            <a:r>
              <a:rPr lang="en-GB" dirty="0" err="1" smtClean="0"/>
              <a:t>equivalised</a:t>
            </a:r>
            <a:r>
              <a:rPr lang="en-GB" dirty="0" smtClean="0"/>
              <a:t> income </a:t>
            </a:r>
            <a:r>
              <a:rPr lang="en-GB" dirty="0" err="1" smtClean="0"/>
              <a:t>decile</a:t>
            </a:r>
            <a:r>
              <a:rPr lang="en-GB" dirty="0" smtClean="0"/>
              <a:t>. Emissions from private road travel and aviation account for a high proportion of this differential: aviation emissions of the highest income </a:t>
            </a:r>
            <a:r>
              <a:rPr lang="en-GB" dirty="0" err="1" smtClean="0"/>
              <a:t>decile</a:t>
            </a:r>
            <a:r>
              <a:rPr lang="en-GB" dirty="0" smtClean="0"/>
              <a:t> are more than six times that of the lowest income </a:t>
            </a:r>
            <a:r>
              <a:rPr lang="en-GB" dirty="0" err="1" smtClean="0"/>
              <a:t>decile</a:t>
            </a:r>
            <a:r>
              <a:rPr lang="en-GB" dirty="0" smtClean="0"/>
              <a:t>.'</a:t>
            </a:r>
          </a:p>
        </p:txBody>
      </p:sp>
      <p:sp>
        <p:nvSpPr>
          <p:cNvPr id="4" name="Slide Number Placeholder 3"/>
          <p:cNvSpPr>
            <a:spLocks noGrp="1"/>
          </p:cNvSpPr>
          <p:nvPr>
            <p:ph type="sldNum" sz="quarter" idx="5"/>
          </p:nvPr>
        </p:nvSpPr>
        <p:spPr/>
        <p:txBody>
          <a:bodyPr/>
          <a:lstStyle/>
          <a:p>
            <a:pPr>
              <a:defRPr/>
            </a:pPr>
            <a:fld id="{8C6F9E98-70EE-4134-B5BB-AB974B8E2089}" type="slidenum">
              <a:rPr lang="en-GB" smtClean="0"/>
              <a:pPr>
                <a:defRPr/>
              </a:pPr>
              <a:t>21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Globalised economy offers us ‘peak experiences’ but our</a:t>
            </a:r>
            <a:r>
              <a:rPr lang="en-GB" baseline="0" dirty="0" smtClean="0"/>
              <a:t> basic needs remain unmet – security and safety. Consumption provides a diversion while continuing to leave basic needs unmet.</a:t>
            </a:r>
            <a:endParaRPr lang="en-GB" dirty="0"/>
          </a:p>
        </p:txBody>
      </p:sp>
      <p:sp>
        <p:nvSpPr>
          <p:cNvPr id="4" name="Slide Number Placeholder 3"/>
          <p:cNvSpPr>
            <a:spLocks noGrp="1"/>
          </p:cNvSpPr>
          <p:nvPr>
            <p:ph type="sldNum" sz="quarter" idx="10"/>
          </p:nvPr>
        </p:nvSpPr>
        <p:spPr/>
        <p:txBody>
          <a:bodyPr/>
          <a:lstStyle/>
          <a:p>
            <a:fld id="{C02354C4-D6FF-4632-B50B-FB5633F60879}" type="slidenum">
              <a:rPr lang="en-GB" smtClean="0"/>
              <a:pPr/>
              <a:t>22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Andy Dobson, </a:t>
            </a:r>
            <a:r>
              <a:rPr lang="en-GB" i="1" dirty="0" smtClean="0"/>
              <a:t>Green Political Thought </a:t>
            </a:r>
            <a:r>
              <a:rPr lang="en-GB" i="0" dirty="0" smtClean="0"/>
              <a:t>(2007)</a:t>
            </a:r>
          </a:p>
          <a:p>
            <a:r>
              <a:rPr lang="en-GB" i="0" dirty="0" smtClean="0"/>
              <a:t>Neil Carter, </a:t>
            </a:r>
            <a:r>
              <a:rPr lang="en-GB" i="1" dirty="0" smtClean="0"/>
              <a:t>The Politics of the Environment</a:t>
            </a:r>
            <a:r>
              <a:rPr lang="en-GB" i="0" dirty="0" smtClean="0"/>
              <a:t> (2007)</a:t>
            </a:r>
            <a:endParaRPr lang="en-GB" dirty="0"/>
          </a:p>
        </p:txBody>
      </p:sp>
      <p:sp>
        <p:nvSpPr>
          <p:cNvPr id="4" name="Slide Number Placeholder 3"/>
          <p:cNvSpPr>
            <a:spLocks noGrp="1"/>
          </p:cNvSpPr>
          <p:nvPr>
            <p:ph type="sldNum" sz="quarter" idx="10"/>
          </p:nvPr>
        </p:nvSpPr>
        <p:spPr/>
        <p:txBody>
          <a:bodyPr/>
          <a:lstStyle/>
          <a:p>
            <a:fld id="{A9AC29AD-A1EB-4F76-99C2-5DA1F364D5F1}"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F334C-B328-46CD-B591-EAA4D0601F0C}" type="datetimeFigureOut">
              <a:rPr lang="en-GB" smtClean="0"/>
              <a:pPr/>
              <a:t>06/10/2012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88847-A5DD-432F-983F-4D8619A25E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F334C-B328-46CD-B591-EAA4D0601F0C}" type="datetimeFigureOut">
              <a:rPr lang="en-GB" smtClean="0"/>
              <a:pPr/>
              <a:t>06/10/2012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88847-A5DD-432F-983F-4D8619A25EC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meo.com/894752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PowerPoint_2007_Templat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PowerPoint_2007_Template2.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8"/>
            <a:ext cx="7772400" cy="1470025"/>
          </a:xfrm>
          <a:solidFill>
            <a:schemeClr val="accent3">
              <a:lumMod val="75000"/>
            </a:schemeClr>
          </a:solidFill>
        </p:spPr>
        <p:txBody>
          <a:bodyPr/>
          <a:lstStyle/>
          <a:p>
            <a:r>
              <a:rPr lang="en-GB" dirty="0" smtClean="0"/>
              <a:t>The Green Paradox of Thrift</a:t>
            </a:r>
            <a:endParaRPr lang="en-GB" dirty="0"/>
          </a:p>
        </p:txBody>
      </p:sp>
      <p:sp>
        <p:nvSpPr>
          <p:cNvPr id="3" name="Subtitle 2"/>
          <p:cNvSpPr>
            <a:spLocks noGrp="1"/>
          </p:cNvSpPr>
          <p:nvPr>
            <p:ph type="subTitle" idx="1"/>
          </p:nvPr>
        </p:nvSpPr>
        <p:spPr>
          <a:xfrm>
            <a:off x="1331640" y="2924944"/>
            <a:ext cx="6400800" cy="1104528"/>
          </a:xfrm>
        </p:spPr>
        <p:txBody>
          <a:bodyPr/>
          <a:lstStyle/>
          <a:p>
            <a:r>
              <a:rPr lang="en-GB" dirty="0" smtClean="0"/>
              <a:t>Using the Economic Crisis to Move Towards a Sustainable Economy</a:t>
            </a:r>
            <a:endParaRPr lang="en-GB" dirty="0"/>
          </a:p>
        </p:txBody>
      </p:sp>
      <p:sp>
        <p:nvSpPr>
          <p:cNvPr id="4" name="Rectangle 3"/>
          <p:cNvSpPr>
            <a:spLocks/>
          </p:cNvSpPr>
          <p:nvPr/>
        </p:nvSpPr>
        <p:spPr bwMode="auto">
          <a:xfrm>
            <a:off x="4139952" y="4869160"/>
            <a:ext cx="4608512" cy="1350293"/>
          </a:xfrm>
          <a:prstGeom prst="rect">
            <a:avLst/>
          </a:prstGeom>
          <a:noFill/>
          <a:ln w="12700">
            <a:noFill/>
            <a:miter lim="0"/>
            <a:headEnd/>
            <a:tailEnd/>
          </a:ln>
        </p:spPr>
        <p:txBody>
          <a:bodyPr lIns="126435" tIns="72248" rIns="126435" bIns="72248"/>
          <a:lstStyle/>
          <a:p>
            <a:pPr algn="r" defTabSz="1300163">
              <a:spcBef>
                <a:spcPts val="400"/>
              </a:spcBef>
            </a:pPr>
            <a:r>
              <a:rPr lang="en-US" sz="2000" dirty="0" smtClean="0">
                <a:latin typeface="Helvetica" charset="0"/>
                <a:ea typeface="Helvetica" charset="0"/>
                <a:cs typeface="Helvetica" charset="0"/>
                <a:sym typeface="Helvetica" charset="0"/>
              </a:rPr>
              <a:t>Molly Scott Cato</a:t>
            </a:r>
          </a:p>
          <a:p>
            <a:pPr algn="r" defTabSz="1300163">
              <a:spcBef>
                <a:spcPts val="400"/>
              </a:spcBef>
            </a:pPr>
            <a:r>
              <a:rPr lang="en-US" sz="2000" dirty="0" smtClean="0">
                <a:latin typeface="Helvetica" charset="0"/>
                <a:ea typeface="Helvetica" charset="0"/>
                <a:cs typeface="Helvetica" charset="0"/>
                <a:sym typeface="Helvetica" charset="0"/>
              </a:rPr>
              <a:t>Professor </a:t>
            </a:r>
            <a:r>
              <a:rPr lang="en-US" sz="2000" dirty="0">
                <a:latin typeface="Helvetica" charset="0"/>
                <a:ea typeface="Helvetica" charset="0"/>
                <a:cs typeface="Helvetica" charset="0"/>
                <a:sym typeface="Helvetica" charset="0"/>
              </a:rPr>
              <a:t>of Strategy and Sustainability</a:t>
            </a:r>
          </a:p>
          <a:p>
            <a:pPr algn="r" defTabSz="1300163">
              <a:spcBef>
                <a:spcPts val="400"/>
              </a:spcBef>
            </a:pPr>
            <a:r>
              <a:rPr lang="en-US" sz="2000" dirty="0" err="1" smtClean="0">
                <a:latin typeface="Helvetica" charset="0"/>
                <a:ea typeface="Helvetica" charset="0"/>
                <a:cs typeface="Helvetica" charset="0"/>
                <a:sym typeface="Helvetica" charset="0"/>
              </a:rPr>
              <a:t>Roehampton</a:t>
            </a:r>
            <a:r>
              <a:rPr lang="en-US" sz="2000" dirty="0" smtClean="0">
                <a:latin typeface="Helvetica" charset="0"/>
                <a:ea typeface="Helvetica" charset="0"/>
                <a:cs typeface="Helvetica" charset="0"/>
                <a:sym typeface="Helvetica" charset="0"/>
              </a:rPr>
              <a:t> Business School</a:t>
            </a:r>
            <a:endParaRPr lang="en-US" sz="2000" dirty="0"/>
          </a:p>
        </p:txBody>
      </p:sp>
      <p:pic>
        <p:nvPicPr>
          <p:cNvPr id="5" name="Picture 8" descr="image.png"/>
          <p:cNvPicPr>
            <a:picLocks noChangeAspect="1"/>
          </p:cNvPicPr>
          <p:nvPr/>
        </p:nvPicPr>
        <p:blipFill>
          <a:blip r:embed="rId2" cstate="print"/>
          <a:srcRect/>
          <a:stretch>
            <a:fillRect/>
          </a:stretch>
        </p:blipFill>
        <p:spPr bwMode="auto">
          <a:xfrm>
            <a:off x="251520" y="5339209"/>
            <a:ext cx="1656184" cy="996738"/>
          </a:xfrm>
          <a:prstGeom prst="rect">
            <a:avLst/>
          </a:prstGeom>
          <a:noFill/>
          <a:ln w="12700">
            <a:noFill/>
            <a:miter lim="0"/>
            <a:headEnd/>
            <a:tailEnd/>
          </a:ln>
        </p:spPr>
      </p:pic>
      <p:pic>
        <p:nvPicPr>
          <p:cNvPr id="9218" name="Picture 2" descr="http://antidotesite.com/wp-content/uploads/greenhouse_small1.jpg"/>
          <p:cNvPicPr>
            <a:picLocks noChangeAspect="1" noChangeArrowheads="1"/>
          </p:cNvPicPr>
          <p:nvPr/>
        </p:nvPicPr>
        <p:blipFill>
          <a:blip r:embed="rId3" cstate="print"/>
          <a:srcRect/>
          <a:stretch>
            <a:fillRect/>
          </a:stretch>
        </p:blipFill>
        <p:spPr bwMode="auto">
          <a:xfrm>
            <a:off x="2411760" y="5301208"/>
            <a:ext cx="1584176" cy="9889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The Impossible Hamster</a:t>
            </a:r>
            <a:endParaRPr lang="en-GB" dirty="0"/>
          </a:p>
        </p:txBody>
      </p:sp>
      <p:sp>
        <p:nvSpPr>
          <p:cNvPr id="16387" name="Rectangle 3"/>
          <p:cNvSpPr>
            <a:spLocks noChangeArrowheads="1"/>
          </p:cNvSpPr>
          <p:nvPr/>
        </p:nvSpPr>
        <p:spPr bwMode="auto">
          <a:xfrm>
            <a:off x="971550" y="1484313"/>
            <a:ext cx="5976938" cy="523875"/>
          </a:xfrm>
          <a:prstGeom prst="rect">
            <a:avLst/>
          </a:prstGeom>
          <a:noFill/>
          <a:ln w="9525">
            <a:noFill/>
            <a:miter lim="800000"/>
            <a:headEnd/>
            <a:tailEnd/>
          </a:ln>
        </p:spPr>
        <p:txBody>
          <a:bodyPr>
            <a:spAutoFit/>
          </a:bodyPr>
          <a:lstStyle/>
          <a:p>
            <a:r>
              <a:rPr lang="en-GB" sz="2800" dirty="0">
                <a:hlinkClick r:id="rId2"/>
              </a:rPr>
              <a:t>http://vimeo.com/8947526</a:t>
            </a:r>
            <a:endParaRPr lang="en-GB" sz="2800" dirty="0"/>
          </a:p>
        </p:txBody>
      </p:sp>
      <p:pic>
        <p:nvPicPr>
          <p:cNvPr id="16388" name="Picture 2"/>
          <p:cNvPicPr>
            <a:picLocks noGrp="1" noChangeAspect="1" noChangeArrowheads="1"/>
          </p:cNvPicPr>
          <p:nvPr>
            <p:ph idx="1"/>
          </p:nvPr>
        </p:nvPicPr>
        <p:blipFill>
          <a:blip r:embed="rId3" cstate="print"/>
          <a:srcRect/>
          <a:stretch>
            <a:fillRect/>
          </a:stretch>
        </p:blipFill>
        <p:spPr>
          <a:xfrm>
            <a:off x="1476375" y="2565400"/>
            <a:ext cx="6326188" cy="35750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4427984" y="1600200"/>
            <a:ext cx="4258816" cy="4525963"/>
          </a:xfrm>
        </p:spPr>
        <p:txBody>
          <a:bodyPr>
            <a:normAutofit lnSpcReduction="10000"/>
          </a:bodyPr>
          <a:lstStyle/>
          <a:p>
            <a:r>
              <a:rPr lang="en-GB" dirty="0" smtClean="0"/>
              <a:t>Why do economies grow?</a:t>
            </a:r>
          </a:p>
          <a:p>
            <a:r>
              <a:rPr lang="en-GB" dirty="0" smtClean="0"/>
              <a:t>Is it only capitalist economies that grow?</a:t>
            </a:r>
          </a:p>
          <a:p>
            <a:r>
              <a:rPr lang="en-GB" dirty="0" smtClean="0"/>
              <a:t>In your country is their such a persistent focus on growth?</a:t>
            </a:r>
          </a:p>
          <a:p>
            <a:r>
              <a:rPr lang="en-GB" dirty="0" smtClean="0"/>
              <a:t>Are the benefits of growth fairly shared?</a:t>
            </a:r>
            <a:endParaRPr lang="en-GB" dirty="0"/>
          </a:p>
        </p:txBody>
      </p:sp>
      <p:pic>
        <p:nvPicPr>
          <p:cNvPr id="41986" name="Picture 2" descr="http://sanhati.com/wp-content/uploads/2012/03/indian-economy-gdp-growth-prediction.jpg"/>
          <p:cNvPicPr>
            <a:picLocks noChangeAspect="1" noChangeArrowheads="1"/>
          </p:cNvPicPr>
          <p:nvPr/>
        </p:nvPicPr>
        <p:blipFill>
          <a:blip r:embed="rId2" cstate="print"/>
          <a:srcRect/>
          <a:stretch>
            <a:fillRect/>
          </a:stretch>
        </p:blipFill>
        <p:spPr bwMode="auto">
          <a:xfrm>
            <a:off x="611560" y="1772816"/>
            <a:ext cx="3343275" cy="33337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Can we have ‘green growth’?</a:t>
            </a:r>
            <a:endParaRPr lang="en-GB" dirty="0"/>
          </a:p>
        </p:txBody>
      </p:sp>
      <p:sp>
        <p:nvSpPr>
          <p:cNvPr id="3" name="Content Placeholder 2"/>
          <p:cNvSpPr>
            <a:spLocks noGrp="1"/>
          </p:cNvSpPr>
          <p:nvPr>
            <p:ph idx="1"/>
          </p:nvPr>
        </p:nvSpPr>
        <p:spPr>
          <a:xfrm>
            <a:off x="457200" y="980729"/>
            <a:ext cx="8229600" cy="2592288"/>
          </a:xfrm>
        </p:spPr>
        <p:txBody>
          <a:bodyPr/>
          <a:lstStyle/>
          <a:p>
            <a:r>
              <a:rPr lang="en-GB" dirty="0" smtClean="0"/>
              <a:t>‘Green growth can cut emissions, help insulate against oil price shocks and bolster the fast-growing market for green goods and services – providing jobs, growth and prosperity</a:t>
            </a:r>
            <a:r>
              <a:rPr lang="en-GB" dirty="0" smtClean="0"/>
              <a:t>’.</a:t>
            </a:r>
          </a:p>
          <a:p>
            <a:r>
              <a:rPr lang="en-GB" sz="2000" dirty="0" smtClean="0"/>
              <a:t>Chris </a:t>
            </a:r>
            <a:r>
              <a:rPr lang="en-GB" sz="2000" dirty="0" err="1" smtClean="0"/>
              <a:t>Huhne</a:t>
            </a:r>
            <a:r>
              <a:rPr lang="en-GB" sz="2000" dirty="0" smtClean="0"/>
              <a:t>, Energy and Climate Change Secretary (DECC 2011) </a:t>
            </a:r>
            <a:endParaRPr lang="en-GB" sz="2000" dirty="0"/>
          </a:p>
        </p:txBody>
      </p:sp>
      <p:pic>
        <p:nvPicPr>
          <p:cNvPr id="4" name="Picture 2"/>
          <p:cNvPicPr>
            <a:picLocks noChangeAspect="1" noChangeArrowheads="1"/>
          </p:cNvPicPr>
          <p:nvPr/>
        </p:nvPicPr>
        <p:blipFill>
          <a:blip r:embed="rId2" cstate="print"/>
          <a:srcRect/>
          <a:stretch>
            <a:fillRect/>
          </a:stretch>
        </p:blipFill>
        <p:spPr bwMode="auto">
          <a:xfrm>
            <a:off x="2339752" y="3573016"/>
            <a:ext cx="4248150" cy="2686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Definitions I: OCED definition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Green growth is economic growth which does not impede on our natural capital (OECD 2011:4): </a:t>
            </a:r>
          </a:p>
          <a:p>
            <a:pPr>
              <a:buNone/>
            </a:pPr>
            <a:r>
              <a:rPr lang="en-GB" dirty="0" smtClean="0"/>
              <a:t>	‘We need to make growth greener, to make our economic and environmental policies more compatible and even mutually-reinforcing.  This is not just a matter of new technologies or new sources of renewable, safe energy.  It is about how we all behave every day of our lives, what we eat, what we drink, what we recycle, re-use, repair, how we produce and how we consume.’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ILO definition</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ILO’s definition says that all jobs which promote sustainable development are green jobs; points out that the definition includes, </a:t>
            </a:r>
            <a:r>
              <a:rPr lang="en-US" b="1" dirty="0" smtClean="0"/>
              <a:t>firstly</a:t>
            </a:r>
            <a:r>
              <a:rPr lang="en-US" dirty="0" smtClean="0"/>
              <a:t>, jobs which directly reduce consumption of energy and resources, protect ecosystems and biodiversity and minimize waste production and air pollution and, </a:t>
            </a:r>
            <a:r>
              <a:rPr lang="en-US" b="1" dirty="0" smtClean="0"/>
              <a:t>secondly,</a:t>
            </a:r>
            <a:r>
              <a:rPr lang="en-US" dirty="0" smtClean="0"/>
              <a:t> all jobs which reduce the environmental footprint; recognizes that, owing to the relative nature of the definition, the job potential cannot be definitively determined.  </a:t>
            </a:r>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Definitions II: UNEP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Green and decent?</a:t>
            </a:r>
          </a:p>
          <a:p>
            <a:pPr>
              <a:buNone/>
            </a:pPr>
            <a:r>
              <a:rPr lang="en-GB" dirty="0" smtClean="0"/>
              <a:t>	‘In addition to quantities of jobs, there is a range of qualitative questions, relating to occupational profiles and work skills, wage levels, and the degree to which worker representation (unionization) and workplace involvement (empowerment) are advanced or not. To fully identify, adopt, and implement green opportunities in the workplace, the active involvement of workers and unions is essential.’</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6225" y="566738"/>
            <a:ext cx="8591550" cy="5724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dirty="0" smtClean="0"/>
              <a:t>Definitions III: Shades of Green</a:t>
            </a:r>
            <a:endParaRPr lang="en-GB" dirty="0"/>
          </a:p>
        </p:txBody>
      </p:sp>
      <p:graphicFrame>
        <p:nvGraphicFramePr>
          <p:cNvPr id="4" name="Content Placeholder 3"/>
          <p:cNvGraphicFramePr>
            <a:graphicFrameLocks noGrp="1"/>
          </p:cNvGraphicFramePr>
          <p:nvPr>
            <p:ph idx="1"/>
          </p:nvPr>
        </p:nvGraphicFramePr>
        <p:xfrm>
          <a:off x="457200" y="1124745"/>
          <a:ext cx="8229600" cy="5510373"/>
        </p:xfrm>
        <a:graphic>
          <a:graphicData uri="http://schemas.openxmlformats.org/drawingml/2006/table">
            <a:tbl>
              <a:tblPr firstRow="1" bandRow="1">
                <a:tableStyleId>{5C22544A-7EE6-4342-B048-85BDC9FD1C3A}</a:tableStyleId>
              </a:tblPr>
              <a:tblGrid>
                <a:gridCol w="2057400"/>
                <a:gridCol w="2057400"/>
                <a:gridCol w="2057400"/>
                <a:gridCol w="2057400"/>
              </a:tblGrid>
              <a:tr h="661983">
                <a:tc>
                  <a:txBody>
                    <a:bodyPr/>
                    <a:lstStyle/>
                    <a:p>
                      <a:pPr>
                        <a:lnSpc>
                          <a:spcPct val="115000"/>
                        </a:lnSpc>
                        <a:spcAft>
                          <a:spcPts val="0"/>
                        </a:spcAft>
                      </a:pPr>
                      <a:endParaRPr lang="en-US"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1">
                          <a:latin typeface="Times New Roman"/>
                          <a:ea typeface="Calibri"/>
                          <a:cs typeface="Times New Roman"/>
                        </a:rPr>
                        <a:t>Deep Green </a:t>
                      </a:r>
                      <a:endParaRPr lang="en-GB" sz="2200">
                        <a:latin typeface="Calibri"/>
                        <a:ea typeface="Calibri"/>
                        <a:cs typeface="Times New Roman"/>
                      </a:endParaRPr>
                    </a:p>
                  </a:txBody>
                  <a:tcPr marL="68580" marR="68580" marT="0" marB="0"/>
                </a:tc>
                <a:tc>
                  <a:txBody>
                    <a:bodyPr/>
                    <a:lstStyle/>
                    <a:p>
                      <a:pPr>
                        <a:lnSpc>
                          <a:spcPct val="115000"/>
                        </a:lnSpc>
                        <a:spcAft>
                          <a:spcPts val="0"/>
                        </a:spcAft>
                      </a:pPr>
                      <a:r>
                        <a:rPr lang="en-US" sz="2200" b="1">
                          <a:latin typeface="Times New Roman"/>
                          <a:ea typeface="Calibri"/>
                          <a:cs typeface="Times New Roman"/>
                        </a:rPr>
                        <a:t>Mid Green</a:t>
                      </a:r>
                      <a:endParaRPr lang="en-GB" sz="2200">
                        <a:latin typeface="Calibri"/>
                        <a:ea typeface="Calibri"/>
                        <a:cs typeface="Times New Roman"/>
                      </a:endParaRPr>
                    </a:p>
                  </a:txBody>
                  <a:tcPr marL="68580" marR="68580" marT="0" marB="0"/>
                </a:tc>
                <a:tc>
                  <a:txBody>
                    <a:bodyPr/>
                    <a:lstStyle/>
                    <a:p>
                      <a:pPr>
                        <a:lnSpc>
                          <a:spcPct val="115000"/>
                        </a:lnSpc>
                        <a:spcAft>
                          <a:spcPts val="0"/>
                        </a:spcAft>
                      </a:pPr>
                      <a:r>
                        <a:rPr lang="en-US" sz="2200" b="1">
                          <a:latin typeface="Times New Roman"/>
                          <a:ea typeface="Calibri"/>
                          <a:cs typeface="Times New Roman"/>
                        </a:rPr>
                        <a:t>Light Green</a:t>
                      </a:r>
                      <a:endParaRPr lang="en-GB" sz="2200">
                        <a:latin typeface="Calibri"/>
                        <a:ea typeface="Calibri"/>
                        <a:cs typeface="Times New Roman"/>
                      </a:endParaRPr>
                    </a:p>
                  </a:txBody>
                  <a:tcPr marL="68580" marR="68580" marT="0" marB="0"/>
                </a:tc>
              </a:tr>
              <a:tr h="364509">
                <a:tc>
                  <a:txBody>
                    <a:bodyPr/>
                    <a:lstStyle/>
                    <a:p>
                      <a:pPr>
                        <a:lnSpc>
                          <a:spcPct val="115000"/>
                        </a:lnSpc>
                        <a:spcAft>
                          <a:spcPts val="0"/>
                        </a:spcAft>
                      </a:pPr>
                      <a:r>
                        <a:rPr lang="en-US" sz="2200" i="1">
                          <a:latin typeface="Times New Roman"/>
                          <a:ea typeface="Calibri"/>
                          <a:cs typeface="Times New Roman"/>
                        </a:rPr>
                        <a:t>Mode</a:t>
                      </a:r>
                      <a:endParaRPr lang="en-GB" sz="220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Proactive</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integrative</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reactive</a:t>
                      </a:r>
                      <a:endParaRPr lang="en-GB" sz="2200" b="0">
                        <a:latin typeface="Calibri"/>
                        <a:ea typeface="Calibri"/>
                        <a:cs typeface="Times New Roman"/>
                      </a:endParaRPr>
                    </a:p>
                  </a:txBody>
                  <a:tcPr marL="68580" marR="68580" marT="0" marB="0"/>
                </a:tc>
              </a:tr>
              <a:tr h="729018">
                <a:tc>
                  <a:txBody>
                    <a:bodyPr/>
                    <a:lstStyle/>
                    <a:p>
                      <a:pPr>
                        <a:lnSpc>
                          <a:spcPct val="115000"/>
                        </a:lnSpc>
                        <a:spcAft>
                          <a:spcPts val="0"/>
                        </a:spcAft>
                      </a:pPr>
                      <a:r>
                        <a:rPr lang="en-US" sz="2200" i="1" dirty="0" smtClean="0">
                          <a:latin typeface="Times New Roman"/>
                          <a:ea typeface="Calibri"/>
                          <a:cs typeface="Times New Roman"/>
                        </a:rPr>
                        <a:t>Scope</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long term</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Intermediate term</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short term</a:t>
                      </a:r>
                      <a:endParaRPr lang="en-GB" sz="2200" b="0">
                        <a:latin typeface="Calibri"/>
                        <a:ea typeface="Calibri"/>
                        <a:cs typeface="Times New Roman"/>
                      </a:endParaRPr>
                    </a:p>
                  </a:txBody>
                  <a:tcPr marL="68580" marR="68580" marT="0" marB="0"/>
                </a:tc>
              </a:tr>
              <a:tr h="364509">
                <a:tc>
                  <a:txBody>
                    <a:bodyPr/>
                    <a:lstStyle/>
                    <a:p>
                      <a:pPr>
                        <a:lnSpc>
                          <a:spcPct val="115000"/>
                        </a:lnSpc>
                        <a:spcAft>
                          <a:spcPts val="0"/>
                        </a:spcAft>
                      </a:pPr>
                      <a:r>
                        <a:rPr lang="en-US" sz="2200" i="1" dirty="0" smtClean="0">
                          <a:latin typeface="Times New Roman"/>
                          <a:ea typeface="Calibri"/>
                          <a:cs typeface="Times New Roman"/>
                        </a:rPr>
                        <a:t>Nature</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transforming</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reforming</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conforming</a:t>
                      </a:r>
                      <a:endParaRPr lang="en-GB" sz="2200" b="0">
                        <a:latin typeface="Calibri"/>
                        <a:ea typeface="Calibri"/>
                        <a:cs typeface="Times New Roman"/>
                      </a:endParaRPr>
                    </a:p>
                  </a:txBody>
                  <a:tcPr marL="68580" marR="68580" marT="0" marB="0"/>
                </a:tc>
              </a:tr>
              <a:tr h="729018">
                <a:tc>
                  <a:txBody>
                    <a:bodyPr/>
                    <a:lstStyle/>
                    <a:p>
                      <a:pPr>
                        <a:lnSpc>
                          <a:spcPct val="115000"/>
                        </a:lnSpc>
                        <a:spcAft>
                          <a:spcPts val="0"/>
                        </a:spcAft>
                      </a:pPr>
                      <a:r>
                        <a:rPr lang="en-US" sz="2200" i="1" dirty="0" smtClean="0">
                          <a:latin typeface="Times New Roman"/>
                          <a:ea typeface="Calibri"/>
                          <a:cs typeface="Times New Roman"/>
                        </a:rPr>
                        <a:t>Objective</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dirty="0">
                          <a:latin typeface="Times New Roman"/>
                          <a:ea typeface="Calibri"/>
                          <a:cs typeface="Times New Roman"/>
                        </a:rPr>
                        <a:t>redefine growth</a:t>
                      </a:r>
                      <a:endParaRPr lang="en-GB" sz="2200" b="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‘ecologise’ growth</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enhance growth</a:t>
                      </a:r>
                      <a:endParaRPr lang="en-GB" sz="2200" b="0">
                        <a:latin typeface="Calibri"/>
                        <a:ea typeface="Calibri"/>
                        <a:cs typeface="Times New Roman"/>
                      </a:endParaRPr>
                    </a:p>
                  </a:txBody>
                  <a:tcPr marL="68580" marR="68580" marT="0" marB="0"/>
                </a:tc>
              </a:tr>
              <a:tr h="729018">
                <a:tc>
                  <a:txBody>
                    <a:bodyPr/>
                    <a:lstStyle/>
                    <a:p>
                      <a:pPr>
                        <a:lnSpc>
                          <a:spcPct val="115000"/>
                        </a:lnSpc>
                        <a:spcAft>
                          <a:spcPts val="0"/>
                        </a:spcAft>
                      </a:pPr>
                      <a:r>
                        <a:rPr lang="en-US" sz="2200" i="1" dirty="0" smtClean="0">
                          <a:latin typeface="Times New Roman"/>
                          <a:ea typeface="Calibri"/>
                          <a:cs typeface="Times New Roman"/>
                        </a:rPr>
                        <a:t>Operation</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rejectionist</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reinventionist</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accommodationist</a:t>
                      </a:r>
                      <a:endParaRPr lang="en-GB" sz="2200" b="0">
                        <a:latin typeface="Calibri"/>
                        <a:ea typeface="Calibri"/>
                        <a:cs typeface="Times New Roman"/>
                      </a:endParaRPr>
                    </a:p>
                  </a:txBody>
                  <a:tcPr marL="68580" marR="68580" marT="0" marB="0"/>
                </a:tc>
              </a:tr>
              <a:tr h="729018">
                <a:tc>
                  <a:txBody>
                    <a:bodyPr/>
                    <a:lstStyle/>
                    <a:p>
                      <a:pPr>
                        <a:lnSpc>
                          <a:spcPct val="115000"/>
                        </a:lnSpc>
                        <a:spcAft>
                          <a:spcPts val="0"/>
                        </a:spcAft>
                      </a:pPr>
                      <a:r>
                        <a:rPr lang="en-US" sz="2200" i="1" dirty="0" smtClean="0">
                          <a:latin typeface="Times New Roman"/>
                          <a:ea typeface="Calibri"/>
                          <a:cs typeface="Times New Roman"/>
                        </a:rPr>
                        <a:t>Aim</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ecological sustainability</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ecological modernity</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sustainable development</a:t>
                      </a:r>
                      <a:endParaRPr lang="en-GB" sz="2200" b="0">
                        <a:latin typeface="Calibri"/>
                        <a:ea typeface="Calibri"/>
                        <a:cs typeface="Times New Roman"/>
                      </a:endParaRPr>
                    </a:p>
                  </a:txBody>
                  <a:tcPr marL="68580" marR="68580" marT="0" marB="0"/>
                </a:tc>
              </a:tr>
              <a:tr h="1093527">
                <a:tc>
                  <a:txBody>
                    <a:bodyPr/>
                    <a:lstStyle/>
                    <a:p>
                      <a:pPr>
                        <a:lnSpc>
                          <a:spcPct val="115000"/>
                        </a:lnSpc>
                        <a:spcAft>
                          <a:spcPts val="0"/>
                        </a:spcAft>
                      </a:pPr>
                      <a:r>
                        <a:rPr lang="en-US" sz="2200" i="1" dirty="0" smtClean="0">
                          <a:latin typeface="Times New Roman"/>
                          <a:ea typeface="Calibri"/>
                          <a:cs typeface="Times New Roman"/>
                        </a:rPr>
                        <a:t>Jobs</a:t>
                      </a:r>
                      <a:endParaRPr lang="en-GB" sz="2200" dirty="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preserving nature</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a:latin typeface="Times New Roman"/>
                          <a:ea typeface="Calibri"/>
                          <a:cs typeface="Times New Roman"/>
                        </a:rPr>
                        <a:t>greening industry</a:t>
                      </a:r>
                      <a:endParaRPr lang="en-GB" sz="2200" b="0">
                        <a:latin typeface="Calibri"/>
                        <a:ea typeface="Calibri"/>
                        <a:cs typeface="Times New Roman"/>
                      </a:endParaRPr>
                    </a:p>
                  </a:txBody>
                  <a:tcPr marL="68580" marR="68580" marT="0" marB="0"/>
                </a:tc>
                <a:tc>
                  <a:txBody>
                    <a:bodyPr/>
                    <a:lstStyle/>
                    <a:p>
                      <a:pPr>
                        <a:lnSpc>
                          <a:spcPct val="115000"/>
                        </a:lnSpc>
                        <a:spcAft>
                          <a:spcPts val="0"/>
                        </a:spcAft>
                      </a:pPr>
                      <a:r>
                        <a:rPr lang="en-US" sz="2200" b="0" dirty="0">
                          <a:latin typeface="Times New Roman"/>
                          <a:ea typeface="Calibri"/>
                          <a:cs typeface="Times New Roman"/>
                        </a:rPr>
                        <a:t>remedying ecological decline</a:t>
                      </a:r>
                      <a:endParaRPr lang="en-GB" sz="2200" b="0" dirty="0">
                        <a:latin typeface="Calibri"/>
                        <a:ea typeface="Calibri"/>
                        <a:cs typeface="Times New Roman"/>
                      </a:endParaRPr>
                    </a:p>
                  </a:txBody>
                  <a:tcPr marL="68580" marR="68580"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GB" dirty="0" smtClean="0">
                <a:solidFill>
                  <a:schemeClr val="bg1"/>
                </a:solidFill>
              </a:rPr>
              <a:t>Farewell to Thrift</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‘the whole system of an increasing productivity, plus inflation, plus a rising standard of material living, plus high-pressure advertising and salesmanship, plus mass communications, plus cultural democracy and the creation of the mass mind, the mass man’</a:t>
            </a:r>
          </a:p>
          <a:p>
            <a:pPr algn="r"/>
            <a:r>
              <a:rPr lang="en-GB" dirty="0" smtClean="0"/>
              <a:t>J. B. Priestley, 1955</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Built-in obsolescence</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Phoebus Cartel</a:t>
            </a:r>
          </a:p>
          <a:p>
            <a:r>
              <a:rPr lang="en-GB" dirty="0" smtClean="0"/>
              <a:t>World’s leading light-bulb manufacturers agreed to reduce the maximum life of a light-bulb to 1000 hours from the 2500 hours that Edison had already managed.</a:t>
            </a:r>
          </a:p>
          <a:p>
            <a:r>
              <a:rPr lang="en-GB" dirty="0" smtClean="0"/>
              <a:t>The oldest light-bulb in the world is still in place at the Livermore Fire Station in California: it is 110 years old.</a:t>
            </a:r>
            <a:endParaRPr lang="en-GB" dirty="0"/>
          </a:p>
        </p:txBody>
      </p:sp>
      <p:pic>
        <p:nvPicPr>
          <p:cNvPr id="5" name="Picture 5"/>
          <p:cNvPicPr>
            <a:picLocks noGrp="1" noChangeAspect="1" noChangeArrowheads="1"/>
          </p:cNvPicPr>
          <p:nvPr>
            <p:ph sz="half" idx="2"/>
          </p:nvPr>
        </p:nvPicPr>
        <p:blipFill>
          <a:blip r:embed="rId2" cstate="print"/>
          <a:srcRect/>
          <a:stretch>
            <a:fillRect/>
          </a:stretch>
        </p:blipFill>
        <p:spPr>
          <a:xfrm>
            <a:off x="4608734" y="2191294"/>
            <a:ext cx="4139730" cy="3325937"/>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74638"/>
            <a:ext cx="4546848" cy="1143000"/>
          </a:xfrm>
          <a:solidFill>
            <a:schemeClr val="accent3">
              <a:lumMod val="75000"/>
            </a:schemeClr>
          </a:solidFill>
        </p:spPr>
        <p:txBody>
          <a:bodyPr>
            <a:normAutofit fontScale="90000"/>
          </a:bodyPr>
          <a:lstStyle/>
          <a:p>
            <a:r>
              <a:rPr lang="en-GB" dirty="0" smtClean="0"/>
              <a:t>The Last Great Depression</a:t>
            </a:r>
            <a:endParaRPr lang="en-GB" dirty="0"/>
          </a:p>
        </p:txBody>
      </p:sp>
      <p:sp>
        <p:nvSpPr>
          <p:cNvPr id="3" name="Content Placeholder 2"/>
          <p:cNvSpPr>
            <a:spLocks noGrp="1"/>
          </p:cNvSpPr>
          <p:nvPr>
            <p:ph idx="1"/>
          </p:nvPr>
        </p:nvSpPr>
        <p:spPr>
          <a:xfrm>
            <a:off x="4139952" y="1600200"/>
            <a:ext cx="4546848" cy="4525963"/>
          </a:xfrm>
        </p:spPr>
        <p:txBody>
          <a:bodyPr/>
          <a:lstStyle/>
          <a:p>
            <a:r>
              <a:rPr lang="en-GB" dirty="0" smtClean="0"/>
              <a:t>Failure of aggregate demand</a:t>
            </a:r>
          </a:p>
          <a:p>
            <a:r>
              <a:rPr lang="en-GB" dirty="0" smtClean="0"/>
              <a:t>Repayment of debts</a:t>
            </a:r>
          </a:p>
          <a:p>
            <a:r>
              <a:rPr lang="en-GB" dirty="0" smtClean="0"/>
              <a:t>Failure of lending and borrowing</a:t>
            </a:r>
          </a:p>
          <a:p>
            <a:r>
              <a:rPr lang="en-GB" dirty="0" smtClean="0"/>
              <a:t>Recessionary spiral: ‘the death spiral’</a:t>
            </a:r>
            <a:endParaRPr lang="en-GB" dirty="0"/>
          </a:p>
        </p:txBody>
      </p:sp>
      <p:pic>
        <p:nvPicPr>
          <p:cNvPr id="23554" name="Picture 2" descr="http://farm4.staticflickr.com/3220/2822320377_5a4ed2d719_z.jpg?zz=1"/>
          <p:cNvPicPr>
            <a:picLocks noChangeAspect="1" noChangeArrowheads="1"/>
          </p:cNvPicPr>
          <p:nvPr/>
        </p:nvPicPr>
        <p:blipFill>
          <a:blip r:embed="rId2" cstate="print"/>
          <a:srcRect/>
          <a:stretch>
            <a:fillRect/>
          </a:stretch>
        </p:blipFill>
        <p:spPr bwMode="auto">
          <a:xfrm>
            <a:off x="323528" y="620688"/>
            <a:ext cx="3609975" cy="55149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GB" dirty="0" smtClean="0">
                <a:solidFill>
                  <a:schemeClr val="bg1"/>
                </a:solidFill>
              </a:rPr>
              <a:t>Growing Inequality</a:t>
            </a:r>
            <a:endParaRPr lang="en-GB" dirty="0">
              <a:solidFill>
                <a:schemeClr val="bg1"/>
              </a:solidFill>
            </a:endParaRPr>
          </a:p>
        </p:txBody>
      </p:sp>
      <p:pic>
        <p:nvPicPr>
          <p:cNvPr id="41986" name="Picture 2" descr="Average income gain"/>
          <p:cNvPicPr>
            <a:picLocks noChangeAspect="1" noChangeArrowheads="1"/>
          </p:cNvPicPr>
          <p:nvPr/>
        </p:nvPicPr>
        <p:blipFill>
          <a:blip r:embed="rId2" cstate="print"/>
          <a:srcRect/>
          <a:stretch>
            <a:fillRect/>
          </a:stretch>
        </p:blipFill>
        <p:spPr bwMode="auto">
          <a:xfrm>
            <a:off x="395535" y="1700808"/>
            <a:ext cx="7592729" cy="43924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3">
              <a:lumMod val="75000"/>
            </a:schemeClr>
          </a:solidFill>
        </p:spPr>
        <p:txBody>
          <a:bodyPr>
            <a:normAutofit/>
          </a:bodyPr>
          <a:lstStyle/>
          <a:p>
            <a:pPr>
              <a:defRPr/>
            </a:pPr>
            <a:r>
              <a:rPr lang="en-GB" dirty="0" smtClean="0">
                <a:solidFill>
                  <a:schemeClr val="bg1"/>
                </a:solidFill>
              </a:rPr>
              <a:t>Climate change is a class issue</a:t>
            </a:r>
          </a:p>
        </p:txBody>
      </p:sp>
      <p:pic>
        <p:nvPicPr>
          <p:cNvPr id="5123" name="Picture 2"/>
          <p:cNvPicPr>
            <a:picLocks noGrp="1" noChangeAspect="1" noChangeArrowheads="1"/>
          </p:cNvPicPr>
          <p:nvPr>
            <p:ph idx="1"/>
          </p:nvPr>
        </p:nvPicPr>
        <p:blipFill>
          <a:blip r:embed="rId3" cstate="print"/>
          <a:srcRect/>
          <a:stretch>
            <a:fillRect/>
          </a:stretch>
        </p:blipFill>
        <p:spPr>
          <a:xfrm>
            <a:off x="1042988" y="1628775"/>
            <a:ext cx="6910387" cy="45656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 </a:t>
            </a:r>
            <a:r>
              <a:rPr lang="en-GB" dirty="0" err="1" smtClean="0"/>
              <a:t>Neef</a:t>
            </a:r>
            <a:r>
              <a:rPr lang="en-GB" dirty="0" smtClean="0"/>
              <a:t> needs matrix</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1835696" y="1844823"/>
            <a:ext cx="5112568" cy="429455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citizenship</a:t>
            </a:r>
            <a:endParaRPr lang="en-GB"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US" i="1" dirty="0" smtClean="0"/>
              <a:t>‘environmentalism</a:t>
            </a:r>
            <a:r>
              <a:rPr lang="en-US" dirty="0" smtClean="0"/>
              <a:t> argues for a managerial approach to environmental problems, secure in the belief that they can be solved without fundamental changes in present values or patterns of production and consumption. … </a:t>
            </a:r>
            <a:r>
              <a:rPr lang="en-US" i="1" dirty="0" err="1" smtClean="0"/>
              <a:t>ecologism</a:t>
            </a:r>
            <a:r>
              <a:rPr lang="en-US" dirty="0" smtClean="0"/>
              <a:t> holds that a sustainable and fulfilling existence presupposes radical changes in our relationship with the non-human natural world, and in our mode of social and political life.’</a:t>
            </a:r>
          </a:p>
          <a:p>
            <a:r>
              <a:rPr lang="en-US" dirty="0" smtClean="0"/>
              <a:t>‘there is a consensus over the need for active ecological citizenship because of the recognition that the transition to a sustainable society requires more than institutional restructuring; it also needs a transformation in the beliefs, attitudes and </a:t>
            </a:r>
            <a:r>
              <a:rPr lang="en-US" dirty="0" err="1" smtClean="0"/>
              <a:t>behaviour</a:t>
            </a:r>
            <a:r>
              <a:rPr lang="en-US" dirty="0" smtClean="0"/>
              <a:t> of individuals’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4577" name="Object 1"/>
          <p:cNvGraphicFramePr>
            <a:graphicFrameLocks noChangeAspect="1"/>
          </p:cNvGraphicFramePr>
          <p:nvPr/>
        </p:nvGraphicFramePr>
        <p:xfrm>
          <a:off x="395536" y="404664"/>
          <a:ext cx="8316416" cy="6237312"/>
        </p:xfrm>
        <a:graphic>
          <a:graphicData uri="http://schemas.openxmlformats.org/presentationml/2006/ole">
            <p:oleObj spid="_x0000_s24577" name="Slide" r:id="rId3" imgW="4569445" imgH="3426611" progId="PowerPoint.Template.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5601" name="Object 1"/>
          <p:cNvGraphicFramePr>
            <a:graphicFrameLocks noChangeAspect="1"/>
          </p:cNvGraphicFramePr>
          <p:nvPr/>
        </p:nvGraphicFramePr>
        <p:xfrm>
          <a:off x="323528" y="188640"/>
          <a:ext cx="8508437" cy="6381328"/>
        </p:xfrm>
        <a:graphic>
          <a:graphicData uri="http://schemas.openxmlformats.org/presentationml/2006/ole">
            <p:oleObj spid="_x0000_s25601" name="Slide" r:id="rId3" imgW="4569445" imgH="3426611" progId="PowerPoint.Template.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GB" dirty="0" smtClean="0">
                <a:solidFill>
                  <a:schemeClr val="bg1"/>
                </a:solidFill>
              </a:rPr>
              <a:t>The view from No. 10</a:t>
            </a:r>
            <a:endParaRPr lang="en-GB" dirty="0">
              <a:solidFill>
                <a:schemeClr val="bg1"/>
              </a:solidFill>
            </a:endParaRPr>
          </a:p>
        </p:txBody>
      </p:sp>
      <p:pic>
        <p:nvPicPr>
          <p:cNvPr id="26626" name="Picture 2" descr="image"/>
          <p:cNvPicPr>
            <a:picLocks noGrp="1" noChangeAspect="1"/>
          </p:cNvPicPr>
          <p:nvPr>
            <p:ph idx="1"/>
          </p:nvPr>
        </p:nvPicPr>
        <p:blipFill>
          <a:blip r:embed="rId2" cstate="print"/>
          <a:srcRect/>
          <a:stretch>
            <a:fillRect/>
          </a:stretch>
        </p:blipFill>
        <p:spPr bwMode="auto">
          <a:xfrm>
            <a:off x="866207" y="1600200"/>
            <a:ext cx="7411586" cy="4525963"/>
          </a:xfrm>
          <a:prstGeom prst="rect">
            <a:avLst/>
          </a:prstGeom>
          <a:noFill/>
          <a:ln w="12700">
            <a:noFill/>
            <a:miter lim="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GB" dirty="0" smtClean="0">
                <a:solidFill>
                  <a:schemeClr val="bg1"/>
                </a:solidFill>
              </a:rPr>
              <a:t>The full picture</a:t>
            </a:r>
            <a:endParaRPr lang="en-GB" dirty="0">
              <a:solidFill>
                <a:schemeClr val="bg1"/>
              </a:solidFill>
            </a:endParaRPr>
          </a:p>
        </p:txBody>
      </p:sp>
      <p:pic>
        <p:nvPicPr>
          <p:cNvPr id="27650" name="Picture 2" descr="image"/>
          <p:cNvPicPr>
            <a:picLocks noChangeAspect="1"/>
          </p:cNvPicPr>
          <p:nvPr/>
        </p:nvPicPr>
        <p:blipFill>
          <a:blip r:embed="rId2" cstate="print"/>
          <a:srcRect/>
          <a:stretch>
            <a:fillRect/>
          </a:stretch>
        </p:blipFill>
        <p:spPr bwMode="auto">
          <a:xfrm>
            <a:off x="1187624" y="1628800"/>
            <a:ext cx="7200800" cy="4834182"/>
          </a:xfrm>
          <a:prstGeom prst="rect">
            <a:avLst/>
          </a:prstGeom>
          <a:noFill/>
          <a:ln w="12700">
            <a:noFill/>
            <a:miter lim="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fontScale="90000"/>
          </a:bodyPr>
          <a:lstStyle/>
          <a:p>
            <a:r>
              <a:rPr lang="en-GB" dirty="0" smtClean="0">
                <a:solidFill>
                  <a:schemeClr val="bg1"/>
                </a:solidFill>
              </a:rPr>
              <a:t>CO2 emissions associated with UK consumption 1990 to 2009 (</a:t>
            </a:r>
            <a:r>
              <a:rPr lang="en-GB" dirty="0" err="1" smtClean="0">
                <a:solidFill>
                  <a:schemeClr val="bg1"/>
                </a:solidFill>
              </a:rPr>
              <a:t>Defra</a:t>
            </a:r>
            <a:r>
              <a:rPr lang="en-GB" dirty="0" smtClean="0">
                <a:solidFill>
                  <a:schemeClr val="bg1"/>
                </a:solidFill>
              </a:rPr>
              <a:t>)</a:t>
            </a:r>
            <a:endParaRPr lang="en-GB" dirty="0">
              <a:solidFill>
                <a:schemeClr val="bg1"/>
              </a:solidFill>
            </a:endParaRPr>
          </a:p>
        </p:txBody>
      </p:sp>
      <p:pic>
        <p:nvPicPr>
          <p:cNvPr id="1026" name="Picture 2" descr="http://www.defra.gov.uk/statistics/files/scpt01-footprint-chart.gif"/>
          <p:cNvPicPr>
            <a:picLocks noChangeAspect="1" noChangeArrowheads="1"/>
          </p:cNvPicPr>
          <p:nvPr/>
        </p:nvPicPr>
        <p:blipFill>
          <a:blip r:embed="rId2" cstate="print"/>
          <a:srcRect/>
          <a:stretch>
            <a:fillRect/>
          </a:stretch>
        </p:blipFill>
        <p:spPr bwMode="auto">
          <a:xfrm>
            <a:off x="683568" y="2060848"/>
            <a:ext cx="7483184" cy="38164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olyp.org.uk/cartoons/consumerism/polyp_cartoon_Still_Not_Happy.jpg"/>
          <p:cNvPicPr>
            <a:picLocks noChangeAspect="1" noChangeArrowheads="1"/>
          </p:cNvPicPr>
          <p:nvPr/>
        </p:nvPicPr>
        <p:blipFill>
          <a:blip r:embed="rId2" cstate="print"/>
          <a:srcRect/>
          <a:stretch>
            <a:fillRect/>
          </a:stretch>
        </p:blipFill>
        <p:spPr bwMode="auto">
          <a:xfrm>
            <a:off x="251520" y="476672"/>
            <a:ext cx="4029075" cy="5972176"/>
          </a:xfrm>
          <a:prstGeom prst="rect">
            <a:avLst/>
          </a:prstGeom>
          <a:noFill/>
        </p:spPr>
      </p:pic>
      <p:pic>
        <p:nvPicPr>
          <p:cNvPr id="28676" name="Picture 4" descr="http://www.adbusters.org/files/imagecache/item-image-full/images/adbusters_i_shop.jpg"/>
          <p:cNvPicPr>
            <a:picLocks noChangeAspect="1" noChangeArrowheads="1"/>
          </p:cNvPicPr>
          <p:nvPr/>
        </p:nvPicPr>
        <p:blipFill>
          <a:blip r:embed="rId3" cstate="print"/>
          <a:srcRect/>
          <a:stretch>
            <a:fillRect/>
          </a:stretch>
        </p:blipFill>
        <p:spPr bwMode="auto">
          <a:xfrm>
            <a:off x="4502756" y="1556792"/>
            <a:ext cx="4060988" cy="403517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Grp="1" noChangeAspect="1" noChangeArrowheads="1"/>
          </p:cNvPicPr>
          <p:nvPr>
            <p:ph idx="1"/>
          </p:nvPr>
        </p:nvPicPr>
        <p:blipFill>
          <a:blip r:embed="rId3" cstate="print"/>
          <a:srcRect/>
          <a:stretch>
            <a:fillRect/>
          </a:stretch>
        </p:blipFill>
        <p:spPr>
          <a:xfrm>
            <a:off x="2063750" y="1600200"/>
            <a:ext cx="5016500" cy="4525963"/>
          </a:xfrm>
          <a:noFill/>
        </p:spPr>
      </p:pic>
      <p:sp>
        <p:nvSpPr>
          <p:cNvPr id="6147" name="Title 1"/>
          <p:cNvSpPr>
            <a:spLocks noGrp="1"/>
          </p:cNvSpPr>
          <p:nvPr>
            <p:ph type="title"/>
          </p:nvPr>
        </p:nvSpPr>
        <p:spPr>
          <a:xfrm>
            <a:off x="457200" y="188913"/>
            <a:ext cx="8229600" cy="1228725"/>
          </a:xfrm>
          <a:solidFill>
            <a:srgbClr val="336600"/>
          </a:solidFill>
        </p:spPr>
        <p:txBody>
          <a:bodyPr>
            <a:normAutofit fontScale="90000"/>
          </a:bodyPr>
          <a:lstStyle/>
          <a:p>
            <a:r>
              <a:rPr lang="en-GB" smtClean="0">
                <a:solidFill>
                  <a:schemeClr val="bg1"/>
                </a:solidFill>
              </a:rPr>
              <a:t>But perhaps a rest from growth isn’t such a bad thing . .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854</Words>
  <Application>Microsoft Office PowerPoint</Application>
  <PresentationFormat>On-screen Show (4:3)</PresentationFormat>
  <Paragraphs>96</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Slide</vt:lpstr>
      <vt:lpstr>The Green Paradox of Thrift</vt:lpstr>
      <vt:lpstr>The Last Great Depression</vt:lpstr>
      <vt:lpstr>Slide 3</vt:lpstr>
      <vt:lpstr>Slide 4</vt:lpstr>
      <vt:lpstr>The view from No. 10</vt:lpstr>
      <vt:lpstr>The full picture</vt:lpstr>
      <vt:lpstr>CO2 emissions associated with UK consumption 1990 to 2009 (Defra)</vt:lpstr>
      <vt:lpstr>Slide 8</vt:lpstr>
      <vt:lpstr>But perhaps a rest from growth isn’t such a bad thing . . .?</vt:lpstr>
      <vt:lpstr>The Impossible Hamster</vt:lpstr>
      <vt:lpstr>Questions</vt:lpstr>
      <vt:lpstr>Can we have ‘green growth’?</vt:lpstr>
      <vt:lpstr>Definitions I: OCED definition</vt:lpstr>
      <vt:lpstr>ILO definition</vt:lpstr>
      <vt:lpstr>Definitions II: UNEP</vt:lpstr>
      <vt:lpstr>Slide 16</vt:lpstr>
      <vt:lpstr>Definitions III: Shades of Green</vt:lpstr>
      <vt:lpstr>Farewell to Thrift</vt:lpstr>
      <vt:lpstr>Built-in obsolescence</vt:lpstr>
      <vt:lpstr>Growing Inequality</vt:lpstr>
      <vt:lpstr>Climate change is a class issue</vt:lpstr>
      <vt:lpstr>Max Neef needs matrix</vt:lpstr>
      <vt:lpstr>Ecological citizenship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Caring, Sharing Co-op</dc:title>
  <dc:creator>Molly Scott Cato</dc:creator>
  <cp:lastModifiedBy>Molly Scott Cato</cp:lastModifiedBy>
  <cp:revision>18</cp:revision>
  <dcterms:created xsi:type="dcterms:W3CDTF">2012-05-16T06:38:53Z</dcterms:created>
  <dcterms:modified xsi:type="dcterms:W3CDTF">2012-10-06T16:22:40Z</dcterms:modified>
</cp:coreProperties>
</file>