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5" r:id="rId19"/>
    <p:sldId id="276" r:id="rId20"/>
    <p:sldId id="272" r:id="rId21"/>
    <p:sldId id="273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1524" y="-25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3BA5B-12A4-478F-B7DF-98C5C9769569}" type="datetimeFigureOut">
              <a:rPr lang="en-US"/>
              <a:pPr>
                <a:defRPr/>
              </a:pPr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2132C-9765-46E4-AA38-BBEA5C3A27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87D82-96F3-47A5-B139-609AED355A17}" type="datetimeFigureOut">
              <a:rPr lang="en-US"/>
              <a:pPr>
                <a:defRPr/>
              </a:pPr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71CCA-07A8-4813-89E9-D02F4ADD08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BC871-2349-4271-8F49-3EEFF35FF1AB}" type="datetimeFigureOut">
              <a:rPr lang="en-US"/>
              <a:pPr>
                <a:defRPr/>
              </a:pPr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D4332-855F-4DF1-B4C7-A7B8620789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BBBF5-BA2A-4F77-9334-0B5E6EC53B41}" type="datetimeFigureOut">
              <a:rPr lang="en-US"/>
              <a:pPr>
                <a:defRPr/>
              </a:pPr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51E7D-29C0-4080-A1BC-C968FB1A35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23657-FE1C-4CAD-8CAE-7F76A2007717}" type="datetimeFigureOut">
              <a:rPr lang="en-US"/>
              <a:pPr>
                <a:defRPr/>
              </a:pPr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96FAC-A5B0-4D6A-B75E-CBFB3D77EA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ABFD9-8325-40E0-B606-715D6769D673}" type="datetimeFigureOut">
              <a:rPr lang="en-US"/>
              <a:pPr>
                <a:defRPr/>
              </a:pPr>
              <a:t>10/22/2012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A8F4B-808E-415B-8F4E-AABB879C6E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42A38-ECA3-4D81-A146-9A6902097D45}" type="datetimeFigureOut">
              <a:rPr lang="en-US"/>
              <a:pPr>
                <a:defRPr/>
              </a:pPr>
              <a:t>10/22/2012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81088-3699-42A4-8328-75E249A949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AF8FB-F4B8-4090-8767-F00F861F3B8C}" type="datetimeFigureOut">
              <a:rPr lang="en-US"/>
              <a:pPr>
                <a:defRPr/>
              </a:pPr>
              <a:t>10/22/2012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74A38-2B52-4998-8A78-22146FE80D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2E43F-0AEA-4B67-9EDA-D94AF140BBBA}" type="datetimeFigureOut">
              <a:rPr lang="en-US"/>
              <a:pPr>
                <a:defRPr/>
              </a:pPr>
              <a:t>10/22/2012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C2DB2-45A9-4CB3-BE43-5E21FD684B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68511-D6E6-426D-9B20-CFB67215A931}" type="datetimeFigureOut">
              <a:rPr lang="en-US"/>
              <a:pPr>
                <a:defRPr/>
              </a:pPr>
              <a:t>10/22/2012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ED925-EF73-4CE9-930B-867367718D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611E0-F526-409B-98C7-5654FA1B59EE}" type="datetimeFigureOut">
              <a:rPr lang="en-US"/>
              <a:pPr>
                <a:defRPr/>
              </a:pPr>
              <a:t>10/22/2012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95199-A2A7-4D9C-ABF4-06ACAFF30D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F3B4DC1-5400-4260-8BD2-E03E9249379F}" type="datetimeFigureOut">
              <a:rPr lang="en-US"/>
              <a:pPr>
                <a:defRPr/>
              </a:pPr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B0714CE-9D43-4411-8BA5-9005EB2E5F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u="sng" smtClean="0"/>
              <a:t>Ethnicity and Ethnic conflict </a:t>
            </a:r>
            <a:endParaRPr 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 err="1" smtClean="0"/>
              <a:t>Zinaida</a:t>
            </a:r>
            <a:r>
              <a:rPr lang="en-US" dirty="0" smtClean="0"/>
              <a:t> </a:t>
            </a:r>
            <a:r>
              <a:rPr lang="en-US" dirty="0" err="1" smtClean="0"/>
              <a:t>Shevchuk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Ethnic Identity 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5. Attachment to a specific territory and to a particular land. </a:t>
            </a:r>
          </a:p>
          <a:p>
            <a:pPr eaLnBrk="1" hangingPunct="1"/>
            <a:r>
              <a:rPr lang="en-US" smtClean="0"/>
              <a:t>- even if exiled </a:t>
            </a:r>
          </a:p>
          <a:p>
            <a:pPr eaLnBrk="1" hangingPunct="1"/>
            <a:r>
              <a:rPr lang="en-US" smtClean="0"/>
              <a:t>Crucial is not the possession of the homeland, but the sense of mutual belonging, even from afar.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Ethnic identity 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6. Solidarity </a:t>
            </a:r>
          </a:p>
          <a:p>
            <a:pPr eaLnBrk="1" hangingPunct="1"/>
            <a:r>
              <a:rPr lang="en-US" smtClean="0"/>
              <a:t>-equal sense of ethnic belonging to the community. 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Task of nationalism is to turn ethnic categories (collectively self-aware) into ethnic communities and ethnic communities into ethnic nations.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? 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By what processes are ethnic identities transformed to ethnic communities and ethnic nation?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1. “Vernacular mobilization” – rediscovery by ethnic of traditions, customs, memories, symbols and language to wider strata of the designated population. 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dirty="0" smtClean="0"/>
              <a:t>Elevating a formerly “low” oral culture and language to the status of a “high” literary culture. 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dirty="0" smtClean="0"/>
              <a:t>Through the compilation of dictionaries, grammars, and philological treaties, ethnic elites have modernized and regenerated peasant languages and cultures. 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dirty="0" smtClean="0"/>
              <a:t>Example: the Czech, Finnish and Ukrainian languages and cultures – initially peripheral and neglected.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2. “Cultural politicization” of the vernacular heritage. 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Transform the </a:t>
            </a:r>
            <a:r>
              <a:rPr lang="en-US" dirty="0" err="1" smtClean="0"/>
              <a:t>ethnie</a:t>
            </a:r>
            <a:r>
              <a:rPr lang="en-US" dirty="0" smtClean="0"/>
              <a:t> into a would-be nation and treat community’s cultural heritage as a political resource. 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Politicization of cultures linked to a living ethnic past and combined with an </a:t>
            </a:r>
            <a:r>
              <a:rPr lang="en-US" dirty="0" err="1" smtClean="0"/>
              <a:t>ethnohistorical</a:t>
            </a:r>
            <a:r>
              <a:rPr lang="en-US" dirty="0" smtClean="0"/>
              <a:t> tradition – explosive </a:t>
            </a:r>
            <a:r>
              <a:rPr lang="en-US" dirty="0" err="1" smtClean="0"/>
              <a:t>ethnonational</a:t>
            </a:r>
            <a:r>
              <a:rPr lang="en-US" dirty="0" smtClean="0"/>
              <a:t> energy that is frequently tapped by ethnic nationalism.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3. “Ethnic purification” – the process begins with return to a popular vernacular culture, which is used for political purposes, and injects a belief in the sanctity of that culture. 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To preserve the culture, it must be kept unadulterated – it must be purged and purified. 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It must be kept away from undesirable influences through the relegation, segregation, expulsion, deportation and even extermination of aliens. 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role of ethnicity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Anthony Smith 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1. Ethnic category must be transformed to ethnic community. 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2. Ethnic nationalism must have spread to the relevant area of the globe. 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3. The </a:t>
            </a:r>
            <a:r>
              <a:rPr lang="en-US" dirty="0" err="1" smtClean="0"/>
              <a:t>ethnie</a:t>
            </a:r>
            <a:r>
              <a:rPr lang="en-US" dirty="0" smtClean="0"/>
              <a:t> must have produces a stratum of ethnic intellectuals and an intelligentsia that will apply the ideals of national self-determination to the </a:t>
            </a:r>
            <a:r>
              <a:rPr lang="en-US" dirty="0" err="1" smtClean="0"/>
              <a:t>ethnie</a:t>
            </a:r>
            <a:r>
              <a:rPr lang="en-US" dirty="0" smtClean="0"/>
              <a:t>. 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Scholars have to identify the factors that can ignite ethnic differences and transform them into conflict between self-aware </a:t>
            </a:r>
            <a:r>
              <a:rPr lang="en-US" dirty="0" err="1" smtClean="0"/>
              <a:t>ethnies</a:t>
            </a:r>
            <a:r>
              <a:rPr lang="en-US" dirty="0" smtClean="0"/>
              <a:t> intent on national self-determination.  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Stuart J. Kaufman – theory of ethnic conflict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Ethnic appeals may lead to violent escalation only if a group fears that </a:t>
            </a:r>
            <a:r>
              <a:rPr lang="en-US" dirty="0" smtClean="0"/>
              <a:t>its</a:t>
            </a:r>
            <a:r>
              <a:rPr lang="en-US" dirty="0"/>
              <a:t> </a:t>
            </a:r>
            <a:r>
              <a:rPr lang="en-US" dirty="0" smtClean="0"/>
              <a:t>existence </a:t>
            </a:r>
            <a:r>
              <a:rPr lang="en-US" dirty="0"/>
              <a:t>threatened.</a:t>
            </a:r>
            <a:r>
              <a:rPr lang="en-US" dirty="0" smtClean="0"/>
              <a:t> 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What </a:t>
            </a:r>
            <a:r>
              <a:rPr lang="en-US" dirty="0"/>
              <a:t>matters is the ability to evoke vertical escalation “our group is in danger”.</a:t>
            </a:r>
            <a:r>
              <a:rPr lang="en-US" dirty="0" smtClean="0"/>
              <a:t> 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The </a:t>
            </a:r>
            <a:r>
              <a:rPr lang="en-US" dirty="0"/>
              <a:t>next condition,</a:t>
            </a:r>
            <a:r>
              <a:rPr lang="en-US" dirty="0" smtClean="0"/>
              <a:t> is </a:t>
            </a:r>
            <a:r>
              <a:rPr lang="en-US" dirty="0"/>
              <a:t>political opportunity. This consist of two elements,</a:t>
            </a:r>
            <a:r>
              <a:rPr lang="en-US" dirty="0" smtClean="0"/>
              <a:t> 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dirty="0" smtClean="0"/>
              <a:t>first</a:t>
            </a:r>
            <a:r>
              <a:rPr lang="en-US" dirty="0"/>
              <a:t>, there must be sufficient political space (weakening or state breakdown, or support from external power</a:t>
            </a:r>
            <a:r>
              <a:rPr lang="en-US" dirty="0" smtClean="0"/>
              <a:t>)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dirty="0" err="1" smtClean="0"/>
              <a:t>secondn</a:t>
            </a:r>
            <a:r>
              <a:rPr lang="en-US" dirty="0" smtClean="0"/>
              <a:t>, </a:t>
            </a:r>
            <a:r>
              <a:rPr lang="en-US" dirty="0"/>
              <a:t>a territorial base (for successful mobilization, ethnic groups are either territorially concentrated in some region or they have a territorial base in neighboring country).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Stuart J. Kaufman – theory of ethnic conflict </a:t>
            </a:r>
            <a:endParaRPr lang="en-US" dirty="0"/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Ethnic conflict involves three dynamics: 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- mass hostility, </a:t>
            </a:r>
          </a:p>
          <a:p>
            <a:pPr eaLnBrk="1" hangingPunct="1">
              <a:buFontTx/>
              <a:buChar char="-"/>
            </a:pPr>
            <a:r>
              <a:rPr lang="en-US" smtClean="0"/>
              <a:t>chauvinist political mobilization </a:t>
            </a:r>
          </a:p>
          <a:p>
            <a:pPr eaLnBrk="1" hangingPunct="1">
              <a:buFontTx/>
              <a:buChar char="-"/>
            </a:pPr>
            <a:r>
              <a:rPr lang="en-US" smtClean="0"/>
              <a:t>a security dilemma.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 The combination and interaction of those aspects creates the spiral of escalation, if the preconditions mentioned above are present.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Stuart J. Kaufman – theory of ethnic conflict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Causal chain of ethnic conflict is following: Three preconditions are necessary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/>
              <a:t>1. Ethnic </a:t>
            </a:r>
            <a:r>
              <a:rPr lang="en-US" dirty="0"/>
              <a:t>group’s interpretation of its history justifies hostility towards others and emphasizes the need to gain special status.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/>
              <a:t>2. Fear </a:t>
            </a:r>
            <a:r>
              <a:rPr lang="en-US" dirty="0"/>
              <a:t>of group extinction is strong at the time violence breaks out</a:t>
            </a:r>
            <a:r>
              <a:rPr lang="en-US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/>
              <a:t>3. Ethnic </a:t>
            </a:r>
            <a:r>
              <a:rPr lang="en-US" dirty="0"/>
              <a:t>group has a territorial base and the opportunity to mobilize.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role of ethnicity 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After the World War II: few new states were created through ethnic secession. </a:t>
            </a:r>
          </a:p>
          <a:p>
            <a:pPr eaLnBrk="1" hangingPunct="1"/>
            <a:r>
              <a:rPr lang="en-US" smtClean="0"/>
              <a:t>Iceland, Baltic states, Singapore and Bangladesh. </a:t>
            </a:r>
          </a:p>
          <a:p>
            <a:pPr eaLnBrk="1" hangingPunct="1"/>
            <a:r>
              <a:rPr lang="en-US" smtClean="0"/>
              <a:t>Africa and Asia – through decolonization – ethnicity was not decisive factor.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pic>
        <p:nvPicPr>
          <p:cNvPr id="32771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74638"/>
            <a:ext cx="8229600" cy="657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>
          <a:xfrm>
            <a:off x="-1911350" y="-3095625"/>
            <a:ext cx="8229600" cy="1143000"/>
          </a:xfrm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-1911350" y="-2838450"/>
            <a:ext cx="8229600" cy="4883150"/>
          </a:xfrm>
        </p:spPr>
        <p:txBody>
          <a:bodyPr/>
          <a:lstStyle/>
          <a:p>
            <a:pPr eaLnBrk="1" hangingPunct="1"/>
            <a:endParaRPr lang="cs-CZ" smtClean="0"/>
          </a:p>
        </p:txBody>
      </p:sp>
      <p:pic>
        <p:nvPicPr>
          <p:cNvPr id="3379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2513" y="-301625"/>
            <a:ext cx="7832725" cy="663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6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559300" y="-11322050"/>
            <a:ext cx="3594100" cy="580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Stuart J. Kaufman – theory of ethnic conflict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3429" dirty="0"/>
              <a:t>M</a:t>
            </a:r>
            <a:r>
              <a:rPr lang="en-US" sz="3429" dirty="0" smtClean="0"/>
              <a:t>echanisms: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z="3429" dirty="0" smtClean="0"/>
              <a:t>Extreme hostility has a popular mass support. The probability of conflict increases with the ethnic group’s relative demographic size.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z="3429" dirty="0" smtClean="0"/>
              <a:t>The ethnic group glorifies its history through a one sided interpretation of its own victories and blames losses on traitors or weak leaders. Nourishing calls for revenge contributed to creating organizational structures and culture of violence.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z="3429" dirty="0" smtClean="0"/>
              <a:t>Elites </a:t>
            </a:r>
            <a:r>
              <a:rPr lang="en-US" sz="3429" dirty="0"/>
              <a:t>uses ethnic appeals, promoting fear and mass hostility and mobilization for conflict.</a:t>
            </a:r>
            <a:endParaRPr lang="en-US" sz="3429" dirty="0" smtClean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z="3429" dirty="0" smtClean="0"/>
              <a:t>A </a:t>
            </a:r>
            <a:r>
              <a:rPr lang="en-US" sz="3429" dirty="0"/>
              <a:t>security dilemma arises, in which the hostile ax by the leadership on one side leads to the radicalization of the leadership on the other.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Conclusions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Ethnic symbolism – combines ancient hatreds, manipulative elites and economic rivalry. 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Without perceived conflicts of interest, people have no reason to mobilize. 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Without emotional commitment based on hostile feelings, they lack sufficient imputes to do so. 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Without leadership, they typically lack the organization to act. 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charset="0"/>
              </a:rPr>
              <a:t>Ethnic conflict – military threat  </a:t>
            </a:r>
          </a:p>
        </p:txBody>
      </p:sp>
      <p:sp>
        <p:nvSpPr>
          <p:cNvPr id="3686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latin typeface="Arial" charset="0"/>
              </a:rPr>
              <a:t>Gap between ethnic group's inadequate capacity for collective action and acute threat to the group's military and economic security. </a:t>
            </a:r>
          </a:p>
          <a:p>
            <a:pPr eaLnBrk="1" hangingPunct="1"/>
            <a:endParaRPr lang="en-US" sz="2800" smtClean="0">
              <a:latin typeface="Arial" charset="0"/>
            </a:endParaRPr>
          </a:p>
          <a:p>
            <a:pPr eaLnBrk="1" hangingPunct="1"/>
            <a:r>
              <a:rPr lang="en-US" sz="2800" smtClean="0">
                <a:latin typeface="Arial" charset="0"/>
              </a:rPr>
              <a:t>Ethnic conflict and military threats 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„war made the state, and the state made war“ Charles Tilly. 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Example: Nagorno-Karabakh – Mutalibov's</a:t>
            </a:r>
            <a:r>
              <a:rPr lang="cs-CZ" sz="2800" smtClean="0">
                <a:latin typeface="Arial" charset="0"/>
              </a:rPr>
              <a:t> </a:t>
            </a:r>
            <a:r>
              <a:rPr lang="en-US" sz="2800" smtClean="0">
                <a:latin typeface="Arial" charset="0"/>
              </a:rPr>
              <a:t>government was changed by Abulfez Elchibey.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latin typeface="Arial" charset="0"/>
              </a:rPr>
              <a:t>Ethnic conflict – economic threat</a:t>
            </a:r>
          </a:p>
        </p:txBody>
      </p:sp>
      <p:sp>
        <p:nvSpPr>
          <p:cNvPr id="3789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charset="0"/>
              </a:rPr>
              <a:t>Rapid industrialization, introduction of market forces into nonmarket or regulated market economies and the disruption of local markets 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sz="2800" smtClean="0">
                <a:latin typeface="Arial" charset="0"/>
              </a:rPr>
              <a:t>Popular demand for state protection from the pain of adjusting to unregulated markets. 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sz="2800" smtClean="0">
                <a:latin typeface="Arial" charset="0"/>
              </a:rPr>
              <a:t>Incompatibility of mass-suffrage democracy with the adjustment shocks of laissez-faire economics. 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sz="2800" smtClean="0">
                <a:latin typeface="Arial" charset="0"/>
              </a:rPr>
              <a:t>Economic shock therapy is hard to sustain politically.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latin typeface="Arial" charset="0"/>
              </a:rPr>
              <a:t>Ethnic conflict – political participation</a:t>
            </a:r>
            <a:r>
              <a:rPr lang="cs-CZ" sz="4000" smtClean="0">
                <a:latin typeface="Arial" charset="0"/>
              </a:rPr>
              <a:t> </a:t>
            </a:r>
          </a:p>
        </p:txBody>
      </p:sp>
      <p:sp>
        <p:nvSpPr>
          <p:cNvPr id="3891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latin typeface="Arial" charset="0"/>
              </a:rPr>
              <a:t>Ethnic group claim that old elites are ineffective in meeting foreign threats and that a new, popular government is needed to pursue national interests more forcefully. 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Transition to democracy is turbulent 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„pre-democracies“ or at best „proto-democracies“ – high participation but low institutionalization that has intensified nationalist politics in the past.  </a:t>
            </a:r>
          </a:p>
          <a:p>
            <a:pPr eaLnBrk="1" hangingPunct="1"/>
            <a:endParaRPr lang="en-US" sz="28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en-US" sz="28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Ethnic conflict – Ideology</a:t>
            </a:r>
            <a:r>
              <a:rPr lang="cs-CZ" smtClean="0">
                <a:latin typeface="Arial" charset="0"/>
              </a:rPr>
              <a:t> </a:t>
            </a:r>
          </a:p>
        </p:txBody>
      </p:sp>
      <p:sp>
        <p:nvSpPr>
          <p:cNvPr id="3993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Propaganda </a:t>
            </a:r>
          </a:p>
          <a:p>
            <a:pPr eaLnBrk="1" hangingPunct="1"/>
            <a:r>
              <a:rPr lang="en-US" smtClean="0">
                <a:latin typeface="Arial" charset="0"/>
              </a:rPr>
              <a:t>Nationalistic version of history </a:t>
            </a:r>
          </a:p>
          <a:p>
            <a:pPr eaLnBrk="1" hangingPunct="1"/>
            <a:r>
              <a:rPr lang="en-US" smtClean="0">
                <a:latin typeface="Arial" charset="0"/>
              </a:rPr>
              <a:t>Mythmaking </a:t>
            </a:r>
          </a:p>
          <a:p>
            <a:pPr eaLnBrk="1" hangingPunct="1"/>
            <a:endParaRPr lang="en-US" smtClean="0">
              <a:latin typeface="Arial" charset="0"/>
            </a:endParaRPr>
          </a:p>
          <a:p>
            <a:pPr eaLnBrk="1" hangingPunct="1"/>
            <a:r>
              <a:rPr lang="en-US" smtClean="0">
                <a:latin typeface="Arial" charset="0"/>
              </a:rPr>
              <a:t>Exploit nationalist propaganda for state-building.</a:t>
            </a:r>
            <a:r>
              <a:rPr lang="cs-CZ" smtClean="0">
                <a:latin typeface="Arial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Is ethnicity a criterion for statehood? 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Is it not the superior force of the ability of states in other regions to contain the aspirations and demands of their ethnically heterogeneous population? 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Did not the Kurdish an Shi’s revolts in Iraq portend the dissolution of that state? 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Is it not the role of the Indian and Sri Lankan governments that has prevented the secession of Sikh, Naga, Kashmiri, and Tamil populations? 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Is the same true for Kurds in Iran, the Moro in Philippines, and the </a:t>
            </a:r>
            <a:r>
              <a:rPr lang="en-US" dirty="0" err="1" smtClean="0"/>
              <a:t>Uigurs</a:t>
            </a:r>
            <a:r>
              <a:rPr lang="en-US" dirty="0" smtClean="0"/>
              <a:t> and Tibetan in China? 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In Africa, are there not other ethnic candidates for autonomy and secession?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?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are the bases for ethnic nationalism? 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What are the collective ties that must be ignited by political, economic and other forces, if demands for national recognition are to emerge? 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Nature and power of ethnic nationalism – collective level of identity and community. </a:t>
            </a:r>
          </a:p>
          <a:p>
            <a:pPr eaLnBrk="1" hangingPunct="1">
              <a:buFontTx/>
              <a:buChar char="-"/>
            </a:pPr>
            <a:r>
              <a:rPr lang="en-US" smtClean="0"/>
              <a:t>Ethnie or ethnic community. </a:t>
            </a:r>
          </a:p>
          <a:p>
            <a:pPr eaLnBrk="1" hangingPunct="1">
              <a:buFontTx/>
              <a:buChar char="-"/>
            </a:pPr>
            <a:r>
              <a:rPr lang="en-US" smtClean="0"/>
              <a:t>Properties of such communities is the key to the explosive power of nationalism.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Ethnic identity 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1. Name is important – sense of community.</a:t>
            </a:r>
          </a:p>
          <a:p>
            <a:pPr eaLnBrk="1" hangingPunct="1">
              <a:buFontTx/>
              <a:buChar char="-"/>
            </a:pPr>
            <a:r>
              <a:rPr lang="en-US" smtClean="0"/>
              <a:t>Until 1960s “Islamized Slavs (Serbs and Croats), then Muslims.  </a:t>
            </a:r>
          </a:p>
          <a:p>
            <a:pPr eaLnBrk="1" hangingPunct="1">
              <a:buFontTx/>
              <a:buChar char="-"/>
            </a:pPr>
            <a:endParaRPr lang="en-US" smtClean="0"/>
          </a:p>
          <a:p>
            <a:pPr eaLnBrk="1" hangingPunct="1">
              <a:buFontTx/>
              <a:buChar char="-"/>
            </a:pPr>
            <a:r>
              <a:rPr lang="en-US" smtClean="0"/>
              <a:t>A different community, whose myth of collective ancestry was traced back to the moment of conversion to Islam. </a:t>
            </a:r>
          </a:p>
          <a:p>
            <a:pPr eaLnBrk="1" hangingPunct="1">
              <a:buFontTx/>
              <a:buChar char="-"/>
            </a:pPr>
            <a:endParaRPr lang="en-US" smtClean="0"/>
          </a:p>
          <a:p>
            <a:pPr eaLnBrk="1" hangingPunct="1">
              <a:buFontTx/>
              <a:buChar char="-"/>
            </a:pPr>
            <a:endParaRPr 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Ethnic Identity 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2. Belief or myth of common ancestry vs.  some genetic heritage. 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  <a:p>
            <a:pPr eaLnBrk="1" hangingPunct="1"/>
            <a:r>
              <a:rPr lang="en-US" smtClean="0"/>
              <a:t>Ethnicity is about belief in common origins. </a:t>
            </a:r>
          </a:p>
          <a:p>
            <a:pPr eaLnBrk="1" hangingPunct="1"/>
            <a:r>
              <a:rPr lang="en-US" smtClean="0"/>
              <a:t>Ethnie – “superfamily”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Ethnic Identity 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3. Historical memories </a:t>
            </a:r>
          </a:p>
          <a:p>
            <a:pPr eaLnBrk="1" hangingPunct="1"/>
            <a:endParaRPr lang="en-US" smtClean="0"/>
          </a:p>
          <a:p>
            <a:pPr eaLnBrk="1" hangingPunct="1">
              <a:buFont typeface="Arial" charset="0"/>
              <a:buNone/>
            </a:pPr>
            <a:r>
              <a:rPr lang="en-US" smtClean="0"/>
              <a:t>- Ethnohistorical memories of the collectivity, sources of moral inspiration to its members, selective traditions, legends about their past.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Ethnic Identity 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4. Shared culture </a:t>
            </a:r>
          </a:p>
          <a:p>
            <a:pPr eaLnBrk="1" hangingPunct="1">
              <a:buFontTx/>
              <a:buChar char="-"/>
            </a:pPr>
            <a:r>
              <a:rPr lang="en-US" smtClean="0"/>
              <a:t>dress, food, music, crafts and architecture, as well as laws, customs and institutions. </a:t>
            </a:r>
          </a:p>
          <a:p>
            <a:pPr eaLnBrk="1" hangingPunct="1">
              <a:buFontTx/>
              <a:buChar char="-"/>
            </a:pPr>
            <a:r>
              <a:rPr lang="en-US" smtClean="0"/>
              <a:t>Language and religion: separate pantheons and rituals as source of ethnic difference and conflict.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1149</Words>
  <Application>Microsoft Macintosh PowerPoint</Application>
  <PresentationFormat>Předvádění na obrazovce (4:3)</PresentationFormat>
  <Paragraphs>117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0" baseType="lpstr">
      <vt:lpstr>Arial</vt:lpstr>
      <vt:lpstr>Calibri</vt:lpstr>
      <vt:lpstr>Office Theme</vt:lpstr>
      <vt:lpstr>Ethnicity and Ethnic conflict </vt:lpstr>
      <vt:lpstr>The role of ethnicity </vt:lpstr>
      <vt:lpstr>?</vt:lpstr>
      <vt:lpstr>?</vt:lpstr>
      <vt:lpstr>Snímek 5</vt:lpstr>
      <vt:lpstr>Ethnic identity </vt:lpstr>
      <vt:lpstr>Ethnic Identity </vt:lpstr>
      <vt:lpstr>Ethnic Identity </vt:lpstr>
      <vt:lpstr>Ethnic Identity </vt:lpstr>
      <vt:lpstr>Ethnic Identity </vt:lpstr>
      <vt:lpstr>Ethnic identity </vt:lpstr>
      <vt:lpstr>? </vt:lpstr>
      <vt:lpstr>Snímek 13</vt:lpstr>
      <vt:lpstr>Snímek 14</vt:lpstr>
      <vt:lpstr>Snímek 15</vt:lpstr>
      <vt:lpstr>The role of ethnicity </vt:lpstr>
      <vt:lpstr>Stuart J. Kaufman – theory of ethnic conflict  </vt:lpstr>
      <vt:lpstr>Stuart J. Kaufman – theory of ethnic conflict </vt:lpstr>
      <vt:lpstr>Stuart J. Kaufman – theory of ethnic conflict </vt:lpstr>
      <vt:lpstr>Snímek 20</vt:lpstr>
      <vt:lpstr>Snímek 21</vt:lpstr>
      <vt:lpstr>Stuart J. Kaufman – theory of ethnic conflict </vt:lpstr>
      <vt:lpstr>Conclusions </vt:lpstr>
      <vt:lpstr>Ethnic conflict – military threat  </vt:lpstr>
      <vt:lpstr>Ethnic conflict – economic threat</vt:lpstr>
      <vt:lpstr>Ethnic conflict – political participation </vt:lpstr>
      <vt:lpstr>Ethnic conflict – Ideology </vt:lpstr>
    </vt:vector>
  </TitlesOfParts>
  <Company>Thayer Limited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Ethnicity and Ethnic conflict </dc:title>
  <dc:creator>Bradley Thayer</dc:creator>
  <cp:lastModifiedBy>ucitel</cp:lastModifiedBy>
  <cp:revision>18</cp:revision>
  <dcterms:created xsi:type="dcterms:W3CDTF">2012-10-21T16:02:58Z</dcterms:created>
  <dcterms:modified xsi:type="dcterms:W3CDTF">2012-10-22T08:07:54Z</dcterms:modified>
</cp:coreProperties>
</file>