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1A66977-B17B-45E3-9E09-C7AA204052BF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4BCB33-867E-4585-8EA8-7F6DD9CEF3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Vědecká podpora tvrzení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 seminární úkol, PSY112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 podání ruky lze usuzovat na některé osobnostní charakteristiky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Je-li stisk ruky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pevný, suchý, klidný, dost dlouhý a s očním kontaktem,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pak vzbuzuje dojem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 upřímnosti, důvěryhodnosti, </a:t>
            </a:r>
            <a:r>
              <a:rPr lang="cs-CZ" dirty="0" err="1" smtClean="0"/>
              <a:t>extraverze</a:t>
            </a:r>
            <a:r>
              <a:rPr lang="cs-CZ" dirty="0" smtClean="0"/>
              <a:t>, otevřenosti apod.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Mnoho příruček dobrého chování</a:t>
            </a:r>
          </a:p>
          <a:p>
            <a:r>
              <a:rPr lang="cs-CZ" sz="2400" dirty="0" smtClean="0"/>
              <a:t>Málo empirického výzkumu</a:t>
            </a:r>
          </a:p>
          <a:p>
            <a:r>
              <a:rPr lang="cs-CZ" sz="2400" dirty="0" smtClean="0"/>
              <a:t>přímá podpora </a:t>
            </a:r>
            <a:r>
              <a:rPr lang="cs-CZ" sz="2400" dirty="0" err="1" smtClean="0"/>
              <a:t>Chaplin</a:t>
            </a:r>
            <a:r>
              <a:rPr lang="cs-CZ" sz="2400" dirty="0" smtClean="0"/>
              <a:t>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 (2000), sekundárně </a:t>
            </a:r>
            <a:r>
              <a:rPr lang="cs-CZ" sz="2400" dirty="0" err="1" smtClean="0"/>
              <a:t>Astroem</a:t>
            </a:r>
            <a:r>
              <a:rPr lang="cs-CZ" sz="2400" dirty="0" smtClean="0"/>
              <a:t> (</a:t>
            </a:r>
            <a:r>
              <a:rPr lang="en-US" sz="2400" dirty="0" smtClean="0"/>
              <a:t>19</a:t>
            </a:r>
            <a:r>
              <a:rPr lang="cs-CZ" sz="2400" dirty="0" smtClean="0"/>
              <a:t>9</a:t>
            </a:r>
            <a:r>
              <a:rPr lang="en-US" sz="2400" dirty="0" smtClean="0"/>
              <a:t>X’</a:t>
            </a:r>
            <a:r>
              <a:rPr lang="cs-CZ" sz="2400" dirty="0" smtClean="0"/>
              <a:t>)</a:t>
            </a:r>
          </a:p>
          <a:p>
            <a:pPr marL="971550" lvl="1" indent="-514350">
              <a:buAutoNum type="arabicParenBoth"/>
            </a:pPr>
            <a:r>
              <a:rPr lang="cs-CZ" sz="2000" dirty="0" smtClean="0"/>
              <a:t>konzistence </a:t>
            </a:r>
            <a:r>
              <a:rPr lang="cs-CZ" sz="2000" dirty="0"/>
              <a:t>jedincových podání rukou napříč různými situacemi </a:t>
            </a:r>
            <a:endParaRPr lang="cs-CZ" sz="2000" dirty="0" smtClean="0"/>
          </a:p>
          <a:p>
            <a:pPr marL="971550" lvl="1" indent="-514350">
              <a:buAutoNum type="arabicParenBoth"/>
            </a:pPr>
            <a:r>
              <a:rPr lang="cs-CZ" sz="2000" dirty="0" err="1" smtClean="0"/>
              <a:t>genderové</a:t>
            </a:r>
            <a:r>
              <a:rPr lang="cs-CZ" sz="2000" dirty="0" smtClean="0"/>
              <a:t> </a:t>
            </a:r>
            <a:r>
              <a:rPr lang="cs-CZ" sz="2000" dirty="0"/>
              <a:t>rozdíly v 8 dimenzích podání </a:t>
            </a:r>
            <a:r>
              <a:rPr lang="en-US" sz="2000" dirty="0"/>
              <a:t>[</a:t>
            </a:r>
            <a:r>
              <a:rPr lang="cs-CZ" sz="2000" dirty="0"/>
              <a:t>trvání, oční kontakt, stisk, síla, verva, textura, teplota a suchost</a:t>
            </a:r>
            <a:r>
              <a:rPr lang="en-US" sz="2000" dirty="0"/>
              <a:t>]</a:t>
            </a:r>
            <a:r>
              <a:rPr lang="cs-CZ" sz="2000" dirty="0"/>
              <a:t> </a:t>
            </a:r>
            <a:endParaRPr lang="cs-CZ" sz="2000" dirty="0" smtClean="0"/>
          </a:p>
          <a:p>
            <a:pPr marL="971550" lvl="1" indent="-514350">
              <a:buAutoNum type="arabicParenBoth"/>
            </a:pPr>
            <a:r>
              <a:rPr lang="cs-CZ" sz="2000" dirty="0" smtClean="0"/>
              <a:t>korelace mezi „pevností“ a osobnostními charakteristikami (B5, nesmělost) od 0 do 0,35; u otevřenosti 0,3 je pro ženy</a:t>
            </a:r>
            <a:endParaRPr lang="cs-CZ" sz="2000" dirty="0"/>
          </a:p>
          <a:p>
            <a:r>
              <a:rPr lang="en-US" sz="2400" dirty="0" err="1" smtClean="0"/>
              <a:t>nep</a:t>
            </a:r>
            <a:r>
              <a:rPr lang="cs-CZ" sz="2400" dirty="0" err="1" smtClean="0"/>
              <a:t>římá</a:t>
            </a:r>
            <a:r>
              <a:rPr lang="cs-CZ" sz="2400" dirty="0" smtClean="0"/>
              <a:t> </a:t>
            </a:r>
            <a:r>
              <a:rPr lang="cs-CZ" sz="2400" dirty="0" err="1" smtClean="0"/>
              <a:t>Bassett</a:t>
            </a:r>
            <a:r>
              <a:rPr lang="cs-CZ" sz="2400" dirty="0" smtClean="0"/>
              <a:t>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 (2002)</a:t>
            </a:r>
          </a:p>
          <a:p>
            <a:pPr lvl="1"/>
            <a:r>
              <a:rPr lang="cs-CZ" sz="2000" dirty="0" smtClean="0"/>
              <a:t>Iniciace podání ruky koreluje (0,2) se </a:t>
            </a:r>
            <a:r>
              <a:rPr lang="cs-CZ" sz="2000" dirty="0" err="1" smtClean="0"/>
              <a:t>sebeprezentačními</a:t>
            </a:r>
            <a:r>
              <a:rPr lang="cs-CZ" sz="2000" dirty="0" smtClean="0"/>
              <a:t> strategiemi lichocení a příkladnost (svatouškovství)</a:t>
            </a:r>
          </a:p>
          <a:p>
            <a:r>
              <a:rPr lang="cs-CZ" sz="2300" dirty="0" err="1" smtClean="0"/>
              <a:t>Bernieri</a:t>
            </a:r>
            <a:r>
              <a:rPr lang="cs-CZ" sz="2300" dirty="0" smtClean="0"/>
              <a:t> &amp; </a:t>
            </a:r>
            <a:r>
              <a:rPr lang="cs-CZ" sz="2300" dirty="0" err="1" smtClean="0"/>
              <a:t>Petty</a:t>
            </a:r>
            <a:r>
              <a:rPr lang="cs-CZ" sz="2300" dirty="0" smtClean="0"/>
              <a:t> (2011) </a:t>
            </a:r>
          </a:p>
          <a:p>
            <a:pPr lvl="1"/>
            <a:r>
              <a:rPr lang="cs-CZ" sz="2000" dirty="0" smtClean="0"/>
              <a:t>podání ruky zlepšuje odhad (jen) svědomitosti druhých, zvláště u mužů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16530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err="1" smtClean="0"/>
              <a:t>Bassett</a:t>
            </a:r>
            <a:r>
              <a:rPr lang="cs-CZ" sz="900" dirty="0" smtClean="0"/>
              <a:t>, J.F., </a:t>
            </a:r>
            <a:r>
              <a:rPr lang="cs-CZ" sz="900" dirty="0" err="1" smtClean="0"/>
              <a:t>Cate</a:t>
            </a:r>
            <a:r>
              <a:rPr lang="cs-CZ" sz="900" dirty="0" smtClean="0"/>
              <a:t>, K.L., </a:t>
            </a:r>
            <a:r>
              <a:rPr lang="cs-CZ" sz="900" dirty="0" err="1" smtClean="0"/>
              <a:t>Dabbs</a:t>
            </a:r>
            <a:r>
              <a:rPr lang="cs-CZ" sz="900" dirty="0" smtClean="0"/>
              <a:t>, J.M. (2002). </a:t>
            </a:r>
            <a:r>
              <a:rPr lang="cs-CZ" sz="900" dirty="0" err="1" smtClean="0"/>
              <a:t>Individual</a:t>
            </a:r>
            <a:r>
              <a:rPr lang="cs-CZ" sz="900" dirty="0" smtClean="0"/>
              <a:t> </a:t>
            </a:r>
            <a:r>
              <a:rPr lang="cs-CZ" sz="900" dirty="0" err="1" smtClean="0"/>
              <a:t>differences</a:t>
            </a:r>
            <a:r>
              <a:rPr lang="cs-CZ" sz="900" dirty="0" smtClean="0"/>
              <a:t> in </a:t>
            </a:r>
            <a:r>
              <a:rPr lang="cs-CZ" sz="900" dirty="0" err="1" smtClean="0"/>
              <a:t>self</a:t>
            </a:r>
            <a:r>
              <a:rPr lang="cs-CZ" sz="900" dirty="0" smtClean="0"/>
              <a:t>-</a:t>
            </a:r>
            <a:r>
              <a:rPr lang="cs-CZ" sz="900" dirty="0" err="1" smtClean="0"/>
              <a:t>presentation</a:t>
            </a:r>
            <a:r>
              <a:rPr lang="cs-CZ" sz="900" dirty="0" smtClean="0"/>
              <a:t> style: </a:t>
            </a:r>
            <a:r>
              <a:rPr lang="cs-CZ" sz="900" dirty="0" err="1" smtClean="0"/>
              <a:t>driving</a:t>
            </a:r>
            <a:r>
              <a:rPr lang="cs-CZ" sz="900" dirty="0" smtClean="0"/>
              <a:t> </a:t>
            </a:r>
            <a:r>
              <a:rPr lang="cs-CZ" sz="900" dirty="0" err="1" smtClean="0"/>
              <a:t>an</a:t>
            </a:r>
            <a:r>
              <a:rPr lang="cs-CZ" sz="900" dirty="0" smtClean="0"/>
              <a:t> automobile </a:t>
            </a:r>
            <a:r>
              <a:rPr lang="cs-CZ" sz="900" dirty="0" err="1" smtClean="0"/>
              <a:t>and</a:t>
            </a:r>
            <a:r>
              <a:rPr lang="cs-CZ" sz="900" dirty="0" smtClean="0"/>
              <a:t> meeting a </a:t>
            </a:r>
            <a:r>
              <a:rPr lang="cs-CZ" sz="900" dirty="0" err="1" smtClean="0"/>
              <a:t>stranger</a:t>
            </a:r>
            <a:r>
              <a:rPr lang="cs-CZ" sz="900" dirty="0" smtClean="0"/>
              <a:t>. </a:t>
            </a:r>
            <a:r>
              <a:rPr lang="cs-CZ" sz="900" i="1" dirty="0" err="1" smtClean="0"/>
              <a:t>Self</a:t>
            </a:r>
            <a:r>
              <a:rPr lang="cs-CZ" sz="900" i="1" dirty="0" smtClean="0"/>
              <a:t> </a:t>
            </a:r>
            <a:r>
              <a:rPr lang="cs-CZ" sz="900" i="1" dirty="0" err="1" smtClean="0"/>
              <a:t>and</a:t>
            </a:r>
            <a:r>
              <a:rPr lang="cs-CZ" sz="900" i="1" dirty="0" smtClean="0"/>
              <a:t> identity, 1</a:t>
            </a:r>
            <a:r>
              <a:rPr lang="cs-CZ" sz="900" dirty="0" smtClean="0"/>
              <a:t>, 281-288.</a:t>
            </a:r>
          </a:p>
          <a:p>
            <a:r>
              <a:rPr lang="cs-CZ" sz="900" dirty="0" err="1" smtClean="0"/>
              <a:t>Chaplin</a:t>
            </a:r>
            <a:r>
              <a:rPr lang="cs-CZ" sz="900" dirty="0" smtClean="0"/>
              <a:t>, W.F. </a:t>
            </a:r>
            <a:r>
              <a:rPr lang="cs-CZ" sz="900" dirty="0" err="1" smtClean="0"/>
              <a:t>at</a:t>
            </a:r>
            <a:r>
              <a:rPr lang="cs-CZ" sz="900" dirty="0" smtClean="0"/>
              <a:t> </a:t>
            </a:r>
            <a:r>
              <a:rPr lang="cs-CZ" sz="900" dirty="0" err="1" smtClean="0"/>
              <a:t>al</a:t>
            </a:r>
            <a:r>
              <a:rPr lang="cs-CZ" sz="900" dirty="0" smtClean="0"/>
              <a:t> (2000). </a:t>
            </a:r>
            <a:r>
              <a:rPr lang="en-US" sz="900" dirty="0" smtClean="0"/>
              <a:t>Handshaking, Gender, Personality, and First Impressions</a:t>
            </a:r>
            <a:r>
              <a:rPr lang="cs-CZ" sz="900" dirty="0" smtClean="0"/>
              <a:t>. </a:t>
            </a:r>
            <a:r>
              <a:rPr lang="cs-CZ" sz="900" i="1" dirty="0" smtClean="0"/>
              <a:t>Personality </a:t>
            </a:r>
            <a:r>
              <a:rPr lang="cs-CZ" sz="900" i="1" dirty="0" err="1" smtClean="0"/>
              <a:t>processes</a:t>
            </a:r>
            <a:r>
              <a:rPr lang="cs-CZ" sz="900" i="1" dirty="0" smtClean="0"/>
              <a:t> and </a:t>
            </a:r>
            <a:r>
              <a:rPr lang="cs-CZ" sz="900" i="1" dirty="0" err="1" smtClean="0"/>
              <a:t>individual</a:t>
            </a:r>
            <a:r>
              <a:rPr lang="cs-CZ" sz="900" i="1" dirty="0" smtClean="0"/>
              <a:t> </a:t>
            </a:r>
            <a:r>
              <a:rPr lang="cs-CZ" sz="900" i="1" dirty="0" err="1" smtClean="0"/>
              <a:t>differences</a:t>
            </a:r>
            <a:r>
              <a:rPr lang="cs-CZ" sz="900" i="1" dirty="0" smtClean="0"/>
              <a:t>, 79</a:t>
            </a:r>
            <a:r>
              <a:rPr lang="cs-CZ" sz="900" dirty="0" smtClean="0"/>
              <a:t>, 110-117.</a:t>
            </a:r>
          </a:p>
          <a:p>
            <a:r>
              <a:rPr lang="cs-CZ" sz="900" dirty="0" err="1" smtClean="0"/>
              <a:t>Bernieri</a:t>
            </a:r>
            <a:r>
              <a:rPr lang="cs-CZ" sz="900" dirty="0" smtClean="0"/>
              <a:t>, F. J., &amp; </a:t>
            </a:r>
            <a:r>
              <a:rPr lang="cs-CZ" sz="900" dirty="0" err="1" smtClean="0"/>
              <a:t>Petty</a:t>
            </a:r>
            <a:r>
              <a:rPr lang="cs-CZ" sz="900" dirty="0" smtClean="0"/>
              <a:t>, K. N. (2011). </a:t>
            </a:r>
            <a:r>
              <a:rPr lang="cs-CZ" sz="900" dirty="0" err="1" smtClean="0"/>
              <a:t>The</a:t>
            </a:r>
            <a:r>
              <a:rPr lang="cs-CZ" sz="900" dirty="0" smtClean="0"/>
              <a:t> </a:t>
            </a:r>
            <a:r>
              <a:rPr lang="cs-CZ" sz="900" dirty="0" err="1" smtClean="0"/>
              <a:t>inflluence</a:t>
            </a:r>
            <a:r>
              <a:rPr lang="cs-CZ" sz="900" dirty="0" smtClean="0"/>
              <a:t> </a:t>
            </a:r>
            <a:r>
              <a:rPr lang="cs-CZ" sz="900" dirty="0" err="1" smtClean="0"/>
              <a:t>of</a:t>
            </a:r>
            <a:r>
              <a:rPr lang="cs-CZ" sz="900" dirty="0"/>
              <a:t> </a:t>
            </a:r>
            <a:r>
              <a:rPr lang="cs-CZ" sz="900" dirty="0" err="1" smtClean="0"/>
              <a:t>handshakes</a:t>
            </a:r>
            <a:r>
              <a:rPr lang="cs-CZ" sz="900" dirty="0" smtClean="0"/>
              <a:t> on </a:t>
            </a:r>
            <a:r>
              <a:rPr lang="cs-CZ" sz="900" dirty="0" err="1" smtClean="0"/>
              <a:t>first</a:t>
            </a:r>
            <a:r>
              <a:rPr lang="cs-CZ" sz="900" dirty="0" smtClean="0"/>
              <a:t> </a:t>
            </a:r>
            <a:r>
              <a:rPr lang="cs-CZ" sz="900" dirty="0" err="1" smtClean="0"/>
              <a:t>impression</a:t>
            </a:r>
            <a:r>
              <a:rPr lang="cs-CZ" sz="900" dirty="0" smtClean="0"/>
              <a:t> </a:t>
            </a:r>
            <a:r>
              <a:rPr lang="cs-CZ" sz="900" dirty="0" err="1" smtClean="0"/>
              <a:t>accuracy</a:t>
            </a:r>
            <a:r>
              <a:rPr lang="cs-CZ" sz="900" dirty="0" smtClean="0"/>
              <a:t>. </a:t>
            </a:r>
            <a:r>
              <a:rPr lang="cs-CZ" sz="900" i="1" dirty="0" err="1" smtClean="0"/>
              <a:t>Social</a:t>
            </a:r>
            <a:r>
              <a:rPr lang="cs-CZ" sz="900" i="1" dirty="0" smtClean="0"/>
              <a:t> </a:t>
            </a:r>
            <a:r>
              <a:rPr lang="cs-CZ" sz="900" i="1" dirty="0" err="1" smtClean="0"/>
              <a:t>inflluence</a:t>
            </a:r>
            <a:r>
              <a:rPr lang="cs-CZ" sz="900" i="1" dirty="0" smtClean="0"/>
              <a:t>, </a:t>
            </a:r>
            <a:r>
              <a:rPr lang="cs-CZ" sz="900" dirty="0" smtClean="0"/>
              <a:t> 6(2), 78-87.</a:t>
            </a:r>
            <a:endParaRPr lang="cs-CZ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Dobré vztahy mezi nadřízeným a podřízenými zvyšují výkonnost podřízených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r>
              <a:rPr lang="cs-CZ" sz="3100" dirty="0" smtClean="0"/>
              <a:t>Dobré vztahy mezi nadřízeným a jeho podřízenými zapříčiňují, že podřízení z různých důvodů (např. mají nadřízeného rádi, nechtějí ho zklamat, díky dobrému vztahu se v práci dobře cítí apod.) investují do práce více energie. To zvyšuje výkonnost vedeného týmu případně celé organizace. Lidé ve vedoucích pozicích by tedy měli usilovat o dobré vztahy se svými podřízenými.</a:t>
            </a:r>
          </a:p>
          <a:p>
            <a:pPr>
              <a:lnSpc>
                <a:spcPct val="120000"/>
              </a:lnSpc>
            </a:pPr>
            <a:r>
              <a:rPr lang="cs-CZ" sz="3100" i="1" dirty="0" smtClean="0"/>
              <a:t>Klíčová </a:t>
            </a:r>
            <a:r>
              <a:rPr lang="cs-CZ" sz="3100" i="1" dirty="0" smtClean="0"/>
              <a:t>slova:</a:t>
            </a:r>
            <a:r>
              <a:rPr lang="cs-CZ" sz="3100" dirty="0" smtClean="0"/>
              <a:t> </a:t>
            </a:r>
            <a:r>
              <a:rPr lang="en-US" sz="3100" dirty="0" smtClean="0"/>
              <a:t>job performance, </a:t>
            </a:r>
            <a:r>
              <a:rPr lang="cs-CZ" sz="3100" dirty="0" err="1" smtClean="0"/>
              <a:t>productivity</a:t>
            </a:r>
            <a:r>
              <a:rPr lang="cs-CZ" sz="3100" dirty="0" smtClean="0"/>
              <a:t>, </a:t>
            </a:r>
            <a:r>
              <a:rPr lang="cs-CZ" sz="3100" dirty="0" err="1" smtClean="0"/>
              <a:t>work</a:t>
            </a:r>
            <a:r>
              <a:rPr lang="cs-CZ" sz="3100" dirty="0" smtClean="0"/>
              <a:t> engagement</a:t>
            </a:r>
            <a:r>
              <a:rPr lang="en-US" sz="3100" dirty="0" smtClean="0"/>
              <a:t>, </a:t>
            </a:r>
            <a:r>
              <a:rPr lang="en-US" sz="3100" dirty="0" smtClean="0"/>
              <a:t>leadership </a:t>
            </a:r>
            <a:r>
              <a:rPr lang="en-US" sz="3100" dirty="0" smtClean="0"/>
              <a:t>style</a:t>
            </a:r>
            <a:r>
              <a:rPr lang="cs-CZ" sz="3100" dirty="0" smtClean="0"/>
              <a:t>, </a:t>
            </a:r>
            <a:r>
              <a:rPr lang="en-US" sz="3100" dirty="0" smtClean="0"/>
              <a:t>supervisor</a:t>
            </a:r>
            <a:r>
              <a:rPr lang="cs-CZ" sz="3100" dirty="0" smtClean="0"/>
              <a:t>-e</a:t>
            </a:r>
            <a:r>
              <a:rPr lang="en-US" sz="3100" dirty="0" err="1" smtClean="0"/>
              <a:t>mployee</a:t>
            </a:r>
            <a:r>
              <a:rPr lang="en-US" sz="3100" dirty="0" smtClean="0"/>
              <a:t> relationship </a:t>
            </a:r>
            <a:endParaRPr lang="cs-CZ" sz="3100" dirty="0" smtClean="0"/>
          </a:p>
          <a:p>
            <a:pPr>
              <a:lnSpc>
                <a:spcPct val="120000"/>
              </a:lnSpc>
            </a:pPr>
            <a:endParaRPr lang="cs-CZ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3700" dirty="0" smtClean="0"/>
              <a:t>Zjistěte, jaká existuje vědecká podpora pro tvrzení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3700" dirty="0" smtClean="0"/>
              <a:t>Sepište, co jste zjistili, do krátké zprávy. Zahrňte i závěr.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3700" dirty="0" smtClean="0"/>
              <a:t>Jádro argumentu + závěr si připravte do 5minutové (</a:t>
            </a:r>
            <a:r>
              <a:rPr lang="cs-CZ" sz="3700" dirty="0" err="1" smtClean="0"/>
              <a:t>max</a:t>
            </a:r>
            <a:r>
              <a:rPr lang="cs-CZ" sz="3700" dirty="0" smtClean="0"/>
              <a:t>) prezentace. </a:t>
            </a:r>
          </a:p>
          <a:p>
            <a:pPr>
              <a:lnSpc>
                <a:spcPct val="120000"/>
              </a:lnSpc>
            </a:pPr>
            <a:endParaRPr lang="cs-CZ" dirty="0" smtClean="0"/>
          </a:p>
          <a:p>
            <a:pPr>
              <a:lnSpc>
                <a:spcPct val="120000"/>
              </a:lnSpc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752</TotalTime>
  <Words>291</Words>
  <Application>Microsoft Office PowerPoint</Application>
  <PresentationFormat>Předvádění na obrazovce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Medián</vt:lpstr>
      <vt:lpstr>Vědecká podpora tvrzení</vt:lpstr>
      <vt:lpstr>Z podání ruky lze usuzovat na některé osobnostní charakteristiky</vt:lpstr>
      <vt:lpstr>Výzkumná podpora</vt:lpstr>
      <vt:lpstr>Dobré vztahy mezi nadřízeným a podřízenými zvyšují výkonnost podřízených</vt:lpstr>
    </vt:vector>
  </TitlesOfParts>
  <Company>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Empirická podpora tvrzení</dc:title>
  <dc:creator>Standa Ježek</dc:creator>
  <cp:lastModifiedBy>Standa Ježek</cp:lastModifiedBy>
  <cp:revision>29</cp:revision>
  <dcterms:created xsi:type="dcterms:W3CDTF">2010-09-24T06:31:17Z</dcterms:created>
  <dcterms:modified xsi:type="dcterms:W3CDTF">2012-10-01T05:24:09Z</dcterms:modified>
</cp:coreProperties>
</file>