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  <p:sldMasterId id="2147483661" r:id="rId4"/>
    <p:sldMasterId id="2147483663" r:id="rId5"/>
  </p:sldMasterIdLst>
  <p:notesMasterIdLst>
    <p:notesMasterId r:id="rId17"/>
  </p:notesMasterIdLst>
  <p:handoutMasterIdLst>
    <p:handoutMasterId r:id="rId18"/>
  </p:handoutMasterIdLst>
  <p:sldIdLst>
    <p:sldId id="256" r:id="rId6"/>
    <p:sldId id="260" r:id="rId7"/>
    <p:sldId id="262" r:id="rId8"/>
    <p:sldId id="257" r:id="rId9"/>
    <p:sldId id="272" r:id="rId10"/>
    <p:sldId id="273" r:id="rId11"/>
    <p:sldId id="271" r:id="rId12"/>
    <p:sldId id="274" r:id="rId13"/>
    <p:sldId id="275" r:id="rId14"/>
    <p:sldId id="266" r:id="rId15"/>
    <p:sldId id="261" r:id="rId1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E4E4E4"/>
    <a:srgbClr val="F5F5F5"/>
    <a:srgbClr val="F8F8F8"/>
    <a:srgbClr val="EAEAEA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4611" autoAdjust="0"/>
  </p:normalViewPr>
  <p:slideViewPr>
    <p:cSldViewPr snapToGrid="0">
      <p:cViewPr>
        <p:scale>
          <a:sx n="110" d="100"/>
          <a:sy n="110" d="100"/>
        </p:scale>
        <p:origin x="-133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CF2F81-540E-43F2-827F-410A9A68B26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997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34D311D2-6A4C-4F3A-BCEE-F9FED47ED36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2321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60531-F396-4097-BD28-9DBF84470959}" type="slidenum">
              <a:rPr lang="cs-CZ"/>
              <a:pPr/>
              <a:t>3</a:t>
            </a:fld>
            <a:endParaRPr lang="cs-CZ" dirty="0"/>
          </a:p>
        </p:txBody>
      </p:sp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23397D-1657-42C3-AFCC-ACF83210DC09}" type="slidenum">
              <a:rPr lang="cs-CZ"/>
              <a:pPr/>
              <a:t>11</a:t>
            </a:fld>
            <a:endParaRPr lang="cs-CZ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784134F-0D4D-484F-90BE-8AE3377D776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2ABBB1-3D58-4546-9350-5309D42F6BF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5FAA76-B1BB-4F93-917F-BC29B4BD24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16BFA8-3AFD-4EEC-B96C-E4DD857DA41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72A047-A946-4432-B1CD-A6AE6A70973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68374A-4B46-458A-9935-9BBC67A2700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D509B7-7A6E-45DC-ABC7-C93862DBF49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7" name="Zástupný symbol päty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AC685D-3DCE-4CA1-9223-F5FFA1F30BB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54EDD2-03A6-48E4-96B2-154126ECCF6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äty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B14613-02B7-4856-9527-014DDD4F7BD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CD1CEE-8FE3-4528-A910-0CC5C23AB89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0E5524-ADE2-4DF7-82C7-0AC9BCFF60C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59B141-D1E1-4514-9C4B-4EF58F7B018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379AF4-D8CD-4777-B419-718920DE57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DEDE27-1C0D-4557-8F61-8B1FA373A9C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46908E-0DB0-4621-9438-FFD7D7FC305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0560DB-9F3D-49F2-A124-936B208AE3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CCD815-4716-4F20-8658-3B652166D98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FAAE24-F37D-4139-8798-1F4E4C5E9C5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7" name="Zástupný symbol päty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CCD9BC-3DCF-40BE-B9C2-917C38B039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58AC42-F94F-4B47-BB4E-686DCBE388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äty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DF0372-78C9-4351-8B31-6A26C3A4712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30857B-CD5D-4A1E-80D4-6396CF9A626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8E05D8-0C06-439F-B796-F123A067781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3ECABB-7173-4DA6-9F8F-DC015206434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D46511-7336-4A8C-B741-A732943D7C4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423E44-3F7E-4C72-A6C6-7294DDD196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908EE6F-F2A7-4ACC-B3BC-8400916BD34A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5" name="Picture 7" descr="OPVK_MU_vlevo_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18221A-1775-4389-A252-1EE26FEE4FC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BA0A06-F978-4181-A15F-46874B1B21C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94D296-8409-47B0-BA62-708BBA51D1A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7" name="Zástupný symbol päty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276525-8392-4946-AC42-059AFECDD72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714247-9BDF-4338-AAEF-28002104D76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2B6A90-037B-4649-A506-04DD3FE78CE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äty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6248B8-811A-46C9-939F-601BF20576B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6AEB38-5F1B-4A2F-9FC2-7BADE241F5A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442EDA-4027-42E7-B78C-8D0F3DFCE9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FB4B48-E167-4649-8021-928AF2838A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7671A1-BBB0-428A-BA8B-42E19CDE507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6D65C8-17C8-4F25-92BF-02D534E9ADB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03E6BD-CF44-48F9-BC60-A6728F3097A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33E201-996B-4D55-AB40-18F0C2B1395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9C516C-88A0-479B-8518-38E62C5F78F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7" name="Zástupný symbol päty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E6C32B-15E3-4091-8D79-DD319AB4B94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7" name="Zástupný symbol päty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06CB47-6A0B-4C67-988E-D7AFE8CE0C7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E87097-82D0-4B0A-8C78-203B34B1BD0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äty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0061B0-335B-47BF-B572-B6B4726C088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39825A-E2EB-4143-BCD6-997F53CC29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AAFAA5-4422-488E-8BD4-F752877AAD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C72EA9-DC22-4C79-B412-17D9B8D20D4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3ACB41-E0A4-43F3-ABE0-8F0068EB5DA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AE7C76-5BCB-49F3-99CF-849B38C57A7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äty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0FF89A-EA8C-4D03-A6F4-519566A2426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72F8D9-E7C1-4946-A98D-B0EA4BB446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9E6E6E-8102-436B-A5A6-B7B393EA48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1.emf"/><Relationship Id="rId14" Type="http://schemas.openxmlformats.org/officeDocument/2006/relationships/image" Target="../media/image4.emf"/><Relationship Id="rId15" Type="http://schemas.openxmlformats.org/officeDocument/2006/relationships/image" Target="../media/image2.emf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1.emf"/><Relationship Id="rId14" Type="http://schemas.openxmlformats.org/officeDocument/2006/relationships/image" Target="../media/image5.emf"/><Relationship Id="rId15" Type="http://schemas.openxmlformats.org/officeDocument/2006/relationships/image" Target="../media/image2.emf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4133159B-6099-4CBB-9ED9-6EE866F1B2E3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70905C55-6EF5-4CE7-8BF5-50CB27B1CB1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55E25122-1BB4-499F-AB80-8E432C1A2683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3111CF94-E4CC-4609-BDBE-0764CBDD02F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192" name="Picture 8" descr="OPVK_MU_vlevo_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9138" y="4313238"/>
            <a:ext cx="6118225" cy="14525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50784195-B2C3-4054-9B2E-E64495FA2EA7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0" name="Picture 8" descr="OPVK_MU_stred_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opvk.fss.muni.cz/ikapsy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b="1" dirty="0" smtClean="0"/>
              <a:t>Koncept praxí a stáží</a:t>
            </a:r>
            <a:endParaRPr 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E37E355-F201-4435-8D9F-16D8034F17D3}" type="slidenum">
              <a:rPr lang="cs-CZ"/>
              <a:pPr/>
              <a:t>1</a:t>
            </a:fld>
            <a:endParaRPr 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Úvodní setkání pro studenty PSY 415 Praxe a stáže (organizace, firmy)</a:t>
            </a:r>
            <a:endParaRPr lang="cs-CZ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Koncept praxí a stáží</a:t>
            </a:r>
            <a:endParaRPr lang="cs-CZ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4B2186-8EFE-49E0-BCB0-68DB09A4CF7A}" type="slidenum">
              <a:rPr lang="cs-CZ"/>
              <a:pPr/>
              <a:t>10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397001"/>
            <a:ext cx="1790463" cy="2620818"/>
          </a:xfrm>
        </p:spPr>
        <p:txBody>
          <a:bodyPr/>
          <a:lstStyle/>
          <a:p>
            <a:r>
              <a:rPr lang="cs-CZ" dirty="0" smtClean="0"/>
              <a:t>Model </a:t>
            </a:r>
            <a:br>
              <a:rPr lang="cs-CZ" dirty="0" smtClean="0"/>
            </a:br>
            <a:r>
              <a:rPr lang="cs-CZ" dirty="0" smtClean="0"/>
              <a:t>praxí a stáží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Kvalita</a:t>
            </a:r>
            <a:r>
              <a:rPr lang="cs-CZ" dirty="0"/>
              <a:t/>
            </a:r>
            <a:br>
              <a:rPr lang="cs-CZ" dirty="0"/>
            </a:br>
            <a:endParaRPr lang="cs-CZ" sz="2200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94884"/>
            <a:ext cx="8234363" cy="4114800"/>
          </a:xfrm>
        </p:spPr>
        <p:txBody>
          <a:bodyPr/>
          <a:lstStyle/>
          <a:p>
            <a:pPr>
              <a:buNone/>
            </a:pPr>
            <a:r>
              <a:rPr lang="cs-CZ" sz="2200" dirty="0" smtClean="0"/>
              <a:t>    </a:t>
            </a:r>
          </a:p>
          <a:p>
            <a:pPr>
              <a:buNone/>
            </a:pPr>
            <a:endParaRPr lang="cs-CZ" sz="2200" dirty="0" smtClean="0"/>
          </a:p>
          <a:p>
            <a:endParaRPr lang="cs-CZ" sz="2200" dirty="0" smtClean="0"/>
          </a:p>
          <a:p>
            <a:endParaRPr lang="cs-CZ" sz="2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5637" y="897482"/>
            <a:ext cx="6180942" cy="552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ight Arrow 2"/>
          <p:cNvSpPr/>
          <p:nvPr/>
        </p:nvSpPr>
        <p:spPr bwMode="auto">
          <a:xfrm rot="5400000">
            <a:off x="554182" y="2632365"/>
            <a:ext cx="912090" cy="334818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Koncept praxí a stáží</a:t>
            </a:r>
            <a:endParaRPr lang="cs-CZ" dirty="0"/>
          </a:p>
        </p:txBody>
      </p:sp>
      <p:sp>
        <p:nvSpPr>
          <p:cNvPr id="4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6958FE-ABB9-413A-9071-25EBAEE47360}" type="slidenum">
              <a:rPr lang="cs-CZ"/>
              <a:pPr/>
              <a:t>11</a:t>
            </a:fld>
            <a:endParaRPr lang="cs-CZ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sz="3200" b="1" dirty="0" smtClean="0">
              <a:solidFill>
                <a:srgbClr val="00287D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3200" b="1" dirty="0" smtClean="0">
                <a:solidFill>
                  <a:srgbClr val="00287D"/>
                </a:solidFill>
              </a:rPr>
              <a:t>Dotazy...?</a:t>
            </a:r>
            <a:endParaRPr lang="cs-CZ" sz="3200" b="1" dirty="0">
              <a:solidFill>
                <a:srgbClr val="00287D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3200" b="1" dirty="0" smtClean="0">
                <a:solidFill>
                  <a:srgbClr val="00287D"/>
                </a:solidFill>
              </a:rPr>
              <a:t>Děkuji </a:t>
            </a:r>
            <a:r>
              <a:rPr lang="cs-CZ" sz="3200" b="1" dirty="0">
                <a:solidFill>
                  <a:srgbClr val="00287D"/>
                </a:solidFill>
              </a:rPr>
              <a:t>za pozornost.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b="1" dirty="0" smtClean="0"/>
              <a:t>Koncept praxí a stáží</a:t>
            </a: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EB29F53-7A4E-4494-B090-22630E0C2713}" type="slidenum">
              <a:rPr lang="cs-CZ"/>
              <a:pPr/>
              <a:t>2</a:t>
            </a:fld>
            <a:endParaRPr lang="cs-CZ" dirty="0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76831" y="2578786"/>
            <a:ext cx="5688013" cy="2348055"/>
          </a:xfrm>
        </p:spPr>
        <p:txBody>
          <a:bodyPr/>
          <a:lstStyle/>
          <a:p>
            <a:r>
              <a:rPr lang="cs-CZ" sz="3800" dirty="0" smtClean="0"/>
              <a:t>Fakulta sociálních studií </a:t>
            </a:r>
            <a:r>
              <a:rPr lang="cs-CZ" sz="3800" dirty="0"/>
              <a:t/>
            </a:r>
            <a:br>
              <a:rPr lang="cs-CZ" sz="3800" dirty="0"/>
            </a:br>
            <a:r>
              <a:rPr lang="cs-CZ" sz="3800" dirty="0" smtClean="0"/>
              <a:t/>
            </a:r>
            <a:br>
              <a:rPr lang="cs-CZ" sz="3800" dirty="0" smtClean="0"/>
            </a:br>
            <a:r>
              <a:rPr lang="cs-CZ" dirty="0" smtClean="0"/>
              <a:t>Katedra psychologie </a:t>
            </a:r>
            <a:endParaRPr lang="cs-CZ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smtClean="0"/>
              <a:t>Koncept praxí a stáží</a:t>
            </a:r>
            <a:endParaRPr lang="cs-CZ" dirty="0"/>
          </a:p>
        </p:txBody>
      </p:sp>
      <p:sp>
        <p:nvSpPr>
          <p:cNvPr id="4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27A2EC-F94F-404E-B850-51B1778A3F91}" type="slidenum">
              <a:rPr lang="cs-CZ"/>
              <a:pPr/>
              <a:t>3</a:t>
            </a:fld>
            <a:endParaRPr lang="cs-CZ" dirty="0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dirty="0" smtClean="0"/>
          </a:p>
          <a:p>
            <a:pPr>
              <a:buNone/>
            </a:pPr>
            <a:r>
              <a:rPr lang="sk-SK" dirty="0" smtClean="0"/>
              <a:t>   Projekt IKAPSY </a:t>
            </a:r>
            <a:r>
              <a:rPr lang="cs-CZ" dirty="0" smtClean="0">
                <a:hlinkClick r:id="rId3"/>
              </a:rPr>
              <a:t>http://www.opvk.fss.muni.cz/</a:t>
            </a:r>
            <a:r>
              <a:rPr lang="cs-CZ" dirty="0" err="1" smtClean="0">
                <a:hlinkClick r:id="rId3"/>
              </a:rPr>
              <a:t>ikapsy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Koncept praxí a stáží</a:t>
            </a:r>
            <a:endParaRPr lang="cs-CZ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4B2186-8EFE-49E0-BCB0-68DB09A4CF7A}" type="slidenum">
              <a:rPr lang="cs-CZ"/>
              <a:pPr/>
              <a:t>4</a:t>
            </a:fld>
            <a:endParaRPr lang="cs-CZ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praxe a stáže na katedře psychologie  FSS MU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u="sng" dirty="0" smtClean="0">
                <a:solidFill>
                  <a:srgbClr val="0070C0"/>
                </a:solidFill>
              </a:rPr>
              <a:t>PSY413</a:t>
            </a:r>
            <a:r>
              <a:rPr lang="cs-CZ" sz="1200" dirty="0" smtClean="0">
                <a:solidFill>
                  <a:schemeClr val="tx1"/>
                </a:solidFill>
              </a:rPr>
              <a:t> </a:t>
            </a:r>
            <a:r>
              <a:rPr lang="cs-CZ" sz="1200" b="1" dirty="0" smtClean="0">
                <a:solidFill>
                  <a:schemeClr val="tx1"/>
                </a:solidFill>
              </a:rPr>
              <a:t>Praxe a stáže (manželství, rodina)</a:t>
            </a:r>
          </a:p>
          <a:p>
            <a:pPr>
              <a:buNone/>
            </a:pPr>
            <a:r>
              <a:rPr lang="pl-PL" sz="1200" dirty="0" smtClean="0">
                <a:solidFill>
                  <a:srgbClr val="969696"/>
                </a:solidFill>
              </a:rPr>
              <a:t>     garant</a:t>
            </a:r>
            <a:r>
              <a:rPr lang="pl-PL" sz="1200" dirty="0">
                <a:solidFill>
                  <a:srgbClr val="969696"/>
                </a:solidFill>
              </a:rPr>
              <a:t>: </a:t>
            </a:r>
            <a:r>
              <a:rPr lang="pl-PL" sz="1200" dirty="0" smtClean="0">
                <a:solidFill>
                  <a:srgbClr val="969696"/>
                </a:solidFill>
              </a:rPr>
              <a:t>Mgr. Milan Pilát/aisistent: </a:t>
            </a:r>
          </a:p>
          <a:p>
            <a:endParaRPr lang="pl-PL" sz="1200" b="1" u="sng" dirty="0">
              <a:solidFill>
                <a:srgbClr val="0070C0"/>
              </a:solidFill>
            </a:endParaRPr>
          </a:p>
          <a:p>
            <a:r>
              <a:rPr lang="pl-PL" sz="1200" b="1" u="sng" dirty="0" smtClean="0">
                <a:solidFill>
                  <a:srgbClr val="0070C0"/>
                </a:solidFill>
              </a:rPr>
              <a:t>PSY412</a:t>
            </a:r>
            <a:r>
              <a:rPr lang="pl-PL" sz="1200" u="sng" dirty="0">
                <a:solidFill>
                  <a:srgbClr val="0070C0"/>
                </a:solidFill>
              </a:rPr>
              <a:t> </a:t>
            </a:r>
            <a:r>
              <a:rPr lang="pl-PL" sz="1200" b="1" dirty="0">
                <a:solidFill>
                  <a:schemeClr val="tx1"/>
                </a:solidFill>
              </a:rPr>
              <a:t>Praxe a stáže (</a:t>
            </a:r>
            <a:r>
              <a:rPr lang="pl-PL" sz="1200" b="1" dirty="0" smtClean="0">
                <a:solidFill>
                  <a:schemeClr val="tx1"/>
                </a:solidFill>
              </a:rPr>
              <a:t>zdravotnictví)</a:t>
            </a:r>
          </a:p>
          <a:p>
            <a:pPr>
              <a:buNone/>
            </a:pPr>
            <a:r>
              <a:rPr lang="pl-PL" sz="1200" dirty="0" smtClean="0">
                <a:solidFill>
                  <a:srgbClr val="969696"/>
                </a:solidFill>
              </a:rPr>
              <a:t>     garant</a:t>
            </a:r>
            <a:r>
              <a:rPr lang="pl-PL" sz="1200" dirty="0">
                <a:solidFill>
                  <a:srgbClr val="969696"/>
                </a:solidFill>
              </a:rPr>
              <a:t>: </a:t>
            </a:r>
            <a:r>
              <a:rPr lang="pl-PL" sz="1200" dirty="0" smtClean="0">
                <a:solidFill>
                  <a:srgbClr val="969696"/>
                </a:solidFill>
              </a:rPr>
              <a:t>Mgr. Kateřina Novotná/asistent: Bc. Martina Černíková </a:t>
            </a:r>
          </a:p>
          <a:p>
            <a:endParaRPr lang="pl-PL" sz="2000" b="1" u="sng" dirty="0">
              <a:solidFill>
                <a:srgbClr val="969696"/>
              </a:solidFill>
            </a:endParaRPr>
          </a:p>
          <a:p>
            <a:r>
              <a:rPr lang="pl-PL" sz="2000" u="sng" dirty="0" smtClean="0">
                <a:solidFill>
                  <a:srgbClr val="0070C0"/>
                </a:solidFill>
              </a:rPr>
              <a:t>PSY415</a:t>
            </a:r>
            <a:r>
              <a:rPr lang="pl-PL" sz="2000" dirty="0">
                <a:solidFill>
                  <a:schemeClr val="tx1"/>
                </a:solidFill>
              </a:rPr>
              <a:t> Praxe a stáže (organizace, firmy</a:t>
            </a:r>
            <a:r>
              <a:rPr lang="pl-PL" sz="2000" dirty="0" smtClean="0">
                <a:solidFill>
                  <a:schemeClr val="tx1"/>
                </a:solidFill>
              </a:rPr>
              <a:t>)</a:t>
            </a:r>
          </a:p>
          <a:p>
            <a:pPr>
              <a:buNone/>
            </a:pPr>
            <a:r>
              <a:rPr lang="pl-PL" sz="2000" dirty="0" smtClean="0"/>
              <a:t>     </a:t>
            </a:r>
            <a:r>
              <a:rPr lang="pl-PL" sz="1600" dirty="0" smtClean="0"/>
              <a:t>garant: </a:t>
            </a:r>
            <a:r>
              <a:rPr lang="pl-PL" sz="2000" dirty="0" smtClean="0"/>
              <a:t>doc. PhDr. Martin Vaculík, Ph.D./</a:t>
            </a:r>
            <a:r>
              <a:rPr lang="pl-PL" sz="1600" dirty="0" smtClean="0"/>
              <a:t>asistent:</a:t>
            </a:r>
            <a:r>
              <a:rPr lang="pl-PL" sz="2000" dirty="0" smtClean="0"/>
              <a:t> Mgr. Marie Součková</a:t>
            </a:r>
          </a:p>
          <a:p>
            <a:pPr>
              <a:buNone/>
            </a:pPr>
            <a:r>
              <a:rPr lang="pl-PL" sz="2000" dirty="0" smtClean="0"/>
              <a:t>	</a:t>
            </a:r>
            <a:r>
              <a:rPr lang="pl-PL" sz="1600" dirty="0" smtClean="0"/>
              <a:t>kontakt pro org. dotazy, připomínky:</a:t>
            </a:r>
            <a:r>
              <a:rPr lang="pl-PL" sz="1600" b="1" dirty="0" smtClean="0"/>
              <a:t> 219463@mail.muni.cz</a:t>
            </a:r>
          </a:p>
          <a:p>
            <a:pPr>
              <a:buNone/>
            </a:pPr>
            <a:endParaRPr lang="pl-PL" sz="20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1" u="sng" dirty="0" smtClean="0">
                <a:solidFill>
                  <a:srgbClr val="0070C0"/>
                </a:solidFill>
              </a:rPr>
              <a:t>PSY413</a:t>
            </a:r>
            <a:r>
              <a:rPr lang="cs-CZ" sz="1200" dirty="0">
                <a:solidFill>
                  <a:schemeClr val="tx1"/>
                </a:solidFill>
              </a:rPr>
              <a:t> </a:t>
            </a:r>
            <a:r>
              <a:rPr lang="cs-CZ" sz="1200" b="1" dirty="0">
                <a:solidFill>
                  <a:schemeClr val="tx1"/>
                </a:solidFill>
              </a:rPr>
              <a:t>Praxe a stáže (poradenství - děti, mládež)</a:t>
            </a:r>
            <a:endParaRPr lang="pl-PL" sz="12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l-PL" sz="1200" dirty="0" smtClean="0">
                <a:solidFill>
                  <a:srgbClr val="969696"/>
                </a:solidFill>
              </a:rPr>
              <a:t>     garant: PhDr. Ivana Poledňová, CSc./asistent: Mgr. Milan R</a:t>
            </a:r>
            <a:r>
              <a:rPr lang="cs-CZ" sz="1200" dirty="0" err="1" smtClean="0">
                <a:solidFill>
                  <a:srgbClr val="969696"/>
                </a:solidFill>
              </a:rPr>
              <a:t>ůžička</a:t>
            </a:r>
            <a:r>
              <a:rPr lang="cs-CZ" sz="1200" dirty="0" smtClean="0">
                <a:solidFill>
                  <a:srgbClr val="969696"/>
                </a:solidFill>
              </a:rPr>
              <a:t> </a:t>
            </a:r>
            <a:endParaRPr lang="pl-PL" sz="1200" dirty="0" smtClean="0">
              <a:solidFill>
                <a:srgbClr val="969696"/>
              </a:solidFill>
            </a:endParaRPr>
          </a:p>
          <a:p>
            <a:endParaRPr lang="sk-SK" sz="2000" b="1" dirty="0"/>
          </a:p>
          <a:p>
            <a:endParaRPr lang="cs-CZ" sz="20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sk-SK" sz="2000" b="1" dirty="0"/>
          </a:p>
          <a:p>
            <a:endParaRPr lang="cs-CZ" sz="2200" dirty="0" smtClean="0"/>
          </a:p>
          <a:p>
            <a:pPr>
              <a:buNone/>
            </a:pPr>
            <a:endParaRPr lang="cs-CZ" sz="2200" dirty="0" smtClean="0"/>
          </a:p>
          <a:p>
            <a:endParaRPr lang="cs-CZ" sz="2200" dirty="0" smtClean="0"/>
          </a:p>
          <a:p>
            <a:endParaRPr lang="cs-CZ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Podmínky, rozsah a náplň praxe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/>
              <a:t>80 hodin </a:t>
            </a:r>
            <a:r>
              <a:rPr lang="en-US" sz="1800" dirty="0" smtClean="0"/>
              <a:t>(imatr. ročník 2010/11 a dále</a:t>
            </a:r>
            <a:r>
              <a:rPr lang="en-US" sz="1800" dirty="0"/>
              <a:t>;</a:t>
            </a:r>
            <a:r>
              <a:rPr lang="en-US" sz="1800" dirty="0" smtClean="0"/>
              <a:t> dříve 40 hodin) = </a:t>
            </a:r>
            <a:r>
              <a:rPr lang="en-US" sz="1800" b="1" dirty="0" smtClean="0"/>
              <a:t>4 kredity </a:t>
            </a:r>
            <a:r>
              <a:rPr lang="en-US" sz="1800" dirty="0" smtClean="0"/>
              <a:t>(IS)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Možno absolvovat na </a:t>
            </a:r>
            <a:r>
              <a:rPr lang="en-US" b="1" dirty="0" smtClean="0"/>
              <a:t>více pracovištích </a:t>
            </a:r>
            <a:r>
              <a:rPr lang="en-US" sz="1800" dirty="0" smtClean="0"/>
              <a:t>(min 2 dny)</a:t>
            </a:r>
          </a:p>
          <a:p>
            <a:pPr>
              <a:lnSpc>
                <a:spcPct val="150000"/>
              </a:lnSpc>
            </a:pPr>
            <a:r>
              <a:rPr lang="en-US" dirty="0"/>
              <a:t>M</a:t>
            </a:r>
            <a:r>
              <a:rPr lang="en-US" dirty="0" smtClean="0"/>
              <a:t>imo Brno/bydliště – </a:t>
            </a:r>
            <a:r>
              <a:rPr lang="en-US" b="1" dirty="0" smtClean="0"/>
              <a:t>podpora z IKAPSY – žádat předem! </a:t>
            </a:r>
            <a:r>
              <a:rPr lang="en-US" sz="1800" dirty="0" smtClean="0"/>
              <a:t>(cestovné, ubytování, poplatek org</a:t>
            </a:r>
            <a:r>
              <a:rPr lang="en-US" sz="1800" dirty="0" smtClean="0"/>
              <a:t>. – zjistit/odhadnout částky, smlouva e-mailem – </a:t>
            </a:r>
            <a:r>
              <a:rPr lang="en-US" sz="1800" dirty="0" err="1" smtClean="0"/>
              <a:t>Klára</a:t>
            </a:r>
            <a:r>
              <a:rPr lang="en-US" sz="1800" dirty="0" smtClean="0"/>
              <a:t> </a:t>
            </a:r>
            <a:r>
              <a:rPr lang="en-US" sz="1800" dirty="0" err="1" smtClean="0"/>
              <a:t>Marešová</a:t>
            </a:r>
            <a:r>
              <a:rPr lang="en-US" sz="1800" dirty="0" smtClean="0"/>
              <a:t>, doklady o nákladech, zpráva z cesty, limit </a:t>
            </a:r>
            <a:br>
              <a:rPr lang="en-US" sz="1800" dirty="0" smtClean="0"/>
            </a:br>
            <a:r>
              <a:rPr lang="en-US" sz="1800" dirty="0" smtClean="0"/>
              <a:t>1200 Kč, lze opakovaně, jen CZ občanství x stipendium)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pl-PL" sz="1600" dirty="0" smtClean="0"/>
              <a:t>http</a:t>
            </a:r>
            <a:r>
              <a:rPr lang="pl-PL" sz="1600" dirty="0"/>
              <a:t>://www.opvk.fss.muni.cz/ikapsy/praxe-a-staze/jak-ziskat-primou-podporu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Náplň</a:t>
            </a:r>
            <a:r>
              <a:rPr lang="en-US" dirty="0" smtClean="0"/>
              <a:t> – viz sylabus </a:t>
            </a:r>
            <a:r>
              <a:rPr lang="en-US" sz="1800" dirty="0" smtClean="0"/>
              <a:t>(6 okruhů) – dodržet!</a:t>
            </a:r>
          </a:p>
          <a:p>
            <a:endParaRPr lang="en-US" sz="18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Koncept praxí a stáží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524-ADE2-4DF7-82C7-0AC9BCFF60C6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68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Dokumenty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b="1" dirty="0" err="1"/>
              <a:t>Uznání</a:t>
            </a:r>
            <a:r>
              <a:rPr lang="en-US" dirty="0"/>
              <a:t> </a:t>
            </a:r>
            <a:r>
              <a:rPr lang="en-US" b="1" dirty="0" err="1"/>
              <a:t>placené</a:t>
            </a:r>
            <a:r>
              <a:rPr lang="en-US" b="1" dirty="0"/>
              <a:t> </a:t>
            </a:r>
            <a:r>
              <a:rPr lang="en-US" b="1" dirty="0" err="1"/>
              <a:t>práce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formulář</a:t>
            </a:r>
            <a:r>
              <a:rPr lang="en-US" dirty="0"/>
              <a:t> v IS</a:t>
            </a:r>
          </a:p>
          <a:p>
            <a:pPr>
              <a:lnSpc>
                <a:spcPct val="110000"/>
              </a:lnSpc>
            </a:pPr>
            <a:r>
              <a:rPr lang="en-US" b="1" dirty="0" err="1"/>
              <a:t>Etický</a:t>
            </a:r>
            <a:r>
              <a:rPr lang="en-US" b="1" dirty="0"/>
              <a:t> </a:t>
            </a:r>
            <a:r>
              <a:rPr lang="en-US" b="1" dirty="0" err="1"/>
              <a:t>kodex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podepsaný</a:t>
            </a:r>
            <a:r>
              <a:rPr lang="en-US" dirty="0"/>
              <a:t> a </a:t>
            </a:r>
            <a:r>
              <a:rPr lang="en-US" dirty="0" err="1"/>
              <a:t>naskenovaný</a:t>
            </a:r>
            <a:r>
              <a:rPr lang="en-US" dirty="0"/>
              <a:t> </a:t>
            </a:r>
            <a:r>
              <a:rPr lang="en-US" dirty="0" err="1"/>
              <a:t>vložit</a:t>
            </a:r>
            <a:r>
              <a:rPr lang="en-US" dirty="0"/>
              <a:t> do </a:t>
            </a:r>
            <a:r>
              <a:rPr lang="en-US" dirty="0" smtClean="0"/>
              <a:t>IS</a:t>
            </a:r>
          </a:p>
          <a:p>
            <a:pPr lvl="1">
              <a:lnSpc>
                <a:spcPct val="110000"/>
              </a:lnSpc>
            </a:pPr>
            <a:r>
              <a:rPr lang="en-US" dirty="0" err="1" smtClean="0"/>
              <a:t>Reprezentativní</a:t>
            </a:r>
            <a:r>
              <a:rPr lang="en-US" dirty="0" smtClean="0"/>
              <a:t> </a:t>
            </a:r>
            <a:r>
              <a:rPr lang="en-US" dirty="0" err="1" smtClean="0"/>
              <a:t>vystupování</a:t>
            </a: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 err="1" smtClean="0"/>
              <a:t>Respekt</a:t>
            </a:r>
            <a:r>
              <a:rPr lang="en-US" dirty="0" smtClean="0"/>
              <a:t> k </a:t>
            </a:r>
            <a:r>
              <a:rPr lang="en-US" dirty="0" err="1" smtClean="0"/>
              <a:t>pracovišti</a:t>
            </a:r>
            <a:r>
              <a:rPr lang="en-US" dirty="0" smtClean="0"/>
              <a:t>, </a:t>
            </a:r>
            <a:r>
              <a:rPr lang="en-US" dirty="0" err="1" smtClean="0"/>
              <a:t>pracovníkům</a:t>
            </a:r>
            <a:r>
              <a:rPr lang="en-US" dirty="0" smtClean="0"/>
              <a:t>,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práci</a:t>
            </a:r>
            <a:r>
              <a:rPr lang="en-US" dirty="0" smtClean="0"/>
              <a:t>,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klientům</a:t>
            </a:r>
            <a:r>
              <a:rPr lang="en-US" dirty="0" smtClean="0"/>
              <a:t>…</a:t>
            </a:r>
          </a:p>
          <a:p>
            <a:pPr lvl="1">
              <a:lnSpc>
                <a:spcPct val="110000"/>
              </a:lnSpc>
            </a:pPr>
            <a:r>
              <a:rPr lang="en-US" dirty="0" err="1" smtClean="0"/>
              <a:t>Dodržování</a:t>
            </a:r>
            <a:r>
              <a:rPr lang="en-US" dirty="0" smtClean="0"/>
              <a:t> </a:t>
            </a:r>
            <a:r>
              <a:rPr lang="en-US" dirty="0" err="1" smtClean="0"/>
              <a:t>pravidel</a:t>
            </a:r>
            <a:r>
              <a:rPr lang="en-US" dirty="0" smtClean="0"/>
              <a:t> </a:t>
            </a:r>
            <a:r>
              <a:rPr lang="en-US" dirty="0" err="1" smtClean="0"/>
              <a:t>pracoviště</a:t>
            </a:r>
            <a:r>
              <a:rPr lang="en-US" dirty="0" smtClean="0"/>
              <a:t>, </a:t>
            </a:r>
            <a:r>
              <a:rPr lang="en-US" dirty="0" err="1" smtClean="0"/>
              <a:t>mlčenlivosti</a:t>
            </a:r>
            <a:r>
              <a:rPr lang="en-US" dirty="0" smtClean="0"/>
              <a:t> ad.</a:t>
            </a:r>
          </a:p>
          <a:p>
            <a:pPr lvl="1">
              <a:lnSpc>
                <a:spcPct val="110000"/>
              </a:lnSpc>
            </a:pPr>
            <a:r>
              <a:rPr lang="en-US" dirty="0" err="1" smtClean="0"/>
              <a:t>Udržování</a:t>
            </a:r>
            <a:r>
              <a:rPr lang="en-US" dirty="0" smtClean="0"/>
              <a:t> </a:t>
            </a:r>
            <a:r>
              <a:rPr lang="en-US" dirty="0" err="1" smtClean="0"/>
              <a:t>čistě</a:t>
            </a:r>
            <a:r>
              <a:rPr lang="en-US" dirty="0" smtClean="0"/>
              <a:t> </a:t>
            </a:r>
            <a:r>
              <a:rPr lang="en-US" dirty="0" err="1" smtClean="0"/>
              <a:t>profesionálních</a:t>
            </a:r>
            <a:r>
              <a:rPr lang="en-US" dirty="0" smtClean="0"/>
              <a:t> </a:t>
            </a:r>
            <a:r>
              <a:rPr lang="en-US" dirty="0" err="1" smtClean="0"/>
              <a:t>vztahů</a:t>
            </a:r>
            <a:r>
              <a:rPr lang="en-US" dirty="0" smtClean="0"/>
              <a:t>…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b="1" dirty="0" err="1"/>
              <a:t>Potvrzení</a:t>
            </a:r>
            <a:r>
              <a:rPr lang="en-US" b="1" dirty="0"/>
              <a:t> o abs. praxe</a:t>
            </a:r>
            <a:r>
              <a:rPr lang="en-US" dirty="0"/>
              <a:t>, </a:t>
            </a:r>
            <a:r>
              <a:rPr lang="en-US" b="1" dirty="0" err="1"/>
              <a:t>výkaz</a:t>
            </a:r>
            <a:r>
              <a:rPr lang="en-US" b="1" dirty="0"/>
              <a:t> </a:t>
            </a:r>
            <a:r>
              <a:rPr lang="en-US" b="1" dirty="0" err="1"/>
              <a:t>práce</a:t>
            </a:r>
            <a:r>
              <a:rPr lang="en-US" dirty="0"/>
              <a:t>, </a:t>
            </a:r>
            <a:r>
              <a:rPr lang="en-US" sz="1800" dirty="0"/>
              <a:t>(smlouva s </a:t>
            </a:r>
            <a:r>
              <a:rPr lang="en-US" sz="1800" dirty="0" err="1"/>
              <a:t>pracovištěm</a:t>
            </a:r>
            <a:r>
              <a:rPr lang="en-US" sz="1800" dirty="0"/>
              <a:t> – jen </a:t>
            </a:r>
            <a:r>
              <a:rPr lang="en-US" sz="1800" dirty="0" err="1"/>
              <a:t>pracoviště</a:t>
            </a:r>
            <a:r>
              <a:rPr lang="en-US" sz="1800" dirty="0"/>
              <a:t> </a:t>
            </a:r>
            <a:r>
              <a:rPr lang="en-US" sz="1800" dirty="0" err="1"/>
              <a:t>mimo</a:t>
            </a:r>
            <a:r>
              <a:rPr lang="en-US" sz="1800" dirty="0"/>
              <a:t> </a:t>
            </a:r>
            <a:r>
              <a:rPr lang="en-US" sz="1800" dirty="0" err="1"/>
              <a:t>seznam</a:t>
            </a:r>
            <a:r>
              <a:rPr lang="en-US" sz="1800" dirty="0"/>
              <a:t>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Koncept praxí a stáží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524-ADE2-4DF7-82C7-0AC9BCFF60C6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337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Pracoviště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2017712"/>
            <a:ext cx="8234363" cy="4205287"/>
          </a:xfrm>
        </p:spPr>
        <p:txBody>
          <a:bodyPr/>
          <a:lstStyle/>
          <a:p>
            <a:r>
              <a:rPr lang="en-US" b="1" dirty="0" smtClean="0"/>
              <a:t>15 </a:t>
            </a:r>
            <a:r>
              <a:rPr lang="en-US" b="1" dirty="0" err="1" smtClean="0"/>
              <a:t>pracovišť</a:t>
            </a:r>
            <a:r>
              <a:rPr lang="en-US" dirty="0" smtClean="0"/>
              <a:t>, </a:t>
            </a:r>
            <a:r>
              <a:rPr lang="en-US" sz="1800" dirty="0" err="1" smtClean="0"/>
              <a:t>možno</a:t>
            </a:r>
            <a:r>
              <a:rPr lang="en-US" sz="1800" dirty="0" smtClean="0"/>
              <a:t> </a:t>
            </a:r>
            <a:r>
              <a:rPr lang="en-US" sz="1800" dirty="0" err="1" smtClean="0"/>
              <a:t>domluvit</a:t>
            </a:r>
            <a:r>
              <a:rPr lang="en-US" sz="1800" dirty="0" smtClean="0"/>
              <a:t> </a:t>
            </a:r>
            <a:r>
              <a:rPr lang="en-US" sz="1800" b="1" dirty="0" err="1" smtClean="0"/>
              <a:t>vlastní</a:t>
            </a:r>
            <a:r>
              <a:rPr lang="en-US" sz="1800" dirty="0" smtClean="0"/>
              <a:t> – </a:t>
            </a:r>
            <a:r>
              <a:rPr lang="en-US" sz="1800" dirty="0" err="1" smtClean="0"/>
              <a:t>nechat</a:t>
            </a:r>
            <a:r>
              <a:rPr lang="en-US" sz="1800" dirty="0" smtClean="0"/>
              <a:t> </a:t>
            </a:r>
            <a:r>
              <a:rPr lang="en-US" sz="1800" dirty="0" err="1" smtClean="0"/>
              <a:t>schválit</a:t>
            </a:r>
            <a:endParaRPr lang="en-US" sz="1800" dirty="0"/>
          </a:p>
          <a:p>
            <a:r>
              <a:rPr lang="en-US" b="1" dirty="0" err="1" smtClean="0"/>
              <a:t>Personální</a:t>
            </a:r>
            <a:r>
              <a:rPr lang="en-US" b="1" dirty="0" smtClean="0"/>
              <a:t>, </a:t>
            </a:r>
            <a:r>
              <a:rPr lang="en-US" b="1" dirty="0" err="1" smtClean="0"/>
              <a:t>konzultantské</a:t>
            </a:r>
            <a:r>
              <a:rPr lang="en-US" b="1" dirty="0" smtClean="0"/>
              <a:t> </a:t>
            </a:r>
            <a:r>
              <a:rPr lang="en-US" b="1" dirty="0" err="1" smtClean="0"/>
              <a:t>agentury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sz="1800" dirty="0" err="1" smtClean="0"/>
              <a:t>např</a:t>
            </a:r>
            <a:r>
              <a:rPr lang="en-US" sz="1800" dirty="0" smtClean="0"/>
              <a:t>. ADDA Consultants, </a:t>
            </a:r>
            <a:r>
              <a:rPr lang="en-US" sz="1800" dirty="0" err="1" smtClean="0"/>
              <a:t>Motiv</a:t>
            </a:r>
            <a:r>
              <a:rPr lang="en-US" sz="1800" dirty="0" smtClean="0"/>
              <a:t> P, Duality, </a:t>
            </a:r>
            <a:r>
              <a:rPr lang="en-US" sz="1800" dirty="0" err="1" smtClean="0"/>
              <a:t>Mita</a:t>
            </a:r>
            <a:r>
              <a:rPr lang="en-US" sz="1800" dirty="0" smtClean="0"/>
              <a:t> Thor International</a:t>
            </a:r>
            <a:endParaRPr lang="en-US" sz="1800" dirty="0"/>
          </a:p>
          <a:p>
            <a:r>
              <a:rPr lang="en-US" dirty="0" smtClean="0"/>
              <a:t>“</a:t>
            </a:r>
            <a:r>
              <a:rPr lang="en-US" dirty="0" err="1" smtClean="0"/>
              <a:t>personální</a:t>
            </a:r>
            <a:r>
              <a:rPr lang="en-US" dirty="0" smtClean="0"/>
              <a:t> odd.” </a:t>
            </a:r>
            <a:r>
              <a:rPr lang="en-US" dirty="0" err="1" smtClean="0"/>
              <a:t>organizací</a:t>
            </a:r>
            <a:r>
              <a:rPr lang="en-US" dirty="0" smtClean="0"/>
              <a:t> v </a:t>
            </a:r>
            <a:r>
              <a:rPr lang="en-US" b="1" dirty="0" err="1" smtClean="0"/>
              <a:t>soukromém</a:t>
            </a:r>
            <a:r>
              <a:rPr lang="en-US" b="1" dirty="0" smtClean="0"/>
              <a:t> </a:t>
            </a:r>
            <a:r>
              <a:rPr lang="en-US" b="1" dirty="0" err="1" smtClean="0"/>
              <a:t>sektoru</a:t>
            </a:r>
            <a:r>
              <a:rPr lang="en-US" b="1" dirty="0" smtClean="0"/>
              <a:t> </a:t>
            </a:r>
            <a:r>
              <a:rPr lang="en-US" dirty="0" smtClean="0"/>
              <a:t>s </a:t>
            </a:r>
            <a:r>
              <a:rPr lang="en-US" dirty="0" err="1" smtClean="0"/>
              <a:t>jiným</a:t>
            </a:r>
            <a:r>
              <a:rPr lang="en-US" dirty="0" smtClean="0"/>
              <a:t> </a:t>
            </a:r>
            <a:r>
              <a:rPr lang="en-US" dirty="0" err="1" smtClean="0"/>
              <a:t>zaměřením</a:t>
            </a:r>
            <a:r>
              <a:rPr lang="en-US" dirty="0" smtClean="0"/>
              <a:t> </a:t>
            </a:r>
            <a:r>
              <a:rPr lang="en-US" dirty="0" err="1" smtClean="0"/>
              <a:t>své</a:t>
            </a:r>
            <a:r>
              <a:rPr lang="en-US" dirty="0" smtClean="0"/>
              <a:t> </a:t>
            </a:r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 smtClean="0"/>
              <a:t>činnosti</a:t>
            </a:r>
            <a:r>
              <a:rPr lang="en-US" dirty="0" smtClean="0"/>
              <a:t> – </a:t>
            </a:r>
            <a:r>
              <a:rPr lang="en-US" sz="1800" dirty="0" err="1" smtClean="0"/>
              <a:t>např</a:t>
            </a:r>
            <a:r>
              <a:rPr lang="en-US" sz="1800" dirty="0" smtClean="0"/>
              <a:t>. ČP, FEI, …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personální</a:t>
            </a:r>
            <a:r>
              <a:rPr lang="en-US" dirty="0" smtClean="0"/>
              <a:t> odd.”</a:t>
            </a:r>
            <a:r>
              <a:rPr lang="en-US" dirty="0"/>
              <a:t> </a:t>
            </a:r>
            <a:r>
              <a:rPr lang="en-US" dirty="0" err="1" smtClean="0"/>
              <a:t>organizací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b="1" dirty="0" err="1" smtClean="0"/>
              <a:t>veřejném</a:t>
            </a:r>
            <a:r>
              <a:rPr lang="en-US" b="1" dirty="0" smtClean="0"/>
              <a:t> </a:t>
            </a:r>
            <a:r>
              <a:rPr lang="en-US" b="1" dirty="0" err="1" smtClean="0"/>
              <a:t>sektoru</a:t>
            </a:r>
            <a:r>
              <a:rPr lang="en-US" dirty="0" smtClean="0"/>
              <a:t> s </a:t>
            </a:r>
            <a:r>
              <a:rPr lang="en-US" dirty="0" err="1" smtClean="0"/>
              <a:t>jiným</a:t>
            </a:r>
            <a:r>
              <a:rPr lang="en-US" dirty="0" smtClean="0"/>
              <a:t> </a:t>
            </a:r>
            <a:r>
              <a:rPr lang="en-US" dirty="0" err="1" smtClean="0"/>
              <a:t>zaměřením</a:t>
            </a:r>
            <a:r>
              <a:rPr lang="en-US" dirty="0" smtClean="0"/>
              <a:t> </a:t>
            </a:r>
            <a:r>
              <a:rPr lang="en-US" dirty="0" err="1" smtClean="0"/>
              <a:t>své</a:t>
            </a:r>
            <a:r>
              <a:rPr lang="en-US" dirty="0" smtClean="0"/>
              <a:t> </a:t>
            </a:r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 smtClean="0"/>
              <a:t>činnosti</a:t>
            </a:r>
            <a:r>
              <a:rPr lang="en-US" dirty="0" smtClean="0"/>
              <a:t> – </a:t>
            </a:r>
            <a:r>
              <a:rPr lang="en-US" sz="1800" dirty="0" err="1" smtClean="0"/>
              <a:t>Magistrát</a:t>
            </a:r>
            <a:r>
              <a:rPr lang="en-US" sz="1800" dirty="0" smtClean="0"/>
              <a:t> </a:t>
            </a:r>
            <a:r>
              <a:rPr lang="en-US" sz="1800" dirty="0" err="1" smtClean="0"/>
              <a:t>města</a:t>
            </a:r>
            <a:r>
              <a:rPr lang="en-US" sz="1800" dirty="0" smtClean="0"/>
              <a:t> </a:t>
            </a:r>
            <a:r>
              <a:rPr lang="en-US" sz="1800" dirty="0" err="1" smtClean="0"/>
              <a:t>Brna</a:t>
            </a:r>
            <a:r>
              <a:rPr lang="en-US" sz="1800" dirty="0" smtClean="0"/>
              <a:t>, ps. </a:t>
            </a:r>
            <a:r>
              <a:rPr lang="en-US" sz="1800" dirty="0" err="1"/>
              <a:t>p</a:t>
            </a:r>
            <a:r>
              <a:rPr lang="en-US" sz="1800" dirty="0" err="1" smtClean="0"/>
              <a:t>racoviště</a:t>
            </a:r>
            <a:r>
              <a:rPr lang="en-US" sz="1800" dirty="0" smtClean="0"/>
              <a:t> </a:t>
            </a:r>
            <a:r>
              <a:rPr lang="en-US" sz="1800" dirty="0" err="1" smtClean="0"/>
              <a:t>kraje</a:t>
            </a:r>
            <a:r>
              <a:rPr lang="en-US" sz="1800" dirty="0" smtClean="0"/>
              <a:t>, </a:t>
            </a:r>
            <a:r>
              <a:rPr lang="en-US" sz="1800" dirty="0" err="1" smtClean="0"/>
              <a:t>NaZemi</a:t>
            </a:r>
            <a:endParaRPr lang="en-US" sz="1800" dirty="0" smtClean="0"/>
          </a:p>
          <a:p>
            <a:r>
              <a:rPr lang="en-US" b="1" dirty="0" err="1" smtClean="0"/>
              <a:t>Poradenská</a:t>
            </a:r>
            <a:r>
              <a:rPr lang="en-US" b="1" dirty="0" smtClean="0"/>
              <a:t> </a:t>
            </a:r>
            <a:r>
              <a:rPr lang="en-US" b="1" dirty="0" err="1" smtClean="0"/>
              <a:t>pracoviště</a:t>
            </a:r>
            <a:r>
              <a:rPr lang="en-US" b="1" dirty="0" smtClean="0"/>
              <a:t> </a:t>
            </a:r>
            <a:r>
              <a:rPr lang="en-US" b="1" dirty="0" err="1" smtClean="0"/>
              <a:t>univerzit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sz="1800" dirty="0" smtClean="0"/>
              <a:t>MU, VUT</a:t>
            </a:r>
          </a:p>
          <a:p>
            <a:r>
              <a:rPr lang="en-US" b="1" dirty="0" err="1" smtClean="0"/>
              <a:t>Specifika</a:t>
            </a:r>
            <a:r>
              <a:rPr lang="en-US" dirty="0" smtClean="0"/>
              <a:t>: </a:t>
            </a:r>
            <a:r>
              <a:rPr lang="en-US" dirty="0" err="1" smtClean="0"/>
              <a:t>způsob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r>
              <a:rPr lang="en-US" dirty="0" smtClean="0"/>
              <a:t>, rozsah pers. </a:t>
            </a:r>
            <a:r>
              <a:rPr lang="en-US" dirty="0" err="1"/>
              <a:t>a</a:t>
            </a:r>
            <a:r>
              <a:rPr lang="en-US" dirty="0" err="1" smtClean="0"/>
              <a:t>gendy</a:t>
            </a:r>
            <a:r>
              <a:rPr lang="en-US" dirty="0" smtClean="0"/>
              <a:t>, </a:t>
            </a:r>
            <a:r>
              <a:rPr lang="en-US" dirty="0" err="1" smtClean="0"/>
              <a:t>míra</a:t>
            </a:r>
            <a:r>
              <a:rPr lang="en-US" dirty="0" smtClean="0"/>
              <a:t> </a:t>
            </a:r>
            <a:r>
              <a:rPr lang="en-US" dirty="0" err="1" smtClean="0"/>
              <a:t>uplatnění</a:t>
            </a:r>
            <a:r>
              <a:rPr lang="en-US" dirty="0" smtClean="0"/>
              <a:t> </a:t>
            </a:r>
            <a:r>
              <a:rPr lang="en-US" dirty="0" err="1" smtClean="0"/>
              <a:t>psychologie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Koncept praxí a stáží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524-ADE2-4DF7-82C7-0AC9BCFF60C6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7607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Domluva</a:t>
            </a:r>
            <a:r>
              <a:rPr lang="en-US" dirty="0" smtClean="0"/>
              <a:t> praxe na pracovištích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Oslovení </a:t>
            </a:r>
            <a:r>
              <a:rPr lang="en-US" dirty="0" err="1"/>
              <a:t>iniciují</a:t>
            </a:r>
            <a:r>
              <a:rPr lang="en-US" dirty="0"/>
              <a:t> </a:t>
            </a:r>
            <a:r>
              <a:rPr lang="en-US" b="1" dirty="0" err="1"/>
              <a:t>studenti</a:t>
            </a:r>
            <a:r>
              <a:rPr lang="en-US" b="1" dirty="0"/>
              <a:t> x </a:t>
            </a:r>
            <a:r>
              <a:rPr lang="en-US" b="1" dirty="0" err="1"/>
              <a:t>organizace</a:t>
            </a:r>
            <a:r>
              <a:rPr lang="en-US" dirty="0"/>
              <a:t> (</a:t>
            </a:r>
            <a:r>
              <a:rPr lang="en-US" dirty="0" err="1"/>
              <a:t>mentoři</a:t>
            </a:r>
            <a:r>
              <a:rPr lang="en-US" dirty="0"/>
              <a:t>)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Organizace</a:t>
            </a:r>
            <a:r>
              <a:rPr lang="en-US" dirty="0"/>
              <a:t> </a:t>
            </a:r>
            <a:r>
              <a:rPr lang="en-US" dirty="0" err="1"/>
              <a:t>nejsou</a:t>
            </a:r>
            <a:r>
              <a:rPr lang="en-US" dirty="0"/>
              <a:t> </a:t>
            </a:r>
            <a:r>
              <a:rPr lang="en-US" dirty="0" err="1"/>
              <a:t>povinné</a:t>
            </a:r>
            <a:r>
              <a:rPr lang="en-US" dirty="0"/>
              <a:t> </a:t>
            </a:r>
            <a:r>
              <a:rPr lang="en-US" dirty="0" err="1"/>
              <a:t>praxi</a:t>
            </a:r>
            <a:r>
              <a:rPr lang="en-US" dirty="0"/>
              <a:t> </a:t>
            </a:r>
            <a:r>
              <a:rPr lang="en-US" dirty="0" err="1"/>
              <a:t>poskytnout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Oslovení </a:t>
            </a:r>
            <a:r>
              <a:rPr lang="en-US" b="1" dirty="0"/>
              <a:t>co </a:t>
            </a:r>
            <a:r>
              <a:rPr lang="en-US" b="1" dirty="0" err="1"/>
              <a:t>nejdříve</a:t>
            </a:r>
            <a:endParaRPr lang="en-US" b="1" dirty="0"/>
          </a:p>
          <a:p>
            <a:pPr>
              <a:lnSpc>
                <a:spcPct val="120000"/>
              </a:lnSpc>
            </a:pPr>
            <a:r>
              <a:rPr lang="en-US" b="1" dirty="0"/>
              <a:t>AKTIVNÍ PŘÍSTUP! </a:t>
            </a:r>
            <a:r>
              <a:rPr lang="en-US" sz="1800" dirty="0"/>
              <a:t>(</a:t>
            </a:r>
            <a:r>
              <a:rPr lang="en-US" sz="1800" dirty="0" err="1"/>
              <a:t>před</a:t>
            </a:r>
            <a:r>
              <a:rPr lang="en-US" sz="1800" dirty="0"/>
              <a:t> / </a:t>
            </a:r>
            <a:r>
              <a:rPr lang="en-US" sz="1800" dirty="0" err="1"/>
              <a:t>během</a:t>
            </a:r>
            <a:r>
              <a:rPr lang="en-US" sz="1800" dirty="0"/>
              <a:t> / </a:t>
            </a:r>
            <a:r>
              <a:rPr lang="en-US" sz="1800" dirty="0" err="1"/>
              <a:t>po</a:t>
            </a:r>
            <a:r>
              <a:rPr lang="en-US" sz="1800" dirty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“</a:t>
            </a:r>
            <a:r>
              <a:rPr lang="en-US" dirty="0" err="1"/>
              <a:t>Kolik</a:t>
            </a:r>
            <a:r>
              <a:rPr lang="en-US" dirty="0"/>
              <a:t> do </a:t>
            </a:r>
            <a:r>
              <a:rPr lang="en-US" dirty="0" err="1"/>
              <a:t>toho</a:t>
            </a:r>
            <a:r>
              <a:rPr lang="en-US" dirty="0"/>
              <a:t> </a:t>
            </a:r>
            <a:r>
              <a:rPr lang="en-US" dirty="0" err="1"/>
              <a:t>vložím</a:t>
            </a:r>
            <a:r>
              <a:rPr lang="en-US" dirty="0"/>
              <a:t>, </a:t>
            </a:r>
            <a:r>
              <a:rPr lang="en-US" dirty="0" err="1"/>
              <a:t>tolik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odnesu</a:t>
            </a:r>
            <a:r>
              <a:rPr lang="en-US" dirty="0"/>
              <a:t>.”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Seznámení</a:t>
            </a:r>
            <a:r>
              <a:rPr lang="en-US" dirty="0"/>
              <a:t> se s </a:t>
            </a:r>
            <a:r>
              <a:rPr lang="en-US" dirty="0" err="1"/>
              <a:t>pracovišti</a:t>
            </a:r>
            <a:r>
              <a:rPr lang="en-US" dirty="0"/>
              <a:t> - </a:t>
            </a:r>
            <a:r>
              <a:rPr lang="en-US" b="1" dirty="0"/>
              <a:t>“Den </a:t>
            </a:r>
            <a:r>
              <a:rPr lang="en-US" b="1" dirty="0" err="1"/>
              <a:t>psychologa</a:t>
            </a:r>
            <a:r>
              <a:rPr lang="en-US" b="1" dirty="0"/>
              <a:t> v…”</a:t>
            </a:r>
            <a:r>
              <a:rPr lang="en-US" dirty="0"/>
              <a:t/>
            </a:r>
            <a:br>
              <a:rPr lang="en-US" dirty="0"/>
            </a:br>
            <a:r>
              <a:rPr lang="en-US" sz="1800" dirty="0"/>
              <a:t>(web IKAPSY, </a:t>
            </a:r>
            <a:r>
              <a:rPr lang="en-US" sz="1800" dirty="0" err="1"/>
              <a:t>přednost</a:t>
            </a:r>
            <a:r>
              <a:rPr lang="en-US" sz="1800" dirty="0"/>
              <a:t> </a:t>
            </a:r>
            <a:r>
              <a:rPr lang="en-US" sz="1800" dirty="0" err="1"/>
              <a:t>mají</a:t>
            </a:r>
            <a:r>
              <a:rPr lang="en-US" sz="1800" dirty="0"/>
              <a:t> 1. </a:t>
            </a:r>
            <a:r>
              <a:rPr lang="en-US" sz="1800" dirty="0" err="1"/>
              <a:t>ročníky</a:t>
            </a:r>
            <a:r>
              <a:rPr lang="en-US" sz="1800" dirty="0"/>
              <a:t>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Koncept praxí a stáží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524-ADE2-4DF7-82C7-0AC9BCFF60C6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028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Sdílení</a:t>
            </a:r>
            <a:r>
              <a:rPr lang="en-US" dirty="0" smtClean="0"/>
              <a:t> </a:t>
            </a:r>
            <a:r>
              <a:rPr lang="en-US" dirty="0" err="1" smtClean="0"/>
              <a:t>zkušeností</a:t>
            </a:r>
            <a:r>
              <a:rPr lang="en-US" dirty="0" smtClean="0"/>
              <a:t>, </a:t>
            </a:r>
            <a:r>
              <a:rPr lang="en-US" dirty="0" err="1" smtClean="0"/>
              <a:t>zpětná</a:t>
            </a:r>
            <a:r>
              <a:rPr lang="en-US" dirty="0" smtClean="0"/>
              <a:t> </a:t>
            </a:r>
            <a:r>
              <a:rPr lang="en-US" dirty="0" err="1" smtClean="0"/>
              <a:t>vazba</a:t>
            </a:r>
            <a:r>
              <a:rPr lang="en-US" dirty="0" smtClean="0"/>
              <a:t>, </a:t>
            </a:r>
            <a:r>
              <a:rPr lang="en-US" dirty="0" err="1" smtClean="0"/>
              <a:t>zvyšování</a:t>
            </a:r>
            <a:r>
              <a:rPr lang="en-US" dirty="0" smtClean="0"/>
              <a:t> </a:t>
            </a:r>
            <a:r>
              <a:rPr lang="en-US" dirty="0" err="1" smtClean="0"/>
              <a:t>kvality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err="1"/>
              <a:t>Diskusní</a:t>
            </a:r>
            <a:r>
              <a:rPr lang="en-US" b="1" dirty="0"/>
              <a:t> </a:t>
            </a:r>
            <a:r>
              <a:rPr lang="en-US" b="1" dirty="0" err="1"/>
              <a:t>skupiny</a:t>
            </a:r>
            <a:r>
              <a:rPr lang="en-US" b="1" dirty="0"/>
              <a:t> </a:t>
            </a:r>
            <a:r>
              <a:rPr lang="en-US" dirty="0"/>
              <a:t>(s </a:t>
            </a:r>
            <a:r>
              <a:rPr lang="en-US" dirty="0" err="1"/>
              <a:t>ostatními</a:t>
            </a:r>
            <a:r>
              <a:rPr lang="en-US" dirty="0"/>
              <a:t> </a:t>
            </a:r>
            <a:r>
              <a:rPr lang="en-US" dirty="0" err="1"/>
              <a:t>studujícími</a:t>
            </a:r>
            <a:r>
              <a:rPr lang="en-US" dirty="0"/>
              <a:t>, </a:t>
            </a:r>
            <a:r>
              <a:rPr lang="en-US" dirty="0" err="1"/>
              <a:t>závěrečné</a:t>
            </a:r>
            <a:r>
              <a:rPr lang="en-US" dirty="0"/>
              <a:t> </a:t>
            </a:r>
            <a:r>
              <a:rPr lang="en-US" dirty="0" err="1"/>
              <a:t>zhodnocení</a:t>
            </a:r>
            <a:r>
              <a:rPr lang="en-US" dirty="0"/>
              <a:t>) 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Průběžná</a:t>
            </a:r>
            <a:r>
              <a:rPr lang="en-US" dirty="0" smtClean="0"/>
              <a:t> </a:t>
            </a:r>
            <a:r>
              <a:rPr lang="en-US" b="1" dirty="0" smtClean="0"/>
              <a:t>ZV </a:t>
            </a:r>
            <a:r>
              <a:rPr lang="en-US" b="1" dirty="0" err="1" smtClean="0"/>
              <a:t>asistentům</a:t>
            </a:r>
            <a:r>
              <a:rPr lang="en-US" b="1" dirty="0" smtClean="0"/>
              <a:t> </a:t>
            </a:r>
            <a:r>
              <a:rPr lang="en-US" dirty="0" err="1" smtClean="0"/>
              <a:t>praxí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Blog </a:t>
            </a:r>
            <a:r>
              <a:rPr lang="en-US" dirty="0"/>
              <a:t>pro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smtClean="0"/>
              <a:t>praxe:</a:t>
            </a:r>
            <a:br>
              <a:rPr lang="en-US" dirty="0" smtClean="0"/>
            </a:br>
            <a:r>
              <a:rPr lang="pl-PL" dirty="0" smtClean="0"/>
              <a:t>http</a:t>
            </a:r>
            <a:r>
              <a:rPr lang="pl-PL" dirty="0"/>
              <a:t>://</a:t>
            </a:r>
            <a:r>
              <a:rPr lang="pl-PL" dirty="0" err="1"/>
              <a:t>www.centrumfss.blogspot.cz</a:t>
            </a:r>
            <a:r>
              <a:rPr lang="pl-PL" dirty="0"/>
              <a:t>/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 err="1"/>
              <a:t>Ukončující</a:t>
            </a:r>
            <a:r>
              <a:rPr lang="en-US" b="1" dirty="0"/>
              <a:t> </a:t>
            </a:r>
            <a:r>
              <a:rPr lang="en-US" b="1" dirty="0" err="1"/>
              <a:t>diskuse</a:t>
            </a:r>
            <a:r>
              <a:rPr lang="en-US" b="1" dirty="0"/>
              <a:t> </a:t>
            </a:r>
            <a:r>
              <a:rPr lang="en-US" dirty="0"/>
              <a:t>(s </a:t>
            </a:r>
            <a:r>
              <a:rPr lang="en-US" dirty="0" err="1"/>
              <a:t>garantem</a:t>
            </a:r>
            <a:r>
              <a:rPr lang="en-US" dirty="0"/>
              <a:t>) – </a:t>
            </a:r>
            <a:r>
              <a:rPr lang="en-US" dirty="0" err="1"/>
              <a:t>udělení</a:t>
            </a:r>
            <a:r>
              <a:rPr lang="en-US" dirty="0"/>
              <a:t> </a:t>
            </a:r>
            <a:r>
              <a:rPr lang="en-US" dirty="0" err="1" smtClean="0"/>
              <a:t>zápočtu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Koncept praxí a stáží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5524-ADE2-4DF7-82C7-0AC9BCFF60C6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881318"/>
      </p:ext>
    </p:extLst>
  </p:cSld>
  <p:clrMapOvr>
    <a:masterClrMapping/>
  </p:clrMapOvr>
</p:sld>
</file>

<file path=ppt/theme/theme1.xml><?xml version="1.0" encoding="utf-8"?>
<a:theme xmlns:a="http://schemas.openxmlformats.org/drawingml/2006/main" name="MU_PPTprezentace_sablona_CZ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</TotalTime>
  <Words>404</Words>
  <Application>Microsoft Macintosh PowerPoint</Application>
  <PresentationFormat>On-screen Show (4:3)</PresentationFormat>
  <Paragraphs>83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MU_PPTprezentace_sablona_CZ</vt:lpstr>
      <vt:lpstr>1_Směsi</vt:lpstr>
      <vt:lpstr>2_Směsi</vt:lpstr>
      <vt:lpstr>1_MU_PPTprezentace_sablona_CZ</vt:lpstr>
      <vt:lpstr>3_Směsi</vt:lpstr>
      <vt:lpstr>Úvodní setkání pro studenty PSY 415 Praxe a stáže (organizace, firmy)</vt:lpstr>
      <vt:lpstr>Fakulta sociálních studií   Katedra psychologie </vt:lpstr>
      <vt:lpstr>PowerPoint Presentation</vt:lpstr>
      <vt:lpstr>Povinné praxe a stáže na katedře psychologie  FSS MU</vt:lpstr>
      <vt:lpstr>Podmínky, rozsah a náplň praxe</vt:lpstr>
      <vt:lpstr>Dokumenty</vt:lpstr>
      <vt:lpstr>Pracoviště</vt:lpstr>
      <vt:lpstr>Domluva praxe na pracovištích</vt:lpstr>
      <vt:lpstr>Sdílení zkušeností, zpětná vazba, zvyšování kvality</vt:lpstr>
      <vt:lpstr>Model  praxí a stáží    Kvalita </vt:lpstr>
      <vt:lpstr>PowerPoint Presentation</vt:lpstr>
    </vt:vector>
  </TitlesOfParts>
  <Company>Radek Poisl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Radek Poisl</dc:creator>
  <cp:lastModifiedBy>Marie Souckova</cp:lastModifiedBy>
  <cp:revision>20</cp:revision>
  <cp:lastPrinted>1601-01-01T00:00:00Z</cp:lastPrinted>
  <dcterms:created xsi:type="dcterms:W3CDTF">2007-07-04T09:04:26Z</dcterms:created>
  <dcterms:modified xsi:type="dcterms:W3CDTF">2012-09-24T19:49:43Z</dcterms:modified>
</cp:coreProperties>
</file>