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18"/>
  </p:notesMasterIdLst>
  <p:sldIdLst>
    <p:sldId id="275" r:id="rId2"/>
    <p:sldId id="257" r:id="rId3"/>
    <p:sldId id="266" r:id="rId4"/>
    <p:sldId id="258" r:id="rId5"/>
    <p:sldId id="261" r:id="rId6"/>
    <p:sldId id="262" r:id="rId7"/>
    <p:sldId id="263" r:id="rId8"/>
    <p:sldId id="259" r:id="rId9"/>
    <p:sldId id="268" r:id="rId10"/>
    <p:sldId id="269" r:id="rId11"/>
    <p:sldId id="264" r:id="rId12"/>
    <p:sldId id="267" r:id="rId13"/>
    <p:sldId id="270" r:id="rId14"/>
    <p:sldId id="271" r:id="rId15"/>
    <p:sldId id="272" r:id="rId16"/>
    <p:sldId id="273" r:id="rId17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15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662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860530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 sz="20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C84D9BA-B560-43B9-9BD0-69C8ED2720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649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58C30-32C3-4BFC-8C45-16ABF40E8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33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A4E40-C878-4093-9406-D40E98195B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565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45C2-63E2-42F4-9004-2DAF7C1836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6711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A3D16F-31D1-41AC-A80A-E597678666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496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43C95A-C5BC-420B-BA32-068D71DBDA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87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ED468CE-E35B-4824-8362-3839B5C1CE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689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2FFFF-200C-45D1-B317-D09AE588BA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043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AC320A4-7806-48E5-914C-9B26080B4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98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B9D4-549E-4976-BD31-290F497664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99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04B45048-3BCB-49C9-8D5F-6A4E0F0607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669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3E04286-8DEC-40BD-9A39-582A0EC64E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4" r:id="rId2"/>
    <p:sldLayoutId id="2147483739" r:id="rId3"/>
    <p:sldLayoutId id="2147483740" r:id="rId4"/>
    <p:sldLayoutId id="2147483741" r:id="rId5"/>
    <p:sldLayoutId id="2147483735" r:id="rId6"/>
    <p:sldLayoutId id="2147483742" r:id="rId7"/>
    <p:sldLayoutId id="2147483736" r:id="rId8"/>
    <p:sldLayoutId id="2147483743" r:id="rId9"/>
    <p:sldLayoutId id="2147483737" r:id="rId10"/>
    <p:sldLayoutId id="21474837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psychologist.org/printer_friendly.iml?Material_ID=105&amp;Exam_ID=" TargetMode="External"/><Relationship Id="rId2" Type="http://schemas.openxmlformats.org/officeDocument/2006/relationships/hyperlink" Target="http://www.mf.cz/produkty/moje-psychologi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pacr.cz/index.php?lng=cs&amp;kap=new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odernivyucovani.cz/" TargetMode="External"/><Relationship Id="rId13" Type="http://schemas.openxmlformats.org/officeDocument/2006/relationships/hyperlink" Target="http://psychclassics.asu.edu/" TargetMode="External"/><Relationship Id="rId18" Type="http://schemas.openxmlformats.org/officeDocument/2006/relationships/hyperlink" Target="http://www.nadanedeti.cz/" TargetMode="External"/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://www.vudpap.sk/psychologia-patopsychologia-dietata/" TargetMode="External"/><Relationship Id="rId12" Type="http://schemas.openxmlformats.org/officeDocument/2006/relationships/hyperlink" Target="http://site.ebrary.com/lib/masaryk" TargetMode="External"/><Relationship Id="rId17" Type="http://schemas.openxmlformats.org/officeDocument/2006/relationships/hyperlink" Target="http://www.msmt.cz/" TargetMode="External"/><Relationship Id="rId2" Type="http://schemas.openxmlformats.org/officeDocument/2006/relationships/notesSlide" Target="../notesSlides/notesSlide9.xml"/><Relationship Id="rId16" Type="http://schemas.openxmlformats.org/officeDocument/2006/relationships/hyperlink" Target="http://www.eric.ed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d.muni.cz/pedor/" TargetMode="External"/><Relationship Id="rId11" Type="http://schemas.openxmlformats.org/officeDocument/2006/relationships/hyperlink" Target="http://www.ucitelske-listy.cz/" TargetMode="External"/><Relationship Id="rId5" Type="http://schemas.openxmlformats.org/officeDocument/2006/relationships/hyperlink" Target="http://www.phil.muni.cz/journals/index.php/studia-paedagogica" TargetMode="External"/><Relationship Id="rId15" Type="http://schemas.openxmlformats.org/officeDocument/2006/relationships/hyperlink" Target="http://www.rvp.cz/" TargetMode="External"/><Relationship Id="rId10" Type="http://schemas.openxmlformats.org/officeDocument/2006/relationships/hyperlink" Target="http://www.ucitelskenoviny.cz/" TargetMode="External"/><Relationship Id="rId4" Type="http://schemas.openxmlformats.org/officeDocument/2006/relationships/hyperlink" Target="http://userweb.pedf.cuni.cz/pedagogika/" TargetMode="External"/><Relationship Id="rId9" Type="http://schemas.openxmlformats.org/officeDocument/2006/relationships/hyperlink" Target="http://www.portal.cz/casopisy/" TargetMode="External"/><Relationship Id="rId14" Type="http://schemas.openxmlformats.org/officeDocument/2006/relationships/hyperlink" Target="http://www.ceskaskola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691063"/>
            <a:ext cx="7140575" cy="1538287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en-GB" dirty="0" err="1" smtClean="0"/>
              <a:t>Psychologie</a:t>
            </a:r>
            <a:r>
              <a:rPr lang="en-GB" dirty="0" smtClean="0"/>
              <a:t> </a:t>
            </a:r>
            <a:r>
              <a:rPr lang="en-GB" dirty="0" err="1" smtClean="0"/>
              <a:t>výchovy</a:t>
            </a:r>
            <a:r>
              <a:rPr lang="en-GB" dirty="0" smtClean="0"/>
              <a:t> a </a:t>
            </a:r>
            <a:r>
              <a:rPr lang="en-GB" dirty="0" err="1" smtClean="0"/>
              <a:t>vzdělávání</a:t>
            </a:r>
            <a:r>
              <a:rPr lang="cs-CZ" dirty="0" smtClean="0"/>
              <a:t> – PSY710</a:t>
            </a:r>
            <a:endParaRPr lang="en-GB" dirty="0" smtClean="0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/>
              <a:t>Vstupní </a:t>
            </a:r>
            <a:r>
              <a:rPr lang="cs-CZ" dirty="0" smtClean="0"/>
              <a:t>informace</a:t>
            </a: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Psychologie jako přitažlivé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92500" lnSpcReduction="2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Řada „psychologických“ kurzů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Řada „psychologických“ knih, časopisů </a:t>
            </a: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mf.cz</a:t>
            </a:r>
            <a:r>
              <a:rPr lang="cs-CZ" dirty="0" smtClean="0">
                <a:hlinkClick r:id="rId2"/>
              </a:rPr>
              <a:t>/produkty/moje-psychologie/</a:t>
            </a:r>
            <a:endParaRPr lang="cs-CZ" dirty="0" smtClean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/>
              <a:t>Laická veřejnost může mít problém rozlišit mezi odborností a nesmyslem</a:t>
            </a:r>
          </a:p>
          <a:p>
            <a:pPr marL="403225" lvl="1" indent="0" eaLnBrk="1" fontAlgn="auto" hangingPunct="1">
              <a:spcBef>
                <a:spcPts val="606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=&gt;</a:t>
            </a:r>
            <a:r>
              <a:rPr lang="cs-CZ" b="1" dirty="0" err="1"/>
              <a:t>Practice</a:t>
            </a:r>
            <a:r>
              <a:rPr lang="cs-CZ" b="1" dirty="0"/>
              <a:t> </a:t>
            </a:r>
            <a:r>
              <a:rPr lang="cs-CZ" b="1" dirty="0" err="1"/>
              <a:t>Based</a:t>
            </a:r>
            <a:r>
              <a:rPr lang="cs-CZ" b="1" dirty="0"/>
              <a:t> </a:t>
            </a:r>
            <a:r>
              <a:rPr lang="cs-CZ" b="1" dirty="0" err="1"/>
              <a:t>Approach</a:t>
            </a:r>
            <a:r>
              <a:rPr lang="cs-CZ" b="1" dirty="0"/>
              <a:t>, Evidence </a:t>
            </a:r>
            <a:r>
              <a:rPr lang="cs-CZ" b="1" dirty="0" err="1"/>
              <a:t>Based</a:t>
            </a:r>
            <a:r>
              <a:rPr lang="cs-CZ" b="1" dirty="0"/>
              <a:t> </a:t>
            </a:r>
            <a:r>
              <a:rPr lang="cs-CZ" b="1" dirty="0" err="1"/>
              <a:t>Approach</a:t>
            </a:r>
            <a:endParaRPr lang="cs-CZ" b="1" dirty="0"/>
          </a:p>
          <a:p>
            <a:pPr marL="403225" lvl="1" indent="0" eaLnBrk="1" fontAlgn="auto" hangingPunct="1">
              <a:spcBef>
                <a:spcPts val="606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err="1" smtClean="0">
                <a:hlinkClick r:id="rId3"/>
              </a:rPr>
              <a:t>Psychoquackery</a:t>
            </a:r>
            <a:r>
              <a:rPr lang="cs-CZ" dirty="0" smtClean="0"/>
              <a:t> (</a:t>
            </a:r>
            <a:r>
              <a:rPr lang="cs-CZ" dirty="0" err="1" smtClean="0"/>
              <a:t>Psychokváci</a:t>
            </a:r>
            <a:r>
              <a:rPr lang="cs-CZ" dirty="0" smtClean="0"/>
              <a:t>) – </a:t>
            </a:r>
            <a:r>
              <a:rPr lang="cs-CZ" dirty="0" err="1"/>
              <a:t>Norcross</a:t>
            </a:r>
            <a:r>
              <a:rPr lang="cs-CZ" dirty="0"/>
              <a:t> et al</a:t>
            </a:r>
            <a:r>
              <a:rPr lang="cs-CZ" dirty="0" smtClean="0"/>
              <a:t>. výzkum APA – zvláštní diagnostické postupy a teorie </a:t>
            </a:r>
            <a:endParaRPr lang="cs-CZ" dirty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400" i="1" dirty="0"/>
              <a:t>Jedná se </a:t>
            </a:r>
            <a:r>
              <a:rPr lang="cs-CZ" sz="2400" i="1" dirty="0" smtClean="0"/>
              <a:t>totiž nejen </a:t>
            </a:r>
            <a:r>
              <a:rPr lang="cs-CZ" sz="2400" i="1" dirty="0"/>
              <a:t>o otázku odbornosti </a:t>
            </a:r>
            <a:r>
              <a:rPr lang="cs-CZ" sz="2400" i="1" dirty="0" smtClean="0"/>
              <a:t>ale i o </a:t>
            </a:r>
            <a:r>
              <a:rPr lang="cs-CZ" sz="2400" i="1" dirty="0"/>
              <a:t>etickou </a:t>
            </a:r>
            <a:r>
              <a:rPr lang="cs-CZ" sz="2400" i="1" dirty="0" smtClean="0"/>
              <a:t>otázku (vydělávání peněz na lidském neštěstí)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400" i="1" dirty="0" err="1" smtClean="0"/>
              <a:t>Guruové</a:t>
            </a:r>
            <a:r>
              <a:rPr lang="cs-CZ" sz="2400" i="1" dirty="0" smtClean="0"/>
              <a:t>, módní či mystický slovník atp. („kvantová psychologie“, „léčivé krystaly“…)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400" i="1" dirty="0" smtClean="0"/>
              <a:t>Barvy života, Barvy školy - </a:t>
            </a:r>
            <a:r>
              <a:rPr lang="cs-CZ" sz="2000" dirty="0">
                <a:hlinkClick r:id="rId4"/>
              </a:rPr>
              <a:t>http://www.upacr.cz/index.php?lng=cs&amp;kap=news</a:t>
            </a:r>
            <a:endParaRPr lang="cs-CZ" sz="2400" i="1" dirty="0"/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...opravdu úvodem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359900" cy="4994275"/>
          </a:xfrm>
        </p:spPr>
        <p:txBody>
          <a:bodyPr>
            <a:normAutofit fontScale="92500"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dirty="0" smtClean="0"/>
              <a:t>Pedagogická psychologie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v tradičním dělení se řadí mezi aplikované psychologické disciplíny, ev. hraniční; lze ji ovšem řadit i mezi základní ;)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aplikované disciplíny </a:t>
            </a:r>
            <a:r>
              <a:rPr lang="cs-CZ" sz="2200" dirty="0" err="1" smtClean="0"/>
              <a:t>ped</a:t>
            </a:r>
            <a:r>
              <a:rPr lang="cs-CZ" sz="2200" dirty="0" smtClean="0"/>
              <a:t>. </a:t>
            </a:r>
            <a:r>
              <a:rPr lang="cs-CZ" sz="2200" dirty="0" err="1" smtClean="0"/>
              <a:t>ps</a:t>
            </a:r>
            <a:r>
              <a:rPr lang="cs-CZ" sz="2200" dirty="0" smtClean="0"/>
              <a:t>.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dirty="0" smtClean="0"/>
              <a:t>psychologie pro učitele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dirty="0" smtClean="0"/>
              <a:t>školní psychologie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dirty="0" smtClean="0"/>
              <a:t>poradenská psychologie (...)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mnoho přesahů (pedagogika, kognitivní psychologie, sociologie, politika, filosofie...)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dlouhá historie (zejména </a:t>
            </a:r>
            <a:r>
              <a:rPr lang="cs-CZ" sz="2200" dirty="0" err="1" smtClean="0"/>
              <a:t>výzmum</a:t>
            </a:r>
            <a:r>
              <a:rPr lang="cs-CZ" sz="2200" dirty="0" smtClean="0"/>
              <a:t> učení - asocianisté, </a:t>
            </a:r>
            <a:r>
              <a:rPr lang="cs-CZ" sz="2200" dirty="0" err="1" smtClean="0"/>
              <a:t>Ebinghaus</a:t>
            </a:r>
            <a:r>
              <a:rPr lang="cs-CZ" sz="2200" dirty="0" smtClean="0"/>
              <a:t>, ...;) 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 smtClean="0"/>
              <a:t>v anglosaské terminologii </a:t>
            </a:r>
            <a:r>
              <a:rPr lang="cs-CZ" sz="2200" i="1" dirty="0" err="1" smtClean="0"/>
              <a:t>educational</a:t>
            </a:r>
            <a:r>
              <a:rPr lang="cs-CZ" sz="2200" i="1" dirty="0" smtClean="0"/>
              <a:t> psychology</a:t>
            </a:r>
            <a:r>
              <a:rPr lang="cs-CZ" sz="2200" dirty="0" smtClean="0"/>
              <a:t>, častěji </a:t>
            </a:r>
            <a:r>
              <a:rPr lang="cs-CZ" sz="2200" i="1" dirty="0" err="1" smtClean="0"/>
              <a:t>educational</a:t>
            </a:r>
            <a:r>
              <a:rPr lang="cs-CZ" sz="2200" i="1" dirty="0" smtClean="0"/>
              <a:t> </a:t>
            </a:r>
            <a:r>
              <a:rPr lang="cs-CZ" sz="2200" i="1" dirty="0" err="1" smtClean="0"/>
              <a:t>sciences</a:t>
            </a:r>
            <a:endParaRPr lang="cs-CZ" sz="2200" i="1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sz="2200" i="1" dirty="0" smtClean="0"/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dirty="0"/>
              <a:t>Video na úvod: K. Robinson a jeho přednáška pro TED </a:t>
            </a:r>
            <a:r>
              <a:rPr lang="cs-CZ" sz="2200" dirty="0">
                <a:hlinkClick r:id="rId3"/>
              </a:rPr>
              <a:t>http://</a:t>
            </a:r>
            <a:r>
              <a:rPr lang="cs-CZ" sz="2200" dirty="0" smtClean="0">
                <a:hlinkClick r:id="rId3"/>
              </a:rPr>
              <a:t>www.ted.com/talks/ken_robinson_changing_education_paradigms.html</a:t>
            </a:r>
            <a:r>
              <a:rPr lang="cs-CZ" sz="2200" dirty="0" smtClean="0"/>
              <a:t> </a:t>
            </a:r>
            <a:endParaRPr lang="cs-CZ" sz="2200" dirty="0"/>
          </a:p>
          <a:p>
            <a:pPr marL="1007185" lvl="2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800" dirty="0" smtClean="0"/>
              <a:t>Obor je vždy odrazem </a:t>
            </a:r>
            <a:r>
              <a:rPr lang="cs-CZ" sz="1800" dirty="0"/>
              <a:t>konkrétních kulturních a polických souvislostí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endParaRPr lang="cs-CZ" sz="22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Co důležitého ještě chybí v nápisu na tričku?</a:t>
            </a:r>
          </a:p>
        </p:txBody>
      </p:sp>
      <p:pic>
        <p:nvPicPr>
          <p:cNvPr id="21507" name="Zástupný symbol pro obsah 3" descr="Ucit_se.jpg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9738" y="2098675"/>
            <a:ext cx="4381500" cy="428625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Pozor na různé významy pojmu!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Pedagogická psychologie může být mj. chápána jako:</a:t>
            </a:r>
          </a:p>
          <a:p>
            <a:pPr lvl="1" eaLnBrk="1" hangingPunct="1"/>
            <a:r>
              <a:rPr lang="cs-CZ" smtClean="0"/>
              <a:t>Vědní obor</a:t>
            </a:r>
          </a:p>
          <a:p>
            <a:pPr lvl="1" eaLnBrk="1" hangingPunct="1"/>
            <a:r>
              <a:rPr lang="cs-CZ" smtClean="0"/>
              <a:t>Soubor profesí (semiprofesí, kvalifikačních požadavků)</a:t>
            </a:r>
          </a:p>
          <a:p>
            <a:pPr lvl="2" eaLnBrk="1" hangingPunct="1"/>
            <a:r>
              <a:rPr lang="cs-CZ" smtClean="0"/>
              <a:t>Individuální specifika, profesní zkušenost…</a:t>
            </a:r>
          </a:p>
          <a:p>
            <a:pPr lvl="1" eaLnBrk="1" hangingPunct="1"/>
            <a:r>
              <a:rPr lang="cs-CZ" smtClean="0"/>
              <a:t>Vyučovací předmět(y) pro různé skupiny</a:t>
            </a:r>
          </a:p>
          <a:p>
            <a:pPr lvl="1" eaLnBrk="1" hangingPunct="1"/>
            <a:r>
              <a:rPr lang="cs-CZ" smtClean="0"/>
              <a:t>Kulturní a mediální fenomén (soubor témat)</a:t>
            </a:r>
          </a:p>
          <a:p>
            <a:pPr lvl="1" eaLnBrk="1" hangingPunct="1"/>
            <a:endParaRPr lang="cs-CZ" smtClean="0"/>
          </a:p>
          <a:p>
            <a:pPr lvl="1" algn="r" eaLnBrk="1" hangingPunct="1">
              <a:buFont typeface="Wingdings 2" pitchFamily="18" charset="2"/>
              <a:buNone/>
            </a:pPr>
            <a:r>
              <a:rPr lang="cs-CZ" smtClean="0"/>
              <a:t>…a je potřeba je umět rozlišovat</a:t>
            </a:r>
          </a:p>
          <a:p>
            <a:pPr lvl="1" eaLnBrk="1" hangingPunct="1"/>
            <a:endParaRPr lang="cs-CZ" smtClean="0"/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K čemu je dobrá studentům psychologie?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Reflexe vlastní zkušenosti (individuální zkušenost vs. teorie i příklady dobré praxe; vnímání změny; profesní autonomie)</a:t>
            </a:r>
          </a:p>
          <a:p>
            <a:pPr eaLnBrk="1" hangingPunct="1"/>
            <a:r>
              <a:rPr lang="cs-CZ" smtClean="0"/>
              <a:t>Integrální součást všech specializací (např. profesní příprava post i pregraduální – cíle, metody…)</a:t>
            </a:r>
          </a:p>
          <a:p>
            <a:pPr eaLnBrk="1" hangingPunct="1"/>
            <a:r>
              <a:rPr lang="cs-CZ" smtClean="0"/>
              <a:t>Široká a dynamicky se rozvíjející oblast profesního uplatnění (1/3 absolventů FSS ;)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>Postavení oboru v psychologické komunitě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ČR historicky během posledních dvou desetiletí nahlížena s určitým disrespektem („psychologie pro učitelky“)</a:t>
            </a:r>
          </a:p>
          <a:p>
            <a:pPr eaLnBrk="1" hangingPunct="1"/>
            <a:r>
              <a:rPr lang="cs-CZ" smtClean="0"/>
              <a:t>V USA naopak v posledních desetiletích velmi zásadní podpora ze strany APA (prestižní aplikační obor)</a:t>
            </a:r>
          </a:p>
          <a:p>
            <a:pPr lvl="1" eaLnBrk="1" hangingPunct="1"/>
            <a:r>
              <a:rPr lang="cs-CZ" smtClean="0"/>
              <a:t>Zimbardo, Sternberg aj.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smtClean="0"/>
              <a:t>et Mgr. </a:t>
            </a:r>
            <a:r>
              <a:rPr lang="en-GB" b="1" dirty="0" smtClean="0"/>
              <a:t>Jan </a:t>
            </a:r>
            <a:r>
              <a:rPr lang="en-GB" b="1" dirty="0" err="1" smtClean="0"/>
              <a:t>Mareš</a:t>
            </a:r>
            <a:r>
              <a:rPr lang="cs-CZ" b="1" dirty="0" smtClean="0"/>
              <a:t>, Ph.D.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jmares@fss.muni.cz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uvádějte v mailu </a:t>
            </a:r>
            <a:r>
              <a:rPr lang="cs-CZ" dirty="0" err="1" smtClean="0">
                <a:solidFill>
                  <a:srgbClr val="FF0000"/>
                </a:solidFill>
              </a:rPr>
              <a:t>učo</a:t>
            </a:r>
            <a:r>
              <a:rPr lang="cs-CZ" dirty="0" smtClean="0">
                <a:solidFill>
                  <a:srgbClr val="FF0000"/>
                </a:solidFill>
              </a:rPr>
              <a:t> a kód předmětu, děkuji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středa</a:t>
            </a:r>
            <a:r>
              <a:rPr lang="en-GB" dirty="0" smtClean="0"/>
              <a:t> </a:t>
            </a:r>
            <a:r>
              <a:rPr lang="cs-CZ" dirty="0" smtClean="0"/>
              <a:t>12</a:t>
            </a:r>
            <a:r>
              <a:rPr lang="en-GB" dirty="0" smtClean="0"/>
              <a:t>:</a:t>
            </a:r>
            <a:r>
              <a:rPr lang="cs-CZ" dirty="0" smtClean="0"/>
              <a:t>5</a:t>
            </a:r>
            <a:r>
              <a:rPr lang="en-GB" dirty="0" smtClean="0"/>
              <a:t>0-1</a:t>
            </a:r>
            <a:r>
              <a:rPr lang="cs-CZ" dirty="0" smtClean="0"/>
              <a:t>3</a:t>
            </a:r>
            <a:r>
              <a:rPr lang="en-GB" dirty="0" smtClean="0"/>
              <a:t>:</a:t>
            </a:r>
            <a:r>
              <a:rPr lang="cs-CZ" dirty="0" smtClean="0"/>
              <a:t>5</a:t>
            </a:r>
            <a:r>
              <a:rPr lang="en-GB" dirty="0" smtClean="0"/>
              <a:t>0;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</a:t>
            </a:r>
            <a:r>
              <a:rPr lang="cs-CZ" dirty="0" smtClean="0"/>
              <a:t>ě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cs-CZ" dirty="0" smtClean="0"/>
              <a:t>místnost 2.47, 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Joštova 10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 PSY710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en-GB" smtClean="0"/>
              <a:t>Psychologie výchovy a vzdělávání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701800"/>
            <a:ext cx="8772525" cy="358140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buFont typeface="Wingdings" pitchFamily="2" charset="2"/>
              <a:buNone/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smtClean="0"/>
              <a:t>Požadavky: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mtClean="0"/>
              <a:t>Písemná zkouška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mtClean="0"/>
              <a:t>Dvě</a:t>
            </a:r>
            <a:r>
              <a:rPr lang="en-GB" smtClean="0"/>
              <a:t> </a:t>
            </a:r>
            <a:r>
              <a:rPr lang="cs-CZ" smtClean="0"/>
              <a:t>s</a:t>
            </a:r>
            <a:r>
              <a:rPr lang="en-GB" smtClean="0"/>
              <a:t>eminární práce (2 normostrany; literarura) na vybrané téma; odevzdat do ISu</a:t>
            </a:r>
            <a:endParaRPr lang="cs-CZ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mtClean="0"/>
              <a:t>Aktivita na konzultacích</a:t>
            </a: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1008063" y="6732588"/>
            <a:ext cx="8569325" cy="827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 (1)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Vypracování „teoretické“ </a:t>
            </a:r>
            <a:r>
              <a:rPr lang="cs-CZ" sz="1800" b="1" smtClean="0"/>
              <a:t>seminární práce</a:t>
            </a:r>
            <a:r>
              <a:rPr lang="cs-CZ" sz="1800" smtClean="0"/>
              <a:t> na vybrané téma (min. 2 normostrany; tj. tj. 3600 znaků včetně mezer ;) - do </a:t>
            </a:r>
            <a:r>
              <a:rPr lang="cs-CZ" sz="1800" b="1" smtClean="0"/>
              <a:t>27.10.2012 </a:t>
            </a:r>
            <a:r>
              <a:rPr lang="cs-CZ" sz="18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Podle zadaných okruhů a svého zájmu si student vytipuje konkrétní téma, o kterém by se eventuálně chtěl dozvědět něco víc i nad rámec doporučené literatury a formou seminární práce prokáže schopnost pracovat pedagogicko-psychologickými teoriemi.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Téma by mělo být zvoleno přiměřeně úzké, aby je bylo možné zpracovat v požadovaném rozsahu.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 Předpokládaná struktura práce: „Úvod – proč se zajímat o zvolené téma;  Hlavní teoretické přístupy k tématu s komentářem; Závěr - využitelnost poznatků v praxi“.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Modelovou představou může být písemná podoba „Popularizační přednášky psychologa pro učitele základní školy na dané téma“</a:t>
            </a:r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Použitá literatura</a:t>
            </a:r>
            <a:r>
              <a:rPr lang="cs-CZ" sz="1800" smtClean="0"/>
              <a:t> bude </a:t>
            </a:r>
            <a:r>
              <a:rPr lang="cs-CZ" sz="2000" b="1" smtClean="0"/>
              <a:t>citována podle citačních norem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volba mezi APA stylem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300" smtClean="0"/>
              <a:t>http://psych.fss.muni.cz/phprs/download.php?soubor=25</a:t>
            </a:r>
            <a:r>
              <a:rPr lang="cs-CZ" sz="15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smtClean="0"/>
              <a:t>ČSN ISO 690 a ČSN ISO 690-2</a:t>
            </a:r>
            <a:endParaRPr lang="cs-CZ" sz="1700" smtClean="0"/>
          </a:p>
          <a:p>
            <a:pPr lvl="2" eaLnBrk="1" hangingPunct="1">
              <a:lnSpc>
                <a:spcPct val="80000"/>
              </a:lnSpc>
            </a:pPr>
            <a:r>
              <a:rPr lang="cs-CZ" sz="1300" smtClean="0">
                <a:hlinkClick r:id="rId3"/>
              </a:rPr>
              <a:t>http://www.citace.com/</a:t>
            </a:r>
            <a:endParaRPr lang="cs-CZ" sz="1300" smtClean="0"/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V hlavičce dokumentu bude jméno, učo a používaný e-mail – příklad: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079500" y="6875463"/>
            <a:ext cx="8424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/>
              <a:t>Josef Novák, učo 00007			josef.novak@kdekoli.cz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Písemná práce ­ </a:t>
            </a:r>
            <a:r>
              <a:rPr lang="cs-CZ" sz="1800" b="1" smtClean="0"/>
              <a:t>kazuistika</a:t>
            </a:r>
            <a:r>
              <a:rPr lang="cs-CZ" sz="1800" smtClean="0"/>
              <a:t> - do </a:t>
            </a:r>
            <a:r>
              <a:rPr lang="cs-CZ" sz="1800" b="1" smtClean="0"/>
              <a:t>1.12.2012 </a:t>
            </a:r>
            <a:r>
              <a:rPr lang="cs-CZ" sz="1800" smtClean="0"/>
              <a:t> (min 2 normostrany).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Téma (problém) by mělo být zvoleno přiměřeně úzké, aby je bylo možné zpracovat v požadovaném rozsahu.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Primárním cílem kasuistiky je zjistit, zda je její pisatel schopen aplikovat získané pedagogicko-psychologické poznatky na konkrétní výchovně-vzdělávací situaci či problém, který zažil sám jako student, sourozenec, kamarád,  či učitel, nebo o kterém má dostatek informací ze svého okolí, a vyhledat odpovídající teorii a problém interpretovat. Sekundárním cílem je vybudovat soubor (anonymizovaných) kasuistik pro využití při výuce předmětu.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500" smtClean="0"/>
              <a:t>Příklady témat: „Můj bratr a Golem efekt“, „Dětské naivní teorie mých sourozenců“, „Můj styl učení“ atd.</a:t>
            </a:r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Použitá literatura</a:t>
            </a:r>
            <a:r>
              <a:rPr lang="cs-CZ" sz="1800" smtClean="0"/>
              <a:t> bude </a:t>
            </a:r>
            <a:r>
              <a:rPr lang="cs-CZ" sz="2000" b="1" smtClean="0"/>
              <a:t>citována podle citačních norem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700" smtClean="0"/>
              <a:t>volba mezi APA stylem</a:t>
            </a:r>
          </a:p>
          <a:p>
            <a:pPr lvl="2" eaLnBrk="1" hangingPunct="1">
              <a:lnSpc>
                <a:spcPct val="80000"/>
              </a:lnSpc>
            </a:pPr>
            <a:r>
              <a:rPr lang="cs-CZ" sz="1300" smtClean="0"/>
              <a:t>http://psych.fss.muni.cz/phprs/download.php?soubor=25</a:t>
            </a:r>
            <a:r>
              <a:rPr lang="cs-CZ" sz="15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pt-BR" sz="1700" smtClean="0"/>
              <a:t>ČSN ISO 690 a ČSN ISO 690-2</a:t>
            </a:r>
            <a:endParaRPr lang="cs-CZ" sz="1700" smtClean="0"/>
          </a:p>
          <a:p>
            <a:pPr lvl="2" eaLnBrk="1" hangingPunct="1">
              <a:lnSpc>
                <a:spcPct val="80000"/>
              </a:lnSpc>
            </a:pPr>
            <a:r>
              <a:rPr lang="cs-CZ" sz="1300" smtClean="0"/>
              <a:t>http://www.citace.com/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  <a:p>
            <a:pPr lvl="1" eaLnBrk="1" hangingPunct="1">
              <a:lnSpc>
                <a:spcPct val="80000"/>
              </a:lnSpc>
            </a:pPr>
            <a:endParaRPr lang="cs-CZ" sz="15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 (3)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200" b="1" smtClean="0"/>
              <a:t>Zkouška</a:t>
            </a:r>
            <a:r>
              <a:rPr lang="cs-CZ" sz="2200" smtClean="0"/>
              <a:t> je prováděna ve zkouškovém období písemnou formou. Zkouší se v rozsahu látky, který je dán v sylabu uvedenými problémovými okruhy. Základní literatura je základní, technické minimum.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Zkoušený odpovídá písemně během 45 min. Na 24 otázek (dle varianty testu; volné odpovědi i nucená volba). Správná odpověď je za 2 body, částečně správná za 1 bod. </a:t>
            </a:r>
          </a:p>
          <a:p>
            <a:pPr eaLnBrk="1" hangingPunct="1">
              <a:lnSpc>
                <a:spcPct val="90000"/>
              </a:lnSpc>
            </a:pPr>
            <a:endParaRPr lang="cs-CZ" sz="2200" smtClean="0"/>
          </a:p>
          <a:p>
            <a:pPr eaLnBrk="1" hangingPunct="1">
              <a:lnSpc>
                <a:spcPct val="90000"/>
              </a:lnSpc>
            </a:pPr>
            <a:endParaRPr lang="cs-CZ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Prosím studenty s SPU či senzorickým handicapem aby o s svých specifických požadavcích na podobu výuky a zkoušky informovali vyučujícího co nejdříve.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200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200" i="1" smtClean="0"/>
              <a:t>Případné dotazy k seminárním pracím atd. vyučující rád zodpoví v diskuzním fóru předmětu v ISu.</a:t>
            </a:r>
          </a:p>
          <a:p>
            <a:pPr eaLnBrk="1" hangingPunct="1">
              <a:lnSpc>
                <a:spcPct val="90000"/>
              </a:lnSpc>
            </a:pPr>
            <a:endParaRPr lang="cs-CZ" sz="2200" i="1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1735138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Doporučená literatura</a:t>
            </a:r>
            <a:r>
              <a:rPr lang="cs-CZ" sz="2000" smtClean="0"/>
              <a:t> (vč. přednášek a odkazů v ISu)</a:t>
            </a:r>
            <a:endParaRPr lang="en-GB" sz="200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Odborná periodika</a:t>
            </a:r>
            <a:r>
              <a:rPr lang="cs-CZ" sz="2000" smtClean="0"/>
              <a:t> (obvyklá s důrazem na)</a:t>
            </a:r>
            <a:endParaRPr lang="en-GB" sz="200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Populární periodika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2000" smtClean="0"/>
              <a:t>Internetové zdroje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 – rozšřující</a:t>
            </a:r>
            <a:endParaRPr lang="en-GB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92163" y="1692275"/>
            <a:ext cx="8701087" cy="51879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b="1" smtClean="0"/>
              <a:t>Odborná periodika</a:t>
            </a:r>
            <a:r>
              <a:rPr lang="cs-CZ" sz="1400" b="1" smtClean="0"/>
              <a:t> </a:t>
            </a:r>
            <a:r>
              <a:rPr lang="cs-CZ" sz="1400" smtClean="0"/>
              <a:t>(obvyklá s důrazem na)</a:t>
            </a:r>
            <a:endParaRPr lang="en-GB" sz="140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smtClean="0"/>
              <a:t>Elektronické zdroje - </a:t>
            </a:r>
            <a:r>
              <a:rPr lang="cs-CZ" sz="1400" smtClean="0">
                <a:hlinkClick r:id="rId3"/>
              </a:rPr>
              <a:t>http://www.ped.muni.cz/wlib/neweb/index.php?sekce=3</a:t>
            </a:r>
            <a:r>
              <a:rPr lang="cs-CZ" sz="14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smtClean="0"/>
              <a:t>Pedagogika</a:t>
            </a:r>
            <a:r>
              <a:rPr lang="cs-CZ" sz="1400" smtClean="0"/>
              <a:t> </a:t>
            </a:r>
            <a:r>
              <a:rPr lang="cs-CZ" sz="1400" smtClean="0">
                <a:hlinkClick r:id="rId4"/>
              </a:rPr>
              <a:t>http://userweb.pedf.cuni.cz/pedagogika/</a:t>
            </a:r>
            <a:r>
              <a:rPr lang="cs-CZ" sz="14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smtClean="0"/>
              <a:t>Studia Paedagogica </a:t>
            </a:r>
            <a:r>
              <a:rPr lang="cs-CZ" sz="1400" smtClean="0">
                <a:hlinkClick r:id="rId5"/>
              </a:rPr>
              <a:t>http://www.phil.muni.cz/journals/index.php/studia-paedagogica</a:t>
            </a:r>
            <a:r>
              <a:rPr lang="cs-CZ" sz="140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smtClean="0"/>
              <a:t>Pedagogická orientace </a:t>
            </a:r>
            <a:r>
              <a:rPr lang="cs-CZ" sz="1400" smtClean="0">
                <a:hlinkClick r:id="rId6"/>
              </a:rPr>
              <a:t>http://www.ped.muni.cz/pedor/</a:t>
            </a:r>
            <a:r>
              <a:rPr lang="cs-CZ" sz="1400" smtClean="0"/>
              <a:t> </a:t>
            </a:r>
            <a:endParaRPr lang="en-GB" sz="140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smtClean="0"/>
              <a:t>Psychológia a pato psychológia dieťaťa</a:t>
            </a:r>
            <a:r>
              <a:rPr lang="cs-CZ" sz="1400" smtClean="0"/>
              <a:t> </a:t>
            </a:r>
            <a:r>
              <a:rPr lang="cs-CZ" sz="1400" smtClean="0">
                <a:hlinkClick r:id="rId7"/>
              </a:rPr>
              <a:t>http://www.vudpap.sk/psychologia-patopsychologia-dietata/</a:t>
            </a:r>
            <a:r>
              <a:rPr lang="cs-CZ" sz="1400" smtClean="0"/>
              <a:t> </a:t>
            </a:r>
            <a:endParaRPr lang="en-GB" sz="140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b="1" smtClean="0"/>
              <a:t>Populární periodika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smtClean="0"/>
              <a:t>Moderní vyučování</a:t>
            </a:r>
            <a:r>
              <a:rPr lang="cs-CZ" sz="1400" smtClean="0"/>
              <a:t> </a:t>
            </a:r>
            <a:r>
              <a:rPr lang="cs-CZ" sz="1400" smtClean="0">
                <a:hlinkClick r:id="rId8"/>
              </a:rPr>
              <a:t>http://modernivyucovani.cz/</a:t>
            </a:r>
            <a:r>
              <a:rPr lang="cs-CZ" sz="1400" smtClean="0"/>
              <a:t> , Děti a my (atp.) </a:t>
            </a:r>
            <a:r>
              <a:rPr lang="cs-CZ" sz="1400" smtClean="0">
                <a:hlinkClick r:id="rId9"/>
              </a:rPr>
              <a:t>http://www.portal.cz/casopisy/</a:t>
            </a:r>
            <a:r>
              <a:rPr lang="cs-CZ" sz="1400" smtClean="0"/>
              <a:t> </a:t>
            </a:r>
            <a:endParaRPr lang="en-GB" sz="140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smtClean="0"/>
              <a:t>Učitelské noviny </a:t>
            </a:r>
            <a:r>
              <a:rPr lang="en-GB" sz="1400" smtClean="0">
                <a:hlinkClick r:id="rId10"/>
              </a:rPr>
              <a:t>http://www.ucitelskenoviny.cz/</a:t>
            </a:r>
            <a:r>
              <a:rPr lang="cs-CZ" sz="1400" smtClean="0"/>
              <a:t> , Učitelské listy </a:t>
            </a:r>
            <a:r>
              <a:rPr lang="cs-CZ" sz="1400" smtClean="0">
                <a:hlinkClick r:id="rId11"/>
              </a:rPr>
              <a:t>http://www.ucitelske-listy.cz/</a:t>
            </a:r>
            <a:r>
              <a:rPr lang="cs-CZ" sz="1400" smtClean="0"/>
              <a:t> </a:t>
            </a:r>
            <a:endParaRPr lang="en-GB" sz="140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b="1" smtClean="0"/>
              <a:t>Internetové zdroje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smtClean="0"/>
              <a:t>eBrary Education </a:t>
            </a:r>
            <a:r>
              <a:rPr lang="cs-CZ" sz="1400" smtClean="0">
                <a:hlinkClick r:id="rId12"/>
              </a:rPr>
              <a:t>http://site.ebrary.com/lib/masaryk</a:t>
            </a:r>
            <a:r>
              <a:rPr lang="cs-CZ" sz="140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US" sz="1400" smtClean="0"/>
              <a:t>Classics in the History of Psychology</a:t>
            </a:r>
            <a:r>
              <a:rPr lang="cs-CZ" sz="1400" smtClean="0"/>
              <a:t> </a:t>
            </a:r>
            <a:r>
              <a:rPr lang="cs-CZ" sz="1400" smtClean="0">
                <a:hlinkClick r:id="rId13"/>
              </a:rPr>
              <a:t>http://psychclassics.asu.edu/</a:t>
            </a:r>
            <a:r>
              <a:rPr lang="cs-CZ" sz="140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smtClean="0"/>
              <a:t>Portály</a:t>
            </a:r>
            <a:r>
              <a:rPr lang="en-GB" sz="1400" smtClean="0"/>
              <a:t> např. </a:t>
            </a:r>
            <a:r>
              <a:rPr lang="cs-CZ" sz="1400" smtClean="0">
                <a:hlinkClick r:id="rId14"/>
              </a:rPr>
              <a:t>http://</a:t>
            </a:r>
            <a:r>
              <a:rPr lang="en-GB" sz="1400" smtClean="0">
                <a:solidFill>
                  <a:srgbClr val="CCCCFF"/>
                </a:solidFill>
                <a:hlinkClick r:id="rId14"/>
              </a:rPr>
              <a:t>www.ceskaskola.cz</a:t>
            </a:r>
            <a:r>
              <a:rPr lang="en-GB" sz="1400" smtClean="0">
                <a:hlinkClick r:id="rId14"/>
              </a:rPr>
              <a:t> </a:t>
            </a:r>
            <a:r>
              <a:rPr lang="cs-CZ" sz="1400" smtClean="0"/>
              <a:t>, </a:t>
            </a:r>
            <a:r>
              <a:rPr lang="cs-CZ" sz="1400" smtClean="0">
                <a:hlinkClick r:id="rId15"/>
              </a:rPr>
              <a:t>http://www.rvp.cz/</a:t>
            </a:r>
            <a:r>
              <a:rPr lang="cs-CZ" sz="1400" smtClean="0"/>
              <a:t> </a:t>
            </a:r>
            <a:endParaRPr lang="en-GB" sz="140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smtClean="0"/>
              <a:t>Databáze (ERIC</a:t>
            </a:r>
            <a:r>
              <a:rPr lang="cs-CZ" sz="1400" smtClean="0"/>
              <a:t> </a:t>
            </a:r>
            <a:r>
              <a:rPr lang="cs-CZ" sz="1400" smtClean="0">
                <a:hlinkClick r:id="rId16"/>
              </a:rPr>
              <a:t>http://www.eric.ed.gov/</a:t>
            </a:r>
            <a:r>
              <a:rPr lang="cs-CZ" sz="1400" smtClean="0"/>
              <a:t> atp.</a:t>
            </a:r>
            <a:r>
              <a:rPr lang="en-GB" sz="1400" smtClean="0"/>
              <a:t>)</a:t>
            </a:r>
            <a:endParaRPr lang="cs-CZ" sz="140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400" smtClean="0"/>
              <a:t>Webové stránky škol a dalších institucí </a:t>
            </a:r>
            <a:r>
              <a:rPr lang="cs-CZ" sz="1400" smtClean="0">
                <a:hlinkClick r:id="rId17"/>
              </a:rPr>
              <a:t>http://www.msmt.cz/</a:t>
            </a:r>
            <a:r>
              <a:rPr lang="cs-CZ" sz="1400" smtClean="0"/>
              <a:t> </a:t>
            </a:r>
            <a:endParaRPr lang="en-GB" sz="140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400" smtClean="0"/>
              <a:t>Svépomocné skupiny</a:t>
            </a:r>
            <a:r>
              <a:rPr lang="cs-CZ" sz="1400" smtClean="0"/>
              <a:t>, občanská sdružení… </a:t>
            </a:r>
            <a:r>
              <a:rPr lang="cs-CZ" sz="1400" smtClean="0">
                <a:hlinkClick r:id="rId18"/>
              </a:rPr>
              <a:t>http://www.nadanedeti.cz/</a:t>
            </a:r>
            <a:r>
              <a:rPr lang="cs-CZ" sz="1400" smtClean="0"/>
              <a:t> </a:t>
            </a:r>
            <a:endParaRPr lang="en-GB" sz="14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376</TotalTime>
  <Words>1073</Words>
  <Application>Microsoft Office PowerPoint</Application>
  <PresentationFormat>Vlastní</PresentationFormat>
  <Paragraphs>124</Paragraphs>
  <Slides>16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Medián</vt:lpstr>
      <vt:lpstr>Psychologie výchovy a vzdělávání – PSY710</vt:lpstr>
      <vt:lpstr>Kontakt</vt:lpstr>
      <vt:lpstr>Koncepce kurzu PSY710</vt:lpstr>
      <vt:lpstr>Psychologie výchovy a vzdělávání</vt:lpstr>
      <vt:lpstr>Požadavky na ukončení kurzu (1)</vt:lpstr>
      <vt:lpstr>Požadavky na ukončení kurzu (2)</vt:lpstr>
      <vt:lpstr>Požadavky na ukončení kurzu (3)</vt:lpstr>
      <vt:lpstr>Literatura</vt:lpstr>
      <vt:lpstr>Literatura – rozšřující</vt:lpstr>
      <vt:lpstr>Psychologie jako přitažlivé téma</vt:lpstr>
      <vt:lpstr>...opravdu úvodem</vt:lpstr>
      <vt:lpstr>Co důležitého ještě chybí v nápisu na tričku?</vt:lpstr>
      <vt:lpstr>Pozor na různé významy pojmu!</vt:lpstr>
      <vt:lpstr>K čemu je dobrá studentům psychologie?</vt:lpstr>
      <vt:lpstr>Postavení oboru v psychologické komunitě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27</cp:revision>
  <dcterms:modified xsi:type="dcterms:W3CDTF">2012-09-20T09:01:00Z</dcterms:modified>
</cp:coreProperties>
</file>