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57" r:id="rId4"/>
    <p:sldId id="258" r:id="rId5"/>
    <p:sldId id="259" r:id="rId6"/>
    <p:sldId id="260" r:id="rId7"/>
    <p:sldId id="261" r:id="rId8"/>
    <p:sldId id="262" r:id="rId9"/>
    <p:sldId id="270" r:id="rId10"/>
    <p:sldId id="263" r:id="rId11"/>
    <p:sldId id="265" r:id="rId12"/>
    <p:sldId id="266" r:id="rId13"/>
    <p:sldId id="267" r:id="rId14"/>
    <p:sldId id="269"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59" autoAdjust="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10/3/2012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10/3/2012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10/3/2012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10/3/2012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10/3/2012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10/3/2012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10/3/2012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BA" dirty="0" smtClean="0"/>
              <a:t/>
            </a:r>
            <a:br>
              <a:rPr lang="hr-BA" dirty="0" smtClean="0"/>
            </a:br>
            <a:r>
              <a:rPr lang="hr-BA" dirty="0" smtClean="0"/>
              <a:t>Tapiola, Finland</a:t>
            </a:r>
            <a:endParaRPr lang="hr-BA" dirty="0"/>
          </a:p>
        </p:txBody>
      </p:sp>
      <p:sp>
        <p:nvSpPr>
          <p:cNvPr id="3" name="Subtitle 2"/>
          <p:cNvSpPr>
            <a:spLocks noGrp="1"/>
          </p:cNvSpPr>
          <p:nvPr>
            <p:ph type="subTitle" idx="1"/>
          </p:nvPr>
        </p:nvSpPr>
        <p:spPr/>
        <p:txBody>
          <a:bodyPr/>
          <a:lstStyle/>
          <a:p>
            <a:r>
              <a:rPr lang="hr-BA" dirty="0" smtClean="0"/>
              <a:t>Garden City</a:t>
            </a:r>
            <a:endParaRPr lang="hr-BA" dirty="0"/>
          </a:p>
        </p:txBody>
      </p:sp>
    </p:spTree>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BA" dirty="0" smtClean="0"/>
              <a:t>Urbanity of Tapiola</a:t>
            </a:r>
            <a:endParaRPr lang="hr-BA" dirty="0"/>
          </a:p>
        </p:txBody>
      </p:sp>
      <p:sp>
        <p:nvSpPr>
          <p:cNvPr id="4" name="Text Placeholder 3"/>
          <p:cNvSpPr>
            <a:spLocks noGrp="1"/>
          </p:cNvSpPr>
          <p:nvPr>
            <p:ph type="body" idx="2"/>
          </p:nvPr>
        </p:nvSpPr>
        <p:spPr>
          <a:xfrm>
            <a:off x="381000" y="228600"/>
            <a:ext cx="3008313" cy="5486400"/>
          </a:xfrm>
        </p:spPr>
        <p:txBody>
          <a:bodyPr numCol="1">
            <a:noAutofit/>
          </a:bodyPr>
          <a:lstStyle/>
          <a:p>
            <a:pPr algn="ctr">
              <a:buFont typeface="Arial" pitchFamily="34" charset="0"/>
              <a:buChar char="•"/>
            </a:pPr>
            <a:r>
              <a:rPr lang="hr-BA" sz="1400" dirty="0" smtClean="0">
                <a:cs typeface="Calibri" pitchFamily="34" charset="0"/>
              </a:rPr>
              <a:t>The founder of Tapiola, Heikki von Hertzen, believed that it was not possible to create a satisfactory residential centre if the population density exceeds a certain figure. </a:t>
            </a:r>
          </a:p>
          <a:p>
            <a:pPr algn="ctr">
              <a:buFont typeface="Arial" pitchFamily="34" charset="0"/>
              <a:buChar char="•"/>
            </a:pPr>
            <a:endParaRPr lang="hr-BA" sz="1400" dirty="0" smtClean="0">
              <a:cs typeface="Calibri" pitchFamily="34" charset="0"/>
            </a:endParaRPr>
          </a:p>
          <a:p>
            <a:pPr algn="ctr">
              <a:buFont typeface="Arial" pitchFamily="34" charset="0"/>
              <a:buChar char="•"/>
            </a:pPr>
            <a:r>
              <a:rPr lang="hr-BA" sz="1400" dirty="0" smtClean="0">
                <a:cs typeface="Calibri" pitchFamily="34" charset="0"/>
              </a:rPr>
              <a:t>Hertzen's vision for Tapiola, which was originally planned for an area of 600 acres, was to have only 26 residents per acre, and a total of 15,000 people. </a:t>
            </a:r>
          </a:p>
          <a:p>
            <a:pPr algn="ctr">
              <a:buFont typeface="Arial" pitchFamily="34" charset="0"/>
              <a:buChar char="•"/>
            </a:pPr>
            <a:endParaRPr lang="hr-BA" sz="1400" dirty="0" smtClean="0">
              <a:cs typeface="Calibri" pitchFamily="34" charset="0"/>
            </a:endParaRPr>
          </a:p>
          <a:p>
            <a:pPr algn="ctr">
              <a:buFont typeface="Arial" pitchFamily="34" charset="0"/>
              <a:buChar char="•"/>
            </a:pPr>
            <a:r>
              <a:rPr lang="hr-BA" sz="1400" dirty="0" smtClean="0">
                <a:cs typeface="Calibri" pitchFamily="34" charset="0"/>
              </a:rPr>
              <a:t>The ground was divided into four neighbourhood units, separated by green belts, and in the middle was built a main shopping and cultural centre to meet the needs of 30,000 inhabitants (including those of surrounding districts) (Hertzen 1959</a:t>
            </a:r>
            <a:r>
              <a:rPr lang="hr-BA" sz="1600" dirty="0" smtClean="0">
                <a:latin typeface="Calibri" pitchFamily="34" charset="0"/>
                <a:cs typeface="Calibri" pitchFamily="34" charset="0"/>
              </a:rPr>
              <a:t>). </a:t>
            </a:r>
            <a:endParaRPr lang="hr-BA" sz="1600" dirty="0">
              <a:latin typeface="Calibri" pitchFamily="34" charset="0"/>
              <a:cs typeface="Calibri" pitchFamily="34" charset="0"/>
            </a:endParaRPr>
          </a:p>
        </p:txBody>
      </p:sp>
      <p:pic>
        <p:nvPicPr>
          <p:cNvPr id="5" name="Content Placeholder 4" descr="Fthumb1_Tapiola_Keskusallas_kulttuu.jpg.jpg"/>
          <p:cNvPicPr>
            <a:picLocks noGrp="1" noChangeAspect="1"/>
          </p:cNvPicPr>
          <p:nvPr>
            <p:ph sz="half" idx="1"/>
          </p:nvPr>
        </p:nvPicPr>
        <p:blipFill>
          <a:blip r:embed="rId2" cstate="print"/>
          <a:stretch>
            <a:fillRect/>
          </a:stretch>
        </p:blipFill>
        <p:spPr>
          <a:xfrm>
            <a:off x="3831590" y="2021142"/>
            <a:ext cx="4626610" cy="2627058"/>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828800" y="5486400"/>
            <a:ext cx="5486400" cy="990600"/>
          </a:xfrm>
        </p:spPr>
        <p:txBody>
          <a:bodyPr/>
          <a:lstStyle/>
          <a:p>
            <a:endParaRPr lang="hr-BA" dirty="0"/>
          </a:p>
        </p:txBody>
      </p:sp>
      <p:pic>
        <p:nvPicPr>
          <p:cNvPr id="5" name="Picture Placeholder 4" descr="800px-Mini-Tapiola.jpg"/>
          <p:cNvPicPr>
            <a:picLocks noGrp="1" noChangeAspect="1"/>
          </p:cNvPicPr>
          <p:nvPr>
            <p:ph type="pic" idx="1"/>
          </p:nvPr>
        </p:nvPicPr>
        <p:blipFill>
          <a:blip r:embed="rId2" cstate="print"/>
          <a:srcRect t="16326" b="16326"/>
          <a:stretch>
            <a:fillRect/>
          </a:stretch>
        </p:blipFill>
        <p:spPr/>
      </p:pic>
      <p:sp>
        <p:nvSpPr>
          <p:cNvPr id="2" name="Title 1"/>
          <p:cNvSpPr>
            <a:spLocks noGrp="1"/>
          </p:cNvSpPr>
          <p:nvPr>
            <p:ph type="title"/>
          </p:nvPr>
        </p:nvSpPr>
        <p:spPr/>
        <p:txBody>
          <a:bodyPr/>
          <a:lstStyle/>
          <a:p>
            <a:r>
              <a:rPr lang="hr-BA" dirty="0" smtClean="0"/>
              <a:t>Mini Map of Tapiola</a:t>
            </a:r>
            <a:endParaRPr lang="hr-B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normAutofit fontScale="90000"/>
          </a:bodyPr>
          <a:lstStyle/>
          <a:p>
            <a:pPr algn="just">
              <a:lnSpc>
                <a:spcPct val="150000"/>
              </a:lnSpc>
            </a:pPr>
            <a:r>
              <a:rPr lang="hr-BA" sz="2700" b="0" dirty="0" smtClean="0">
                <a:effectLst/>
              </a:rPr>
              <a:t>An important feature of the Tapiola and garden cities is the development of a self-contained community. This meant that as many jobs as possible had to be provided – as many as could be at a distance of less than 10 km from Helsinki</a:t>
            </a:r>
            <a:r>
              <a:rPr lang="hr-BA" sz="2700" b="0" dirty="0" smtClean="0"/>
              <a:t>.</a:t>
            </a:r>
            <a:endParaRPr lang="hr-BA" sz="2700" b="0" dirty="0"/>
          </a:p>
        </p:txBody>
      </p:sp>
      <p:sp>
        <p:nvSpPr>
          <p:cNvPr id="3" name="Subtitle 2"/>
          <p:cNvSpPr>
            <a:spLocks noGrp="1"/>
          </p:cNvSpPr>
          <p:nvPr>
            <p:ph type="subTitle" idx="1"/>
          </p:nvPr>
        </p:nvSpPr>
        <p:spPr>
          <a:xfrm flipV="1">
            <a:off x="1371600" y="5638798"/>
            <a:ext cx="6400800" cy="45719"/>
          </a:xfrm>
        </p:spPr>
        <p:txBody>
          <a:bodyPr>
            <a:normAutofit fontScale="25000" lnSpcReduction="20000"/>
          </a:bodyPr>
          <a:lstStyle/>
          <a:p>
            <a:endParaRPr lang="hr-B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1"/>
            <a:ext cx="8229600" cy="3733800"/>
          </a:xfrm>
        </p:spPr>
        <p:txBody>
          <a:bodyPr>
            <a:normAutofit fontScale="70000" lnSpcReduction="20000"/>
          </a:bodyPr>
          <a:lstStyle/>
          <a:p>
            <a:pPr lvl="0"/>
            <a:r>
              <a:rPr lang="hr-BA" dirty="0" smtClean="0">
                <a:latin typeface="+mj-lt"/>
              </a:rPr>
              <a:t>The starting point of planning is the individuality of man and closeness to nature, and the aesthetic value of nature and use of natural contours of the landscape are retained wherever possible.</a:t>
            </a:r>
          </a:p>
          <a:p>
            <a:pPr lvl="0"/>
            <a:r>
              <a:rPr lang="hr-BA" dirty="0" smtClean="0">
                <a:latin typeface="+mj-lt"/>
              </a:rPr>
              <a:t>Nature dominates, architecture is secondary. All buildings must harmonise with the natural setting</a:t>
            </a:r>
          </a:p>
          <a:p>
            <a:pPr lvl="0"/>
            <a:r>
              <a:rPr lang="hr-BA" dirty="0" smtClean="0">
                <a:latin typeface="+mj-lt"/>
              </a:rPr>
              <a:t>To be a working town, not a dormitory or nursery, providing as many jobs as possible to its inhabitants </a:t>
            </a:r>
          </a:p>
          <a:p>
            <a:pPr lvl="0"/>
            <a:r>
              <a:rPr lang="hr-BA" dirty="0" smtClean="0">
                <a:latin typeface="+mj-lt"/>
              </a:rPr>
              <a:t>The town should provide for a range of income levels – "a community of everyman, where the ordinary worker, successful businessman and university professor can live side-by-side" </a:t>
            </a:r>
          </a:p>
          <a:p>
            <a:pPr lvl="0"/>
            <a:r>
              <a:rPr lang="hr-BA" dirty="0" smtClean="0">
                <a:latin typeface="+mj-lt"/>
              </a:rPr>
              <a:t>Consistent placing of multi-story buildings with alternatively low housing, resulting in a feeling of spaciousness and variety</a:t>
            </a:r>
          </a:p>
          <a:p>
            <a:pPr>
              <a:buNone/>
            </a:pPr>
            <a:endParaRPr lang="hr-BA" dirty="0">
              <a:latin typeface="+mj-lt"/>
            </a:endParaRPr>
          </a:p>
        </p:txBody>
      </p:sp>
      <p:sp>
        <p:nvSpPr>
          <p:cNvPr id="2" name="Title 1"/>
          <p:cNvSpPr>
            <a:spLocks noGrp="1"/>
          </p:cNvSpPr>
          <p:nvPr>
            <p:ph type="title"/>
          </p:nvPr>
        </p:nvSpPr>
        <p:spPr/>
        <p:txBody>
          <a:bodyPr>
            <a:normAutofit fontScale="90000"/>
          </a:bodyPr>
          <a:lstStyle/>
          <a:p>
            <a:r>
              <a:rPr lang="hr-BA" dirty="0" smtClean="0"/>
              <a:t>Features on which Tapiola was built were: </a:t>
            </a:r>
            <a:endParaRPr lang="hr-B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hr-BA" sz="2000" dirty="0" smtClean="0"/>
              <a:t>The Tapiola commercial centre at night-time.</a:t>
            </a:r>
          </a:p>
          <a:p>
            <a:pPr algn="just">
              <a:buNone/>
            </a:pPr>
            <a:endParaRPr lang="hr-BA" sz="2000" dirty="0" smtClean="0"/>
          </a:p>
          <a:p>
            <a:pPr algn="just"/>
            <a:r>
              <a:rPr lang="hr-BA" sz="2000" dirty="0" smtClean="0"/>
              <a:t>Finland's first shopping centre, was opened in Tapiola in 1968. The Tapiola centre has a large selection of services: department stores, book stores and groceries, a post office, banks, sports stores photography stores, barber's shops, and other small businesses. Public services include the Tapiola health centre, a library, an employment bureau, the Espoo magistrate and the Espoo tax bureau. </a:t>
            </a:r>
          </a:p>
          <a:p>
            <a:endParaRPr lang="hr-BA" dirty="0"/>
          </a:p>
        </p:txBody>
      </p:sp>
      <p:sp>
        <p:nvSpPr>
          <p:cNvPr id="3" name="Title 2"/>
          <p:cNvSpPr>
            <a:spLocks noGrp="1"/>
          </p:cNvSpPr>
          <p:nvPr>
            <p:ph type="title"/>
          </p:nvPr>
        </p:nvSpPr>
        <p:spPr/>
        <p:txBody>
          <a:bodyPr>
            <a:normAutofit fontScale="90000"/>
          </a:bodyPr>
          <a:lstStyle/>
          <a:p>
            <a:r>
              <a:rPr lang="hr-BA" dirty="0" smtClean="0"/>
              <a:t>Practices and Services of Tapiola</a:t>
            </a:r>
            <a:endParaRPr lang="hr-B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keilaniemi-plan_aerial-view.jpg"/>
          <p:cNvPicPr>
            <a:picLocks noGrp="1" noChangeAspect="1"/>
          </p:cNvPicPr>
          <p:nvPr>
            <p:ph idx="1"/>
          </p:nvPr>
        </p:nvPicPr>
        <p:blipFill>
          <a:blip r:embed="rId2" cstate="print"/>
          <a:stretch>
            <a:fillRect/>
          </a:stretch>
        </p:blipFill>
        <p:spPr>
          <a:xfrm>
            <a:off x="1537548" y="1481138"/>
            <a:ext cx="6068904" cy="4525962"/>
          </a:xfrm>
        </p:spPr>
      </p:pic>
      <p:sp>
        <p:nvSpPr>
          <p:cNvPr id="3" name="Title 2"/>
          <p:cNvSpPr>
            <a:spLocks noGrp="1"/>
          </p:cNvSpPr>
          <p:nvPr>
            <p:ph type="title"/>
          </p:nvPr>
        </p:nvSpPr>
        <p:spPr/>
        <p:txBody>
          <a:bodyPr/>
          <a:lstStyle/>
          <a:p>
            <a:r>
              <a:rPr lang="hr-BA" dirty="0" smtClean="0"/>
              <a:t>The Future Plannings</a:t>
            </a:r>
            <a:endParaRPr lang="hr-B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Espoo’s goal is to create what could be referred to as an innovation city: s place where these different areas of life collide resulting in new ideas, ways of doing things, and prosperity. </a:t>
            </a:r>
            <a:endParaRPr lang="hr-BA" dirty="0" smtClean="0"/>
          </a:p>
          <a:p>
            <a:r>
              <a:rPr lang="en-US" dirty="0" smtClean="0"/>
              <a:t>Walking is encouraged, everything is bustling with life 24/7 and all solutions will be so environmentally sustainable that a global recognition is granted. </a:t>
            </a:r>
            <a:endParaRPr lang="hr-BA" dirty="0" smtClean="0"/>
          </a:p>
          <a:p>
            <a:r>
              <a:rPr lang="en-US" dirty="0" smtClean="0"/>
              <a:t>The bill is at least four to five billion Euros for all investments combined. The mission for city planning is to connect the dots and turn a new page is Espoo’s history.</a:t>
            </a:r>
            <a:endParaRPr lang="hr-BA" dirty="0"/>
          </a:p>
        </p:txBody>
      </p:sp>
      <p:sp>
        <p:nvSpPr>
          <p:cNvPr id="3" name="Title 2"/>
          <p:cNvSpPr>
            <a:spLocks noGrp="1"/>
          </p:cNvSpPr>
          <p:nvPr>
            <p:ph type="title"/>
          </p:nvPr>
        </p:nvSpPr>
        <p:spPr/>
        <p:txBody>
          <a:bodyPr/>
          <a:lstStyle/>
          <a:p>
            <a:r>
              <a:rPr lang="hr-BA" dirty="0" smtClean="0"/>
              <a:t>Espoo Region in Plans</a:t>
            </a:r>
            <a:endParaRPr lang="hr-B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hr-BA" sz="2400" dirty="0" smtClean="0"/>
              <a:t>Cultural Aspects of Migration, Urbanity and Gender</a:t>
            </a:r>
            <a:br>
              <a:rPr lang="hr-BA" sz="2400" dirty="0" smtClean="0"/>
            </a:br>
            <a:r>
              <a:rPr lang="hr-BA" sz="2400" dirty="0" smtClean="0"/>
              <a:t> </a:t>
            </a:r>
            <a:br>
              <a:rPr lang="hr-BA" sz="2400" dirty="0" smtClean="0"/>
            </a:br>
            <a:r>
              <a:rPr lang="hr-BA" sz="2400" dirty="0" smtClean="0"/>
              <a:t/>
            </a:r>
            <a:br>
              <a:rPr lang="hr-BA" sz="2400" dirty="0" smtClean="0"/>
            </a:br>
            <a:r>
              <a:rPr lang="hr-BA" sz="2400" b="0" dirty="0" smtClean="0">
                <a:effectLst/>
              </a:rPr>
              <a:t>Department of Sociology, Faculty of Social Studies, Masaryk University</a:t>
            </a:r>
            <a:br>
              <a:rPr lang="hr-BA" sz="2400" b="0" dirty="0" smtClean="0">
                <a:effectLst/>
              </a:rPr>
            </a:br>
            <a:endParaRPr lang="hr-BA" sz="2400" b="0" dirty="0">
              <a:effectLst/>
            </a:endParaRPr>
          </a:p>
        </p:txBody>
      </p:sp>
      <p:sp>
        <p:nvSpPr>
          <p:cNvPr id="3" name="Subtitle 2"/>
          <p:cNvSpPr>
            <a:spLocks noGrp="1"/>
          </p:cNvSpPr>
          <p:nvPr>
            <p:ph type="subTitle" idx="1"/>
          </p:nvPr>
        </p:nvSpPr>
        <p:spPr/>
        <p:txBody>
          <a:bodyPr/>
          <a:lstStyle/>
          <a:p>
            <a:r>
              <a:rPr lang="hr-BA" dirty="0" smtClean="0"/>
              <a:t>Maja Ahmić</a:t>
            </a:r>
            <a:br>
              <a:rPr lang="hr-BA" dirty="0" smtClean="0"/>
            </a:br>
            <a:r>
              <a:rPr lang="hr-BA" dirty="0" smtClean="0"/>
              <a:t>390 452</a:t>
            </a:r>
            <a:endParaRPr lang="hr-B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apiola,+Espoo+85837.jpg"/>
          <p:cNvPicPr>
            <a:picLocks noGrp="1" noChangeAspect="1"/>
          </p:cNvPicPr>
          <p:nvPr>
            <p:ph idx="1"/>
          </p:nvPr>
        </p:nvPicPr>
        <p:blipFill>
          <a:blip r:embed="rId2" cstate="print"/>
          <a:stretch>
            <a:fillRect/>
          </a:stretch>
        </p:blipFill>
        <p:spPr>
          <a:xfrm>
            <a:off x="2667000" y="2472531"/>
            <a:ext cx="3810000" cy="2543175"/>
          </a:xfrm>
        </p:spPr>
      </p:pic>
      <p:sp>
        <p:nvSpPr>
          <p:cNvPr id="2" name="Title 1"/>
          <p:cNvSpPr>
            <a:spLocks noGrp="1"/>
          </p:cNvSpPr>
          <p:nvPr>
            <p:ph type="title"/>
          </p:nvPr>
        </p:nvSpPr>
        <p:spPr/>
        <p:txBody>
          <a:bodyPr>
            <a:normAutofit/>
          </a:bodyPr>
          <a:lstStyle/>
          <a:p>
            <a:r>
              <a:rPr lang="hr-BA" dirty="0" smtClean="0"/>
              <a:t>Tapiola, Espoo Region, Finland</a:t>
            </a:r>
            <a:endParaRPr lang="hr-B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normAutofit fontScale="92500"/>
          </a:bodyPr>
          <a:lstStyle/>
          <a:p>
            <a:r>
              <a:rPr lang="en-US" dirty="0" err="1" smtClean="0"/>
              <a:t>Tapiola</a:t>
            </a:r>
            <a:r>
              <a:rPr lang="en-US" dirty="0" smtClean="0"/>
              <a:t> is a district of </a:t>
            </a:r>
            <a:r>
              <a:rPr lang="hr-BA" dirty="0" smtClean="0"/>
              <a:t>Espoo </a:t>
            </a:r>
            <a:r>
              <a:rPr lang="en-US" dirty="0" smtClean="0"/>
              <a:t>on the south coast of </a:t>
            </a:r>
            <a:r>
              <a:rPr lang="hr-BA" dirty="0" smtClean="0"/>
              <a:t>Finland</a:t>
            </a:r>
            <a:r>
              <a:rPr lang="en-US" dirty="0" smtClean="0"/>
              <a:t>, and is one of the major urban </a:t>
            </a:r>
            <a:r>
              <a:rPr lang="hr-BA" dirty="0" smtClean="0"/>
              <a:t>centres </a:t>
            </a:r>
            <a:r>
              <a:rPr lang="en-US" dirty="0" smtClean="0"/>
              <a:t>of Espoo. </a:t>
            </a:r>
            <a:endParaRPr lang="hr-BA" dirty="0" smtClean="0"/>
          </a:p>
          <a:p>
            <a:r>
              <a:rPr lang="en-US" dirty="0" smtClean="0"/>
              <a:t>Espoo is statistically the second largest city in Finland with roughly 250 000 inhabitants and more pouring in all the time.</a:t>
            </a:r>
            <a:endParaRPr lang="hr-BA" dirty="0" smtClean="0"/>
          </a:p>
          <a:p>
            <a:r>
              <a:rPr lang="en-US" dirty="0" smtClean="0"/>
              <a:t> Espoo is a classic case of a community that evolves when the center city (Helsinki) spills over its limits and loses control over its suburban areas. Espoo developed along with Finland’s fast urbanization process after the Second World War.</a:t>
            </a:r>
            <a:endParaRPr lang="hr-BA" dirty="0"/>
          </a:p>
        </p:txBody>
      </p:sp>
      <p:sp>
        <p:nvSpPr>
          <p:cNvPr id="2" name="Title 1"/>
          <p:cNvSpPr>
            <a:spLocks noGrp="1"/>
          </p:cNvSpPr>
          <p:nvPr>
            <p:ph type="title"/>
          </p:nvPr>
        </p:nvSpPr>
        <p:spPr/>
        <p:txBody>
          <a:bodyPr/>
          <a:lstStyle/>
          <a:p>
            <a:r>
              <a:rPr lang="hr-BA" dirty="0" smtClean="0"/>
              <a:t>Where is it?</a:t>
            </a:r>
            <a:endParaRPr lang="hr-B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lstStyle/>
          <a:p>
            <a:r>
              <a:rPr lang="en-US" dirty="0" smtClean="0"/>
              <a:t>The name </a:t>
            </a:r>
            <a:r>
              <a:rPr lang="en-US" i="1" dirty="0" err="1" smtClean="0"/>
              <a:t>Tapiola</a:t>
            </a:r>
            <a:r>
              <a:rPr lang="en-US" dirty="0" smtClean="0"/>
              <a:t> is derived from </a:t>
            </a:r>
            <a:r>
              <a:rPr lang="hr-BA" i="1" dirty="0" smtClean="0"/>
              <a:t>Tapio</a:t>
            </a:r>
            <a:r>
              <a:rPr lang="en-US" dirty="0" smtClean="0"/>
              <a:t>, who is the forest god of </a:t>
            </a:r>
            <a:r>
              <a:rPr lang="hr-BA" dirty="0" smtClean="0"/>
              <a:t>Finnish mythology</a:t>
            </a:r>
            <a:r>
              <a:rPr lang="en-US" dirty="0" smtClean="0"/>
              <a:t>, especially as expressed in the </a:t>
            </a:r>
            <a:r>
              <a:rPr lang="hr-BA" dirty="0" smtClean="0"/>
              <a:t>Kalevala</a:t>
            </a:r>
            <a:r>
              <a:rPr lang="en-US" dirty="0" smtClean="0"/>
              <a:t>, the national epic of Finland. </a:t>
            </a:r>
            <a:endParaRPr lang="hr-BA" dirty="0" smtClean="0"/>
          </a:p>
          <a:p>
            <a:endParaRPr lang="hr-BA" dirty="0"/>
          </a:p>
        </p:txBody>
      </p:sp>
      <p:sp>
        <p:nvSpPr>
          <p:cNvPr id="2" name="Title 1"/>
          <p:cNvSpPr>
            <a:spLocks noGrp="1"/>
          </p:cNvSpPr>
          <p:nvPr>
            <p:ph type="title"/>
          </p:nvPr>
        </p:nvSpPr>
        <p:spPr/>
        <p:txBody>
          <a:bodyPr/>
          <a:lstStyle/>
          <a:p>
            <a:r>
              <a:rPr lang="hr-BA" dirty="0" smtClean="0"/>
              <a:t>The name origin</a:t>
            </a:r>
            <a:endParaRPr lang="hr-B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hr-BA" dirty="0" smtClean="0"/>
              <a:t>The construction of the city began in 1950's and the goal of constructing this garden city has been to establish balance between nature and its citizens. </a:t>
            </a:r>
            <a:endParaRPr lang="hr-BA" dirty="0"/>
          </a:p>
        </p:txBody>
      </p:sp>
      <p:sp>
        <p:nvSpPr>
          <p:cNvPr id="2" name="Title 1"/>
          <p:cNvSpPr>
            <a:spLocks noGrp="1"/>
          </p:cNvSpPr>
          <p:nvPr>
            <p:ph type="title"/>
          </p:nvPr>
        </p:nvSpPr>
        <p:spPr/>
        <p:txBody>
          <a:bodyPr/>
          <a:lstStyle/>
          <a:p>
            <a:r>
              <a:rPr lang="hr-BA" dirty="0" smtClean="0"/>
              <a:t>The year of construction</a:t>
            </a:r>
            <a:endParaRPr lang="hr-BA" dirty="0"/>
          </a:p>
        </p:txBody>
      </p:sp>
      <p:pic>
        <p:nvPicPr>
          <p:cNvPr id="4" name="Picture 3" descr="2008-09-23-07s.jpg"/>
          <p:cNvPicPr>
            <a:picLocks noChangeAspect="1"/>
          </p:cNvPicPr>
          <p:nvPr/>
        </p:nvPicPr>
        <p:blipFill>
          <a:blip r:embed="rId2" cstate="print"/>
          <a:stretch>
            <a:fillRect/>
          </a:stretch>
        </p:blipFill>
        <p:spPr>
          <a:xfrm>
            <a:off x="3200400" y="3886200"/>
            <a:ext cx="3048000" cy="206883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hr-BA" dirty="0" smtClean="0"/>
              <a:t>The aim of the Housing Foundation was to create a garden city which would be a microcosm of Finnish society: all social classes would live there and there would be different types of buildings, ranging from detached houses to terraced and multi-storey blocks. </a:t>
            </a:r>
            <a:endParaRPr lang="hr-BA" dirty="0"/>
          </a:p>
        </p:txBody>
      </p:sp>
      <p:sp>
        <p:nvSpPr>
          <p:cNvPr id="2" name="Title 1"/>
          <p:cNvSpPr>
            <a:spLocks noGrp="1"/>
          </p:cNvSpPr>
          <p:nvPr>
            <p:ph type="title"/>
          </p:nvPr>
        </p:nvSpPr>
        <p:spPr/>
        <p:txBody>
          <a:bodyPr/>
          <a:lstStyle/>
          <a:p>
            <a:r>
              <a:rPr lang="hr-BA" dirty="0" smtClean="0"/>
              <a:t>The Aim of The Project</a:t>
            </a:r>
            <a:endParaRPr lang="hr-B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hr-BA" dirty="0" smtClean="0"/>
              <a:t>“We do not want to build houses or dwellings but socially healthful surroundings for contemporary man and his family". </a:t>
            </a:r>
          </a:p>
          <a:p>
            <a:endParaRPr lang="hr-BA" dirty="0" smtClean="0"/>
          </a:p>
          <a:p>
            <a:r>
              <a:rPr lang="hr-BA" dirty="0" smtClean="0"/>
              <a:t>Tapiola provided a utopian vision of society and an alternative to what was seen at the time as an oppressive urban environment. In this sense, Tapiola was both an experiment and a model.“ </a:t>
            </a:r>
          </a:p>
          <a:p>
            <a:endParaRPr lang="hr-BA" dirty="0"/>
          </a:p>
        </p:txBody>
      </p:sp>
      <p:sp>
        <p:nvSpPr>
          <p:cNvPr id="2" name="Title 1"/>
          <p:cNvSpPr>
            <a:spLocks noGrp="1"/>
          </p:cNvSpPr>
          <p:nvPr>
            <p:ph type="title"/>
          </p:nvPr>
        </p:nvSpPr>
        <p:spPr/>
        <p:txBody>
          <a:bodyPr/>
          <a:lstStyle/>
          <a:p>
            <a:r>
              <a:rPr lang="hr-BA" dirty="0" smtClean="0"/>
              <a:t>The Slogan of the Project</a:t>
            </a:r>
            <a:endParaRPr lang="hr-B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hr-BA" dirty="0" smtClean="0"/>
              <a:t>Te</a:t>
            </a:r>
            <a:r>
              <a:rPr lang="en-US" dirty="0" smtClean="0"/>
              <a:t>am members were from a wide range of fields</a:t>
            </a:r>
            <a:r>
              <a:rPr lang="hr-BA" dirty="0" smtClean="0"/>
              <a:t> </a:t>
            </a:r>
            <a:r>
              <a:rPr lang="en-US" dirty="0" smtClean="0"/>
              <a:t>and included</a:t>
            </a:r>
            <a:r>
              <a:rPr lang="hr-BA" dirty="0" smtClean="0"/>
              <a:t>:</a:t>
            </a:r>
          </a:p>
          <a:p>
            <a:r>
              <a:rPr lang="en-US" dirty="0" smtClean="0"/>
              <a:t> a building engineer, </a:t>
            </a:r>
            <a:endParaRPr lang="hr-BA" dirty="0" smtClean="0"/>
          </a:p>
          <a:p>
            <a:r>
              <a:rPr lang="en-US" dirty="0" smtClean="0"/>
              <a:t>a heating engineer, </a:t>
            </a:r>
            <a:endParaRPr lang="hr-BA" dirty="0" smtClean="0"/>
          </a:p>
          <a:p>
            <a:r>
              <a:rPr lang="en-US" dirty="0" smtClean="0"/>
              <a:t>two independent architects, </a:t>
            </a:r>
            <a:endParaRPr lang="hr-BA" dirty="0" smtClean="0"/>
          </a:p>
          <a:p>
            <a:r>
              <a:rPr lang="en-US" dirty="0" smtClean="0"/>
              <a:t>an electrical engineer,</a:t>
            </a:r>
            <a:endParaRPr lang="hr-BA" dirty="0" smtClean="0"/>
          </a:p>
          <a:p>
            <a:r>
              <a:rPr lang="en-US" dirty="0" smtClean="0"/>
              <a:t> a landscape gardener, </a:t>
            </a:r>
            <a:endParaRPr lang="hr-BA" dirty="0" smtClean="0"/>
          </a:p>
          <a:p>
            <a:r>
              <a:rPr lang="en-US" dirty="0" smtClean="0"/>
              <a:t>a domestic science expert, </a:t>
            </a:r>
            <a:endParaRPr lang="hr-BA" dirty="0" smtClean="0"/>
          </a:p>
          <a:p>
            <a:r>
              <a:rPr lang="en-US" dirty="0" smtClean="0"/>
              <a:t>a child welfare expert, </a:t>
            </a:r>
            <a:endParaRPr lang="hr-BA" dirty="0" smtClean="0"/>
          </a:p>
          <a:p>
            <a:r>
              <a:rPr lang="en-US" dirty="0" smtClean="0"/>
              <a:t>a sociologist, </a:t>
            </a:r>
            <a:endParaRPr lang="hr-BA" dirty="0" smtClean="0"/>
          </a:p>
          <a:p>
            <a:r>
              <a:rPr lang="en-US" dirty="0" smtClean="0"/>
              <a:t>and a housewife</a:t>
            </a:r>
            <a:endParaRPr lang="hr-BA" dirty="0"/>
          </a:p>
        </p:txBody>
      </p:sp>
      <p:sp>
        <p:nvSpPr>
          <p:cNvPr id="3" name="Title 2"/>
          <p:cNvSpPr>
            <a:spLocks noGrp="1"/>
          </p:cNvSpPr>
          <p:nvPr>
            <p:ph type="title"/>
          </p:nvPr>
        </p:nvSpPr>
        <p:spPr/>
        <p:txBody>
          <a:bodyPr/>
          <a:lstStyle/>
          <a:p>
            <a:r>
              <a:rPr lang="hr-BA" dirty="0" smtClean="0"/>
              <a:t>The Housing Team</a:t>
            </a:r>
            <a:endParaRPr lang="hr-B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45</TotalTime>
  <Words>763</Words>
  <Application>Microsoft Office PowerPoint</Application>
  <PresentationFormat>Předvádění na obrazovce (4:3)</PresentationFormat>
  <Paragraphs>53</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Concourse</vt:lpstr>
      <vt:lpstr> Tapiola, Finland</vt:lpstr>
      <vt:lpstr>Cultural Aspects of Migration, Urbanity and Gender    Department of Sociology, Faculty of Social Studies, Masaryk University </vt:lpstr>
      <vt:lpstr>Tapiola, Espoo Region, Finland</vt:lpstr>
      <vt:lpstr>Where is it?</vt:lpstr>
      <vt:lpstr>The name origin</vt:lpstr>
      <vt:lpstr>The year of construction</vt:lpstr>
      <vt:lpstr>The Aim of The Project</vt:lpstr>
      <vt:lpstr>The Slogan of the Project</vt:lpstr>
      <vt:lpstr>The Housing Team</vt:lpstr>
      <vt:lpstr>Urbanity of Tapiola</vt:lpstr>
      <vt:lpstr>Mini Map of Tapiola</vt:lpstr>
      <vt:lpstr>An important feature of the Tapiola and garden cities is the development of a self-contained community. This meant that as many jobs as possible had to be provided – as many as could be at a distance of less than 10 km from Helsinki.</vt:lpstr>
      <vt:lpstr>Features on which Tapiola was built were: </vt:lpstr>
      <vt:lpstr>Practices and Services of Tapiola</vt:lpstr>
      <vt:lpstr>The Future Plannings</vt:lpstr>
      <vt:lpstr>Espoo Region in Plans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Garden City Tapiola, Finland</dc:title>
  <dc:creator>Korisnik</dc:creator>
  <cp:lastModifiedBy>Maja Ahmić</cp:lastModifiedBy>
  <cp:revision>8</cp:revision>
  <dcterms:created xsi:type="dcterms:W3CDTF">2006-08-16T00:00:00Z</dcterms:created>
  <dcterms:modified xsi:type="dcterms:W3CDTF">2012-10-03T14:12:24Z</dcterms:modified>
</cp:coreProperties>
</file>