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4" r:id="rId4"/>
    <p:sldId id="265" r:id="rId5"/>
    <p:sldId id="268" r:id="rId6"/>
    <p:sldId id="266" r:id="rId7"/>
    <p:sldId id="271" r:id="rId8"/>
    <p:sldId id="269" r:id="rId9"/>
    <p:sldId id="273" r:id="rId10"/>
    <p:sldId id="275" r:id="rId11"/>
    <p:sldId id="274" r:id="rId12"/>
    <p:sldId id="257" r:id="rId13"/>
    <p:sldId id="258" r:id="rId14"/>
    <p:sldId id="277" r:id="rId15"/>
    <p:sldId id="267" r:id="rId16"/>
    <p:sldId id="281" r:id="rId17"/>
    <p:sldId id="259" r:id="rId18"/>
    <p:sldId id="280" r:id="rId19"/>
    <p:sldId id="261" r:id="rId20"/>
    <p:sldId id="278" r:id="rId21"/>
    <p:sldId id="283" r:id="rId22"/>
    <p:sldId id="279" r:id="rId23"/>
    <p:sldId id="262" r:id="rId24"/>
    <p:sldId id="282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0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18BC1-722B-458C-865D-2FC5D367013C}" type="datetimeFigureOut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2EF67-218E-4BD4-8A5D-77D32A098B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AA92-F13D-4E53-8B3A-6F2464FF1362}" type="datetimeFigureOut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D8693-8A36-44D3-9A3B-B17973F8C6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20439-4489-4E5F-867B-381A304ACBA7}" type="datetimeFigureOut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52983-2240-4E75-96A7-F30F110552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8E6C1-363D-40B6-A485-DF3AECBAA438}" type="datetimeFigureOut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5AE53-3594-483E-A9E5-F1312AFF66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17741-A3D5-4012-9D16-673635CD7F7E}" type="datetimeFigureOut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1C636-F435-445C-9D74-C233DA158D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8DC1F-83EB-41F4-8F41-92B52D291786}" type="datetimeFigureOut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5C422-1010-404D-A5B7-3D9FB057B9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EF6ED-EBF3-4F6D-A734-098EDE0F5B1F}" type="datetimeFigureOut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620C4-23F3-4EE7-B251-A1D9C2AD53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88D4E-A72C-49EC-B3F8-9EDB90CBC5F7}" type="datetimeFigureOut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6009-8CA5-43C4-BDB6-3648334254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C9669-FAAC-42AA-A446-2C0F7AC5AF79}" type="datetimeFigureOut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1A45E-4C12-4D31-9C4E-0923AE94A3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66D01-40DD-4B51-A5F0-8AEEB8159762}" type="datetimeFigureOut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51B42-F8D8-4CA8-8671-A7A3AC061F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EDC09-949C-4452-8236-5B042F282B14}" type="datetimeFigureOut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FBA40-2E2A-4DCA-9481-13A2D87A40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D21AC8-4F2F-4096-9B5F-8593EB2B63B5}" type="datetimeFigureOut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5AFD9E-F3A4-4182-A812-96A79B9125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choterapie.psychoweb.cz/psychoterapie/transakcni-analyz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>
          <a:xfrm>
            <a:off x="900113" y="333375"/>
            <a:ext cx="7772400" cy="1470025"/>
          </a:xfrm>
        </p:spPr>
        <p:txBody>
          <a:bodyPr/>
          <a:lstStyle/>
          <a:p>
            <a:r>
              <a:rPr lang="cs-CZ" smtClean="0"/>
              <a:t>Seminář 10</a:t>
            </a:r>
          </a:p>
        </p:txBody>
      </p:sp>
      <p:sp>
        <p:nvSpPr>
          <p:cNvPr id="13314" name="Podnadpis 2"/>
          <p:cNvSpPr>
            <a:spLocks noGrp="1"/>
          </p:cNvSpPr>
          <p:nvPr>
            <p:ph type="subTitle" idx="1"/>
          </p:nvPr>
        </p:nvSpPr>
        <p:spPr>
          <a:xfrm>
            <a:off x="900113" y="2205038"/>
            <a:ext cx="7775575" cy="3887787"/>
          </a:xfrm>
        </p:spPr>
        <p:txBody>
          <a:bodyPr/>
          <a:lstStyle/>
          <a:p>
            <a:pPr marL="457200" indent="-457200" algn="just">
              <a:buFont typeface="Arial" charset="0"/>
              <a:buChar char="•"/>
            </a:pPr>
            <a:r>
              <a:rPr lang="cs-CZ" smtClean="0">
                <a:solidFill>
                  <a:schemeClr val="tx1"/>
                </a:solidFill>
              </a:rPr>
              <a:t>Souhrn veškerých přístupů přes téma  manipulace: manipulace ve filmu a manipulace filmem 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cs-CZ" smtClean="0">
                <a:solidFill>
                  <a:schemeClr val="tx1"/>
                </a:solidFill>
              </a:rPr>
              <a:t>Příprava k rozboru filmu Requiem za sen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2217737"/>
          </a:xfrm>
        </p:spPr>
        <p:txBody>
          <a:bodyPr/>
          <a:lstStyle/>
          <a:p>
            <a:r>
              <a:rPr lang="cs-CZ" sz="4000" b="1" i="1" smtClean="0"/>
              <a:t>Žid Süss</a:t>
            </a:r>
            <a:r>
              <a:rPr lang="cs-CZ" sz="4000" i="1" smtClean="0"/>
              <a:t>: </a:t>
            </a:r>
            <a:r>
              <a:rPr lang="cs-CZ" sz="3600" smtClean="0"/>
              <a:t>Musíme považovat film a jeho autory za spoluviníky netolerance, a nebo vznik toho filmu odrazuje dobu a enormní míru netolerance</a:t>
            </a:r>
            <a:r>
              <a:rPr lang="cs-CZ" sz="4000" smtClean="0"/>
              <a:t> </a:t>
            </a:r>
          </a:p>
        </p:txBody>
      </p:sp>
      <p:pic>
        <p:nvPicPr>
          <p:cNvPr id="32773" name="Picture 5" descr="Scene%20from%20Jud%20Suss%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213100"/>
            <a:ext cx="1627187" cy="2087563"/>
          </a:xfrm>
          <a:prstGeom prst="rect">
            <a:avLst/>
          </a:prstGeom>
          <a:noFill/>
        </p:spPr>
      </p:pic>
      <p:pic>
        <p:nvPicPr>
          <p:cNvPr id="32775" name="Picture 7" descr="Scene%20from%20Jud%20Suss%2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2781300"/>
            <a:ext cx="1562100" cy="2022475"/>
          </a:xfrm>
          <a:prstGeom prst="rect">
            <a:avLst/>
          </a:prstGeom>
          <a:noFill/>
        </p:spPr>
      </p:pic>
      <p:pic>
        <p:nvPicPr>
          <p:cNvPr id="32777" name="Picture 9" descr="court%20Scene%20from%20Jud%20Suss%2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5013325"/>
            <a:ext cx="2181225" cy="1657350"/>
          </a:xfrm>
          <a:prstGeom prst="rect">
            <a:avLst/>
          </a:prstGeom>
          <a:noFill/>
        </p:spPr>
      </p:pic>
      <p:pic>
        <p:nvPicPr>
          <p:cNvPr id="32778" name="Obrázek 2" descr="Jud Süss - Film ohne Gewissen Movie Poster"/>
          <p:cNvPicPr>
            <a:picLocks noChangeAspect="1" noChangeArrowheads="1"/>
          </p:cNvPicPr>
          <p:nvPr>
            <p:ph type="body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5880100" y="2924175"/>
            <a:ext cx="2519363" cy="3562350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/>
              <a:t>Rules of engagement</a:t>
            </a:r>
            <a:r>
              <a:rPr lang="cs-CZ" smtClean="0"/>
              <a:t> 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68313" y="4005263"/>
            <a:ext cx="8229600" cy="2044700"/>
          </a:xfrm>
        </p:spPr>
        <p:txBody>
          <a:bodyPr/>
          <a:lstStyle/>
          <a:p>
            <a:r>
              <a:rPr lang="cs-CZ" smtClean="0"/>
              <a:t>Více </a:t>
            </a:r>
          </a:p>
        </p:txBody>
      </p:sp>
      <p:pic>
        <p:nvPicPr>
          <p:cNvPr id="31749" name="Picture 5" descr="38-Rulescrippledgir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276475"/>
            <a:ext cx="2190750" cy="1304925"/>
          </a:xfrm>
          <a:prstGeom prst="rect">
            <a:avLst/>
          </a:prstGeom>
          <a:noFill/>
        </p:spPr>
      </p:pic>
      <p:pic>
        <p:nvPicPr>
          <p:cNvPr id="31751" name="Picture 7" descr="40-RulesEngagementGir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276475"/>
            <a:ext cx="2119313" cy="1298575"/>
          </a:xfrm>
          <a:prstGeom prst="rect">
            <a:avLst/>
          </a:prstGeom>
          <a:noFill/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763713" y="4149725"/>
            <a:ext cx="662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http://www.ejumpcut.org/archive/jc50.2008/reelBadArabs/3.html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Manipulace: revoluční přístup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Mající moc proti bezmocným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Cílem je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Podřídit a vynutit k poslouchání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Legitimizovat  svou předvahu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Zbavit se zodpovědnosti za krutost chování 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Klíčové mechanismy manipulace 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Manipulace ideologiemi </a:t>
            </a:r>
          </a:p>
          <a:p>
            <a:r>
              <a:rPr lang="cs-CZ" smtClean="0"/>
              <a:t>Přesvědčenost v pravosti svých názorů a intencí podcenit a zničit jakýkoliv opačný názor</a:t>
            </a:r>
          </a:p>
          <a:p>
            <a:r>
              <a:rPr lang="cs-CZ" smtClean="0"/>
              <a:t>Selekce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i="1" smtClean="0"/>
              <a:t>Modlitba pro Kateřinu Horovitzovou</a:t>
            </a:r>
            <a:r>
              <a:rPr lang="cs-CZ" sz="4000" smtClean="0"/>
              <a:t> 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4140200" y="1600200"/>
            <a:ext cx="4546600" cy="4525963"/>
          </a:xfrm>
        </p:spPr>
        <p:txBody>
          <a:bodyPr/>
          <a:lstStyle/>
          <a:p>
            <a:r>
              <a:rPr lang="cs-CZ" smtClean="0"/>
              <a:t>Jaké prostředky používá důstojník Brenske ve prospěch své mise?</a:t>
            </a:r>
          </a:p>
          <a:p>
            <a:r>
              <a:rPr lang="cs-CZ" smtClean="0"/>
              <a:t>Proč má rad hrát  „s jídlem“?</a:t>
            </a:r>
          </a:p>
          <a:p>
            <a:r>
              <a:rPr lang="cs-CZ" smtClean="0"/>
              <a:t>Jakou úlohu má vzpoura Kateřiny, když se nedá to přežít?  </a:t>
            </a:r>
          </a:p>
        </p:txBody>
      </p:sp>
      <p:pic>
        <p:nvPicPr>
          <p:cNvPr id="34821" name="Picture 5" descr="Modlit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133600"/>
            <a:ext cx="3457575" cy="259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/>
              <a:t>St- Trinian  (</a:t>
            </a:r>
            <a:r>
              <a:rPr lang="cs-CZ" smtClean="0"/>
              <a:t>problém šikany)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2189163"/>
          </a:xfrm>
        </p:spPr>
        <p:txBody>
          <a:bodyPr/>
          <a:lstStyle/>
          <a:p>
            <a:r>
              <a:rPr lang="cs-CZ" smtClean="0"/>
              <a:t>Šikana jako stín standardní škola </a:t>
            </a:r>
          </a:p>
          <a:p>
            <a:r>
              <a:rPr lang="cs-CZ" smtClean="0"/>
              <a:t>Prostředky: parodie na „sweet“ filmy, propojení normy a její dodržování s abnormalitou  </a:t>
            </a:r>
          </a:p>
        </p:txBody>
      </p:sp>
      <p:pic>
        <p:nvPicPr>
          <p:cNvPr id="21507" name="Picture 4" descr="http://images.allmoviephoto.com/2009_St._Trinian%27s/2009_st_trinians_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8" y="4600575"/>
            <a:ext cx="261620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652963"/>
            <a:ext cx="243205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http://upload.wikimedia.org/wikipedia/en/thumb/d/df/Sttrinians.jpg/220px-Sttrinia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3802063"/>
            <a:ext cx="16637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Reflexivní přístup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Náhrada skutečných přáni předpisy od veřejnosti a sociální příjemnou představou o tom, co má člověk chtít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Překonání manipulace</a:t>
            </a:r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Navázaní jednoho typu manipulace na jiné, vybudování manipulativní pyramidy </a:t>
            </a:r>
          </a:p>
          <a:p>
            <a:r>
              <a:rPr lang="cs-CZ" smtClean="0"/>
              <a:t>Hledání prvků manipulativního chování v sobě </a:t>
            </a:r>
          </a:p>
          <a:p>
            <a:r>
              <a:rPr lang="cs-CZ" smtClean="0"/>
              <a:t>Schopnost se vzdalovat od veřejnosti (černý humor, existenciální praxe)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Podle vývoje symbolické interakce </a:t>
            </a:r>
            <a:br>
              <a:rPr lang="cs-CZ" sz="4000" smtClean="0"/>
            </a:br>
            <a:r>
              <a:rPr lang="cs-CZ" sz="4000" smtClean="0"/>
              <a:t>s kým se schoduje? </a:t>
            </a:r>
          </a:p>
        </p:txBody>
      </p:sp>
      <p:pic>
        <p:nvPicPr>
          <p:cNvPr id="38917" name="Picture 5" descr="Death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81300"/>
            <a:ext cx="2506663" cy="3240088"/>
          </a:xfrm>
          <a:prstGeom prst="rect">
            <a:avLst/>
          </a:prstGeom>
          <a:noFill/>
        </p:spPr>
      </p:pic>
      <p:pic>
        <p:nvPicPr>
          <p:cNvPr id="38919" name="Picture 7" descr="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192463"/>
            <a:ext cx="3275013" cy="2800350"/>
          </a:xfrm>
          <a:prstGeom prst="rect">
            <a:avLst/>
          </a:prstGeom>
          <a:noFill/>
        </p:spPr>
      </p:pic>
      <p:pic>
        <p:nvPicPr>
          <p:cNvPr id="38921" name="Picture 9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3284538"/>
            <a:ext cx="257175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Sofiina volba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Násilí nad ženami</a:t>
            </a:r>
          </a:p>
          <a:p>
            <a:r>
              <a:rPr lang="cs-CZ" smtClean="0"/>
              <a:t>Segregace Afroameričanů </a:t>
            </a:r>
          </a:p>
          <a:p>
            <a:r>
              <a:rPr lang="cs-CZ" smtClean="0"/>
              <a:t>Holocaust </a:t>
            </a:r>
          </a:p>
          <a:p>
            <a:r>
              <a:rPr lang="cs-CZ" smtClean="0"/>
              <a:t>Případ Sofie jako pyramida diskriminace</a:t>
            </a:r>
          </a:p>
          <a:p>
            <a:r>
              <a:rPr lang="cs-CZ" smtClean="0"/>
              <a:t>Akceptace zodpovědnosti Stingem </a:t>
            </a:r>
          </a:p>
          <a:p>
            <a:pPr>
              <a:buFont typeface="Arial" charset="0"/>
              <a:buNone/>
            </a:pPr>
            <a:r>
              <a:rPr lang="cs-CZ" smtClean="0"/>
              <a:t>Jako články stejného řetěze – jakého?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1570037"/>
          </a:xfrm>
        </p:spPr>
        <p:txBody>
          <a:bodyPr/>
          <a:lstStyle/>
          <a:p>
            <a:r>
              <a:rPr lang="cs-CZ" sz="4000" smtClean="0"/>
              <a:t>Funkcionalistický přístup: </a:t>
            </a:r>
            <a:br>
              <a:rPr lang="cs-CZ" sz="4000" smtClean="0"/>
            </a:br>
            <a:r>
              <a:rPr lang="cs-CZ" sz="4000" smtClean="0"/>
              <a:t>manipulace jako </a:t>
            </a:r>
            <a:br>
              <a:rPr lang="cs-CZ" sz="4000" smtClean="0"/>
            </a:br>
            <a:r>
              <a:rPr lang="cs-CZ" sz="4000" smtClean="0"/>
              <a:t>projev disfunkčního chování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r>
              <a:rPr lang="cs-CZ" smtClean="0"/>
              <a:t>Erik Berne, transakční analýza, více </a:t>
            </a:r>
          </a:p>
          <a:p>
            <a:pPr>
              <a:buFont typeface="Arial" charset="0"/>
              <a:buNone/>
            </a:pPr>
            <a:r>
              <a:rPr lang="cs-CZ" sz="1000" smtClean="0">
                <a:hlinkClick r:id="rId2"/>
              </a:rPr>
              <a:t>http://www.psychoterapie.psychoweb.cz/psychoterapie/transakcni-analyza</a:t>
            </a:r>
            <a:r>
              <a:rPr lang="cs-CZ" sz="1000" smtClean="0"/>
              <a:t> </a:t>
            </a:r>
            <a:r>
              <a:rPr lang="cs-CZ" smtClean="0"/>
              <a:t> </a:t>
            </a:r>
          </a:p>
          <a:p>
            <a:r>
              <a:rPr lang="cs-CZ" smtClean="0"/>
              <a:t>Úlohy a komplikovanější symbolické interakce, když existuje konflikt mezi intenci a nemožnosti ji uplatnit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Film-manipulace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3970338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smtClean="0"/>
              <a:t>Siegfried Kracauer: Kapitalistická kinematografie je odrazem ambivalentního společenského vědomí, tvoří iluzi konkrétního a vyhání  z filmů rutinu </a:t>
            </a:r>
          </a:p>
        </p:txBody>
      </p:sp>
      <p:pic>
        <p:nvPicPr>
          <p:cNvPr id="36868" name="Picture 4" descr="The Mass Ornament: Weimar Essay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060575"/>
            <a:ext cx="25146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Film jako prostředek stratifikace 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468313" y="1700213"/>
            <a:ext cx="7775575" cy="4525962"/>
          </a:xfrm>
        </p:spPr>
        <p:txBody>
          <a:bodyPr/>
          <a:lstStyle/>
          <a:p>
            <a:r>
              <a:rPr lang="cs-CZ" smtClean="0"/>
              <a:t>Potřeba ve filmu jako patologizovaná  socialita míra integrace je závislá na tom, nakolik člověk splňuje úlohu diváka</a:t>
            </a:r>
          </a:p>
          <a:p>
            <a:r>
              <a:rPr lang="cs-CZ" smtClean="0"/>
              <a:t>Divák, jež je zakotven do filmové kultury, má iluzi svobody, ale postfilmic život určuje pohled </a:t>
            </a:r>
          </a:p>
          <a:p>
            <a:r>
              <a:rPr lang="cs-CZ" smtClean="0"/>
              <a:t>Čím dal se kouká jen na sprosté filmy, tím méně šancí na nezavislost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Klišé ve filmech </a:t>
            </a:r>
          </a:p>
        </p:txBody>
      </p:sp>
      <p:pic>
        <p:nvPicPr>
          <p:cNvPr id="37894" name="Picture 6" descr="disney-princes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276475"/>
            <a:ext cx="4105275" cy="2720975"/>
          </a:xfrm>
          <a:prstGeom prst="rect">
            <a:avLst/>
          </a:prstGeom>
          <a:noFill/>
        </p:spPr>
      </p:pic>
      <p:pic>
        <p:nvPicPr>
          <p:cNvPr id="37897" name="Picture 9" descr="new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49500"/>
            <a:ext cx="4478338" cy="2443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Protijed ?   </a:t>
            </a:r>
          </a:p>
        </p:txBody>
      </p:sp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>
          <a:xfrm>
            <a:off x="4356100" y="1600200"/>
            <a:ext cx="4330700" cy="4924425"/>
          </a:xfrm>
        </p:spPr>
        <p:txBody>
          <a:bodyPr/>
          <a:lstStyle/>
          <a:p>
            <a:r>
              <a:rPr lang="cs-CZ" smtClean="0"/>
              <a:t>Do jaké míry </a:t>
            </a:r>
            <a:r>
              <a:rPr lang="cs-CZ" i="1" smtClean="0"/>
              <a:t>Shrek</a:t>
            </a:r>
            <a:r>
              <a:rPr lang="cs-CZ" smtClean="0"/>
              <a:t> je ukázkou reflexivního přístupu? </a:t>
            </a:r>
          </a:p>
          <a:p>
            <a:r>
              <a:rPr lang="cs-CZ" smtClean="0"/>
              <a:t>Přes destrukcí klišé konstruuje nová? </a:t>
            </a:r>
          </a:p>
          <a:p>
            <a:r>
              <a:rPr lang="cs-CZ" smtClean="0"/>
              <a:t>Je to další sofistikovanější verze tradičního přístupu?</a:t>
            </a:r>
          </a:p>
        </p:txBody>
      </p:sp>
      <p:pic>
        <p:nvPicPr>
          <p:cNvPr id="26629" name="Picture 5" descr="3960432_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205038"/>
            <a:ext cx="3598862" cy="269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Requiem za sen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4500563" y="1600200"/>
            <a:ext cx="4186237" cy="4525963"/>
          </a:xfrm>
        </p:spPr>
        <p:txBody>
          <a:bodyPr/>
          <a:lstStyle/>
          <a:p>
            <a:r>
              <a:rPr lang="cs-CZ" smtClean="0"/>
              <a:t>Film-manipulace či anti-manipulace?</a:t>
            </a:r>
          </a:p>
          <a:p>
            <a:r>
              <a:rPr lang="cs-CZ" smtClean="0"/>
              <a:t>Hypertext: dá se aplikovat různé přístupy?</a:t>
            </a:r>
          </a:p>
          <a:p>
            <a:r>
              <a:rPr lang="cs-CZ" smtClean="0"/>
              <a:t>Když zdůrazní téma závislosti, popisuje skutečnost? </a:t>
            </a:r>
          </a:p>
        </p:txBody>
      </p:sp>
      <p:pic>
        <p:nvPicPr>
          <p:cNvPr id="43013" name="Picture 5" descr="requiem-za-s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05038"/>
            <a:ext cx="2251075" cy="331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Manipulace: funkcionalistický přístup</a:t>
            </a:r>
            <a:endParaRPr lang="cs-CZ" dirty="0"/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Jaká minulost ovlivňuje chování Skara?</a:t>
            </a:r>
            <a:endParaRPr lang="cs-CZ" smtClean="0">
              <a:latin typeface="Arial" charset="0"/>
            </a:endParaRPr>
          </a:p>
          <a:p>
            <a:r>
              <a:rPr lang="cs-CZ" smtClean="0"/>
              <a:t>O jaké úloze se sní Skaroví?</a:t>
            </a:r>
          </a:p>
          <a:p>
            <a:r>
              <a:rPr lang="cs-CZ" smtClean="0"/>
              <a:t>Proč se Simba podléhá manipulaci Skara?</a:t>
            </a:r>
          </a:p>
          <a:p>
            <a:r>
              <a:rPr lang="cs-CZ" smtClean="0"/>
              <a:t>Nakolik účinná strategie Mufasa proti manipulaci Skara?  </a:t>
            </a:r>
            <a:endParaRPr lang="cs-CZ" smtClean="0">
              <a:latin typeface="Arial" charset="0"/>
            </a:endParaRPr>
          </a:p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Film-manipulace z pohledu funkcionalistického přístupu</a:t>
            </a:r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přímý vliv pozitivní (vychová) či negativní  (vnucení odporných forem chování)</a:t>
            </a:r>
          </a:p>
          <a:p>
            <a:r>
              <a:rPr lang="cs-CZ" smtClean="0"/>
              <a:t>imitace jako klíčová kostra chování </a:t>
            </a:r>
          </a:p>
          <a:p>
            <a:r>
              <a:rPr lang="cs-CZ" smtClean="0"/>
              <a:t>pokušení filmem: nezdravá výživa, kouření, konzumerismus (nepřímá reklama), agresivita </a:t>
            </a:r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Může film ovlivnit chování?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133600"/>
            <a:ext cx="34544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http://bigpicture.ru/wp-content/uploads/2011/09/813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1844675"/>
            <a:ext cx="3128963" cy="3128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„Odměna“ se strany společnosti 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Cenzura, která má za důsledek omezení práva dívat se na film </a:t>
            </a:r>
          </a:p>
          <a:p>
            <a:r>
              <a:rPr lang="cs-CZ" smtClean="0"/>
              <a:t>Stigmatizace filmů a vytvoření fenoménu </a:t>
            </a:r>
            <a:r>
              <a:rPr lang="cs-CZ" i="1" smtClean="0"/>
              <a:t>closet movies a guilty pleasure </a:t>
            </a:r>
          </a:p>
          <a:p>
            <a:r>
              <a:rPr lang="cs-CZ" smtClean="0"/>
              <a:t>Otázkou zůstává, kdo  to řeší a podle čeho rozhodují o normalitě filmu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Otázka na sebereflexe 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Jaké filmy pro Vás fungují jako zakázané potěšení?</a:t>
            </a:r>
          </a:p>
          <a:p>
            <a:r>
              <a:rPr lang="cs-CZ" smtClean="0"/>
              <a:t>Co by se změnilo, kdybyste se měli možnost zbavit tohoto tabu? </a:t>
            </a:r>
          </a:p>
          <a:p>
            <a:r>
              <a:rPr lang="cs-CZ" smtClean="0"/>
              <a:t>Váš postoj k cenzuře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Humanistický přístup </a:t>
            </a:r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mtClean="0">
                <a:latin typeface="Times New Roman" pitchFamily="18" charset="0"/>
              </a:rPr>
              <a:t>City Skara: hněv a žal, proč nemá možnost vyjádřit této city? Z jakých prvků se skládá zákaz na city?</a:t>
            </a:r>
          </a:p>
          <a:p>
            <a:pPr>
              <a:buFont typeface="Arial" charset="0"/>
              <a:buNone/>
            </a:pPr>
            <a:r>
              <a:rPr lang="cs-CZ" smtClean="0">
                <a:latin typeface="Times New Roman" pitchFamily="18" charset="0"/>
              </a:rPr>
              <a:t> Jak se promění nevyjádřený hněv a žal?</a:t>
            </a:r>
          </a:p>
          <a:p>
            <a:pPr>
              <a:buFont typeface="Arial" charset="0"/>
              <a:buNone/>
            </a:pPr>
            <a:r>
              <a:rPr lang="cs-CZ" smtClean="0">
                <a:latin typeface="Times New Roman" pitchFamily="18" charset="0"/>
              </a:rPr>
              <a:t>Co je projevem „onemocnění“ citů?</a:t>
            </a:r>
          </a:p>
          <a:p>
            <a:pPr>
              <a:buFont typeface="Arial" charset="0"/>
              <a:buNone/>
            </a:pPr>
            <a:r>
              <a:rPr lang="cs-CZ" smtClean="0">
                <a:latin typeface="Times New Roman" pitchFamily="18" charset="0"/>
              </a:rPr>
              <a:t>Kdo mezi postavy má zdroje pomoci Skarovi? </a:t>
            </a:r>
          </a:p>
          <a:p>
            <a:pPr>
              <a:buFont typeface="Arial" charset="0"/>
              <a:buNone/>
            </a:pPr>
            <a:r>
              <a:rPr lang="cs-CZ" smtClean="0">
                <a:latin typeface="Times New Roman" pitchFamily="18" charset="0"/>
              </a:rPr>
              <a:t>Jaký přístup byste aplikovali k rozboru chování Skara: funkcionalistický či humanistický?</a:t>
            </a:r>
          </a:p>
          <a:p>
            <a:pPr>
              <a:buFont typeface="Arial" charset="0"/>
              <a:buNone/>
            </a:pPr>
            <a:endParaRPr lang="cs-CZ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Film-manipulace z pohledu humanistického přístupu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122863" cy="4997450"/>
          </a:xfrm>
        </p:spPr>
        <p:txBody>
          <a:bodyPr/>
          <a:lstStyle/>
          <a:p>
            <a:r>
              <a:rPr lang="cs-CZ" smtClean="0"/>
              <a:t>Vnucení citů, film nás vydírá k destruktivnímu citu</a:t>
            </a:r>
          </a:p>
          <a:p>
            <a:r>
              <a:rPr lang="cs-CZ" smtClean="0"/>
              <a:t>Předpis identity, důsledný opak pravého a nepravého  </a:t>
            </a:r>
          </a:p>
          <a:p>
            <a:r>
              <a:rPr lang="cs-CZ" smtClean="0"/>
              <a:t>Legitimizuje omezeni soucitu, a podporuje krutost </a:t>
            </a:r>
          </a:p>
          <a:p>
            <a:r>
              <a:rPr lang="cs-CZ" smtClean="0"/>
              <a:t>Film-pokušení </a:t>
            </a:r>
          </a:p>
        </p:txBody>
      </p:sp>
      <p:pic>
        <p:nvPicPr>
          <p:cNvPr id="30724" name="Obrázek 1" descr="http://www.chroniknet.de/assets/6600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049713"/>
            <a:ext cx="206216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Rules of Engagement Po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341438"/>
            <a:ext cx="1797050" cy="266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552</Words>
  <Application>Microsoft Office PowerPoint</Application>
  <PresentationFormat>On-screen Show (4:3)</PresentationFormat>
  <Paragraphs>86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Calibri</vt:lpstr>
      <vt:lpstr>Arial</vt:lpstr>
      <vt:lpstr>Times New Roman</vt:lpstr>
      <vt:lpstr>Motiv sady Office</vt:lpstr>
      <vt:lpstr>Seminář 10</vt:lpstr>
      <vt:lpstr>Funkcionalistický přístup:  manipulace jako  projev disfunkčního chování</vt:lpstr>
      <vt:lpstr>Manipulace: funkcionalistický přístup</vt:lpstr>
      <vt:lpstr>Film-manipulace z pohledu funkcionalistického přístupu</vt:lpstr>
      <vt:lpstr>Může film ovlivnit chování? </vt:lpstr>
      <vt:lpstr>„Odměna“ se strany společnosti </vt:lpstr>
      <vt:lpstr>Otázka na sebereflexe </vt:lpstr>
      <vt:lpstr>Humanistický přístup </vt:lpstr>
      <vt:lpstr>Film-manipulace z pohledu humanistického přístupu</vt:lpstr>
      <vt:lpstr>Žid Süss: Musíme považovat film a jeho autory za spoluviníky netolerance, a nebo vznik toho filmu odrazuje dobu a enormní míru netolerance </vt:lpstr>
      <vt:lpstr>Rules of engagement </vt:lpstr>
      <vt:lpstr>Manipulace: revoluční přístup</vt:lpstr>
      <vt:lpstr>Klíčové mechanismy manipulace </vt:lpstr>
      <vt:lpstr>Modlitba pro Kateřinu Horovitzovou </vt:lpstr>
      <vt:lpstr>St- Trinian  (problém šikany)</vt:lpstr>
      <vt:lpstr>Reflexivní přístup</vt:lpstr>
      <vt:lpstr>Překonání manipulace</vt:lpstr>
      <vt:lpstr>Podle vývoje symbolické interakce  s kým se schoduje? </vt:lpstr>
      <vt:lpstr>Sofiina volba</vt:lpstr>
      <vt:lpstr>Film-manipulace</vt:lpstr>
      <vt:lpstr>Film jako prostředek stratifikace </vt:lpstr>
      <vt:lpstr>Klišé ve filmech </vt:lpstr>
      <vt:lpstr>Protijed ?   </vt:lpstr>
      <vt:lpstr>Requiem za sen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10</dc:title>
  <dc:creator>makro</dc:creator>
  <cp:lastModifiedBy>Victoria Schmidt</cp:lastModifiedBy>
  <cp:revision>38</cp:revision>
  <dcterms:created xsi:type="dcterms:W3CDTF">2012-11-26T06:51:58Z</dcterms:created>
  <dcterms:modified xsi:type="dcterms:W3CDTF">2012-11-26T13:30:19Z</dcterms:modified>
</cp:coreProperties>
</file>