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83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72" r:id="rId14"/>
    <p:sldId id="267" r:id="rId15"/>
    <p:sldId id="268" r:id="rId16"/>
    <p:sldId id="271" r:id="rId17"/>
    <p:sldId id="270" r:id="rId18"/>
    <p:sldId id="269" r:id="rId19"/>
    <p:sldId id="280" r:id="rId20"/>
    <p:sldId id="281" r:id="rId21"/>
    <p:sldId id="282" r:id="rId22"/>
    <p:sldId id="288" r:id="rId23"/>
    <p:sldId id="285" r:id="rId24"/>
    <p:sldId id="287" r:id="rId25"/>
    <p:sldId id="292" r:id="rId26"/>
    <p:sldId id="293" r:id="rId27"/>
    <p:sldId id="296" r:id="rId28"/>
    <p:sldId id="286" r:id="rId29"/>
    <p:sldId id="289" r:id="rId30"/>
    <p:sldId id="291" r:id="rId31"/>
    <p:sldId id="290" r:id="rId32"/>
    <p:sldId id="273" r:id="rId33"/>
    <p:sldId id="274" r:id="rId34"/>
    <p:sldId id="275" r:id="rId35"/>
    <p:sldId id="276" r:id="rId36"/>
    <p:sldId id="277" r:id="rId37"/>
    <p:sldId id="279" r:id="rId38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EC1D4A-A796-47C3-A63E-CE236FB377E2}" type="datetimeFigureOut">
              <a:rPr lang="cs-CZ" smtClean="0"/>
              <a:t>16.9.2012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C57A5DF-1266-40EA-9282-1E66B9DE06C0}" type="slidenum">
              <a:rPr lang="cs-CZ" smtClean="0"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http://timchanportfolio.blogspot.cz/p/films.html" TargetMode="Externa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hyperlink" Target="http://www.youtube.com/watch?v=bn28cTaiaM4" TargetMode="Externa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thefreelibrary.com/Social+work+in+the+movies:+another+look.-a0151323447" TargetMode="External"/><Relationship Id="rId2" Type="http://schemas.openxmlformats.org/officeDocument/2006/relationships/hyperlink" Target="http://findarticles.com/p/articles/mi_hb6467/is_2_49/ai_n29086466/?tag=mantle_skin;content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85813" y="214313"/>
            <a:ext cx="7772400" cy="1857375"/>
          </a:xfrm>
        </p:spPr>
        <p:txBody>
          <a:bodyPr rtlCol="0">
            <a:normAutofit fontScale="90000"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sz="2700" b="1" cap="all" dirty="0" smtClean="0"/>
              <a:t>využívání filmů v sociální práci</a:t>
            </a:r>
            <a:r>
              <a:rPr lang="en-US" sz="2700" b="1" cap="all" dirty="0" smtClean="0"/>
              <a:t>: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kulturní praxe jako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metoda komplexního a humanistického přístupu </a:t>
            </a:r>
            <a:r>
              <a:rPr lang="cs-CZ" sz="2200" dirty="0" smtClean="0"/>
              <a:t/>
            </a:r>
            <a:br>
              <a:rPr lang="cs-CZ" sz="2200" dirty="0" smtClean="0"/>
            </a:br>
            <a:r>
              <a:rPr lang="cs-CZ" sz="2200" b="1" cap="all" dirty="0" smtClean="0"/>
              <a:t>k pomáhající činnosti 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/>
          </a:p>
        </p:txBody>
      </p:sp>
      <p:sp>
        <p:nvSpPr>
          <p:cNvPr id="2051" name="Podnadpis 2"/>
          <p:cNvSpPr>
            <a:spLocks noGrp="1"/>
          </p:cNvSpPr>
          <p:nvPr>
            <p:ph type="subTitle" idx="1"/>
          </p:nvPr>
        </p:nvSpPr>
        <p:spPr>
          <a:xfrm>
            <a:off x="827088" y="2205038"/>
            <a:ext cx="7429500" cy="3714750"/>
          </a:xfrm>
        </p:spPr>
        <p:txBody>
          <a:bodyPr/>
          <a:lstStyle/>
          <a:p>
            <a:pPr algn="l" eaLnBrk="1" hangingPunct="1"/>
            <a:endParaRPr lang="cs-CZ" dirty="0" smtClean="0">
              <a:solidFill>
                <a:srgbClr val="898989"/>
              </a:solidFill>
            </a:endParaRPr>
          </a:p>
          <a:p>
            <a:pPr algn="l" eaLnBrk="1" hangingPunct="1"/>
            <a:endParaRPr lang="cs-CZ" dirty="0" smtClean="0">
              <a:solidFill>
                <a:srgbClr val="898989"/>
              </a:solidFill>
            </a:endParaRPr>
          </a:p>
          <a:p>
            <a:pPr algn="l" eaLnBrk="1" hangingPunct="1"/>
            <a:r>
              <a:rPr lang="en-US" dirty="0" err="1" smtClean="0">
                <a:solidFill>
                  <a:schemeClr val="tx1"/>
                </a:solidFill>
              </a:rPr>
              <a:t>Shmidt</a:t>
            </a:r>
            <a:r>
              <a:rPr lang="en-US" dirty="0" smtClean="0">
                <a:solidFill>
                  <a:schemeClr val="tx1"/>
                </a:solidFill>
              </a:rPr>
              <a:t> Victoria</a:t>
            </a:r>
            <a:endParaRPr lang="cs-CZ" dirty="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cs-CZ" dirty="0" err="1" smtClean="0">
                <a:solidFill>
                  <a:schemeClr val="tx1"/>
                </a:solidFill>
              </a:rPr>
              <a:t>MSSc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smtClean="0">
                <a:solidFill>
                  <a:schemeClr val="tx1"/>
                </a:solidFill>
              </a:rPr>
              <a:t>in </a:t>
            </a:r>
            <a:r>
              <a:rPr lang="cs-CZ" dirty="0" err="1" smtClean="0">
                <a:solidFill>
                  <a:schemeClr val="tx1"/>
                </a:solidFill>
              </a:rPr>
              <a:t>social</a:t>
            </a:r>
            <a:r>
              <a:rPr lang="cs-CZ" dirty="0" smtClean="0">
                <a:solidFill>
                  <a:schemeClr val="tx1"/>
                </a:solidFill>
              </a:rPr>
              <a:t> </a:t>
            </a:r>
            <a:r>
              <a:rPr lang="cs-CZ" dirty="0" err="1" smtClean="0">
                <a:solidFill>
                  <a:schemeClr val="tx1"/>
                </a:solidFill>
              </a:rPr>
              <a:t>work</a:t>
            </a:r>
            <a:r>
              <a:rPr lang="cs-CZ" dirty="0" smtClean="0">
                <a:solidFill>
                  <a:schemeClr val="tx1"/>
                </a:solidFill>
              </a:rPr>
              <a:t>, PhD sociální politika</a:t>
            </a:r>
          </a:p>
          <a:p>
            <a:pPr algn="l"/>
            <a:r>
              <a:rPr lang="cs-CZ" dirty="0">
                <a:solidFill>
                  <a:schemeClr val="tx1"/>
                </a:solidFill>
              </a:rPr>
              <a:t>320753@mail.muni.cz</a:t>
            </a:r>
            <a:endParaRPr lang="cs-CZ" dirty="0" smtClean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5866680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Mapa strategií využívání filmu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Přístup (teoretická a metodologická identita odborníka)</a:t>
            </a:r>
          </a:p>
          <a:p>
            <a:r>
              <a:rPr lang="cs-CZ" dirty="0" smtClean="0"/>
              <a:t>Intenzita praxi s filmem a náchylnost k práce s kontextem</a:t>
            </a:r>
          </a:p>
          <a:p>
            <a:r>
              <a:rPr lang="cs-CZ" dirty="0" smtClean="0"/>
              <a:t>Úloha filmu</a:t>
            </a:r>
          </a:p>
          <a:p>
            <a:r>
              <a:rPr lang="cs-CZ" dirty="0" smtClean="0"/>
              <a:t>Cílova skupina a cíl praxe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7641666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z="4000" smtClean="0">
                <a:latin typeface="Arial" charset="0"/>
              </a:rPr>
              <a:t>Varieta strategií využívání filmu</a:t>
            </a:r>
          </a:p>
        </p:txBody>
      </p:sp>
      <p:sp>
        <p:nvSpPr>
          <p:cNvPr id="4099" name="Rectangle 5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475163" cy="4925144"/>
          </a:xfrm>
        </p:spPr>
        <p:txBody>
          <a:bodyPr>
            <a:normAutofit lnSpcReduction="10000"/>
          </a:bodyPr>
          <a:lstStyle/>
          <a:p>
            <a:pPr eaLnBrk="1" hangingPunct="1">
              <a:buFont typeface="Arial" charset="0"/>
              <a:buNone/>
            </a:pPr>
            <a:r>
              <a:rPr lang="cs-CZ" b="1" dirty="0" err="1" smtClean="0"/>
              <a:t>Garra</a:t>
            </a:r>
            <a:r>
              <a:rPr lang="cs-CZ" b="1" dirty="0" smtClean="0"/>
              <a:t> </a:t>
            </a:r>
            <a:r>
              <a:rPr lang="cs-CZ" b="1" dirty="0" err="1" smtClean="0"/>
              <a:t>Rufa</a:t>
            </a:r>
            <a:r>
              <a:rPr lang="cs-CZ" b="1" dirty="0" smtClean="0"/>
              <a:t> (</a:t>
            </a:r>
            <a:r>
              <a:rPr lang="cs-CZ" b="1" dirty="0" err="1" smtClean="0"/>
              <a:t>Doctor</a:t>
            </a:r>
            <a:r>
              <a:rPr lang="cs-CZ" b="1" dirty="0" smtClean="0"/>
              <a:t> </a:t>
            </a:r>
            <a:r>
              <a:rPr lang="cs-CZ" b="1" dirty="0" err="1" smtClean="0"/>
              <a:t>Fish</a:t>
            </a:r>
            <a:r>
              <a:rPr lang="cs-CZ" b="1" dirty="0" smtClean="0"/>
              <a:t>)</a:t>
            </a:r>
          </a:p>
          <a:p>
            <a:pPr>
              <a:buNone/>
            </a:pPr>
            <a:r>
              <a:rPr lang="cs-CZ" dirty="0">
                <a:hlinkClick r:id="rId2"/>
              </a:rPr>
              <a:t>http://</a:t>
            </a:r>
            <a:r>
              <a:rPr lang="cs-CZ" dirty="0" smtClean="0">
                <a:hlinkClick r:id="rId2"/>
              </a:rPr>
              <a:t>timchanportfolio.blogspot.cz/p/films.html</a:t>
            </a:r>
            <a:endParaRPr lang="cs-CZ" dirty="0" smtClean="0"/>
          </a:p>
          <a:p>
            <a:pPr>
              <a:buNone/>
            </a:pPr>
            <a:r>
              <a:rPr lang="cs-CZ" sz="3200" dirty="0" smtClean="0"/>
              <a:t>Film-přednáška</a:t>
            </a:r>
            <a:r>
              <a:rPr lang="cs-CZ" sz="3200" dirty="0" smtClean="0"/>
              <a:t>?</a:t>
            </a:r>
          </a:p>
          <a:p>
            <a:pPr eaLnBrk="1" hangingPunct="1">
              <a:buFont typeface="Arial" charset="0"/>
              <a:buNone/>
            </a:pPr>
            <a:r>
              <a:rPr lang="cs-CZ" sz="3200" dirty="0" smtClean="0"/>
              <a:t>Terapeutický film?</a:t>
            </a:r>
          </a:p>
          <a:p>
            <a:pPr eaLnBrk="1" hangingPunct="1">
              <a:buFont typeface="Arial" charset="0"/>
              <a:buNone/>
            </a:pPr>
            <a:r>
              <a:rPr lang="cs-CZ" sz="3200" dirty="0" smtClean="0"/>
              <a:t>Film na probuzení? </a:t>
            </a:r>
          </a:p>
          <a:p>
            <a:pPr eaLnBrk="1" hangingPunct="1">
              <a:buFont typeface="Arial" charset="0"/>
              <a:buNone/>
            </a:pPr>
            <a:r>
              <a:rPr lang="cs-CZ" sz="3200" dirty="0" smtClean="0"/>
              <a:t>Provokuje? K čemu?</a:t>
            </a:r>
          </a:p>
          <a:p>
            <a:pPr eaLnBrk="1" hangingPunct="1">
              <a:buFont typeface="Arial" charset="0"/>
              <a:buNone/>
            </a:pPr>
            <a:r>
              <a:rPr lang="cs-CZ" sz="3200" dirty="0" smtClean="0"/>
              <a:t>Vysvětluje? Co?</a:t>
            </a:r>
          </a:p>
          <a:p>
            <a:pPr eaLnBrk="1" hangingPunct="1">
              <a:buFont typeface="Arial" charset="0"/>
              <a:buNone/>
            </a:pPr>
            <a:r>
              <a:rPr lang="cs-CZ" sz="3200" dirty="0" smtClean="0"/>
              <a:t>Uklidňuje? S čím? </a:t>
            </a:r>
          </a:p>
        </p:txBody>
      </p:sp>
      <p:pic>
        <p:nvPicPr>
          <p:cNvPr id="4100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5364163" y="2401888"/>
            <a:ext cx="3322637" cy="3724275"/>
          </a:xfrm>
        </p:spPr>
      </p:pic>
    </p:spTree>
    <p:extLst>
      <p:ext uri="{BB962C8B-B14F-4D97-AF65-F5344CB8AC3E}">
        <p14:creationId xmlns:p14="http://schemas.microsoft.com/office/powerpoint/2010/main" val="219912473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11560" y="260649"/>
            <a:ext cx="7992888" cy="1296144"/>
          </a:xfrm>
        </p:spPr>
        <p:txBody>
          <a:bodyPr/>
          <a:lstStyle/>
          <a:p>
            <a:r>
              <a:rPr lang="cs-CZ" dirty="0" smtClean="0"/>
              <a:t>Ilustrace terapeutického  přístupu 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484784"/>
            <a:ext cx="8208912" cy="4320480"/>
          </a:xfrm>
        </p:spPr>
        <p:txBody>
          <a:bodyPr>
            <a:normAutofit fontScale="92500" lnSpcReduction="10000"/>
          </a:bodyPr>
          <a:lstStyle/>
          <a:p>
            <a:pPr algn="just"/>
            <a:endParaRPr lang="cs-CZ" dirty="0" smtClean="0">
              <a:solidFill>
                <a:schemeClr val="tx1"/>
              </a:solidFill>
            </a:endParaRP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Jak </a:t>
            </a:r>
            <a:r>
              <a:rPr lang="cs-CZ" sz="3600" dirty="0">
                <a:solidFill>
                  <a:schemeClr val="tx1"/>
                </a:solidFill>
              </a:rPr>
              <a:t>film popisuje práci s klientem: co je klíčovou metodou a její prostředkem, jakému přístupu patři hlavní postava?</a:t>
            </a: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Co je hlavním cílem terapie podle filmu?</a:t>
            </a: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Jak byste ohodnotili komunikaci mezi psychologem  a klientem?</a:t>
            </a:r>
          </a:p>
          <a:p>
            <a:pPr algn="just"/>
            <a:r>
              <a:rPr lang="cs-CZ" sz="3600" dirty="0" smtClean="0">
                <a:solidFill>
                  <a:schemeClr val="tx1"/>
                </a:solidFill>
              </a:rPr>
              <a:t>Co je zdrojem problému?</a:t>
            </a:r>
            <a:endParaRPr lang="cs-CZ" sz="36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2632521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Systémová terapie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marL="0" indent="0">
              <a:buFont typeface="Arial" charset="0"/>
              <a:buNone/>
            </a:pPr>
            <a:r>
              <a:rPr lang="cs-CZ" dirty="0"/>
              <a:t>Interakce s klientem </a:t>
            </a:r>
            <a:r>
              <a:rPr lang="cs-CZ" dirty="0" smtClean="0"/>
              <a:t>(nerovnost </a:t>
            </a:r>
            <a:r>
              <a:rPr lang="cs-CZ" dirty="0"/>
              <a:t>mezi klientem a terapeutem, </a:t>
            </a:r>
            <a:r>
              <a:rPr lang="cs-CZ" dirty="0" smtClean="0"/>
              <a:t>hranice a jejich dodržování,  </a:t>
            </a:r>
            <a:r>
              <a:rPr lang="cs-CZ" dirty="0"/>
              <a:t>určitá symbolická interakce)</a:t>
            </a:r>
          </a:p>
          <a:p>
            <a:pPr marL="0" indent="0">
              <a:buFont typeface="Arial" charset="0"/>
              <a:buNone/>
            </a:pPr>
            <a:r>
              <a:rPr lang="cs-CZ" dirty="0"/>
              <a:t>Přístup (fokus na interakci a dynamické straně problému, analýza verbálního </a:t>
            </a:r>
            <a:r>
              <a:rPr lang="cs-CZ" dirty="0" smtClean="0"/>
              <a:t>projevu jako zaklad evaluace a terapie)</a:t>
            </a:r>
            <a:endParaRPr lang="cs-CZ" dirty="0"/>
          </a:p>
          <a:p>
            <a:pPr marL="0" indent="0">
              <a:buFont typeface="Arial" charset="0"/>
              <a:buNone/>
            </a:pPr>
            <a:r>
              <a:rPr lang="cs-CZ" dirty="0"/>
              <a:t>Temporální záměr problému </a:t>
            </a:r>
            <a:r>
              <a:rPr lang="cs-CZ" dirty="0" smtClean="0"/>
              <a:t>jako cyklu </a:t>
            </a:r>
          </a:p>
          <a:p>
            <a:pPr marL="0" indent="0">
              <a:buFont typeface="Arial" charset="0"/>
              <a:buNone/>
            </a:pPr>
            <a:r>
              <a:rPr lang="cs-CZ" dirty="0" smtClean="0"/>
              <a:t>Etické </a:t>
            </a:r>
            <a:r>
              <a:rPr lang="cs-CZ" dirty="0"/>
              <a:t>hodnoty </a:t>
            </a:r>
            <a:r>
              <a:rPr lang="cs-CZ" dirty="0" smtClean="0"/>
              <a:t>(příbuzní nemůžou být klientem, pravidelná supervize, separace problému partnerů)</a:t>
            </a:r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7528541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/>
              <a:t>Symbolická řada </a:t>
            </a:r>
            <a:r>
              <a:rPr lang="cs-CZ" dirty="0" smtClean="0"/>
              <a:t>filmu </a:t>
            </a:r>
            <a:br>
              <a:rPr lang="cs-CZ" dirty="0" smtClean="0"/>
            </a:br>
            <a:r>
              <a:rPr lang="cs-CZ" dirty="0" smtClean="0"/>
              <a:t>jako zdroj popisu přístupu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Co  symbolizují </a:t>
            </a:r>
          </a:p>
          <a:p>
            <a:r>
              <a:rPr lang="cs-CZ" dirty="0" smtClean="0"/>
              <a:t>Ryba </a:t>
            </a:r>
            <a:endParaRPr lang="cs-CZ" dirty="0" smtClean="0"/>
          </a:p>
          <a:p>
            <a:r>
              <a:rPr lang="cs-CZ" dirty="0" smtClean="0"/>
              <a:t>Proces chytaní </a:t>
            </a:r>
            <a:r>
              <a:rPr lang="cs-CZ" dirty="0" smtClean="0"/>
              <a:t>ryby </a:t>
            </a:r>
            <a:endParaRPr lang="cs-CZ" dirty="0" smtClean="0"/>
          </a:p>
          <a:p>
            <a:r>
              <a:rPr lang="cs-CZ" dirty="0" smtClean="0"/>
              <a:t>Kladivo </a:t>
            </a:r>
            <a:endParaRPr lang="cs-CZ" dirty="0" smtClean="0"/>
          </a:p>
          <a:p>
            <a:r>
              <a:rPr lang="cs-CZ" dirty="0" smtClean="0"/>
              <a:t>Práce </a:t>
            </a:r>
            <a:r>
              <a:rPr lang="cs-CZ" dirty="0"/>
              <a:t>„pod vodou“ v oblečení </a:t>
            </a:r>
            <a:r>
              <a:rPr lang="cs-CZ" dirty="0" smtClean="0"/>
              <a:t>potápěče </a:t>
            </a:r>
            <a:endParaRPr lang="cs-CZ" dirty="0" smtClean="0"/>
          </a:p>
          <a:p>
            <a:r>
              <a:rPr lang="cs-CZ" dirty="0" smtClean="0"/>
              <a:t>Systém trub  </a:t>
            </a:r>
            <a:r>
              <a:rPr lang="cs-CZ" dirty="0" smtClean="0"/>
              <a:t>a instalace</a:t>
            </a:r>
            <a:endParaRPr lang="cs-CZ" dirty="0" smtClean="0"/>
          </a:p>
          <a:p>
            <a:r>
              <a:rPr lang="cs-CZ" dirty="0" smtClean="0"/>
              <a:t>Střídání pochodové a romantické skladby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75970075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Postoj, jenž vyjádří film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Film podporuje nebo spíš kritizuje přístup, který prezentuje postava?</a:t>
            </a:r>
          </a:p>
          <a:p>
            <a:r>
              <a:rPr lang="cs-CZ" dirty="0" smtClean="0"/>
              <a:t>Podle vás, film provokuje nebo uklidňuje?</a:t>
            </a:r>
          </a:p>
          <a:p>
            <a:r>
              <a:rPr lang="cs-CZ" dirty="0" smtClean="0"/>
              <a:t>Jak si všímáte hlavní postavy?</a:t>
            </a:r>
          </a:p>
          <a:p>
            <a:r>
              <a:rPr lang="cs-CZ" dirty="0" smtClean="0"/>
              <a:t>Do jaké míry se dá identifikovat s postavou (postavami) ve filmu?</a:t>
            </a:r>
          </a:p>
          <a:p>
            <a:r>
              <a:rPr lang="cs-CZ" dirty="0" smtClean="0"/>
              <a:t>Jaký máte postoj k přístupu, který popisuje film?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16961846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Intenzivnější napovídání </a:t>
            </a:r>
          </a:p>
        </p:txBody>
      </p:sp>
      <p:sp>
        <p:nvSpPr>
          <p:cNvPr id="7171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341438"/>
            <a:ext cx="4330700" cy="5073650"/>
          </a:xfrm>
        </p:spPr>
        <p:txBody>
          <a:bodyPr/>
          <a:lstStyle/>
          <a:p>
            <a:pPr marL="0" indent="0">
              <a:buFont typeface="Arial" charset="0"/>
              <a:buNone/>
            </a:pPr>
            <a:r>
              <a:rPr lang="cs-CZ" dirty="0" smtClean="0"/>
              <a:t>Jaké funkce splňuje  ryba </a:t>
            </a:r>
            <a:r>
              <a:rPr lang="cs-CZ" i="1" dirty="0" err="1" smtClean="0"/>
              <a:t>Garra</a:t>
            </a:r>
            <a:r>
              <a:rPr lang="cs-CZ" i="1" dirty="0" smtClean="0"/>
              <a:t> </a:t>
            </a:r>
            <a:r>
              <a:rPr lang="cs-CZ" i="1" dirty="0" err="1" smtClean="0"/>
              <a:t>Rufa</a:t>
            </a:r>
            <a:r>
              <a:rPr lang="cs-CZ" dirty="0" smtClean="0"/>
              <a:t>?</a:t>
            </a:r>
          </a:p>
          <a:p>
            <a:pPr marL="0" indent="0">
              <a:buFont typeface="Arial" charset="0"/>
              <a:buNone/>
            </a:pPr>
            <a:r>
              <a:rPr lang="cs-CZ" dirty="0" smtClean="0"/>
              <a:t>Jaký význam má důsledný vývoj protikladu </a:t>
            </a:r>
          </a:p>
          <a:p>
            <a:pPr marL="0" indent="0">
              <a:buFont typeface="Arial" charset="0"/>
              <a:buNone/>
            </a:pPr>
            <a:r>
              <a:rPr lang="cs-CZ" dirty="0" smtClean="0"/>
              <a:t>Vkusně a slušně   vs. Tajemně a odporně?</a:t>
            </a:r>
          </a:p>
          <a:p>
            <a:pPr marL="0" indent="0">
              <a:buFont typeface="Arial" charset="0"/>
              <a:buNone/>
            </a:pPr>
            <a:r>
              <a:rPr lang="cs-CZ" dirty="0" smtClean="0"/>
              <a:t>Proč nefunguje možnost sebe-pomoci? </a:t>
            </a:r>
          </a:p>
        </p:txBody>
      </p:sp>
      <p:pic>
        <p:nvPicPr>
          <p:cNvPr id="717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19700" y="1341438"/>
            <a:ext cx="3387725" cy="2524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0350" y="4254500"/>
            <a:ext cx="3146425" cy="2160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4271834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Reflexe pozice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cs-CZ" dirty="0" smtClean="0"/>
              <a:t>Jak jste se dívali na film: </a:t>
            </a:r>
          </a:p>
          <a:p>
            <a:r>
              <a:rPr lang="cs-CZ" dirty="0" smtClean="0"/>
              <a:t>obyčejný divák </a:t>
            </a:r>
          </a:p>
          <a:p>
            <a:r>
              <a:rPr lang="cs-CZ" dirty="0" smtClean="0"/>
              <a:t>expert, který hledá odpověď na otázku, jak si všímají lidé  práci terapeuta </a:t>
            </a:r>
          </a:p>
          <a:p>
            <a:r>
              <a:rPr lang="cs-CZ" dirty="0" smtClean="0"/>
              <a:t>pomáhající odborník, který posuzuje, jak může aplikovat film v praxi</a:t>
            </a:r>
          </a:p>
          <a:p>
            <a:r>
              <a:rPr lang="cs-CZ" dirty="0" smtClean="0"/>
              <a:t>kritik, který probírá  umělecké prostředky a žánr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73633503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Nadpis 1"/>
          <p:cNvSpPr>
            <a:spLocks noGrp="1"/>
          </p:cNvSpPr>
          <p:nvPr>
            <p:ph type="ctrTitle"/>
          </p:nvPr>
        </p:nvSpPr>
        <p:spPr>
          <a:xfrm>
            <a:off x="785813" y="285750"/>
            <a:ext cx="7772400" cy="1055688"/>
          </a:xfrm>
        </p:spPr>
        <p:txBody>
          <a:bodyPr/>
          <a:lstStyle/>
          <a:p>
            <a:pPr eaLnBrk="1" hangingPunct="1"/>
            <a:r>
              <a:rPr lang="cs-CZ" smtClean="0"/>
              <a:t>Pozice diváka </a:t>
            </a:r>
          </a:p>
        </p:txBody>
      </p:sp>
      <p:sp>
        <p:nvSpPr>
          <p:cNvPr id="9219" name="Podnadpis 2"/>
          <p:cNvSpPr>
            <a:spLocks noGrp="1"/>
          </p:cNvSpPr>
          <p:nvPr>
            <p:ph type="subTitle" idx="1"/>
          </p:nvPr>
        </p:nvSpPr>
        <p:spPr>
          <a:xfrm>
            <a:off x="1371600" y="1484313"/>
            <a:ext cx="6400800" cy="4154487"/>
          </a:xfrm>
        </p:spPr>
        <p:txBody>
          <a:bodyPr/>
          <a:lstStyle/>
          <a:p>
            <a:pPr eaLnBrk="1" hangingPunct="1"/>
            <a:r>
              <a:rPr lang="cs-CZ" sz="2400" smtClean="0">
                <a:solidFill>
                  <a:schemeClr val="tx1"/>
                </a:solidFill>
              </a:rPr>
              <a:t>Hlavní prostředky pro terapeutické účinky:</a:t>
            </a:r>
          </a:p>
          <a:p>
            <a:pPr algn="l" eaLnBrk="1" hangingPunct="1"/>
            <a:r>
              <a:rPr lang="cs-CZ" sz="2400" b="1" smtClean="0">
                <a:solidFill>
                  <a:schemeClr val="tx1"/>
                </a:solidFill>
              </a:rPr>
              <a:t>Identita</a:t>
            </a:r>
            <a:r>
              <a:rPr lang="cs-CZ" sz="2400" smtClean="0">
                <a:solidFill>
                  <a:schemeClr val="tx1"/>
                </a:solidFill>
              </a:rPr>
              <a:t> (komu jsem podobný/á, koho bych zařadil/a do své skutečnosti jako sebe)</a:t>
            </a:r>
          </a:p>
          <a:p>
            <a:pPr algn="l" eaLnBrk="1" hangingPunct="1"/>
            <a:endParaRPr lang="cs-CZ" sz="2400" b="1" smtClean="0">
              <a:solidFill>
                <a:schemeClr val="tx1"/>
              </a:solidFill>
            </a:endParaRPr>
          </a:p>
          <a:p>
            <a:pPr algn="l" eaLnBrk="1" hangingPunct="1"/>
            <a:r>
              <a:rPr lang="cs-CZ" sz="2400" b="1" smtClean="0">
                <a:solidFill>
                  <a:schemeClr val="tx1"/>
                </a:solidFill>
              </a:rPr>
              <a:t>Soucit</a:t>
            </a:r>
            <a:r>
              <a:rPr lang="cs-CZ" sz="2400" smtClean="0">
                <a:solidFill>
                  <a:schemeClr val="tx1"/>
                </a:solidFill>
              </a:rPr>
              <a:t> (</a:t>
            </a:r>
            <a:r>
              <a:rPr lang="pt-BR" sz="2400" smtClean="0">
                <a:solidFill>
                  <a:schemeClr val="tx1"/>
                </a:solidFill>
              </a:rPr>
              <a:t>do koho jsem schopný/á se vcítit </a:t>
            </a:r>
            <a:r>
              <a:rPr lang="cs-CZ" sz="2400" smtClean="0">
                <a:solidFill>
                  <a:schemeClr val="tx1"/>
                </a:solidFill>
              </a:rPr>
              <a:t>) </a:t>
            </a:r>
          </a:p>
          <a:p>
            <a:pPr algn="l" eaLnBrk="1" hangingPunct="1"/>
            <a:endParaRPr lang="cs-CZ" sz="2400" smtClean="0">
              <a:solidFill>
                <a:schemeClr val="tx1"/>
              </a:solidFill>
            </a:endParaRPr>
          </a:p>
          <a:p>
            <a:pPr algn="l" eaLnBrk="1" hangingPunct="1"/>
            <a:r>
              <a:rPr lang="cs-CZ" sz="2400" b="1" smtClean="0">
                <a:solidFill>
                  <a:schemeClr val="tx1"/>
                </a:solidFill>
              </a:rPr>
              <a:t>Resistence</a:t>
            </a:r>
            <a:r>
              <a:rPr lang="cs-CZ" sz="2400" smtClean="0">
                <a:solidFill>
                  <a:schemeClr val="tx1"/>
                </a:solidFill>
              </a:rPr>
              <a:t> (čí úloha mě nezajímá, a nebo s jakou postavou nechci mít nic společného)</a:t>
            </a:r>
          </a:p>
        </p:txBody>
      </p:sp>
    </p:spTree>
    <p:extLst>
      <p:ext uri="{BB962C8B-B14F-4D97-AF65-F5344CB8AC3E}">
        <p14:creationId xmlns:p14="http://schemas.microsoft.com/office/powerpoint/2010/main" val="189094940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Otázka k sebereflexi </a:t>
            </a:r>
          </a:p>
        </p:txBody>
      </p:sp>
      <p:sp>
        <p:nvSpPr>
          <p:cNvPr id="12291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mtClean="0"/>
              <a:t>Máte (nebo jste měl(a)) nějakou postavu, která fungovala jako zdroj vzorků chování - proste byla tím, kým byste chtěl(a) být?  </a:t>
            </a:r>
          </a:p>
          <a:p>
            <a:pPr>
              <a:buFont typeface="Arial" charset="0"/>
              <a:buNone/>
            </a:pPr>
            <a:r>
              <a:rPr lang="cs-CZ" smtClean="0"/>
              <a:t> a opačně</a:t>
            </a:r>
          </a:p>
          <a:p>
            <a:endParaRPr lang="cs-CZ" smtClean="0"/>
          </a:p>
          <a:p>
            <a:r>
              <a:rPr lang="cs-CZ" smtClean="0"/>
              <a:t>Měl(a) jste zkušenost s výrazně negativním  vztahem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/>
              <a:t>k postavě?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67154308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mtClean="0"/>
              <a:t>Cíle kurzu: </a:t>
            </a:r>
            <a:br>
              <a:rPr lang="cs-CZ" smtClean="0"/>
            </a:br>
            <a:endParaRPr lang="cs-CZ" smtClean="0"/>
          </a:p>
        </p:txBody>
      </p:sp>
      <p:sp>
        <p:nvSpPr>
          <p:cNvPr id="3075" name="Zástupný symbol pro obsah 2"/>
          <p:cNvSpPr>
            <a:spLocks noGrp="1"/>
          </p:cNvSpPr>
          <p:nvPr>
            <p:ph idx="1"/>
          </p:nvPr>
        </p:nvSpPr>
        <p:spPr>
          <a:xfrm>
            <a:off x="395288" y="1052513"/>
            <a:ext cx="8229600" cy="5102225"/>
          </a:xfrm>
        </p:spPr>
        <p:txBody>
          <a:bodyPr>
            <a:normAutofit lnSpcReduction="10000"/>
          </a:bodyPr>
          <a:lstStyle/>
          <a:p>
            <a:pPr algn="just"/>
            <a:r>
              <a:rPr lang="cs-CZ" sz="3600" dirty="0" smtClean="0"/>
              <a:t>Rozborem práce s filmy poukázat na protiklady i možnosti pomáhajících profesí a identifikovat svoje postavění mezi různými přístupy</a:t>
            </a:r>
          </a:p>
          <a:p>
            <a:pPr algn="just"/>
            <a:r>
              <a:rPr lang="cs-CZ" sz="3600" dirty="0" smtClean="0"/>
              <a:t>Vyzkoušet si efektivitu kino-terapie, a také sebe jako potenciálního terapeuta  </a:t>
            </a:r>
          </a:p>
          <a:p>
            <a:pPr algn="just"/>
            <a:r>
              <a:rPr lang="cs-CZ" sz="3600" dirty="0" smtClean="0"/>
              <a:t>Provázat vývoj pomáhající činnosti a pohledů moderní společnosti přes rozbor filmů</a:t>
            </a:r>
          </a:p>
          <a:p>
            <a:pPr algn="just"/>
            <a:endParaRPr lang="cs-CZ" dirty="0" smtClean="0"/>
          </a:p>
        </p:txBody>
      </p:sp>
    </p:spTree>
    <p:extLst>
      <p:ext uri="{BB962C8B-B14F-4D97-AF65-F5344CB8AC3E}">
        <p14:creationId xmlns:p14="http://schemas.microsoft.com/office/powerpoint/2010/main" val="35503315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/>
            <a:r>
              <a:rPr lang="cs-CZ" sz="3600" b="1" smtClean="0"/>
              <a:t>Možné vysvětlení</a:t>
            </a:r>
            <a:br>
              <a:rPr lang="cs-CZ" sz="3600" b="1" smtClean="0"/>
            </a:br>
            <a:r>
              <a:rPr lang="cs-CZ" sz="3600" b="1" smtClean="0"/>
              <a:t>identity s postavou </a:t>
            </a:r>
          </a:p>
        </p:txBody>
      </p:sp>
      <p:sp>
        <p:nvSpPr>
          <p:cNvPr id="1331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b="1" smtClean="0"/>
              <a:t>Jak chceme vypadat před jinými lidmi 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Co považujeme za nejdůležitější , jaké naše schopnosti a vlastnosti, a co omezujeme</a:t>
            </a:r>
          </a:p>
          <a:p>
            <a:pPr eaLnBrk="1" hangingPunct="1"/>
            <a:endParaRPr lang="cs-CZ" b="1" smtClean="0"/>
          </a:p>
          <a:p>
            <a:pPr eaLnBrk="1" hangingPunct="1"/>
            <a:r>
              <a:rPr lang="cs-CZ" b="1" smtClean="0"/>
              <a:t>Jak rozlišujeme atraktivní druh chováni a typy osobnosti (co a kdo ovlivňuje naší volbu)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14248228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539750" y="333375"/>
            <a:ext cx="7772400" cy="1366838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cs-CZ" sz="3200" b="1" cap="all" dirty="0" smtClean="0"/>
              <a:t>expert</a:t>
            </a:r>
            <a:endParaRPr lang="cs-CZ" sz="32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288" y="1556793"/>
            <a:ext cx="8137525" cy="4680496"/>
          </a:xfrm>
        </p:spPr>
        <p:txBody>
          <a:bodyPr/>
          <a:lstStyle/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cs-CZ" sz="3600" dirty="0">
                <a:solidFill>
                  <a:schemeClr val="tx1"/>
                </a:solidFill>
              </a:rPr>
              <a:t>Veřejná postava pomáhajícího odborníka </a:t>
            </a:r>
            <a:endParaRPr lang="cs-CZ" sz="3600" dirty="0" smtClean="0">
              <a:solidFill>
                <a:schemeClr val="tx1"/>
              </a:solidFill>
            </a:endParaRP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Nejrozšířenější přístup k terapií a pohled na ni</a:t>
            </a:r>
          </a:p>
          <a:p>
            <a:pPr marL="457200" indent="-457200" algn="just">
              <a:buFont typeface="Arial" pitchFamily="34" charset="0"/>
              <a:buChar char="•"/>
              <a:defRPr/>
            </a:pPr>
            <a:r>
              <a:rPr lang="cs-CZ" sz="3600" dirty="0" smtClean="0">
                <a:solidFill>
                  <a:schemeClr val="tx1"/>
                </a:solidFill>
              </a:rPr>
              <a:t>Rozlišování odborní a ne-odborní komunikace pomáhajícího pracovníka</a:t>
            </a:r>
          </a:p>
          <a:p>
            <a:pPr>
              <a:defRPr/>
            </a:pPr>
            <a:endParaRPr lang="cs-CZ" dirty="0"/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5346147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260350"/>
            <a:ext cx="7772400" cy="154305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Veřejná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postava </a:t>
            </a: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cs-CZ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pomáhajícího </a:t>
            </a:r>
            <a:r>
              <a:rPr lang="cs-CZ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odborníka </a:t>
            </a:r>
            <a:r>
              <a:rPr lang="cs-CZ" dirty="0"/>
              <a:t/>
            </a:r>
            <a:br>
              <a:rPr lang="cs-CZ" dirty="0"/>
            </a:br>
            <a:endParaRPr lang="cs-CZ" dirty="0"/>
          </a:p>
        </p:txBody>
      </p:sp>
      <p:sp>
        <p:nvSpPr>
          <p:cNvPr id="16387" name="Podnadpis 2"/>
          <p:cNvSpPr>
            <a:spLocks noGrp="1"/>
          </p:cNvSpPr>
          <p:nvPr>
            <p:ph type="subTitle" idx="1"/>
          </p:nvPr>
        </p:nvSpPr>
        <p:spPr>
          <a:xfrm>
            <a:off x="468313" y="1989138"/>
            <a:ext cx="8351837" cy="4103687"/>
          </a:xfrm>
        </p:spPr>
        <p:txBody>
          <a:bodyPr/>
          <a:lstStyle/>
          <a:p>
            <a:pPr algn="just"/>
            <a:r>
              <a:rPr lang="cs-CZ" dirty="0" smtClean="0">
                <a:solidFill>
                  <a:schemeClr val="tx1"/>
                </a:solidFill>
              </a:rPr>
              <a:t>Kdo je terapeut podle veřejného míněni v Americe: bezmocný či superman?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Jaké schopnosti má pracovník a čím si odlišuje od klienta?   </a:t>
            </a:r>
          </a:p>
          <a:p>
            <a:pPr algn="just"/>
            <a:r>
              <a:rPr lang="cs-CZ" dirty="0" smtClean="0">
                <a:solidFill>
                  <a:schemeClr val="tx1"/>
                </a:solidFill>
              </a:rPr>
              <a:t>Jakou strategii uskutečňuje sociální pracovník, strategii kontroly či </a:t>
            </a:r>
            <a:r>
              <a:rPr lang="cs-CZ" i="1" dirty="0" err="1" smtClean="0">
                <a:solidFill>
                  <a:schemeClr val="tx1"/>
                </a:solidFill>
              </a:rPr>
              <a:t>empowerment</a:t>
            </a:r>
            <a:r>
              <a:rPr lang="cs-CZ" dirty="0" smtClean="0">
                <a:solidFill>
                  <a:schemeClr val="tx1"/>
                </a:solidFill>
              </a:rPr>
              <a:t> (dává tím klientovi nové možnosti)?</a:t>
            </a:r>
          </a:p>
        </p:txBody>
      </p:sp>
    </p:spTree>
    <p:extLst>
      <p:ext uri="{BB962C8B-B14F-4D97-AF65-F5344CB8AC3E}">
        <p14:creationId xmlns:p14="http://schemas.microsoft.com/office/powerpoint/2010/main" val="205015764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1871662"/>
          </a:xfrm>
        </p:spPr>
        <p:txBody>
          <a:bodyPr/>
          <a:lstStyle/>
          <a:p>
            <a:pPr>
              <a:defRPr/>
            </a:pPr>
            <a:r>
              <a:rPr lang="cs-CZ" sz="4000" b="1" cap="all" dirty="0" smtClean="0"/>
              <a:t>odborník</a:t>
            </a:r>
            <a:endParaRPr lang="cs-CZ" sz="40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84213" y="1628800"/>
            <a:ext cx="7848600" cy="4824388"/>
          </a:xfrm>
        </p:spPr>
        <p:txBody>
          <a:bodyPr>
            <a:normAutofit/>
          </a:bodyPr>
          <a:lstStyle/>
          <a:p>
            <a:pPr algn="just">
              <a:defRPr/>
            </a:pPr>
            <a:r>
              <a:rPr lang="cs-CZ" dirty="0">
                <a:solidFill>
                  <a:schemeClr val="tx1"/>
                </a:solidFill>
              </a:rPr>
              <a:t>Nakolik ten </a:t>
            </a:r>
            <a:r>
              <a:rPr lang="cs-CZ" dirty="0" smtClean="0">
                <a:solidFill>
                  <a:schemeClr val="tx1"/>
                </a:solidFill>
              </a:rPr>
              <a:t>film </a:t>
            </a:r>
            <a:r>
              <a:rPr lang="cs-CZ" dirty="0">
                <a:solidFill>
                  <a:schemeClr val="tx1"/>
                </a:solidFill>
              </a:rPr>
              <a:t>i přes cizí kulturu, bude srozumitelný pro české diváky?  </a:t>
            </a:r>
            <a:endParaRPr lang="cs-CZ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Kdo může být cílovou skupinou pro ten film: psychologové-začátečníci, odborníci s projevem syndromu vyhoření, ti, kdo studují psychoterapii, a nebo klienti?     </a:t>
            </a: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Za jakým účelem byste využil(a) ten film?</a:t>
            </a:r>
            <a:endParaRPr lang="cs-CZ" dirty="0">
              <a:solidFill>
                <a:schemeClr val="tx1"/>
              </a:solidFill>
            </a:endParaRPr>
          </a:p>
          <a:p>
            <a:pPr>
              <a:defRPr/>
            </a:pPr>
            <a:r>
              <a:rPr lang="cs-CZ" dirty="0"/>
              <a:t> </a:t>
            </a:r>
          </a:p>
          <a:p>
            <a:pPr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4879619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Kritik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smtClean="0"/>
              <a:t>Kulturní kontexty, které patři autorům filmu</a:t>
            </a:r>
          </a:p>
          <a:p>
            <a:r>
              <a:rPr lang="cs-CZ" dirty="0" smtClean="0"/>
              <a:t>Prostředky, které vyuzeny ve prospěch lepšího všímáni filmu  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642692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Thriller &amp; Psychiatr </a:t>
            </a:r>
            <a:endParaRPr lang="cs-CZ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844824"/>
            <a:ext cx="2294122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AutoShape 5" descr="https://encrypted-tbn1.gstatic.com/images?q=tbn:ANd9GcQ3REVRX3m9PMZOjdrczuVdBwifKAcL_PSy6sxtpFplb7_aB-9T"/>
          <p:cNvSpPr>
            <a:spLocks noChangeAspect="1" noChangeArrowheads="1"/>
          </p:cNvSpPr>
          <p:nvPr/>
        </p:nvSpPr>
        <p:spPr bwMode="auto">
          <a:xfrm>
            <a:off x="155575" y="-1211263"/>
            <a:ext cx="1809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5" name="AutoShape 8" descr="https://encrypted-tbn1.gstatic.com/images?q=tbn:ANd9GcTIpJ75JqciNPHVUErfz1C9h4tijAsu2ap9_XymQ-iaR-Y8lbXRpA"/>
          <p:cNvSpPr>
            <a:spLocks noChangeAspect="1" noChangeArrowheads="1"/>
          </p:cNvSpPr>
          <p:nvPr/>
        </p:nvSpPr>
        <p:spPr bwMode="auto">
          <a:xfrm>
            <a:off x="155575" y="-1219200"/>
            <a:ext cx="1800225" cy="2543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1879283"/>
            <a:ext cx="2196615" cy="3312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1" descr="Prozac Nation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7" name="AutoShape 14" descr="What About Bob?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sp>
        <p:nvSpPr>
          <p:cNvPr id="8" name="AutoShape 17" descr="http://upload.wikimedia.org/wikipedia/en/thumb/1/1a/Stay_film.jpg/215px-Stay_film.jpg"/>
          <p:cNvSpPr>
            <a:spLocks noChangeAspect="1" noChangeArrowheads="1"/>
          </p:cNvSpPr>
          <p:nvPr/>
        </p:nvSpPr>
        <p:spPr bwMode="auto">
          <a:xfrm>
            <a:off x="155575" y="-1447800"/>
            <a:ext cx="2047875" cy="3028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1042" name="Picture 1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4" y="1986532"/>
            <a:ext cx="2263899" cy="33484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4113097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692696"/>
            <a:ext cx="7772400" cy="1470025"/>
          </a:xfrm>
        </p:spPr>
        <p:txBody>
          <a:bodyPr/>
          <a:lstStyle/>
          <a:p>
            <a:r>
              <a:rPr lang="cs-CZ" dirty="0" smtClean="0"/>
              <a:t>(ab)</a:t>
            </a:r>
            <a:r>
              <a:rPr lang="cs-CZ" dirty="0" err="1" smtClean="0"/>
              <a:t>normalní</a:t>
            </a:r>
            <a:r>
              <a:rPr lang="cs-CZ" dirty="0" smtClean="0"/>
              <a:t> klient či doktor?</a:t>
            </a:r>
            <a:endParaRPr lang="cs-CZ" dirty="0"/>
          </a:p>
        </p:txBody>
      </p:sp>
      <p:pic>
        <p:nvPicPr>
          <p:cNvPr id="4" name="Picture 1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113" y="2492896"/>
            <a:ext cx="2216487" cy="33438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AutoShape 2" descr="https://encrypted-tbn0.gstatic.com/images?q=tbn:ANd9GcS6Rnai01fl4ufip2W_Fc93wzMznF_BDsDJiekKVG7cOhA954t3"/>
          <p:cNvSpPr>
            <a:spLocks noChangeAspect="1" noChangeArrowheads="1"/>
          </p:cNvSpPr>
          <p:nvPr/>
        </p:nvSpPr>
        <p:spPr bwMode="auto">
          <a:xfrm>
            <a:off x="155575" y="-1181100"/>
            <a:ext cx="1676400" cy="2466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2657726"/>
            <a:ext cx="2160240" cy="317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5" descr="https://encrypted-tbn3.gstatic.com/images?q=tbn:ANd9GcSiJtEbJ5B5i2dJVLVCAgRIiQ8DROx2LeCWTDiE32zE2Hli5eq48A"/>
          <p:cNvSpPr>
            <a:spLocks noChangeAspect="1" noChangeArrowheads="1"/>
          </p:cNvSpPr>
          <p:nvPr/>
        </p:nvSpPr>
        <p:spPr bwMode="auto">
          <a:xfrm>
            <a:off x="155575" y="-1249363"/>
            <a:ext cx="1752600" cy="26098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2657726"/>
            <a:ext cx="2041754" cy="31789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7423605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99592" y="160338"/>
            <a:ext cx="7772400" cy="1470025"/>
          </a:xfrm>
        </p:spPr>
        <p:txBody>
          <a:bodyPr/>
          <a:lstStyle/>
          <a:p>
            <a:r>
              <a:rPr lang="cs-CZ" dirty="0" smtClean="0"/>
              <a:t>Stylizace a kombinace klasické animace s </a:t>
            </a:r>
            <a:r>
              <a:rPr lang="cs-CZ" dirty="0" err="1" smtClean="0"/>
              <a:t>2d</a:t>
            </a:r>
            <a:r>
              <a:rPr lang="cs-CZ" dirty="0" smtClean="0"/>
              <a:t> animací</a:t>
            </a:r>
            <a:endParaRPr lang="cs-CZ" dirty="0"/>
          </a:p>
        </p:txBody>
      </p:sp>
      <p:sp>
        <p:nvSpPr>
          <p:cNvPr id="4" name="AutoShape 4" descr="http://2.bp.blogspot.com/-e_A4XHOBIFI/T3vjazUAv3I/AAAAAAAAArc/JxIzo3cDNaw/s1600/garrarufa_5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cs-CZ"/>
          </a:p>
        </p:txBody>
      </p: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1916832"/>
            <a:ext cx="6048672" cy="46739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72113425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25575"/>
          </a:xfrm>
        </p:spPr>
        <p:txBody>
          <a:bodyPr>
            <a:normAutofit fontScale="90000"/>
          </a:bodyPr>
          <a:lstStyle/>
          <a:p>
            <a:r>
              <a:rPr lang="cs-CZ" sz="3600" smtClean="0">
                <a:latin typeface="Arial" charset="0"/>
              </a:rPr>
              <a:t>Práce s filmem potřebuje </a:t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implementaci všech úloh: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27651" name="Rectangle 3"/>
          <p:cNvSpPr>
            <a:spLocks noGrp="1"/>
          </p:cNvSpPr>
          <p:nvPr>
            <p:ph type="body" idx="1"/>
          </p:nvPr>
        </p:nvSpPr>
        <p:spPr>
          <a:xfrm>
            <a:off x="457200" y="2133600"/>
            <a:ext cx="8229600" cy="3992563"/>
          </a:xfrm>
        </p:spPr>
        <p:txBody>
          <a:bodyPr/>
          <a:lstStyle/>
          <a:p>
            <a:pPr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Divák 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</a:rPr>
              <a:t>Aby  rozlišoval(a) reakci odborné a mimo povolaní </a:t>
            </a:r>
          </a:p>
          <a:p>
            <a:pPr>
              <a:buFontTx/>
              <a:buChar char="-"/>
            </a:pPr>
            <a:r>
              <a:rPr lang="cs-CZ" smtClean="0">
                <a:latin typeface="Arial" charset="0"/>
              </a:rPr>
              <a:t>Aby měl(a) představu o pohledu klientů na film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810794894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/>
          </p:cNvSpPr>
          <p:nvPr>
            <p:ph type="title"/>
          </p:nvPr>
        </p:nvSpPr>
        <p:spPr>
          <a:xfrm>
            <a:off x="323850" y="274638"/>
            <a:ext cx="8362950" cy="1425575"/>
          </a:xfrm>
        </p:spPr>
        <p:txBody>
          <a:bodyPr>
            <a:normAutofit fontScale="90000"/>
          </a:bodyPr>
          <a:lstStyle/>
          <a:p>
            <a:r>
              <a:rPr lang="cs-CZ" sz="3600" smtClean="0">
                <a:latin typeface="Arial" charset="0"/>
              </a:rPr>
              <a:t>Práce s filmem potřebuje </a:t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implementaci všech úloh: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28675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Expert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se dozvěděl projev problému v komercionalizované kultuře, která bezprostředně ovlivňuje klienty 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spojil film a teoretické podklady </a:t>
            </a:r>
          </a:p>
        </p:txBody>
      </p:sp>
    </p:spTree>
    <p:extLst>
      <p:ext uri="{BB962C8B-B14F-4D97-AF65-F5344CB8AC3E}">
        <p14:creationId xmlns:p14="http://schemas.microsoft.com/office/powerpoint/2010/main" val="3859994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Nadpis 1"/>
          <p:cNvSpPr>
            <a:spLocks noGrp="1"/>
          </p:cNvSpPr>
          <p:nvPr>
            <p:ph type="ctrTitle"/>
          </p:nvPr>
        </p:nvSpPr>
        <p:spPr>
          <a:xfrm>
            <a:off x="684213" y="188913"/>
            <a:ext cx="7772400" cy="936625"/>
          </a:xfrm>
        </p:spPr>
        <p:txBody>
          <a:bodyPr>
            <a:normAutofit fontScale="90000"/>
          </a:bodyPr>
          <a:lstStyle/>
          <a:p>
            <a:r>
              <a:rPr lang="cs-CZ" b="1" dirty="0" smtClean="0"/>
              <a:t>Dnešní otázky a aktivity</a:t>
            </a:r>
            <a:r>
              <a:rPr lang="cs-CZ" dirty="0" smtClean="0"/>
              <a:t/>
            </a:r>
            <a:br>
              <a:rPr lang="cs-CZ" dirty="0" smtClean="0"/>
            </a:br>
            <a:endParaRPr lang="cs-CZ" dirty="0" smtClean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1196975"/>
            <a:ext cx="8137277" cy="5111750"/>
          </a:xfrm>
        </p:spPr>
        <p:txBody>
          <a:bodyPr/>
          <a:lstStyle/>
          <a:p>
            <a:pPr algn="just">
              <a:defRPr/>
            </a:pPr>
            <a:r>
              <a:rPr lang="cs-CZ" dirty="0">
                <a:solidFill>
                  <a:schemeClr val="tx1"/>
                </a:solidFill>
              </a:rPr>
              <a:t>Jak se práce s filmem podobá jiným typům  zasahování pomáhajících pracovníků a čím se  odlišuje?</a:t>
            </a: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Prvky </a:t>
            </a:r>
            <a:r>
              <a:rPr lang="cs-CZ" dirty="0">
                <a:solidFill>
                  <a:schemeClr val="tx1"/>
                </a:solidFill>
              </a:rPr>
              <a:t>kompetence </a:t>
            </a:r>
            <a:r>
              <a:rPr lang="cs-CZ" dirty="0" err="1">
                <a:solidFill>
                  <a:schemeClr val="tx1"/>
                </a:solidFill>
              </a:rPr>
              <a:t>kinoterapeuta</a:t>
            </a:r>
            <a:r>
              <a:rPr lang="cs-CZ" dirty="0">
                <a:solidFill>
                  <a:schemeClr val="tx1"/>
                </a:solidFill>
              </a:rPr>
              <a:t> – </a:t>
            </a:r>
            <a:r>
              <a:rPr lang="cs-CZ" dirty="0" smtClean="0">
                <a:solidFill>
                  <a:schemeClr val="tx1"/>
                </a:solidFill>
              </a:rPr>
              <a:t>různé strategie využívání filmu v rámce rozboru animace </a:t>
            </a:r>
            <a:r>
              <a:rPr lang="cs-CZ" i="1" dirty="0" err="1" smtClean="0">
                <a:solidFill>
                  <a:schemeClr val="tx1"/>
                </a:solidFill>
              </a:rPr>
              <a:t>Garra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Rufa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Doctor</a:t>
            </a:r>
            <a:r>
              <a:rPr lang="cs-CZ" i="1" dirty="0" smtClean="0">
                <a:solidFill>
                  <a:schemeClr val="tx1"/>
                </a:solidFill>
              </a:rPr>
              <a:t> </a:t>
            </a:r>
            <a:r>
              <a:rPr lang="cs-CZ" i="1" dirty="0" err="1" smtClean="0">
                <a:solidFill>
                  <a:schemeClr val="tx1"/>
                </a:solidFill>
              </a:rPr>
              <a:t>Fish</a:t>
            </a:r>
            <a:r>
              <a:rPr lang="cs-CZ" i="1" dirty="0" smtClean="0">
                <a:solidFill>
                  <a:schemeClr val="tx1"/>
                </a:solidFill>
              </a:rPr>
              <a:t> (2010, Kanada)</a:t>
            </a:r>
          </a:p>
          <a:p>
            <a:pPr algn="just">
              <a:defRPr/>
            </a:pPr>
            <a:endParaRPr lang="cs-CZ" dirty="0" smtClean="0">
              <a:solidFill>
                <a:schemeClr val="tx1"/>
              </a:solidFill>
            </a:endParaRPr>
          </a:p>
          <a:p>
            <a:pPr algn="just">
              <a:defRPr/>
            </a:pPr>
            <a:r>
              <a:rPr lang="cs-CZ" dirty="0" smtClean="0">
                <a:solidFill>
                  <a:schemeClr val="tx1"/>
                </a:solidFill>
              </a:rPr>
              <a:t>Průběh kurzu a ohodnocení </a:t>
            </a:r>
            <a:endParaRPr lang="cs-CZ" dirty="0">
              <a:solidFill>
                <a:schemeClr val="tx1"/>
              </a:solidFill>
            </a:endParaRPr>
          </a:p>
          <a:p>
            <a:pPr algn="just">
              <a:defRPr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37109903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/>
          </p:cNvSpPr>
          <p:nvPr>
            <p:ph type="title"/>
          </p:nvPr>
        </p:nvSpPr>
        <p:spPr>
          <a:xfrm>
            <a:off x="468313" y="274638"/>
            <a:ext cx="8218487" cy="1354137"/>
          </a:xfrm>
        </p:spPr>
        <p:txBody>
          <a:bodyPr>
            <a:normAutofit fontScale="90000"/>
          </a:bodyPr>
          <a:lstStyle/>
          <a:p>
            <a:r>
              <a:rPr lang="cs-CZ" sz="3600" smtClean="0">
                <a:latin typeface="Arial" charset="0"/>
              </a:rPr>
              <a:t>Práce s filmem potřebuje </a:t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implementaci všech úloh: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29699" name="Rectangle 3"/>
          <p:cNvSpPr>
            <a:spLocks noGrp="1"/>
          </p:cNvSpPr>
          <p:nvPr>
            <p:ph type="body" idx="1"/>
          </p:nvPr>
        </p:nvSpPr>
        <p:spPr>
          <a:xfrm>
            <a:off x="457200" y="2420938"/>
            <a:ext cx="8229600" cy="3705225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Odborník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spojil(a) potřeby klienta s filmem, metodou praxe, atd.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podpořil(a) sebereflexi, která se týká překážek ve všímání problém klientů   </a:t>
            </a:r>
          </a:p>
          <a:p>
            <a:pPr>
              <a:buFont typeface="Arial" charset="0"/>
              <a:buNone/>
            </a:pPr>
            <a:endParaRPr lang="cs-CZ" smtClean="0">
              <a:latin typeface="Arial" charset="0"/>
            </a:endParaRPr>
          </a:p>
          <a:p>
            <a:endParaRPr lang="cs-CZ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84005276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3600" smtClean="0">
                <a:latin typeface="Arial" charset="0"/>
              </a:rPr>
              <a:t>Práce s filmem potřebuje </a:t>
            </a:r>
            <a:br>
              <a:rPr lang="cs-CZ" sz="3600" smtClean="0">
                <a:latin typeface="Arial" charset="0"/>
              </a:rPr>
            </a:br>
            <a:r>
              <a:rPr lang="cs-CZ" sz="3600" smtClean="0">
                <a:latin typeface="Arial" charset="0"/>
              </a:rPr>
              <a:t>implementaci všech úloh:</a:t>
            </a:r>
            <a:br>
              <a:rPr lang="cs-CZ" sz="3600" smtClean="0">
                <a:latin typeface="Arial" charset="0"/>
              </a:rPr>
            </a:br>
            <a:endParaRPr lang="cs-CZ" sz="3600" smtClean="0">
              <a:latin typeface="Arial" charset="0"/>
            </a:endParaRPr>
          </a:p>
        </p:txBody>
      </p:sp>
      <p:sp>
        <p:nvSpPr>
          <p:cNvPr id="30723" name="Rectangle 3"/>
          <p:cNvSpPr>
            <a:spLocks noGrp="1"/>
          </p:cNvSpPr>
          <p:nvPr>
            <p:ph type="body" idx="1"/>
          </p:nvPr>
        </p:nvSpPr>
        <p:spPr>
          <a:xfrm>
            <a:off x="457200" y="2565400"/>
            <a:ext cx="8229600" cy="35607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Kritik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vzal(a) do vědomi kontexty filmu </a:t>
            </a:r>
          </a:p>
          <a:p>
            <a:pPr>
              <a:buFont typeface="Arial" charset="0"/>
              <a:buNone/>
            </a:pPr>
            <a:r>
              <a:rPr lang="cs-CZ" smtClean="0">
                <a:latin typeface="Arial" charset="0"/>
              </a:rPr>
              <a:t>Aby využil(a) vizuální specifiku filmu</a:t>
            </a:r>
          </a:p>
        </p:txBody>
      </p:sp>
    </p:spTree>
    <p:extLst>
      <p:ext uri="{BB962C8B-B14F-4D97-AF65-F5344CB8AC3E}">
        <p14:creationId xmlns:p14="http://schemas.microsoft.com/office/powerpoint/2010/main" val="1206288339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r>
              <a:rPr lang="cs-CZ" smtClean="0"/>
              <a:t>Domácí úkol </a:t>
            </a:r>
            <a:endParaRPr lang="cs-CZ" sz="4000" smtClean="0"/>
          </a:p>
        </p:txBody>
      </p:sp>
      <p:sp>
        <p:nvSpPr>
          <p:cNvPr id="31747" name="Rectangle 3"/>
          <p:cNvSpPr>
            <a:spLocks noGrp="1"/>
          </p:cNvSpPr>
          <p:nvPr>
            <p:ph type="body" idx="1"/>
          </p:nvPr>
        </p:nvSpPr>
        <p:spPr>
          <a:xfrm>
            <a:off x="457200" y="1196975"/>
            <a:ext cx="8229600" cy="4929188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cs-CZ" sz="2800" dirty="0" smtClean="0"/>
              <a:t>Pes, který uvnitř byl kočkou (</a:t>
            </a:r>
            <a:r>
              <a:rPr lang="cs-CZ" sz="2800" i="1" dirty="0" err="1" smtClean="0"/>
              <a:t>The</a:t>
            </a:r>
            <a:r>
              <a:rPr lang="cs-CZ" sz="2800" i="1" dirty="0" smtClean="0"/>
              <a:t> dog </a:t>
            </a:r>
            <a:r>
              <a:rPr lang="cs-CZ" sz="2800" i="1" dirty="0" err="1" smtClean="0"/>
              <a:t>who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was</a:t>
            </a:r>
            <a:r>
              <a:rPr lang="cs-CZ" sz="2800" i="1" dirty="0" smtClean="0"/>
              <a:t> a </a:t>
            </a:r>
            <a:r>
              <a:rPr lang="cs-CZ" sz="2800" i="1" dirty="0" err="1" smtClean="0"/>
              <a:t>cat</a:t>
            </a:r>
            <a:r>
              <a:rPr lang="cs-CZ" sz="2800" i="1" dirty="0" smtClean="0"/>
              <a:t> </a:t>
            </a:r>
            <a:r>
              <a:rPr lang="cs-CZ" sz="2800" i="1" dirty="0" err="1" smtClean="0"/>
              <a:t>incide</a:t>
            </a:r>
            <a:r>
              <a:rPr lang="cs-CZ" sz="2800" dirty="0" smtClean="0"/>
              <a:t>)</a:t>
            </a:r>
            <a:r>
              <a:rPr lang="cs-CZ" dirty="0" smtClean="0"/>
              <a:t> </a:t>
            </a:r>
            <a:r>
              <a:rPr lang="cs-CZ" dirty="0" err="1" smtClean="0"/>
              <a:t>Siri</a:t>
            </a:r>
            <a:r>
              <a:rPr lang="cs-CZ" dirty="0" smtClean="0"/>
              <a:t> </a:t>
            </a:r>
            <a:r>
              <a:rPr lang="cs-CZ" dirty="0" err="1" smtClean="0"/>
              <a:t>Melchior</a:t>
            </a:r>
            <a:r>
              <a:rPr lang="cs-CZ" dirty="0" smtClean="0"/>
              <a:t>, 2002</a:t>
            </a:r>
            <a:endParaRPr lang="cs-CZ" b="1" dirty="0" smtClean="0"/>
          </a:p>
          <a:p>
            <a:pPr>
              <a:buFont typeface="Arial" charset="0"/>
              <a:buNone/>
            </a:pPr>
            <a:r>
              <a:rPr lang="cs-CZ" dirty="0" smtClean="0">
                <a:hlinkClick r:id="rId2"/>
              </a:rPr>
              <a:t>http://www.youtube.com/watch?v=bn28cTaiaM4</a:t>
            </a:r>
            <a:endParaRPr lang="cs-CZ" dirty="0" smtClean="0"/>
          </a:p>
          <a:p>
            <a:r>
              <a:rPr lang="pt-BR" sz="3600" dirty="0" smtClean="0"/>
              <a:t>Má hlavní postava problém nebo ne? </a:t>
            </a:r>
          </a:p>
          <a:p>
            <a:r>
              <a:rPr lang="cs-CZ" sz="3600" dirty="0" smtClean="0"/>
              <a:t>S kým můžeme hlavní postavu porovnat?</a:t>
            </a:r>
          </a:p>
          <a:p>
            <a:r>
              <a:rPr lang="cs-CZ" sz="3600" dirty="0" smtClean="0"/>
              <a:t>Byl tento problém vůbec vyřešen a jak? </a:t>
            </a:r>
          </a:p>
        </p:txBody>
      </p:sp>
    </p:spTree>
    <p:extLst>
      <p:ext uri="{BB962C8B-B14F-4D97-AF65-F5344CB8AC3E}">
        <p14:creationId xmlns:p14="http://schemas.microsoft.com/office/powerpoint/2010/main" val="1629694500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/>
          </p:cNvSpPr>
          <p:nvPr>
            <p:ph type="title"/>
          </p:nvPr>
        </p:nvSpPr>
        <p:spPr>
          <a:xfrm>
            <a:off x="457200" y="333375"/>
            <a:ext cx="8075613" cy="1084263"/>
          </a:xfrm>
        </p:spPr>
        <p:txBody>
          <a:bodyPr/>
          <a:lstStyle/>
          <a:p>
            <a:r>
              <a:rPr lang="cs-CZ" sz="3200" smtClean="0"/>
              <a:t>Má hlavní postava problém nebo ne? </a:t>
            </a:r>
            <a:br>
              <a:rPr lang="cs-CZ" sz="3200" smtClean="0"/>
            </a:br>
            <a:r>
              <a:rPr lang="cs-CZ" sz="3200" smtClean="0"/>
              <a:t>Zvolte odpověď, která vám nejvíce vyhovuje: </a:t>
            </a:r>
          </a:p>
        </p:txBody>
      </p:sp>
      <p:sp>
        <p:nvSpPr>
          <p:cNvPr id="32771" name="Rectangle 3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cs-CZ" sz="2800" smtClean="0"/>
              <a:t>Schová se od sobe a neakceptuje svoje přítomné „Já“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z="2800" smtClean="0"/>
              <a:t>Má bipolární poruchu (co je symptomem schizofrenie), co je typický projev pro bezdomovci , a potřebují speciální léčbu a komplexní sociální podporu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z="2800" smtClean="0"/>
              <a:t>Má problém jen kvůli veřejným názorům – které předpisují být kočkou, a nebo psem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cs-CZ" sz="2800" smtClean="0"/>
              <a:t>Psi a kočky si ho nevšímají, proto že na jednou objevuje něco, co se jim nelibí, a už je sám </a:t>
            </a:r>
          </a:p>
        </p:txBody>
      </p:sp>
    </p:spTree>
    <p:extLst>
      <p:ext uri="{BB962C8B-B14F-4D97-AF65-F5344CB8AC3E}">
        <p14:creationId xmlns:p14="http://schemas.microsoft.com/office/powerpoint/2010/main" val="382385863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smtClean="0"/>
              <a:t>S kým můžeme hlavní postavu porovnat ?</a:t>
            </a:r>
          </a:p>
        </p:txBody>
      </p:sp>
      <p:sp>
        <p:nvSpPr>
          <p:cNvPr id="33795" name="Rectangle 3"/>
          <p:cNvSpPr>
            <a:spLocks noGrp="1"/>
          </p:cNvSpPr>
          <p:nvPr>
            <p:ph type="body" idx="1"/>
          </p:nvPr>
        </p:nvSpPr>
        <p:spPr>
          <a:xfrm>
            <a:off x="457200" y="1412875"/>
            <a:ext cx="8229600" cy="4713288"/>
          </a:xfrm>
        </p:spPr>
        <p:txBody>
          <a:bodyPr>
            <a:normAutofit lnSpcReduction="10000"/>
          </a:bodyPr>
          <a:lstStyle/>
          <a:p>
            <a:pPr marL="514350" indent="-514350" algn="just">
              <a:buFont typeface="Calibri" pitchFamily="34" charset="0"/>
              <a:buAutoNum type="arabicPeriod"/>
            </a:pPr>
            <a:r>
              <a:rPr lang="cs-CZ" smtClean="0"/>
              <a:t>Transgender (transsexuál) 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cs-CZ" smtClean="0"/>
              <a:t>Jakýkoliv člověk – každý má svou „kočku“ a musí najít způsob, jak s ní žit 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cs-CZ" smtClean="0"/>
              <a:t>Člověk, který nemá strach ze své upřímnosti, ale platí za to osamělostí</a:t>
            </a:r>
          </a:p>
          <a:p>
            <a:pPr marL="514350" indent="-514350" algn="just">
              <a:buFont typeface="Calibri" pitchFamily="34" charset="0"/>
              <a:buAutoNum type="arabicPeriod"/>
            </a:pPr>
            <a:r>
              <a:rPr lang="cs-CZ" smtClean="0"/>
              <a:t>Člověk v moderní době, která požaduje sledování dost různých pravidel, z čeho vypadáme jako psi, i když jsme kočky a naopak</a:t>
            </a:r>
          </a:p>
        </p:txBody>
      </p:sp>
    </p:spTree>
    <p:extLst>
      <p:ext uri="{BB962C8B-B14F-4D97-AF65-F5344CB8AC3E}">
        <p14:creationId xmlns:p14="http://schemas.microsoft.com/office/powerpoint/2010/main" val="463142544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sz="4000" smtClean="0"/>
              <a:t> Jak ten problém byl vyřešen </a:t>
            </a:r>
            <a:br>
              <a:rPr lang="cs-CZ" sz="4000" smtClean="0"/>
            </a:br>
            <a:r>
              <a:rPr lang="cs-CZ" sz="4000" smtClean="0"/>
              <a:t>a ba byl li vyřešen? </a:t>
            </a:r>
          </a:p>
        </p:txBody>
      </p:sp>
      <p:sp>
        <p:nvSpPr>
          <p:cNvPr id="34819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cs-CZ" smtClean="0"/>
              <a:t>Překonání krizové situace (utopeni) a vypracování týmu mezi kočkou a psem</a:t>
            </a:r>
          </a:p>
          <a:p>
            <a:r>
              <a:rPr lang="cs-CZ" smtClean="0"/>
              <a:t>Potkání další osoby (kočky se psem uvnitř),  která je pro ostatní „cizí“ </a:t>
            </a:r>
          </a:p>
          <a:p>
            <a:r>
              <a:rPr lang="cs-CZ" smtClean="0"/>
              <a:t>A vaše verze odpovědi </a:t>
            </a:r>
          </a:p>
          <a:p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3248620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Příští seminář </a:t>
            </a:r>
          </a:p>
        </p:txBody>
      </p:sp>
      <p:sp>
        <p:nvSpPr>
          <p:cNvPr id="35843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 typeface="Arial" charset="0"/>
              <a:buNone/>
            </a:pPr>
            <a:r>
              <a:rPr lang="cs-CZ" smtClean="0"/>
              <a:t>Otázky, které budeme probírat: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Film jako manuál správného chováni nebo zdroj nezávislosti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Terapeutický film uklidní nebo vzrušuje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Film klade otázky nebo odpovídá na otázky</a:t>
            </a:r>
          </a:p>
        </p:txBody>
      </p:sp>
    </p:spTree>
    <p:extLst>
      <p:ext uri="{BB962C8B-B14F-4D97-AF65-F5344CB8AC3E}">
        <p14:creationId xmlns:p14="http://schemas.microsoft.com/office/powerpoint/2010/main" val="37334985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827584" y="332656"/>
            <a:ext cx="7772400" cy="1470025"/>
          </a:xfrm>
        </p:spPr>
        <p:txBody>
          <a:bodyPr/>
          <a:lstStyle/>
          <a:p>
            <a:r>
              <a:rPr lang="cs-CZ" dirty="0" smtClean="0"/>
              <a:t>Ohodnocení </a:t>
            </a:r>
            <a:endParaRPr lang="cs-CZ" dirty="0"/>
          </a:p>
        </p:txBody>
      </p:sp>
      <p:graphicFrame>
        <p:nvGraphicFramePr>
          <p:cNvPr id="4" name="Tabulk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3379752"/>
              </p:ext>
            </p:extLst>
          </p:nvPr>
        </p:nvGraphicFramePr>
        <p:xfrm>
          <a:off x="611560" y="2420888"/>
          <a:ext cx="7992888" cy="3221325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152128"/>
                <a:gridCol w="2592288"/>
                <a:gridCol w="2250250"/>
                <a:gridCol w="1998222"/>
              </a:tblGrid>
              <a:tr h="504057">
                <a:tc rowSpan="2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Známka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gridSpan="3"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Druh ohodnocení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</a:tr>
              <a:tr h="504057">
                <a:tc v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 smtClean="0"/>
                        <a:t>Účast v seminářích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Domácí úkol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Cvičení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A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Min. 7 seminářů 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 </a:t>
                      </a:r>
                      <a:r>
                        <a:rPr lang="cs-CZ" sz="2000" dirty="0" smtClean="0">
                          <a:effectLst/>
                        </a:rPr>
                        <a:t>a </a:t>
                      </a:r>
                      <a:r>
                        <a:rPr lang="cs-CZ" sz="2000" dirty="0">
                          <a:effectLst/>
                        </a:rPr>
                        <a:t>vice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Má být, více přiklad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B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Min. 7 seminářů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10 </a:t>
                      </a:r>
                      <a:r>
                        <a:rPr lang="cs-CZ" sz="2000" dirty="0" smtClean="0">
                          <a:effectLst/>
                        </a:rPr>
                        <a:t>a </a:t>
                      </a:r>
                      <a:r>
                        <a:rPr lang="cs-CZ" sz="2000" dirty="0">
                          <a:effectLst/>
                        </a:rPr>
                        <a:t>vice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C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Min. 5 seminářů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8 </a:t>
                      </a:r>
                      <a:r>
                        <a:rPr lang="cs-CZ" sz="2000" dirty="0" smtClean="0">
                          <a:effectLst/>
                        </a:rPr>
                        <a:t>a vice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Ne 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504057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D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>
                          <a:effectLst/>
                        </a:rPr>
                        <a:t>Min. 5 seminářů</a:t>
                      </a:r>
                      <a:endParaRPr lang="cs-CZ" sz="20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6 </a:t>
                      </a:r>
                      <a:r>
                        <a:rPr lang="cs-CZ" sz="2000" dirty="0" smtClean="0">
                          <a:effectLst/>
                        </a:rPr>
                        <a:t>a vice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cs-CZ" sz="2000" dirty="0">
                          <a:effectLst/>
                        </a:rPr>
                        <a:t>Ne </a:t>
                      </a:r>
                      <a:endParaRPr lang="cs-CZ" sz="20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5" name="Rectangle 1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371600" y="2276475"/>
            <a:ext cx="6400800" cy="336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cs-CZ" sz="11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</a:t>
            </a:r>
            <a:endParaRPr kumimoji="0" lang="cs-CZ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556430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Práce s filmem: odkazy 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1600" dirty="0" err="1" smtClean="0"/>
              <a:t>Movietherapy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http</a:t>
            </a:r>
            <a:r>
              <a:rPr lang="cs-CZ" sz="1600" dirty="0"/>
              <a:t>://www.zurinstitute.com/movietherapy.html</a:t>
            </a:r>
            <a:endParaRPr lang="cs-CZ" sz="1600" dirty="0" smtClean="0"/>
          </a:p>
          <a:p>
            <a:r>
              <a:rPr lang="cs-CZ" sz="1600" dirty="0" smtClean="0"/>
              <a:t>Film jako zdroj představ a cíl rozboru</a:t>
            </a:r>
          </a:p>
          <a:p>
            <a:pPr>
              <a:buFont typeface="Arial" charset="0"/>
              <a:buNone/>
            </a:pPr>
            <a:r>
              <a:rPr lang="cs-CZ" sz="1600" b="1" i="1" dirty="0" err="1" smtClean="0">
                <a:latin typeface="Arial" charset="0"/>
              </a:rPr>
              <a:t>Through</a:t>
            </a:r>
            <a:r>
              <a:rPr lang="cs-CZ" sz="1600" b="1" i="1" dirty="0" smtClean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the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eyes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of</a:t>
            </a:r>
            <a:r>
              <a:rPr lang="cs-CZ" sz="1600" b="1" i="1" dirty="0">
                <a:latin typeface="Arial" charset="0"/>
              </a:rPr>
              <a:t> Hollywood: </a:t>
            </a:r>
            <a:r>
              <a:rPr lang="cs-CZ" sz="1600" b="1" i="1" dirty="0" err="1">
                <a:latin typeface="Arial" charset="0"/>
              </a:rPr>
              <a:t>images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of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social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workers</a:t>
            </a:r>
            <a:r>
              <a:rPr lang="cs-CZ" sz="1600" b="1" i="1" dirty="0">
                <a:latin typeface="Arial" charset="0"/>
              </a:rPr>
              <a:t> in film</a:t>
            </a:r>
            <a:r>
              <a:rPr lang="cs-CZ" sz="1600" b="1" dirty="0">
                <a:latin typeface="Arial" charset="0"/>
              </a:rPr>
              <a:t> by Miriam L. </a:t>
            </a:r>
            <a:r>
              <a:rPr lang="cs-CZ" sz="1600" b="1" dirty="0" err="1">
                <a:latin typeface="Arial" charset="0"/>
              </a:rPr>
              <a:t>Freeman</a:t>
            </a:r>
            <a:r>
              <a:rPr lang="cs-CZ" sz="1600" b="1" dirty="0">
                <a:latin typeface="Arial" charset="0"/>
              </a:rPr>
              <a:t>, Deborah P. Valentine </a:t>
            </a:r>
          </a:p>
          <a:p>
            <a:pPr>
              <a:buFont typeface="Arial" charset="0"/>
              <a:buNone/>
            </a:pPr>
            <a:r>
              <a:rPr lang="cs-CZ" sz="1600" dirty="0">
                <a:latin typeface="Arial" charset="0"/>
                <a:hlinkClick r:id="rId2"/>
              </a:rPr>
              <a:t>http://findarticles.com/p/articles/mi_hb6467/is_2_49/ai_n29086466/?tag=mantle_skin;content</a:t>
            </a:r>
            <a:endParaRPr lang="cs-CZ" sz="1600" dirty="0">
              <a:latin typeface="Arial" charset="0"/>
            </a:endParaRPr>
          </a:p>
          <a:p>
            <a:pPr>
              <a:buFont typeface="Arial" charset="0"/>
              <a:buNone/>
            </a:pPr>
            <a:endParaRPr lang="cs-CZ" sz="1600" b="1" i="1" dirty="0">
              <a:latin typeface="Arial" charset="0"/>
            </a:endParaRPr>
          </a:p>
          <a:p>
            <a:pPr>
              <a:buFont typeface="Arial" charset="0"/>
              <a:buNone/>
            </a:pPr>
            <a:r>
              <a:rPr lang="cs-CZ" sz="1600" b="1" i="1" dirty="0" err="1">
                <a:latin typeface="Arial" charset="0"/>
              </a:rPr>
              <a:t>Social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work</a:t>
            </a:r>
            <a:r>
              <a:rPr lang="cs-CZ" sz="1600" b="1" i="1" dirty="0">
                <a:latin typeface="Arial" charset="0"/>
              </a:rPr>
              <a:t> in </a:t>
            </a:r>
            <a:r>
              <a:rPr lang="cs-CZ" sz="1600" b="1" i="1" dirty="0" err="1">
                <a:latin typeface="Arial" charset="0"/>
              </a:rPr>
              <a:t>the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movies</a:t>
            </a:r>
            <a:r>
              <a:rPr lang="cs-CZ" sz="1600" b="1" i="1" dirty="0">
                <a:latin typeface="Arial" charset="0"/>
              </a:rPr>
              <a:t>: </a:t>
            </a:r>
            <a:r>
              <a:rPr lang="cs-CZ" sz="1600" b="1" i="1" dirty="0" err="1">
                <a:latin typeface="Arial" charset="0"/>
              </a:rPr>
              <a:t>another</a:t>
            </a:r>
            <a:r>
              <a:rPr lang="cs-CZ" sz="1600" b="1" i="1" dirty="0">
                <a:latin typeface="Arial" charset="0"/>
              </a:rPr>
              <a:t> </a:t>
            </a:r>
            <a:r>
              <a:rPr lang="cs-CZ" sz="1600" b="1" i="1" dirty="0" err="1">
                <a:latin typeface="Arial" charset="0"/>
              </a:rPr>
              <a:t>look</a:t>
            </a:r>
            <a:r>
              <a:rPr lang="cs-CZ" sz="1600" b="1" i="1" dirty="0">
                <a:latin typeface="Arial" charset="0"/>
              </a:rPr>
              <a:t>.</a:t>
            </a:r>
          </a:p>
          <a:p>
            <a:pPr>
              <a:buFont typeface="Arial" charset="0"/>
              <a:buNone/>
            </a:pPr>
            <a:r>
              <a:rPr lang="cs-CZ" sz="1600" dirty="0">
                <a:latin typeface="Arial" charset="0"/>
                <a:hlinkClick r:id="rId3"/>
              </a:rPr>
              <a:t>http://www.thefreelibrary.com/Social+work+in+the+movies%3A+another+look.-a0151323447</a:t>
            </a:r>
            <a:r>
              <a:rPr lang="cs-CZ" sz="1600" dirty="0">
                <a:latin typeface="Arial" charset="0"/>
              </a:rPr>
              <a:t> </a:t>
            </a:r>
          </a:p>
          <a:p>
            <a:endParaRPr lang="cs-CZ" sz="1600" dirty="0" smtClean="0"/>
          </a:p>
          <a:p>
            <a:r>
              <a:rPr lang="cs-CZ" sz="1600" dirty="0" smtClean="0"/>
              <a:t>Film jako pomůcka ve </a:t>
            </a:r>
            <a:r>
              <a:rPr lang="cs-CZ" sz="1600" dirty="0"/>
              <a:t>vzdělání </a:t>
            </a:r>
            <a:endParaRPr lang="cs-CZ" sz="1600" dirty="0" smtClean="0"/>
          </a:p>
          <a:p>
            <a:pPr marL="0" indent="0">
              <a:buNone/>
            </a:pPr>
            <a:r>
              <a:rPr lang="cs-CZ" sz="1600" dirty="0" smtClean="0"/>
              <a:t>http</a:t>
            </a:r>
            <a:r>
              <a:rPr lang="cs-CZ" sz="1600" dirty="0"/>
              <a:t>://film-families-therapy.wikispaces.com/</a:t>
            </a:r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9178707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Kino-terapie </a:t>
            </a:r>
          </a:p>
        </p:txBody>
      </p:sp>
      <p:sp>
        <p:nvSpPr>
          <p:cNvPr id="5123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67100" cy="3951288"/>
          </a:xfrm>
        </p:spPr>
        <p:txBody>
          <a:bodyPr/>
          <a:lstStyle/>
          <a:p>
            <a:r>
              <a:rPr lang="cs-CZ" sz="3200" smtClean="0"/>
              <a:t>1a je jednoduší, než jiné typy terapie: zvol si ten pravý film, pust ho, a klient má problém za sebou </a:t>
            </a:r>
          </a:p>
          <a:p>
            <a:endParaRPr lang="cs-CZ" sz="3200" smtClean="0"/>
          </a:p>
        </p:txBody>
      </p:sp>
      <p:sp>
        <p:nvSpPr>
          <p:cNvPr id="5124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263" y="2174875"/>
            <a:ext cx="3538537" cy="3951288"/>
          </a:xfrm>
        </p:spPr>
        <p:txBody>
          <a:bodyPr/>
          <a:lstStyle/>
          <a:p>
            <a:r>
              <a:rPr lang="cs-CZ" sz="3200" smtClean="0"/>
              <a:t>1b Potřebuje doplňkové kompetence a vztah k filmům, a schopnost jejich analýzy </a:t>
            </a:r>
          </a:p>
          <a:p>
            <a:endParaRPr lang="cs-CZ" sz="3200" smtClean="0"/>
          </a:p>
        </p:txBody>
      </p:sp>
    </p:spTree>
    <p:extLst>
      <p:ext uri="{BB962C8B-B14F-4D97-AF65-F5344CB8AC3E}">
        <p14:creationId xmlns:p14="http://schemas.microsoft.com/office/powerpoint/2010/main" val="37289759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Odborník, který využívá filmy </a:t>
            </a:r>
          </a:p>
        </p:txBody>
      </p:sp>
      <p:sp>
        <p:nvSpPr>
          <p:cNvPr id="6147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609975" cy="3951288"/>
          </a:xfrm>
        </p:spPr>
        <p:txBody>
          <a:bodyPr/>
          <a:lstStyle/>
          <a:p>
            <a:r>
              <a:rPr lang="cs-CZ" sz="3200" smtClean="0"/>
              <a:t>2a může přijít o svou autoritu, proto že využívání filmů nevypadá moc profesně </a:t>
            </a:r>
          </a:p>
        </p:txBody>
      </p:sp>
      <p:sp>
        <p:nvSpPr>
          <p:cNvPr id="6148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859338" y="2174875"/>
            <a:ext cx="3827462" cy="3951288"/>
          </a:xfrm>
        </p:spPr>
        <p:txBody>
          <a:bodyPr/>
          <a:lstStyle/>
          <a:p>
            <a:r>
              <a:rPr lang="cs-CZ" sz="3200" smtClean="0"/>
              <a:t>2b preferuje nedirektivní přístup ke klientovi a dodržuje rovnováhu mezi klienty a </a:t>
            </a:r>
            <a:r>
              <a:rPr lang="cs-CZ" sz="2800" smtClean="0">
                <a:latin typeface="Arial" charset="0"/>
              </a:rPr>
              <a:t>odborníkem</a:t>
            </a:r>
          </a:p>
          <a:p>
            <a:endParaRPr lang="cs-CZ" sz="3200" smtClean="0"/>
          </a:p>
        </p:txBody>
      </p:sp>
    </p:spTree>
    <p:extLst>
      <p:ext uri="{BB962C8B-B14F-4D97-AF65-F5344CB8AC3E}">
        <p14:creationId xmlns:p14="http://schemas.microsoft.com/office/powerpoint/2010/main" val="192557429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Film </a:t>
            </a:r>
          </a:p>
        </p:txBody>
      </p:sp>
      <p:sp>
        <p:nvSpPr>
          <p:cNvPr id="7171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3467100" cy="3951288"/>
          </a:xfrm>
        </p:spPr>
        <p:txBody>
          <a:bodyPr/>
          <a:lstStyle/>
          <a:p>
            <a:r>
              <a:rPr lang="cs-CZ" sz="3200" smtClean="0"/>
              <a:t>3a je prostředek pro sebe-reflexi a sebeterapii </a:t>
            </a:r>
          </a:p>
        </p:txBody>
      </p:sp>
      <p:sp>
        <p:nvSpPr>
          <p:cNvPr id="7172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148263" y="2174875"/>
            <a:ext cx="3538537" cy="3951288"/>
          </a:xfrm>
        </p:spPr>
        <p:txBody>
          <a:bodyPr/>
          <a:lstStyle/>
          <a:p>
            <a:r>
              <a:rPr lang="cs-CZ" sz="3200" smtClean="0"/>
              <a:t>3b zprostředkuje komunikaci a podporuje vzájemné pochopení</a:t>
            </a:r>
          </a:p>
          <a:p>
            <a:endParaRPr lang="cs-CZ" sz="3200" smtClean="0"/>
          </a:p>
        </p:txBody>
      </p:sp>
    </p:spTree>
    <p:extLst>
      <p:ext uri="{BB962C8B-B14F-4D97-AF65-F5344CB8AC3E}">
        <p14:creationId xmlns:p14="http://schemas.microsoft.com/office/powerpoint/2010/main" val="40631065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Intenzita využíváni filmu </a:t>
            </a: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Film a jeho rozbor jako základ praxe (kino-terapie, kino-přednášení) </a:t>
            </a:r>
          </a:p>
          <a:p>
            <a:pPr eaLnBrk="1" hangingPunct="1"/>
            <a:r>
              <a:rPr lang="cs-CZ" smtClean="0"/>
              <a:t>Film jako významná součást praxe v spojení  s jinými metody (funkční hráni, testy ne sebepoznání)</a:t>
            </a:r>
          </a:p>
          <a:p>
            <a:pPr eaLnBrk="1" hangingPunct="1"/>
            <a:r>
              <a:rPr lang="cs-CZ" smtClean="0"/>
              <a:t>Film jako přídavný element praxe (úryvky jako příklady, </a:t>
            </a:r>
            <a:r>
              <a:rPr lang="cs-CZ" smtClean="0">
                <a:latin typeface="Arial" charset="0"/>
              </a:rPr>
              <a:t>„</a:t>
            </a:r>
            <a:r>
              <a:rPr lang="cs-CZ" smtClean="0"/>
              <a:t>ohřívání</a:t>
            </a:r>
            <a:r>
              <a:rPr lang="cs-CZ" smtClean="0">
                <a:latin typeface="Arial" charset="0"/>
              </a:rPr>
              <a:t>“</a:t>
            </a:r>
            <a:r>
              <a:rPr lang="cs-CZ" smtClean="0"/>
              <a:t> skupiny</a:t>
            </a:r>
            <a:r>
              <a:rPr lang="cs-CZ" smtClean="0">
                <a:latin typeface="Arial" charset="0"/>
              </a:rPr>
              <a:t> </a:t>
            </a:r>
            <a:r>
              <a:rPr lang="cs-CZ" smtClean="0"/>
              <a:t>přes rozbor filmu)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0927905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cs-CZ" smtClean="0"/>
              <a:t>Úloha filmu</a:t>
            </a:r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cs-CZ" smtClean="0"/>
              <a:t>Zprostředkovatel komunikace (jako pes nebo delfín v animalo-terapii)</a:t>
            </a:r>
          </a:p>
          <a:p>
            <a:pPr eaLnBrk="1" hangingPunct="1"/>
            <a:r>
              <a:rPr lang="cs-CZ" smtClean="0"/>
              <a:t>Provokující agent</a:t>
            </a:r>
          </a:p>
          <a:p>
            <a:pPr eaLnBrk="1" hangingPunct="1"/>
            <a:r>
              <a:rPr lang="cs-CZ" smtClean="0"/>
              <a:t>Uklidňující agent </a:t>
            </a:r>
          </a:p>
          <a:p>
            <a:pPr eaLnBrk="1" hangingPunct="1"/>
            <a:r>
              <a:rPr lang="cs-CZ" smtClean="0"/>
              <a:t>Odraz odborného přístupu a sebereflexe: </a:t>
            </a:r>
          </a:p>
          <a:p>
            <a:pPr eaLnBrk="1" hangingPunct="1">
              <a:buFont typeface="Arial" charset="0"/>
              <a:buNone/>
            </a:pPr>
            <a:r>
              <a:rPr lang="cs-CZ" smtClean="0"/>
              <a:t>interpretace filmu= interpretace klienta</a:t>
            </a:r>
          </a:p>
          <a:p>
            <a:pPr eaLnBrk="1" hangingPunct="1"/>
            <a:endParaRPr lang="cs-CZ" smtClean="0"/>
          </a:p>
        </p:txBody>
      </p:sp>
    </p:spTree>
    <p:extLst>
      <p:ext uri="{BB962C8B-B14F-4D97-AF65-F5344CB8AC3E}">
        <p14:creationId xmlns:p14="http://schemas.microsoft.com/office/powerpoint/2010/main" val="214716303"/>
      </p:ext>
    </p:extLst>
  </p:cSld>
  <p:clrMapOvr>
    <a:masterClrMapping/>
  </p:clrMapOvr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1198</Words>
  <Application>Microsoft Office PowerPoint</Application>
  <PresentationFormat>Předvádění na obrazovce (4:3)</PresentationFormat>
  <Paragraphs>199</Paragraphs>
  <Slides>37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37</vt:i4>
      </vt:variant>
    </vt:vector>
  </HeadingPairs>
  <TitlesOfParts>
    <vt:vector size="38" baseType="lpstr">
      <vt:lpstr>Motiv sady Office</vt:lpstr>
      <vt:lpstr>využívání filmů v sociální práci:  kulturní praxe jako  metoda komplexního a humanistického přístupu  k pomáhající činnosti  </vt:lpstr>
      <vt:lpstr>Cíle kurzu:  </vt:lpstr>
      <vt:lpstr>Dnešní otázky a aktivity </vt:lpstr>
      <vt:lpstr>Práce s filmem: odkazy </vt:lpstr>
      <vt:lpstr>Kino-terapie </vt:lpstr>
      <vt:lpstr>Odborník, který využívá filmy </vt:lpstr>
      <vt:lpstr>Film </vt:lpstr>
      <vt:lpstr>Intenzita využíváni filmu </vt:lpstr>
      <vt:lpstr>Úloha filmu</vt:lpstr>
      <vt:lpstr>Mapa strategií využívání filmu</vt:lpstr>
      <vt:lpstr>Varieta strategií využívání filmu</vt:lpstr>
      <vt:lpstr>Ilustrace terapeutického  přístupu </vt:lpstr>
      <vt:lpstr>Systémová terapie </vt:lpstr>
      <vt:lpstr>Symbolická řada filmu  jako zdroj popisu přístupu </vt:lpstr>
      <vt:lpstr>Postoj, jenž vyjádří film</vt:lpstr>
      <vt:lpstr>Intenzivnější napovídání </vt:lpstr>
      <vt:lpstr>Reflexe pozice </vt:lpstr>
      <vt:lpstr>Pozice diváka </vt:lpstr>
      <vt:lpstr>Otázka k sebereflexi </vt:lpstr>
      <vt:lpstr>Možné vysvětlení identity s postavou </vt:lpstr>
      <vt:lpstr>expert</vt:lpstr>
      <vt:lpstr> Veřejná postava  pomáhajícího odborníka  </vt:lpstr>
      <vt:lpstr>odborník</vt:lpstr>
      <vt:lpstr>Kritik </vt:lpstr>
      <vt:lpstr>Thriller &amp; Psychiatr </vt:lpstr>
      <vt:lpstr>(ab)normalní klient či doktor?</vt:lpstr>
      <vt:lpstr>Stylizace a kombinace klasické animace s 2d animací</vt:lpstr>
      <vt:lpstr>Práce s filmem potřebuje  implementaci všech úloh: </vt:lpstr>
      <vt:lpstr>Práce s filmem potřebuje  implementaci všech úloh: </vt:lpstr>
      <vt:lpstr>Práce s filmem potřebuje  implementaci všech úloh: </vt:lpstr>
      <vt:lpstr>Práce s filmem potřebuje  implementaci všech úloh: </vt:lpstr>
      <vt:lpstr>Domácí úkol </vt:lpstr>
      <vt:lpstr>Má hlavní postava problém nebo ne?  Zvolte odpověď, která vám nejvíce vyhovuje: </vt:lpstr>
      <vt:lpstr>S kým můžeme hlavní postavu porovnat ?</vt:lpstr>
      <vt:lpstr> Jak ten problém byl vyřešen  a ba byl li vyřešen? </vt:lpstr>
      <vt:lpstr>Příští seminář </vt:lpstr>
      <vt:lpstr>Ohodnocení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využívání filmů v sociální práci:  kulturní praxe jako  metoda komplexního a humanistického přístupu  k pomáhající činnosti  </dc:title>
  <dc:creator>makro</dc:creator>
  <cp:lastModifiedBy>makro</cp:lastModifiedBy>
  <cp:revision>47</cp:revision>
  <dcterms:created xsi:type="dcterms:W3CDTF">2012-09-16T13:19:40Z</dcterms:created>
  <dcterms:modified xsi:type="dcterms:W3CDTF">2012-09-16T18:25:33Z</dcterms:modified>
</cp:coreProperties>
</file>