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79" r:id="rId24"/>
    <p:sldId id="280" r:id="rId25"/>
    <p:sldId id="281" r:id="rId26"/>
    <p:sldId id="282" r:id="rId27"/>
    <p:sldId id="286" r:id="rId28"/>
    <p:sldId id="283" r:id="rId29"/>
    <p:sldId id="287" r:id="rId30"/>
    <p:sldId id="288" r:id="rId31"/>
    <p:sldId id="285" r:id="rId32"/>
    <p:sldId id="284" r:id="rId33"/>
    <p:sldId id="289" r:id="rId34"/>
    <p:sldId id="290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FE6D-5199-48F9-8151-F16334D0E52B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0058-0FF4-4FF6-91E3-E184B64E80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264C-9B0C-4811-B7E4-390953343B07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4774-7513-47E3-9130-77497E8A74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5C61-D1F6-42FE-B4A6-2F7A1C296FD7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8E86-E006-491B-B756-6302B2CA07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56CF-2BC1-406D-A2B5-BAC9C498D3B7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7D2C-CA3B-49EE-82A5-14F0E4150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4DAA-7E8B-4CF0-BCB0-6A134CD37C22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DA0B-33BC-4BDC-B14F-2C15A83A6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800E-02F3-41BF-A6F2-DA37D4A82C10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526C-AFC4-4033-B238-E06DDC8AB7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4E80-5B26-474C-A077-A005831EA00B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F398-D280-420B-87BB-5BE01D3730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87EE-CA13-4AAA-9D3A-94A1274DB25F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D981-09FC-4780-B9D5-AACA8BE2D6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0BBE-0B83-4D46-9CAF-CB62D76A4819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8380-84EF-422E-93DE-EB941EB66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103C-4EFB-4291-9AC0-256E300AAE4C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D34D-CEDB-4806-8B2D-D27B86AD1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FD7B-3A4D-4288-9A65-8C376618D955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0B02-1D33-442A-B357-D6F8D3D3D5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203AA0-1685-47D7-9A0F-54ED3E0AE77E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0D75A-5F65-45E7-B588-F481DBB63E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7EksvnO9hI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S6UvnTPzw&amp;feature=endscreen&amp;NR=1" TargetMode="External"/><Relationship Id="rId2" Type="http://schemas.openxmlformats.org/officeDocument/2006/relationships/hyperlink" Target="http://www.youtube.com/watch?v=ktGSct-_HH4&amp;feature=relate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cs-CZ" smtClean="0"/>
              <a:t>Seminář 6</a:t>
            </a:r>
            <a:br>
              <a:rPr lang="cs-CZ" smtClean="0"/>
            </a:br>
            <a:r>
              <a:rPr lang="cs-CZ" smtClean="0"/>
              <a:t>Revoluční přístup v praxi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1773238"/>
            <a:ext cx="8424862" cy="453548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>
                <a:solidFill>
                  <a:schemeClr val="tx1"/>
                </a:solidFill>
              </a:rPr>
              <a:t>Cílové skupiny revolučního přístupu</a:t>
            </a:r>
            <a:r>
              <a:rPr lang="cs-CZ" sz="3600" dirty="0"/>
              <a:t>: </a:t>
            </a:r>
            <a:endParaRPr lang="cs-CZ" sz="3600" dirty="0" smtClean="0"/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pomáhající profesionálové</a:t>
            </a:r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klienti</a:t>
            </a:r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obecenstvo</a:t>
            </a:r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specialisti </a:t>
            </a:r>
            <a:r>
              <a:rPr lang="cs-CZ" sz="3600" dirty="0">
                <a:solidFill>
                  <a:schemeClr val="tx1"/>
                </a:solidFill>
              </a:rPr>
              <a:t>skupin s vysokým rizikem </a:t>
            </a:r>
            <a:r>
              <a:rPr lang="cs-CZ" sz="3600" dirty="0" smtClean="0">
                <a:solidFill>
                  <a:schemeClr val="tx1"/>
                </a:solidFill>
              </a:rPr>
              <a:t>libovůle</a:t>
            </a:r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odpovídající </a:t>
            </a:r>
            <a:r>
              <a:rPr lang="cs-CZ" sz="3600" dirty="0">
                <a:solidFill>
                  <a:schemeClr val="tx1"/>
                </a:solidFill>
              </a:rPr>
              <a:t>za reformy procedur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Jan Schlichtmann (</a:t>
            </a:r>
            <a:r>
              <a:rPr lang="cs-CZ" i="1" smtClean="0"/>
              <a:t>A civil action</a:t>
            </a:r>
            <a:r>
              <a:rPr lang="cs-CZ" smtClean="0"/>
              <a:t>)</a:t>
            </a:r>
          </a:p>
        </p:txBody>
      </p:sp>
      <p:sp>
        <p:nvSpPr>
          <p:cNvPr id="22530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3600" smtClean="0"/>
              <a:t>transformuje svůj postoj na justici jako na prostředek spravedlnosti  a mění svou strategii </a:t>
            </a:r>
          </a:p>
          <a:p>
            <a:endParaRPr lang="cs-CZ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3097212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Rita Harrison (</a:t>
            </a:r>
            <a:r>
              <a:rPr lang="cs-CZ" i="1" smtClean="0"/>
              <a:t>I am Sam</a:t>
            </a:r>
            <a:r>
              <a:rPr lang="cs-CZ" smtClean="0"/>
              <a:t>)</a:t>
            </a:r>
          </a:p>
        </p:txBody>
      </p:sp>
      <p:sp>
        <p:nvSpPr>
          <p:cNvPr id="2355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1288"/>
            <a:ext cx="4038600" cy="4714875"/>
          </a:xfrm>
        </p:spPr>
        <p:txBody>
          <a:bodyPr/>
          <a:lstStyle/>
          <a:p>
            <a:r>
              <a:rPr lang="cs-CZ" sz="4000" smtClean="0"/>
              <a:t>vypracuje jinou strategii  obhajoby práv a představu o rodičovské zodpovědnosti </a:t>
            </a:r>
          </a:p>
          <a:p>
            <a:endParaRPr lang="cs-CZ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1288"/>
            <a:ext cx="29241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088" y="115888"/>
            <a:ext cx="7772400" cy="168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Jakou cenu hradí profesionál za této proměny?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1628775"/>
            <a:ext cx="8280400" cy="46799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dirty="0" smtClean="0">
                <a:solidFill>
                  <a:schemeClr val="tx1"/>
                </a:solidFill>
              </a:rPr>
              <a:t>Akceptování </a:t>
            </a:r>
            <a:r>
              <a:rPr lang="cs-CZ" sz="4400" dirty="0">
                <a:solidFill>
                  <a:schemeClr val="tx1"/>
                </a:solidFill>
              </a:rPr>
              <a:t>jinými,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dirty="0" smtClean="0">
                <a:solidFill>
                  <a:schemeClr val="tx1"/>
                </a:solidFill>
              </a:rPr>
              <a:t>Podvod </a:t>
            </a:r>
            <a:r>
              <a:rPr lang="cs-CZ" sz="4400" dirty="0">
                <a:solidFill>
                  <a:schemeClr val="tx1"/>
                </a:solidFill>
              </a:rPr>
              <a:t>týmem, klientem, rodinou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dirty="0" smtClean="0">
                <a:solidFill>
                  <a:schemeClr val="tx1"/>
                </a:solidFill>
              </a:rPr>
              <a:t>Bohatství</a:t>
            </a:r>
            <a:r>
              <a:rPr lang="cs-CZ" sz="4400" dirty="0">
                <a:solidFill>
                  <a:schemeClr val="tx1"/>
                </a:solidFill>
              </a:rPr>
              <a:t>,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dirty="0" smtClean="0">
                <a:solidFill>
                  <a:schemeClr val="tx1"/>
                </a:solidFill>
              </a:rPr>
              <a:t>Obvyklý </a:t>
            </a:r>
            <a:r>
              <a:rPr lang="cs-CZ" sz="4400" dirty="0">
                <a:solidFill>
                  <a:schemeClr val="tx1"/>
                </a:solidFill>
              </a:rPr>
              <a:t>průběh života,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dirty="0" smtClean="0">
                <a:solidFill>
                  <a:schemeClr val="tx1"/>
                </a:solidFill>
              </a:rPr>
              <a:t>Porušování </a:t>
            </a:r>
            <a:r>
              <a:rPr lang="cs-CZ" sz="4400" dirty="0">
                <a:solidFill>
                  <a:schemeClr val="tx1"/>
                </a:solidFill>
              </a:rPr>
              <a:t>hranic komunikace a osobních hranic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116013" y="188913"/>
            <a:ext cx="7772400" cy="1470025"/>
          </a:xfrm>
        </p:spPr>
        <p:txBody>
          <a:bodyPr/>
          <a:lstStyle/>
          <a:p>
            <a:r>
              <a:rPr lang="cs-CZ" smtClean="0"/>
              <a:t>I am Sam, pozice advokáta </a:t>
            </a:r>
          </a:p>
        </p:txBody>
      </p:sp>
      <p:sp>
        <p:nvSpPr>
          <p:cNvPr id="25602" name="Podnadpis 2"/>
          <p:cNvSpPr>
            <a:spLocks noGrp="1"/>
          </p:cNvSpPr>
          <p:nvPr>
            <p:ph type="subTitle" idx="1"/>
          </p:nvPr>
        </p:nvSpPr>
        <p:spPr>
          <a:xfrm>
            <a:off x="755650" y="1989138"/>
            <a:ext cx="7848600" cy="4176712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Jakou představu o klientovi snaží vypracovat před soudem? Co je v této snaze riskantního?</a:t>
            </a:r>
          </a:p>
          <a:p>
            <a:pPr algn="just"/>
            <a:endParaRPr lang="cs-CZ" smtClean="0">
              <a:solidFill>
                <a:schemeClr val="tx1"/>
              </a:solidFill>
            </a:endParaRP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Co je základem obecné práce advokáta? Proč ten základ nefunguje v kauze Sama?  </a:t>
            </a:r>
          </a:p>
          <a:p>
            <a:pPr algn="just"/>
            <a:endParaRPr lang="cs-CZ" smtClean="0">
              <a:solidFill>
                <a:schemeClr val="tx1"/>
              </a:solidFill>
            </a:endParaRP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Jak to dopadlo?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cs-CZ" smtClean="0"/>
              <a:t>Proces proměny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2133600"/>
            <a:ext cx="7704137" cy="410368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Proč </a:t>
            </a:r>
            <a:r>
              <a:rPr lang="cs-CZ" dirty="0">
                <a:solidFill>
                  <a:schemeClr val="tx1"/>
                </a:solidFill>
              </a:rPr>
              <a:t>obhajoba Sama ničí praxe Rity? Jak ostatní (kolegové, klienti) ohodnotí snahu Rity pomoci Samovi, když je to osamělý nevlastní tatínek s mentálním postižením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Co se mění v chování Rity? Co je zdrojem změny jejího pohledu na situaci?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827088" y="188913"/>
            <a:ext cx="7772400" cy="1470025"/>
          </a:xfrm>
        </p:spPr>
        <p:txBody>
          <a:bodyPr/>
          <a:lstStyle/>
          <a:p>
            <a:r>
              <a:rPr lang="cs-CZ" b="1" smtClean="0"/>
              <a:t>Jak se změní nastavění</a:t>
            </a:r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650" y="1628775"/>
            <a:ext cx="7848600" cy="46799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>
                <a:solidFill>
                  <a:schemeClr val="tx1"/>
                </a:solidFill>
              </a:rPr>
              <a:t>Lidé mají sklon zjednodušit a nechtějí  přemyslit, proto profesionál vědí </a:t>
            </a:r>
            <a:r>
              <a:rPr lang="cs-CZ" sz="4000" dirty="0" smtClean="0">
                <a:solidFill>
                  <a:schemeClr val="tx1"/>
                </a:solidFill>
              </a:rPr>
              <a:t>lépe</a:t>
            </a:r>
            <a:r>
              <a:rPr lang="cs-CZ" sz="4000" dirty="0">
                <a:solidFill>
                  <a:schemeClr val="tx1"/>
                </a:solidFill>
              </a:rPr>
              <a:t>, co klienti potřebují 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>
                <a:solidFill>
                  <a:schemeClr val="tx1"/>
                </a:solidFill>
              </a:rPr>
              <a:t>Práce je základem </a:t>
            </a:r>
            <a:r>
              <a:rPr lang="cs-CZ" sz="4000" dirty="0" smtClean="0">
                <a:solidFill>
                  <a:schemeClr val="tx1"/>
                </a:solidFill>
              </a:rPr>
              <a:t>kariery </a:t>
            </a:r>
            <a:r>
              <a:rPr lang="cs-CZ" sz="4000" dirty="0">
                <a:solidFill>
                  <a:schemeClr val="tx1"/>
                </a:solidFill>
              </a:rPr>
              <a:t>směrem nahoru a úspěchu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>
                <a:solidFill>
                  <a:schemeClr val="tx1"/>
                </a:solidFill>
              </a:rPr>
              <a:t>Osobní úspěch je důležitější, než změna situace</a:t>
            </a:r>
            <a:r>
              <a:rPr lang="cs-CZ" dirty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r>
              <a:rPr lang="cs-CZ" smtClean="0"/>
              <a:t>Překonání klišé </a:t>
            </a:r>
          </a:p>
        </p:txBody>
      </p:sp>
      <p:sp>
        <p:nvSpPr>
          <p:cNvPr id="28674" name="Podnadpis 2"/>
          <p:cNvSpPr>
            <a:spLocks noGrp="1"/>
          </p:cNvSpPr>
          <p:nvPr>
            <p:ph type="subTitle" idx="1"/>
          </p:nvPr>
        </p:nvSpPr>
        <p:spPr>
          <a:xfrm>
            <a:off x="611188" y="1844675"/>
            <a:ext cx="8064500" cy="4032250"/>
          </a:xfrm>
        </p:spPr>
        <p:txBody>
          <a:bodyPr/>
          <a:lstStyle/>
          <a:p>
            <a:pPr algn="just"/>
            <a:r>
              <a:rPr lang="cs-CZ" sz="4000" smtClean="0">
                <a:solidFill>
                  <a:schemeClr val="tx1"/>
                </a:solidFill>
              </a:rPr>
              <a:t>Klišé </a:t>
            </a:r>
            <a:r>
              <a:rPr lang="cs-CZ" sz="4000" i="1" smtClean="0">
                <a:solidFill>
                  <a:schemeClr val="tx1"/>
                </a:solidFill>
              </a:rPr>
              <a:t>zlepšení osobnosti  </a:t>
            </a:r>
            <a:r>
              <a:rPr lang="cs-CZ" sz="4000" smtClean="0">
                <a:solidFill>
                  <a:schemeClr val="tx1"/>
                </a:solidFill>
              </a:rPr>
              <a:t>přestává být klišé, když ve filmu je očividní ukázka na tu odměnu, kterou má profesionál za zlepšení svého představení, a film začíná fungovat jako základ vědomé volby.</a:t>
            </a:r>
          </a:p>
          <a:p>
            <a:pPr algn="just"/>
            <a:endParaRPr 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Klišé revolučního přístupu ve filmech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7921625" cy="38893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>
                <a:solidFill>
                  <a:schemeClr val="tx1"/>
                </a:solidFill>
              </a:rPr>
              <a:t>Profesionál se začíná měnit svůj přístup jen náhodu, kvůli osudovému potkání oběti a emocionální reakci, ale co je zdrojem změn, proč se někdo z profesionálů mění, a někdo ne?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Citlivost a lítost?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36957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570163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8925" y="2449513"/>
            <a:ext cx="22193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223963"/>
          </a:xfrm>
        </p:spPr>
        <p:txBody>
          <a:bodyPr/>
          <a:lstStyle/>
          <a:p>
            <a:r>
              <a:rPr lang="cs-CZ" smtClean="0"/>
              <a:t>Srážka s nespravedlnosti 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31670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109788"/>
            <a:ext cx="1733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Cyklus řešení problému    </a:t>
            </a:r>
            <a:br>
              <a:rPr lang="cs-CZ" dirty="0"/>
            </a:br>
            <a:endParaRPr lang="cs-CZ" dirty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9200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Profile osobnosti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33525"/>
            <a:ext cx="3330575" cy="4703763"/>
          </a:xfrm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916113"/>
            <a:ext cx="3481388" cy="401478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Civil action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 smtClean="0"/>
              <a:t>osobni </a:t>
            </a:r>
            <a:r>
              <a:rPr lang="cs-CZ" sz="3200" dirty="0"/>
              <a:t>profile hlavní postavy: </a:t>
            </a:r>
            <a:endParaRPr lang="cs-CZ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/>
              <a:t>nepochází </a:t>
            </a:r>
            <a:r>
              <a:rPr lang="cs-CZ" sz="3200" dirty="0"/>
              <a:t>z vrstvy justiční smetanky, a kvůli tomu dostava dost urážek, </a:t>
            </a:r>
            <a:endParaRPr lang="cs-CZ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/>
              <a:t>má </a:t>
            </a:r>
            <a:r>
              <a:rPr lang="cs-CZ" sz="3200" dirty="0"/>
              <a:t>sklon k riskantním sázkám a hereckému chování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38941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cs-CZ" sz="4000" smtClean="0"/>
              <a:t>Když se pracovník všimne toho, 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1989138"/>
            <a:ext cx="8128000" cy="36496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Nemůže </a:t>
            </a:r>
            <a:r>
              <a:rPr lang="cs-CZ" dirty="0">
                <a:solidFill>
                  <a:schemeClr val="tx1"/>
                </a:solidFill>
              </a:rPr>
              <a:t>se soustředit na problému klienta – pravidla a trendy mají větší význam, proto chápání problémů klienta je fragmentární, stejné jako pomoc, kterou nabízí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8061325" cy="1470025"/>
          </a:xfrm>
        </p:spPr>
        <p:txBody>
          <a:bodyPr/>
          <a:lstStyle/>
          <a:p>
            <a:r>
              <a:rPr lang="cs-CZ" smtClean="0"/>
              <a:t>Když si pracovník všimne toho, že</a:t>
            </a:r>
          </a:p>
        </p:txBody>
      </p:sp>
      <p:sp>
        <p:nvSpPr>
          <p:cNvPr id="35842" name="Podnadpis 2"/>
          <p:cNvSpPr>
            <a:spLocks noGrp="1"/>
          </p:cNvSpPr>
          <p:nvPr>
            <p:ph type="subTitle" idx="1"/>
          </p:nvPr>
        </p:nvSpPr>
        <p:spPr>
          <a:xfrm>
            <a:off x="395288" y="2060575"/>
            <a:ext cx="7993062" cy="4032250"/>
          </a:xfrm>
        </p:spPr>
        <p:txBody>
          <a:bodyPr/>
          <a:lstStyle/>
          <a:p>
            <a:pPr algn="just"/>
            <a:r>
              <a:rPr lang="cs-CZ" sz="4000" smtClean="0">
                <a:solidFill>
                  <a:schemeClr val="tx1"/>
                </a:solidFill>
              </a:rPr>
              <a:t>Financování služeb se strany majetných má důsledkem nemožnost rozhodovat proti zájmům donoru, a proto se pracovník všímá problému s pohledu donora, a ne klienta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8204200" cy="1470025"/>
          </a:xfrm>
        </p:spPr>
        <p:txBody>
          <a:bodyPr/>
          <a:lstStyle/>
          <a:p>
            <a:r>
              <a:rPr lang="cs-CZ" smtClean="0"/>
              <a:t>Když si pracovník všimne toho, že</a:t>
            </a:r>
          </a:p>
        </p:txBody>
      </p:sp>
      <p:sp>
        <p:nvSpPr>
          <p:cNvPr id="36866" name="Podnadpis 2"/>
          <p:cNvSpPr>
            <a:spLocks noGrp="1"/>
          </p:cNvSpPr>
          <p:nvPr>
            <p:ph type="subTitle" idx="1"/>
          </p:nvPr>
        </p:nvSpPr>
        <p:spPr>
          <a:xfrm>
            <a:off x="684213" y="2349500"/>
            <a:ext cx="7632700" cy="3289300"/>
          </a:xfrm>
        </p:spPr>
        <p:txBody>
          <a:bodyPr/>
          <a:lstStyle/>
          <a:p>
            <a:pPr algn="just"/>
            <a:r>
              <a:rPr lang="cs-CZ" sz="4400" smtClean="0">
                <a:solidFill>
                  <a:schemeClr val="tx1"/>
                </a:solidFill>
              </a:rPr>
              <a:t>Hierarchie v fungování služeb překáže rychlému vyřešování problému  </a:t>
            </a:r>
          </a:p>
          <a:p>
            <a:pPr algn="just"/>
            <a:endParaRPr lang="cs-CZ" sz="4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348663" cy="1470025"/>
          </a:xfrm>
        </p:spPr>
        <p:txBody>
          <a:bodyPr/>
          <a:lstStyle/>
          <a:p>
            <a:r>
              <a:rPr lang="cs-CZ" smtClean="0"/>
              <a:t>Když si pracovník všimne toho, 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088" y="2060575"/>
            <a:ext cx="6945312" cy="37449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Rozhodující komise se sestává z těch, kdo dává prostředky, a ne těch, kdo potřebuje pomoci, a to je hlavním zdrojem omezeni participace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132762" cy="1470025"/>
          </a:xfrm>
        </p:spPr>
        <p:txBody>
          <a:bodyPr/>
          <a:lstStyle/>
          <a:p>
            <a:r>
              <a:rPr lang="cs-CZ" smtClean="0"/>
              <a:t>Když si pracovník všimne toho, že</a:t>
            </a:r>
          </a:p>
        </p:txBody>
      </p:sp>
      <p:sp>
        <p:nvSpPr>
          <p:cNvPr id="38914" name="Podnadpis 2"/>
          <p:cNvSpPr>
            <a:spLocks noGrp="1"/>
          </p:cNvSpPr>
          <p:nvPr>
            <p:ph type="subTitle" idx="1"/>
          </p:nvPr>
        </p:nvSpPr>
        <p:spPr>
          <a:xfrm>
            <a:off x="827088" y="2060575"/>
            <a:ext cx="7561262" cy="4176713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Status, příjem a jiné benefity práce v službě se proměňují pracovníka v toho, kdo udržuje status quo,   i když situace vyžaduje změny a zasahování do vrcholu uspořádání veřejného života </a:t>
            </a:r>
          </a:p>
          <a:p>
            <a:r>
              <a:rPr lang="cs-CZ" b="1" smtClean="0">
                <a:solidFill>
                  <a:schemeClr val="tx1"/>
                </a:solidFill>
              </a:rPr>
              <a:t>Rozhodné uplatňovat revoluční přístup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r>
              <a:rPr lang="cs-CZ" smtClean="0"/>
              <a:t>Závěr k praxi s expertem </a:t>
            </a:r>
          </a:p>
        </p:txBody>
      </p:sp>
      <p:sp>
        <p:nvSpPr>
          <p:cNvPr id="39938" name="Podnadpis 2"/>
          <p:cNvSpPr>
            <a:spLocks noGrp="1"/>
          </p:cNvSpPr>
          <p:nvPr>
            <p:ph type="subTitle" idx="1"/>
          </p:nvPr>
        </p:nvSpPr>
        <p:spPr>
          <a:xfrm>
            <a:off x="323850" y="1557338"/>
            <a:ext cx="8064500" cy="4608512"/>
          </a:xfrm>
        </p:spPr>
        <p:txBody>
          <a:bodyPr/>
          <a:lstStyle/>
          <a:p>
            <a:pPr algn="just"/>
            <a:r>
              <a:rPr lang="cs-CZ" smtClean="0">
                <a:solidFill>
                  <a:schemeClr val="tx1"/>
                </a:solidFill>
              </a:rPr>
              <a:t>Představa o klientovi, a o tom, jak si všímají klienta a jeho problémy jiní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Profesionální „Já“ a systém cílů 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Přepracování předchozího pohledu (malo kdo přichází k revolučnímu přístupu od začátku kariery,  ale po zkušenostech a zklamáních v jiných přístupech 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Prevence libovůle 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Ztotožňování správnosti, autority a moci</a:t>
            </a:r>
          </a:p>
          <a:p>
            <a:r>
              <a:rPr lang="cs-CZ" smtClean="0"/>
              <a:t>Formalizace kritérií správností</a:t>
            </a:r>
          </a:p>
          <a:p>
            <a:r>
              <a:rPr lang="cs-CZ" smtClean="0"/>
              <a:t>Manipulace ideje nebezpečnosti 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557338"/>
            <a:ext cx="30241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ctrTitle" idx="4294967295"/>
          </p:nvPr>
        </p:nvSpPr>
        <p:spPr>
          <a:xfrm>
            <a:off x="827088" y="476250"/>
            <a:ext cx="7772400" cy="1470025"/>
          </a:xfrm>
        </p:spPr>
        <p:txBody>
          <a:bodyPr/>
          <a:lstStyle/>
          <a:p>
            <a:r>
              <a:rPr lang="cs-CZ" smtClean="0"/>
              <a:t>Práce s obětí </a:t>
            </a:r>
            <a:br>
              <a:rPr lang="cs-CZ" smtClean="0"/>
            </a:br>
            <a:r>
              <a:rPr lang="cs-CZ" smtClean="0"/>
              <a:t>institucionálního zneužívání 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539750" y="1916113"/>
            <a:ext cx="4248150" cy="439261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cs-CZ" sz="3600" smtClean="0"/>
              <a:t>Cíle: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cs-CZ" sz="3600" smtClean="0"/>
              <a:t>Katarse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cs-CZ" sz="3600" smtClean="0"/>
              <a:t>Odvaha získat spravedlnost 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cs-CZ" sz="3600" smtClean="0"/>
              <a:t>Definování situace jako porušování práv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cs-CZ" sz="3600" smtClean="0"/>
              <a:t>Zkultivování představ o standardech </a:t>
            </a:r>
          </a:p>
        </p:txBody>
      </p:sp>
      <p:pic>
        <p:nvPicPr>
          <p:cNvPr id="45061" name="Picture 5" descr="in-the-name-of-the-fath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492375"/>
            <a:ext cx="3457575" cy="237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Postavení problému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288" y="1773238"/>
            <a:ext cx="4040187" cy="935037"/>
          </a:xfrm>
        </p:spPr>
        <p:txBody>
          <a:bodyPr/>
          <a:lstStyle/>
          <a:p>
            <a:r>
              <a:rPr lang="cs-CZ" sz="3600" smtClean="0"/>
              <a:t>menšina - většina </a:t>
            </a:r>
          </a:p>
          <a:p>
            <a:endParaRPr lang="cs-CZ" smtClean="0"/>
          </a:p>
        </p:txBody>
      </p:sp>
      <p:sp>
        <p:nvSpPr>
          <p:cNvPr id="15363" name="Zástupný symbol pro obsah 3"/>
          <p:cNvSpPr>
            <a:spLocks noGrp="1"/>
          </p:cNvSpPr>
          <p:nvPr>
            <p:ph sz="half" idx="2"/>
          </p:nvPr>
        </p:nvSpPr>
        <p:spPr>
          <a:xfrm>
            <a:off x="395288" y="2349500"/>
            <a:ext cx="4040187" cy="3816350"/>
          </a:xfrm>
        </p:spPr>
        <p:txBody>
          <a:bodyPr/>
          <a:lstStyle/>
          <a:p>
            <a:r>
              <a:rPr lang="cs-CZ" sz="3600" smtClean="0"/>
              <a:t>Věk</a:t>
            </a:r>
          </a:p>
          <a:p>
            <a:r>
              <a:rPr lang="cs-CZ" sz="3600" smtClean="0"/>
              <a:t>Pohlaví </a:t>
            </a:r>
          </a:p>
          <a:p>
            <a:r>
              <a:rPr lang="cs-CZ" sz="3600" smtClean="0"/>
              <a:t>Etnická skupina</a:t>
            </a:r>
          </a:p>
          <a:p>
            <a:r>
              <a:rPr lang="cs-CZ" sz="3600" smtClean="0"/>
              <a:t>Stav zdrávi  a vývoje </a:t>
            </a:r>
          </a:p>
          <a:p>
            <a:r>
              <a:rPr lang="cs-CZ" sz="3600" smtClean="0"/>
              <a:t>Sexualita </a:t>
            </a:r>
          </a:p>
          <a:p>
            <a:endParaRPr lang="cs-CZ" sz="3600" smtClean="0"/>
          </a:p>
        </p:txBody>
      </p:sp>
      <p:sp>
        <p:nvSpPr>
          <p:cNvPr id="15364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16463" y="1628775"/>
            <a:ext cx="4041775" cy="639763"/>
          </a:xfrm>
        </p:spPr>
        <p:txBody>
          <a:bodyPr/>
          <a:lstStyle/>
          <a:p>
            <a:r>
              <a:rPr lang="cs-CZ" sz="3600" smtClean="0"/>
              <a:t>majetní - nemajetní</a:t>
            </a:r>
          </a:p>
        </p:txBody>
      </p:sp>
      <p:sp>
        <p:nvSpPr>
          <p:cNvPr id="15365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20938"/>
            <a:ext cx="4041775" cy="3705225"/>
          </a:xfrm>
        </p:spPr>
        <p:txBody>
          <a:bodyPr/>
          <a:lstStyle/>
          <a:p>
            <a:r>
              <a:rPr lang="cs-CZ" sz="3600" smtClean="0"/>
              <a:t>Moc</a:t>
            </a:r>
          </a:p>
          <a:p>
            <a:r>
              <a:rPr lang="cs-CZ" sz="3600" smtClean="0"/>
              <a:t>Korporace </a:t>
            </a:r>
          </a:p>
          <a:p>
            <a:r>
              <a:rPr lang="cs-CZ" sz="3600" smtClean="0"/>
              <a:t>Bohatí lide</a:t>
            </a:r>
          </a:p>
          <a:p>
            <a:r>
              <a:rPr lang="cs-CZ" sz="3600" smtClean="0"/>
              <a:t>Elita</a:t>
            </a:r>
          </a:p>
          <a:p>
            <a:r>
              <a:rPr lang="cs-CZ" sz="3600" smtClean="0"/>
              <a:t>Experti 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Domácí úkol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Zvolte JEDEN z úkolu 1 či 2, a vypracujte plán cvičení, nebo pro lidé, kteří jsou potenciální porušitelé práv (úkol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1) a nebo obětí (úkol 2)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Domácí </a:t>
            </a:r>
            <a:r>
              <a:rPr lang="cs-CZ" smtClean="0"/>
              <a:t>Úkol </a:t>
            </a:r>
            <a:r>
              <a:rPr lang="cs-CZ" smtClean="0">
                <a:latin typeface="Arial" charset="0"/>
              </a:rPr>
              <a:t>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650" y="2205038"/>
            <a:ext cx="7704138" cy="3960812"/>
          </a:xfrm>
        </p:spPr>
        <p:txBody>
          <a:bodyPr>
            <a:normAutofit/>
          </a:bodyPr>
          <a:lstStyle/>
          <a:p>
            <a:pPr algn="l"/>
            <a:r>
              <a:rPr lang="cs-CZ" smtClean="0">
                <a:solidFill>
                  <a:schemeClr val="tx1"/>
                </a:solidFill>
                <a:latin typeface="Arial" charset="0"/>
              </a:rPr>
              <a:t>Podívejte se na úryvek z filmu </a:t>
            </a:r>
            <a:r>
              <a:rPr lang="cs-CZ" i="1" smtClean="0">
                <a:solidFill>
                  <a:schemeClr val="tx1"/>
                </a:solidFill>
                <a:latin typeface="Arial" charset="0"/>
              </a:rPr>
              <a:t>A few good men </a:t>
            </a:r>
            <a:r>
              <a:rPr lang="cs-CZ" sz="1600" smtClean="0">
                <a:solidFill>
                  <a:schemeClr val="tx1"/>
                </a:solidFill>
                <a:hlinkClick r:id="rId2"/>
              </a:rPr>
              <a:t>http://www.youtube.com/watch?v=t7EksvnO9hI</a:t>
            </a:r>
            <a:endParaRPr lang="cs-CZ" sz="1600" smtClean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cs-CZ" sz="3600" smtClean="0">
                <a:solidFill>
                  <a:schemeClr val="tx1"/>
                </a:solidFill>
                <a:latin typeface="Arial" charset="0"/>
              </a:rPr>
              <a:t>A pokuste se vypracovat představu, jaké cvičení na zaklade tohoto úryvku můžete vypracovat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223963"/>
          </a:xfrm>
        </p:spPr>
        <p:txBody>
          <a:bodyPr/>
          <a:lstStyle/>
          <a:p>
            <a:r>
              <a:rPr lang="cs-CZ" sz="4000" smtClean="0"/>
              <a:t>Otázky</a:t>
            </a:r>
            <a:r>
              <a:rPr lang="cs-CZ" sz="4000" smtClean="0">
                <a:latin typeface="Arial" charset="0"/>
              </a:rPr>
              <a:t> k úryvku z filmu </a:t>
            </a:r>
            <a:br>
              <a:rPr lang="cs-CZ" sz="4000" smtClean="0">
                <a:latin typeface="Arial" charset="0"/>
              </a:rPr>
            </a:br>
            <a:r>
              <a:rPr lang="cs-CZ" sz="4000" i="1" smtClean="0">
                <a:latin typeface="Arial" charset="0"/>
              </a:rPr>
              <a:t>A few good men</a:t>
            </a:r>
            <a:r>
              <a:rPr lang="cs-CZ" sz="4000" smtClean="0"/>
              <a:t> </a:t>
            </a:r>
          </a:p>
        </p:txBody>
      </p:sp>
      <p:sp>
        <p:nvSpPr>
          <p:cNvPr id="43010" name="Podnadpis 2"/>
          <p:cNvSpPr>
            <a:spLocks noGrp="1"/>
          </p:cNvSpPr>
          <p:nvPr>
            <p:ph type="subTitle" idx="1"/>
          </p:nvPr>
        </p:nvSpPr>
        <p:spPr>
          <a:xfrm>
            <a:off x="395288" y="1412875"/>
            <a:ext cx="8424862" cy="4679950"/>
          </a:xfrm>
        </p:spPr>
        <p:txBody>
          <a:bodyPr/>
          <a:lstStyle/>
          <a:p>
            <a:pPr algn="just"/>
            <a:r>
              <a:rPr lang="cs-CZ" sz="3600" smtClean="0">
                <a:solidFill>
                  <a:schemeClr val="tx1"/>
                </a:solidFill>
              </a:rPr>
              <a:t>Kdybyste vypracovali školeni na prevenci libovůle, z koho by se sestávala cílová skupina?</a:t>
            </a:r>
          </a:p>
          <a:p>
            <a:pPr algn="just"/>
            <a:r>
              <a:rPr lang="cs-CZ" sz="3600" smtClean="0">
                <a:solidFill>
                  <a:schemeClr val="tx1"/>
                </a:solidFill>
              </a:rPr>
              <a:t>Jaké byste otázky pro vnímavější sledování úryvku položili?</a:t>
            </a:r>
          </a:p>
          <a:p>
            <a:pPr algn="just"/>
            <a:r>
              <a:rPr lang="cs-CZ" sz="3600" smtClean="0">
                <a:solidFill>
                  <a:schemeClr val="tx1"/>
                </a:solidFill>
              </a:rPr>
              <a:t>Na jakou diskuzi a resistenci musíte být připraveny?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ctrTitle" idx="4294967295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Domácí úkol 2 </a:t>
            </a:r>
            <a:br>
              <a:rPr lang="cs-CZ" smtClean="0">
                <a:latin typeface="Arial" charset="0"/>
              </a:rPr>
            </a:br>
            <a:r>
              <a:rPr lang="cs-CZ" smtClean="0"/>
              <a:t>In the name of the father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900113" y="1844675"/>
            <a:ext cx="7343775" cy="42481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cs-CZ" u="sng" smtClean="0">
                <a:solidFill>
                  <a:srgbClr val="898989"/>
                </a:solidFill>
                <a:latin typeface="Arial" charset="0"/>
              </a:rPr>
              <a:t>Podivejte se na úryvek z filmu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cs-CZ" u="sng" smtClean="0">
                <a:solidFill>
                  <a:srgbClr val="898989"/>
                </a:solidFill>
                <a:latin typeface="Arial" charset="0"/>
              </a:rPr>
              <a:t>In the name of the father </a:t>
            </a:r>
            <a:r>
              <a:rPr lang="cs-CZ" sz="1000" u="sng" smtClean="0">
                <a:latin typeface="Arial" charset="0"/>
              </a:rPr>
              <a:t>http://www.youtube.com/watch?v=RgUWn0gVpq0</a:t>
            </a:r>
            <a:endParaRPr lang="cs-CZ" sz="1000" smtClean="0">
              <a:solidFill>
                <a:srgbClr val="898989"/>
              </a:solidFill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cs-CZ" sz="10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cs-CZ" sz="3600" smtClean="0">
                <a:latin typeface="Arial" charset="0"/>
              </a:rPr>
              <a:t>A pokuste se vypracovat představu, jaké cvičení na zaklade tohoto úryvku můžete vypracovat 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cs-CZ" smtClean="0">
              <a:solidFill>
                <a:srgbClr val="898989"/>
              </a:solidFill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cs-CZ" smtClean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</a:rPr>
              <a:t>Otázky k úryvku z filmu</a:t>
            </a:r>
            <a:br>
              <a:rPr lang="cs-CZ" sz="4000" smtClean="0">
                <a:latin typeface="Arial" charset="0"/>
              </a:rPr>
            </a:br>
            <a:r>
              <a:rPr lang="cs-CZ" sz="4000" i="1" smtClean="0">
                <a:latin typeface="Arial" charset="0"/>
              </a:rPr>
              <a:t>In the name of the father</a:t>
            </a:r>
            <a:r>
              <a:rPr lang="cs-CZ" sz="4000" smtClean="0">
                <a:latin typeface="Arial" charset="0"/>
              </a:rPr>
              <a:t> 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Co je terapeutickým účinkem v chováni advokátky? Jaká slova a porovnání „leči“ a od čeho?</a:t>
            </a:r>
          </a:p>
          <a:p>
            <a:r>
              <a:rPr lang="cs-CZ" smtClean="0">
                <a:latin typeface="Arial" charset="0"/>
              </a:rPr>
              <a:t>Z čeho se skládá bečivá látka revolučního přístupu?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r>
              <a:rPr lang="cs-CZ" smtClean="0"/>
              <a:t>Řetěz nespravedlnosti </a:t>
            </a:r>
          </a:p>
        </p:txBody>
      </p:sp>
      <p:sp>
        <p:nvSpPr>
          <p:cNvPr id="16386" name="Podnadpis 2"/>
          <p:cNvSpPr>
            <a:spLocks noGrp="1"/>
          </p:cNvSpPr>
          <p:nvPr>
            <p:ph type="subTitle" idx="1"/>
          </p:nvPr>
        </p:nvSpPr>
        <p:spPr>
          <a:xfrm>
            <a:off x="900113" y="1700213"/>
            <a:ext cx="7416800" cy="4608512"/>
          </a:xfrm>
        </p:spPr>
        <p:txBody>
          <a:bodyPr/>
          <a:lstStyle/>
          <a:p>
            <a:pPr algn="just"/>
            <a:r>
              <a:rPr lang="cs-CZ" sz="4400" smtClean="0">
                <a:solidFill>
                  <a:schemeClr val="tx1"/>
                </a:solidFill>
              </a:rPr>
              <a:t>Čin  nespravedlnosti nemůže zůstat odděleným, ale způsobe kontinuitu nespravedlností  </a:t>
            </a:r>
          </a:p>
          <a:p>
            <a:endParaRPr lang="cs-CZ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kill</a:t>
            </a:r>
            <a:r>
              <a:rPr lang="cs-CZ" dirty="0" smtClean="0"/>
              <a:t> </a:t>
            </a:r>
            <a:r>
              <a:rPr lang="cs-CZ" b="1" dirty="0" smtClean="0"/>
              <a:t>Čas </a:t>
            </a:r>
            <a:r>
              <a:rPr lang="cs-CZ" b="1" dirty="0"/>
              <a:t>zabíjet </a:t>
            </a:r>
            <a:r>
              <a:rPr lang="cs-CZ" b="1" dirty="0" smtClean="0"/>
              <a:t>1996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cs-CZ" smtClean="0"/>
              <a:t>Nevšímání Afroameričan  jako lidi </a:t>
            </a:r>
          </a:p>
          <a:p>
            <a:r>
              <a:rPr lang="cs-CZ" smtClean="0"/>
              <a:t>Znásilnění dítěte</a:t>
            </a:r>
          </a:p>
          <a:p>
            <a:r>
              <a:rPr lang="cs-CZ" smtClean="0"/>
              <a:t>Soud neodsoudil k vezeni</a:t>
            </a:r>
          </a:p>
          <a:p>
            <a:r>
              <a:rPr lang="cs-CZ" smtClean="0"/>
              <a:t>Pomsta se strany tatínka </a:t>
            </a:r>
          </a:p>
          <a:p>
            <a:r>
              <a:rPr lang="cs-CZ" smtClean="0"/>
              <a:t>Omezení obhajoby otce </a:t>
            </a:r>
          </a:p>
          <a:p>
            <a:r>
              <a:rPr lang="cs-CZ" smtClean="0"/>
              <a:t>Vyhrůžky advokátovi a jeho rodině </a:t>
            </a:r>
          </a:p>
          <a:p>
            <a:r>
              <a:rPr lang="cs-CZ" smtClean="0"/>
              <a:t>…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628775"/>
            <a:ext cx="3168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r>
              <a:rPr lang="cs-CZ" smtClean="0"/>
              <a:t>Otázky k úryvku z filmu </a:t>
            </a:r>
            <a:br>
              <a:rPr lang="cs-CZ" smtClean="0"/>
            </a:br>
            <a:r>
              <a:rPr lang="cs-CZ" i="1" smtClean="0"/>
              <a:t>Time to kill </a:t>
            </a:r>
          </a:p>
        </p:txBody>
      </p:sp>
      <p:sp>
        <p:nvSpPr>
          <p:cNvPr id="18434" name="Podnadpis 2"/>
          <p:cNvSpPr>
            <a:spLocks noGrp="1"/>
          </p:cNvSpPr>
          <p:nvPr>
            <p:ph type="subTitle" idx="1"/>
          </p:nvPr>
        </p:nvSpPr>
        <p:spPr>
          <a:xfrm>
            <a:off x="755650" y="1557338"/>
            <a:ext cx="7632700" cy="4895850"/>
          </a:xfrm>
        </p:spPr>
        <p:txBody>
          <a:bodyPr/>
          <a:lstStyle/>
          <a:p>
            <a:pPr algn="just"/>
            <a:r>
              <a:rPr lang="cs-CZ" sz="900" smtClean="0">
                <a:solidFill>
                  <a:schemeClr val="tx1"/>
                </a:solidFill>
                <a:hlinkClick r:id="rId2"/>
              </a:rPr>
              <a:t>http://www.youtube.com/watch?v=ktGSct-_HH4&amp;feature=related</a:t>
            </a:r>
            <a:r>
              <a:rPr lang="cs-CZ" sz="90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cs-CZ" sz="900" smtClean="0">
                <a:solidFill>
                  <a:schemeClr val="tx1"/>
                </a:solidFill>
                <a:hlinkClick r:id="rId3"/>
              </a:rPr>
              <a:t>http://www.youtube.com/watch?v=jJS6UvnTPzw&amp;feature=endscreen&amp;NR=1</a:t>
            </a:r>
            <a:endParaRPr lang="cs-CZ" sz="900" smtClean="0">
              <a:solidFill>
                <a:schemeClr val="tx1"/>
              </a:solidFill>
            </a:endParaRP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Podařilo advokátovi ten řetěz nespravedlnosti roztrhat?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Na jaké částí řetěze byla zaměřena jeho řeč?</a:t>
            </a:r>
          </a:p>
          <a:p>
            <a:pPr algn="just"/>
            <a:r>
              <a:rPr lang="cs-CZ" smtClean="0">
                <a:solidFill>
                  <a:schemeClr val="tx1"/>
                </a:solidFill>
              </a:rPr>
              <a:t>Jak popisuje čin násilníků, přes jaké koncepty?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655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Kdo je profesionál, který háje práva, jak se ho všímají oběti?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088" y="1628775"/>
            <a:ext cx="7416800" cy="45370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Tři pohledy na pomáhající práci (</a:t>
            </a:r>
            <a:r>
              <a:rPr lang="cs-CZ" b="1" dirty="0" err="1">
                <a:solidFill>
                  <a:schemeClr val="tx1"/>
                </a:solidFill>
              </a:rPr>
              <a:t>Rojek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McIntyre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/>
                </a:solidFill>
              </a:rPr>
              <a:t>Představuje menšiny a nemajetní a snaží se dosáhnout spravedlnosti </a:t>
            </a:r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/>
                </a:solidFill>
              </a:rPr>
              <a:t>Představuje většinu a majetní a uplatní sociální kontrolu </a:t>
            </a:r>
          </a:p>
          <a:p>
            <a:pPr marL="571500" indent="-5715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/>
                </a:solidFill>
              </a:rPr>
              <a:t>Muže se zvolit mezi těmito přístupy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Klišé revolučního přístupu ve filmech </a:t>
            </a:r>
            <a:br>
              <a:rPr lang="cs-CZ" dirty="0"/>
            </a:br>
            <a:endParaRPr lang="cs-CZ" dirty="0"/>
          </a:p>
        </p:txBody>
      </p:sp>
      <p:sp>
        <p:nvSpPr>
          <p:cNvPr id="20482" name="Podnadpis 2"/>
          <p:cNvSpPr>
            <a:spLocks noGrp="1"/>
          </p:cNvSpPr>
          <p:nvPr>
            <p:ph type="subTitle" idx="1"/>
          </p:nvPr>
        </p:nvSpPr>
        <p:spPr>
          <a:xfrm>
            <a:off x="684213" y="1484313"/>
            <a:ext cx="7704137" cy="3960812"/>
          </a:xfrm>
        </p:spPr>
        <p:txBody>
          <a:bodyPr/>
          <a:lstStyle/>
          <a:p>
            <a:pPr algn="just"/>
            <a:r>
              <a:rPr lang="cs-CZ" sz="4400" smtClean="0">
                <a:solidFill>
                  <a:schemeClr val="tx1"/>
                </a:solidFill>
              </a:rPr>
              <a:t>Profesionál se promění z nositele pohledu většiny a nebo majetných na šiřitele představy, která podporuje menšiny (nemajetné) </a:t>
            </a:r>
          </a:p>
          <a:p>
            <a:pPr algn="just"/>
            <a:endParaRPr 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Joe Miller (</a:t>
            </a:r>
            <a:r>
              <a:rPr lang="cs-CZ" i="1" smtClean="0"/>
              <a:t>Philadelphia</a:t>
            </a:r>
            <a:r>
              <a:rPr lang="cs-CZ" smtClean="0"/>
              <a:t>) </a:t>
            </a:r>
          </a:p>
        </p:txBody>
      </p:sp>
      <p:sp>
        <p:nvSpPr>
          <p:cNvPr id="21506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4000" smtClean="0"/>
              <a:t>mění svůj pohled na homosexualitu, z fobie do akceptování 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38163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839</Words>
  <Application>Microsoft Office PowerPoint</Application>
  <PresentationFormat>On-screen Show (4:3)</PresentationFormat>
  <Paragraphs>125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Calibri</vt:lpstr>
      <vt:lpstr>Arial</vt:lpstr>
      <vt:lpstr>Motiv sady Office</vt:lpstr>
      <vt:lpstr>Seminář 6 Revoluční přístup v praxi </vt:lpstr>
      <vt:lpstr>Cyklus řešení problému     </vt:lpstr>
      <vt:lpstr>Postavení problému</vt:lpstr>
      <vt:lpstr>Řetěz nespravedlnosti </vt:lpstr>
      <vt:lpstr> Time to kill Čas zabíjet 1996</vt:lpstr>
      <vt:lpstr>Otázky k úryvku z filmu  Time to kill </vt:lpstr>
      <vt:lpstr>Kdo je profesionál, který háje práva, jak se ho všímají oběti?  </vt:lpstr>
      <vt:lpstr>Klišé revolučního přístupu ve filmech  </vt:lpstr>
      <vt:lpstr>Joe Miller (Philadelphia) </vt:lpstr>
      <vt:lpstr>Jan Schlichtmann (A civil action)</vt:lpstr>
      <vt:lpstr>Rita Harrison (I am Sam)</vt:lpstr>
      <vt:lpstr>Jakou cenu hradí profesionál za této proměny?  </vt:lpstr>
      <vt:lpstr>I am Sam, pozice advokáta </vt:lpstr>
      <vt:lpstr>Proces proměny </vt:lpstr>
      <vt:lpstr>Jak se změní nastavění</vt:lpstr>
      <vt:lpstr>Překonání klišé </vt:lpstr>
      <vt:lpstr>Klišé revolučního přístupu ve filmech  </vt:lpstr>
      <vt:lpstr>Citlivost a lítost?</vt:lpstr>
      <vt:lpstr>Srážka s nespravedlnosti </vt:lpstr>
      <vt:lpstr>Profile osobnosti </vt:lpstr>
      <vt:lpstr>Civil action </vt:lpstr>
      <vt:lpstr>Když se pracovník všimne toho, že</vt:lpstr>
      <vt:lpstr>Když si pracovník všimne toho, že</vt:lpstr>
      <vt:lpstr>Když si pracovník všimne toho, že</vt:lpstr>
      <vt:lpstr>Když si pracovník všimne toho, že</vt:lpstr>
      <vt:lpstr>Když si pracovník všimne toho, že</vt:lpstr>
      <vt:lpstr>Závěr k praxi s expertem </vt:lpstr>
      <vt:lpstr>Prevence libovůle </vt:lpstr>
      <vt:lpstr>Práce s obětí  institucionálního zneužívání </vt:lpstr>
      <vt:lpstr>Domácí úkol</vt:lpstr>
      <vt:lpstr>Domácí Úkol 1</vt:lpstr>
      <vt:lpstr>Otázky k úryvku z filmu  A few good men </vt:lpstr>
      <vt:lpstr>Domácí úkol 2  In the name of the father</vt:lpstr>
      <vt:lpstr>Otázky k úryvku z filmu In the name of the father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Revoluční přístup v praxi</dc:title>
  <dc:creator>makro</dc:creator>
  <cp:lastModifiedBy>Victoria Schmidt</cp:lastModifiedBy>
  <cp:revision>85</cp:revision>
  <dcterms:created xsi:type="dcterms:W3CDTF">2011-10-23T07:51:27Z</dcterms:created>
  <dcterms:modified xsi:type="dcterms:W3CDTF">2012-10-29T13:46:32Z</dcterms:modified>
</cp:coreProperties>
</file>