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1" r:id="rId3"/>
    <p:sldId id="279" r:id="rId4"/>
    <p:sldId id="281" r:id="rId5"/>
    <p:sldId id="286" r:id="rId6"/>
    <p:sldId id="356" r:id="rId7"/>
    <p:sldId id="295" r:id="rId8"/>
    <p:sldId id="287" r:id="rId9"/>
    <p:sldId id="289" r:id="rId10"/>
    <p:sldId id="288" r:id="rId11"/>
    <p:sldId id="290" r:id="rId12"/>
    <p:sldId id="354" r:id="rId13"/>
    <p:sldId id="355" r:id="rId14"/>
    <p:sldId id="291" r:id="rId15"/>
    <p:sldId id="292" r:id="rId16"/>
    <p:sldId id="297" r:id="rId17"/>
    <p:sldId id="298" r:id="rId18"/>
    <p:sldId id="301" r:id="rId19"/>
    <p:sldId id="302" r:id="rId20"/>
    <p:sldId id="303" r:id="rId21"/>
    <p:sldId id="304" r:id="rId22"/>
    <p:sldId id="307" r:id="rId23"/>
    <p:sldId id="305" r:id="rId24"/>
    <p:sldId id="309" r:id="rId25"/>
    <p:sldId id="324" r:id="rId26"/>
    <p:sldId id="350" r:id="rId27"/>
    <p:sldId id="270" r:id="rId28"/>
    <p:sldId id="272" r:id="rId29"/>
    <p:sldId id="273" r:id="rId30"/>
    <p:sldId id="274" r:id="rId31"/>
    <p:sldId id="306" r:id="rId32"/>
    <p:sldId id="308"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49" r:id="rId48"/>
    <p:sldId id="348" r:id="rId49"/>
    <p:sldId id="325" r:id="rId50"/>
    <p:sldId id="326" r:id="rId51"/>
    <p:sldId id="327" r:id="rId52"/>
    <p:sldId id="328" r:id="rId53"/>
    <p:sldId id="329" r:id="rId54"/>
    <p:sldId id="330" r:id="rId55"/>
    <p:sldId id="331" r:id="rId56"/>
    <p:sldId id="332" r:id="rId57"/>
    <p:sldId id="333" r:id="rId58"/>
    <p:sldId id="334" r:id="rId59"/>
    <p:sldId id="335" r:id="rId60"/>
    <p:sldId id="336" r:id="rId61"/>
    <p:sldId id="337" r:id="rId62"/>
    <p:sldId id="338" r:id="rId63"/>
    <p:sldId id="339" r:id="rId64"/>
    <p:sldId id="352" r:id="rId65"/>
    <p:sldId id="345" r:id="rId66"/>
    <p:sldId id="346" r:id="rId67"/>
    <p:sldId id="347" r:id="rId68"/>
    <p:sldId id="353" r:id="rId69"/>
  </p:sldIdLst>
  <p:sldSz cx="9144000" cy="6858000" type="screen4x3"/>
  <p:notesSz cx="6797675" cy="9926638"/>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3" d="100"/>
          <a:sy n="113" d="100"/>
        </p:scale>
        <p:origin x="-1032"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pPr>
              <a:defRPr/>
            </a:pPr>
            <a:fld id="{EF18371E-DFE1-45B9-83D2-0F5E26C759A5}" type="datetimeFigureOut">
              <a:rPr lang="cs-CZ"/>
              <a:pPr>
                <a:defRPr/>
              </a:pPr>
              <a:t>12.11.2012</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80AAD0D5-3F61-40C3-983A-1B1D0D272E0D}"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13A6D2D2-04D7-43E9-8828-E5C52E4ADCB9}" type="datetimeFigureOut">
              <a:rPr lang="cs-CZ"/>
              <a:pPr>
                <a:defRPr/>
              </a:pPr>
              <a:t>12.11.2012</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987F22E8-7F68-43EE-B03A-4972640618B3}"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141C1022-E76F-4E00-8D42-257799E0E15F}" type="datetimeFigureOut">
              <a:rPr lang="cs-CZ"/>
              <a:pPr>
                <a:defRPr/>
              </a:pPr>
              <a:t>12.11.2012</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9455B0F7-C1A6-4DA2-B0C8-C93D6683B0B6}"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p:txBody>
          <a:bodyPr/>
          <a:lstStyle>
            <a:lvl1pPr>
              <a:defRPr/>
            </a:lvl1pPr>
          </a:lstStyle>
          <a:p>
            <a:pPr>
              <a:defRPr/>
            </a:pPr>
            <a:endParaRPr lang="ru-RU"/>
          </a:p>
        </p:txBody>
      </p:sp>
      <p:sp>
        <p:nvSpPr>
          <p:cNvPr id="7" name="Rectangle 5"/>
          <p:cNvSpPr>
            <a:spLocks noGrp="1" noChangeArrowheads="1"/>
          </p:cNvSpPr>
          <p:nvPr>
            <p:ph type="ftr" sz="quarter" idx="11"/>
          </p:nvPr>
        </p:nvSpPr>
        <p:spPr/>
        <p:txBody>
          <a:bodyPr/>
          <a:lstStyle>
            <a:lvl1pPr>
              <a:defRPr/>
            </a:lvl1pPr>
          </a:lstStyle>
          <a:p>
            <a:pPr>
              <a:defRPr/>
            </a:pPr>
            <a:endParaRPr lang="ru-RU"/>
          </a:p>
        </p:txBody>
      </p:sp>
      <p:sp>
        <p:nvSpPr>
          <p:cNvPr id="8" name="Rectangle 6"/>
          <p:cNvSpPr>
            <a:spLocks noGrp="1" noChangeArrowheads="1"/>
          </p:cNvSpPr>
          <p:nvPr>
            <p:ph type="sldNum" sz="quarter" idx="12"/>
          </p:nvPr>
        </p:nvSpPr>
        <p:spPr/>
        <p:txBody>
          <a:bodyPr/>
          <a:lstStyle>
            <a:lvl1pPr>
              <a:defRPr/>
            </a:lvl1pPr>
          </a:lstStyle>
          <a:p>
            <a:pPr>
              <a:defRPr/>
            </a:pPr>
            <a:fld id="{E1401C97-1E44-44C5-BF73-E537C73C014D}"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a:defRPr/>
            </a:lvl1pPr>
          </a:lstStyle>
          <a:p>
            <a:pPr>
              <a:defRPr/>
            </a:pPr>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vl1pPr>
          </a:lstStyle>
          <a:p>
            <a:pPr>
              <a:defRPr/>
            </a:pPr>
            <a:fld id="{BB36328D-45AD-45C1-9013-77A4D803C7A9}"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4B9F17CD-EDB9-4D47-A803-071FFD7FBFA8}" type="datetimeFigureOut">
              <a:rPr lang="cs-CZ"/>
              <a:pPr>
                <a:defRPr/>
              </a:pPr>
              <a:t>12.11.2012</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13D62522-3763-41E2-9F95-04E79FBDE153}"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3E17E50B-3325-4F47-A768-1D03699D2EFC}" type="datetimeFigureOut">
              <a:rPr lang="cs-CZ"/>
              <a:pPr>
                <a:defRPr/>
              </a:pPr>
              <a:t>12.11.2012</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E763D0C1-15F0-4048-8047-2AD5FA893811}"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529FADCC-53E5-42D6-B890-9423A60FCD92}" type="datetimeFigureOut">
              <a:rPr lang="cs-CZ"/>
              <a:pPr>
                <a:defRPr/>
              </a:pPr>
              <a:t>12.11.2012</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CF1DFF3F-B290-4F00-8916-2E4111DF166B}"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6BA4638F-4A45-4B79-B696-9EA9D5D61395}" type="datetimeFigureOut">
              <a:rPr lang="cs-CZ"/>
              <a:pPr>
                <a:defRPr/>
              </a:pPr>
              <a:t>12.11.2012</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51C3D8C5-1E83-47F6-B788-6103798E1335}"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fld id="{D3A7F4A6-3896-459C-8D61-12B432A35FC2}" type="datetimeFigureOut">
              <a:rPr lang="cs-CZ"/>
              <a:pPr>
                <a:defRPr/>
              </a:pPr>
              <a:t>12.11.2012</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3F00F972-2048-41D3-BECE-A8F28B82A40B}"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18D47A5E-0D2E-4B6B-968C-C1427BB07679}" type="datetimeFigureOut">
              <a:rPr lang="cs-CZ"/>
              <a:pPr>
                <a:defRPr/>
              </a:pPr>
              <a:t>12.11.2012</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BB529C8B-A5C4-42CE-9104-80BEDD99053F}"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075EC16F-6362-4B6C-A2E8-5152AD03A6A4}" type="datetimeFigureOut">
              <a:rPr lang="cs-CZ"/>
              <a:pPr>
                <a:defRPr/>
              </a:pPr>
              <a:t>12.11.2012</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3DA27D09-B195-4C1F-9928-F96FE5B3EC89}"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AD19EF42-1398-438C-ABFE-A03D557B6757}" type="datetimeFigureOut">
              <a:rPr lang="cs-CZ"/>
              <a:pPr>
                <a:defRPr/>
              </a:pPr>
              <a:t>12.11.2012</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3621624D-0D6B-4B54-B1CA-06F69A266D95}"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Kliknutím lze upravit styl.</a:t>
            </a:r>
          </a:p>
        </p:txBody>
      </p:sp>
      <p:sp>
        <p:nvSpPr>
          <p:cNvPr id="1027"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9DADEF4-941D-40A7-BA44-A9FE669F8947}" type="datetimeFigureOut">
              <a:rPr lang="cs-CZ"/>
              <a:pPr>
                <a:defRPr/>
              </a:pPr>
              <a:t>12.11.2012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5F3C1E3-9D7E-48AB-AE01-6DAF374D52F2}"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Nadpis 1"/>
          <p:cNvSpPr>
            <a:spLocks noGrp="1"/>
          </p:cNvSpPr>
          <p:nvPr>
            <p:ph type="ctrTitle"/>
          </p:nvPr>
        </p:nvSpPr>
        <p:spPr>
          <a:xfrm>
            <a:off x="827088" y="404813"/>
            <a:ext cx="7772400" cy="1470025"/>
          </a:xfrm>
        </p:spPr>
        <p:txBody>
          <a:bodyPr/>
          <a:lstStyle/>
          <a:p>
            <a:pPr eaLnBrk="1" hangingPunct="1"/>
            <a:r>
              <a:rPr lang="cs-CZ" smtClean="0"/>
              <a:t>Funkcionalistky přístup</a:t>
            </a:r>
          </a:p>
        </p:txBody>
      </p:sp>
      <p:sp>
        <p:nvSpPr>
          <p:cNvPr id="15362" name="Podnadpis 2"/>
          <p:cNvSpPr>
            <a:spLocks noGrp="1"/>
          </p:cNvSpPr>
          <p:nvPr>
            <p:ph type="subTitle" idx="1"/>
          </p:nvPr>
        </p:nvSpPr>
        <p:spPr>
          <a:xfrm>
            <a:off x="395288" y="1700213"/>
            <a:ext cx="8064500" cy="4392612"/>
          </a:xfrm>
        </p:spPr>
        <p:txBody>
          <a:bodyPr/>
          <a:lstStyle/>
          <a:p>
            <a:pPr algn="just" eaLnBrk="1" hangingPunct="1"/>
            <a:r>
              <a:rPr lang="cs-CZ" sz="3600" smtClean="0">
                <a:solidFill>
                  <a:schemeClr val="tx1"/>
                </a:solidFill>
              </a:rPr>
              <a:t>Proč podle počtu filmů a vlivu je nejmocnější přístup?</a:t>
            </a:r>
          </a:p>
          <a:p>
            <a:pPr algn="just" eaLnBrk="1" hangingPunct="1"/>
            <a:r>
              <a:rPr lang="cs-CZ" sz="3600" smtClean="0">
                <a:solidFill>
                  <a:schemeClr val="tx1"/>
                </a:solidFill>
              </a:rPr>
              <a:t>Vývoj funkcionalistického přístupu: úloha jiných přístupů, efekt absorpce</a:t>
            </a:r>
            <a:endParaRPr lang="cs-CZ" sz="3600" smtClean="0">
              <a:solidFill>
                <a:schemeClr val="tx1"/>
              </a:solidFill>
              <a:latin typeface="Arial" charset="0"/>
            </a:endParaRPr>
          </a:p>
          <a:p>
            <a:pPr algn="just" eaLnBrk="1" hangingPunct="1"/>
            <a:r>
              <a:rPr lang="cs-CZ" sz="3600" smtClean="0">
                <a:solidFill>
                  <a:schemeClr val="tx1"/>
                </a:solidFill>
              </a:rPr>
              <a:t>Jaké důsledky má popularita funkcionalistického přístupu?</a:t>
            </a:r>
          </a:p>
          <a:p>
            <a:pPr algn="just" eaLnBrk="1" hangingPunct="1"/>
            <a:r>
              <a:rPr lang="cs-CZ" sz="3600" smtClean="0">
                <a:solidFill>
                  <a:schemeClr val="tx1"/>
                </a:solidFill>
              </a:rPr>
              <a:t>Klišé ve filmu a funkcionalistický přístup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Nadpis 1"/>
          <p:cNvSpPr>
            <a:spLocks noGrp="1"/>
          </p:cNvSpPr>
          <p:nvPr>
            <p:ph type="ctrTitle"/>
          </p:nvPr>
        </p:nvSpPr>
        <p:spPr>
          <a:xfrm>
            <a:off x="827088" y="333375"/>
            <a:ext cx="7772400" cy="1470025"/>
          </a:xfrm>
        </p:spPr>
        <p:txBody>
          <a:bodyPr/>
          <a:lstStyle/>
          <a:p>
            <a:pPr eaLnBrk="1" hangingPunct="1"/>
            <a:r>
              <a:rPr lang="cs-CZ" smtClean="0"/>
              <a:t>Druhá generace: nebezpečnost progresu a vyrovnání s přírodou</a:t>
            </a:r>
          </a:p>
        </p:txBody>
      </p:sp>
      <p:sp>
        <p:nvSpPr>
          <p:cNvPr id="3" name="Podnadpis 2"/>
          <p:cNvSpPr>
            <a:spLocks noGrp="1"/>
          </p:cNvSpPr>
          <p:nvPr>
            <p:ph type="subTitle" idx="1"/>
          </p:nvPr>
        </p:nvSpPr>
        <p:spPr>
          <a:xfrm>
            <a:off x="755650" y="1844675"/>
            <a:ext cx="7416800" cy="4248150"/>
          </a:xfrm>
        </p:spPr>
        <p:txBody>
          <a:bodyPr rtlCol="0">
            <a:normAutofit/>
          </a:bodyPr>
          <a:lstStyle/>
          <a:p>
            <a:pPr algn="just" eaLnBrk="1" fontAlgn="auto" hangingPunct="1">
              <a:spcAft>
                <a:spcPts val="0"/>
              </a:spcAft>
              <a:buFont typeface="Arial" pitchFamily="34" charset="0"/>
              <a:buNone/>
              <a:defRPr/>
            </a:pPr>
            <a:r>
              <a:rPr lang="cs-CZ" dirty="0" smtClean="0">
                <a:solidFill>
                  <a:schemeClr val="tx1"/>
                </a:solidFill>
              </a:rPr>
              <a:t>Lion </a:t>
            </a:r>
            <a:r>
              <a:rPr lang="cs-CZ" dirty="0">
                <a:solidFill>
                  <a:schemeClr val="tx1"/>
                </a:solidFill>
              </a:rPr>
              <a:t>king (1994)</a:t>
            </a:r>
          </a:p>
          <a:p>
            <a:pPr algn="just" eaLnBrk="1" fontAlgn="auto" hangingPunct="1">
              <a:spcAft>
                <a:spcPts val="0"/>
              </a:spcAft>
              <a:buFont typeface="Arial" pitchFamily="34" charset="0"/>
              <a:buNone/>
              <a:defRPr/>
            </a:pPr>
            <a:r>
              <a:rPr lang="cs-CZ" dirty="0" err="1">
                <a:solidFill>
                  <a:schemeClr val="tx1"/>
                </a:solidFill>
              </a:rPr>
              <a:t>Pocachontos</a:t>
            </a:r>
            <a:r>
              <a:rPr lang="cs-CZ" dirty="0">
                <a:solidFill>
                  <a:schemeClr val="tx1"/>
                </a:solidFill>
              </a:rPr>
              <a:t> (1995)</a:t>
            </a:r>
          </a:p>
          <a:p>
            <a:pPr algn="just" eaLnBrk="1" fontAlgn="auto" hangingPunct="1">
              <a:spcAft>
                <a:spcPts val="0"/>
              </a:spcAft>
              <a:buFont typeface="Arial" pitchFamily="34" charset="0"/>
              <a:buNone/>
              <a:defRPr/>
            </a:pPr>
            <a:r>
              <a:rPr lang="cs-CZ" dirty="0">
                <a:solidFill>
                  <a:schemeClr val="tx1"/>
                </a:solidFill>
              </a:rPr>
              <a:t>Tarzan (1999</a:t>
            </a:r>
            <a:r>
              <a:rPr lang="cs-CZ" dirty="0" smtClean="0">
                <a:solidFill>
                  <a:schemeClr val="tx1"/>
                </a:solidFill>
              </a:rPr>
              <a:t>)</a:t>
            </a:r>
          </a:p>
          <a:p>
            <a:pPr algn="just" eaLnBrk="1" fontAlgn="auto" hangingPunct="1">
              <a:spcAft>
                <a:spcPts val="0"/>
              </a:spcAft>
              <a:buFont typeface="Arial" pitchFamily="34" charset="0"/>
              <a:buNone/>
              <a:defRPr/>
            </a:pPr>
            <a:r>
              <a:rPr lang="cs-CZ" dirty="0" smtClean="0">
                <a:solidFill>
                  <a:schemeClr val="tx1"/>
                </a:solidFill>
              </a:rPr>
              <a:t>Motto</a:t>
            </a:r>
            <a:r>
              <a:rPr lang="cs-CZ" dirty="0">
                <a:solidFill>
                  <a:schemeClr val="tx1"/>
                </a:solidFill>
              </a:rPr>
              <a:t>: Zpátky k přírodě, přirozenost pudů a citů  </a:t>
            </a:r>
          </a:p>
          <a:p>
            <a:pPr eaLnBrk="1" fontAlgn="auto" hangingPunct="1">
              <a:spcAft>
                <a:spcPts val="0"/>
              </a:spcAft>
              <a:buFont typeface="Arial" pitchFamily="34" charset="0"/>
              <a:buNone/>
              <a:defRPr/>
            </a:pPr>
            <a:endParaRPr lang="cs-CZ"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Nadpis 1"/>
          <p:cNvSpPr>
            <a:spLocks noGrp="1"/>
          </p:cNvSpPr>
          <p:nvPr>
            <p:ph type="ctrTitle"/>
          </p:nvPr>
        </p:nvSpPr>
        <p:spPr>
          <a:xfrm>
            <a:off x="755650" y="476250"/>
            <a:ext cx="7772400" cy="1470025"/>
          </a:xfrm>
        </p:spPr>
        <p:txBody>
          <a:bodyPr/>
          <a:lstStyle/>
          <a:p>
            <a:pPr eaLnBrk="1" hangingPunct="1"/>
            <a:r>
              <a:rPr lang="cs-CZ" smtClean="0">
                <a:latin typeface="Arial" charset="0"/>
              </a:rPr>
              <a:t>Ukázky z filmů </a:t>
            </a:r>
          </a:p>
        </p:txBody>
      </p:sp>
      <p:sp>
        <p:nvSpPr>
          <p:cNvPr id="28674" name="Podnadpis 2"/>
          <p:cNvSpPr>
            <a:spLocks noGrp="1"/>
          </p:cNvSpPr>
          <p:nvPr>
            <p:ph type="subTitle" idx="1"/>
          </p:nvPr>
        </p:nvSpPr>
        <p:spPr>
          <a:xfrm>
            <a:off x="1258888" y="1700213"/>
            <a:ext cx="6400800" cy="431800"/>
          </a:xfrm>
        </p:spPr>
        <p:txBody>
          <a:bodyPr/>
          <a:lstStyle/>
          <a:p>
            <a:pPr eaLnBrk="1" hangingPunct="1"/>
            <a:r>
              <a:rPr lang="cs-CZ" sz="1000" smtClean="0">
                <a:solidFill>
                  <a:schemeClr val="tx1"/>
                </a:solidFill>
                <a:latin typeface="Arial" charset="0"/>
              </a:rPr>
              <a:t>http://www.youtube.com/watch?v=o8ZnCT14nRc</a:t>
            </a:r>
          </a:p>
        </p:txBody>
      </p:sp>
      <p:pic>
        <p:nvPicPr>
          <p:cNvPr id="28675" name="Picture 2"/>
          <p:cNvPicPr>
            <a:picLocks noChangeAspect="1" noChangeArrowheads="1"/>
          </p:cNvPicPr>
          <p:nvPr/>
        </p:nvPicPr>
        <p:blipFill>
          <a:blip r:embed="rId2"/>
          <a:srcRect/>
          <a:stretch>
            <a:fillRect/>
          </a:stretch>
        </p:blipFill>
        <p:spPr bwMode="auto">
          <a:xfrm>
            <a:off x="3132138" y="2997200"/>
            <a:ext cx="2695575" cy="1695450"/>
          </a:xfrm>
          <a:prstGeom prst="rect">
            <a:avLst/>
          </a:prstGeom>
          <a:noFill/>
          <a:ln w="9525">
            <a:noFill/>
            <a:miter lim="800000"/>
            <a:headEnd/>
            <a:tailEnd/>
          </a:ln>
        </p:spPr>
      </p:pic>
      <p:pic>
        <p:nvPicPr>
          <p:cNvPr id="28676" name="Picture 3"/>
          <p:cNvPicPr>
            <a:picLocks noChangeAspect="1" noChangeArrowheads="1"/>
          </p:cNvPicPr>
          <p:nvPr/>
        </p:nvPicPr>
        <p:blipFill>
          <a:blip r:embed="rId3"/>
          <a:srcRect/>
          <a:stretch>
            <a:fillRect/>
          </a:stretch>
        </p:blipFill>
        <p:spPr bwMode="auto">
          <a:xfrm>
            <a:off x="6011863" y="2997200"/>
            <a:ext cx="2762250" cy="1647825"/>
          </a:xfrm>
          <a:prstGeom prst="rect">
            <a:avLst/>
          </a:prstGeom>
          <a:noFill/>
          <a:ln w="9525">
            <a:noFill/>
            <a:miter lim="800000"/>
            <a:headEnd/>
            <a:tailEnd/>
          </a:ln>
        </p:spPr>
      </p:pic>
      <p:pic>
        <p:nvPicPr>
          <p:cNvPr id="28679" name="Picture 7" descr="220px-Lion_king_ver1"/>
          <p:cNvPicPr>
            <a:picLocks noChangeAspect="1" noChangeArrowheads="1"/>
          </p:cNvPicPr>
          <p:nvPr/>
        </p:nvPicPr>
        <p:blipFill>
          <a:blip r:embed="rId4"/>
          <a:srcRect/>
          <a:stretch>
            <a:fillRect/>
          </a:stretch>
        </p:blipFill>
        <p:spPr bwMode="auto">
          <a:xfrm>
            <a:off x="971550" y="2349500"/>
            <a:ext cx="2095500" cy="300037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p:txBody>
          <a:bodyPr/>
          <a:lstStyle/>
          <a:p>
            <a:pPr eaLnBrk="1" hangingPunct="1"/>
            <a:r>
              <a:rPr lang="en-GB" sz="2400" i="1" smtClean="0"/>
              <a:t>V</a:t>
            </a:r>
            <a:r>
              <a:rPr lang="ru-RU" sz="2400" i="1" smtClean="0"/>
              <a:t>ý</a:t>
            </a:r>
            <a:r>
              <a:rPr lang="en-GB" sz="2400" i="1" smtClean="0"/>
              <a:t>znamn</a:t>
            </a:r>
            <a:r>
              <a:rPr lang="ru-RU" sz="2400" i="1" smtClean="0"/>
              <a:t>é </a:t>
            </a:r>
            <a:r>
              <a:rPr lang="en-GB" sz="2400" i="1" smtClean="0"/>
              <a:t>vlastnosti</a:t>
            </a:r>
            <a:r>
              <a:rPr lang="cs-CZ" sz="2400" i="1" smtClean="0"/>
              <a:t> funkcionalistického přístupu: </a:t>
            </a:r>
            <a:br>
              <a:rPr lang="cs-CZ" sz="2400" i="1" smtClean="0"/>
            </a:br>
            <a:r>
              <a:rPr lang="cs-CZ" sz="2800" b="1" i="1" smtClean="0"/>
              <a:t>rovnováha mezi sebou a světem</a:t>
            </a:r>
            <a:r>
              <a:rPr lang="cs-CZ" sz="4000" smtClean="0"/>
              <a:t> </a:t>
            </a:r>
          </a:p>
        </p:txBody>
      </p:sp>
      <p:sp>
        <p:nvSpPr>
          <p:cNvPr id="98307" name="Rectangle 4"/>
          <p:cNvSpPr>
            <a:spLocks noGrp="1" noChangeArrowheads="1"/>
          </p:cNvSpPr>
          <p:nvPr>
            <p:ph type="body" sz="half" idx="4294967295"/>
          </p:nvPr>
        </p:nvSpPr>
        <p:spPr>
          <a:xfrm>
            <a:off x="457200" y="1600200"/>
            <a:ext cx="3251200" cy="4525963"/>
          </a:xfrm>
        </p:spPr>
        <p:txBody>
          <a:bodyPr/>
          <a:lstStyle/>
          <a:p>
            <a:pPr eaLnBrk="1" hangingPunct="1">
              <a:lnSpc>
                <a:spcPct val="90000"/>
              </a:lnSpc>
            </a:pPr>
            <a:r>
              <a:rPr lang="cs-CZ" sz="2400" smtClean="0"/>
              <a:t>Osobní zodpovědnost za rovnováhu</a:t>
            </a:r>
          </a:p>
          <a:p>
            <a:pPr eaLnBrk="1" hangingPunct="1">
              <a:lnSpc>
                <a:spcPct val="90000"/>
              </a:lnSpc>
            </a:pPr>
            <a:r>
              <a:rPr lang="cs-CZ" sz="2400" smtClean="0"/>
              <a:t>Akceptování konvencionálních hodnot</a:t>
            </a:r>
          </a:p>
          <a:p>
            <a:pPr eaLnBrk="1" hangingPunct="1">
              <a:lnSpc>
                <a:spcPct val="90000"/>
              </a:lnSpc>
            </a:pPr>
            <a:r>
              <a:rPr lang="cs-CZ" sz="2400" smtClean="0"/>
              <a:t>Popis osobnosti přes úlohy a vztahy mezi nimi (úloha jako strukturní element vztahů mezi světem a sebou)</a:t>
            </a:r>
          </a:p>
        </p:txBody>
      </p:sp>
      <p:pic>
        <p:nvPicPr>
          <p:cNvPr id="98309" name="Picture 7"/>
          <p:cNvPicPr>
            <a:picLocks noGrp="1" noChangeAspect="1" noChangeArrowheads="1"/>
          </p:cNvPicPr>
          <p:nvPr>
            <p:ph sz="quarter" idx="4294967295"/>
          </p:nvPr>
        </p:nvPicPr>
        <p:blipFill>
          <a:blip r:embed="rId2"/>
          <a:srcRect/>
          <a:stretch>
            <a:fillRect/>
          </a:stretch>
        </p:blipFill>
        <p:spPr>
          <a:xfrm>
            <a:off x="4648200" y="1412875"/>
            <a:ext cx="2732088" cy="2373313"/>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Nadpis 1"/>
          <p:cNvSpPr>
            <a:spLocks noGrp="1"/>
          </p:cNvSpPr>
          <p:nvPr>
            <p:ph type="ctrTitle" idx="4294967295"/>
          </p:nvPr>
        </p:nvSpPr>
        <p:spPr>
          <a:xfrm>
            <a:off x="684213" y="404813"/>
            <a:ext cx="7772400" cy="1470025"/>
          </a:xfrm>
        </p:spPr>
        <p:txBody>
          <a:bodyPr/>
          <a:lstStyle/>
          <a:p>
            <a:pPr eaLnBrk="1" hangingPunct="1"/>
            <a:r>
              <a:rPr lang="cs-CZ" smtClean="0"/>
              <a:t>Klíčové ideje přístupu </a:t>
            </a:r>
            <a:br>
              <a:rPr lang="cs-CZ" smtClean="0"/>
            </a:br>
            <a:r>
              <a:rPr lang="cs-CZ" smtClean="0"/>
              <a:t>ve filmu </a:t>
            </a:r>
            <a:r>
              <a:rPr lang="cs-CZ" i="1" smtClean="0"/>
              <a:t>Lvi Král </a:t>
            </a:r>
          </a:p>
        </p:txBody>
      </p:sp>
      <p:sp>
        <p:nvSpPr>
          <p:cNvPr id="99331" name="Podnadpis 2"/>
          <p:cNvSpPr>
            <a:spLocks noGrp="1"/>
          </p:cNvSpPr>
          <p:nvPr>
            <p:ph type="subTitle" idx="4294967295"/>
          </p:nvPr>
        </p:nvSpPr>
        <p:spPr>
          <a:xfrm>
            <a:off x="395288" y="1773238"/>
            <a:ext cx="8280400" cy="4535487"/>
          </a:xfrm>
        </p:spPr>
        <p:txBody>
          <a:bodyPr/>
          <a:lstStyle/>
          <a:p>
            <a:pPr marL="0" indent="0" algn="just" eaLnBrk="1" hangingPunct="1">
              <a:buFont typeface="Arial" charset="0"/>
              <a:buNone/>
            </a:pPr>
            <a:r>
              <a:rPr lang="cs-CZ" smtClean="0"/>
              <a:t>Kolo (kolotoč) života</a:t>
            </a:r>
          </a:p>
          <a:p>
            <a:pPr marL="0" indent="0" algn="just" eaLnBrk="1" hangingPunct="1">
              <a:buFont typeface="Arial" charset="0"/>
              <a:buNone/>
            </a:pPr>
            <a:r>
              <a:rPr lang="cs-CZ" smtClean="0"/>
              <a:t>Osud podle přírody </a:t>
            </a:r>
          </a:p>
          <a:p>
            <a:pPr marL="0" indent="0" algn="just" eaLnBrk="1" hangingPunct="1">
              <a:buFont typeface="Arial" charset="0"/>
              <a:buNone/>
            </a:pPr>
            <a:r>
              <a:rPr lang="cs-CZ" smtClean="0"/>
              <a:t>Správně uspořádání společnosti </a:t>
            </a:r>
          </a:p>
          <a:p>
            <a:pPr marL="0" indent="0" algn="just" eaLnBrk="1" hangingPunct="1">
              <a:buFont typeface="Arial" charset="0"/>
              <a:buNone/>
            </a:pPr>
            <a:r>
              <a:rPr lang="cs-CZ" smtClean="0"/>
              <a:t>Zlí jsou ti, kdo m</a:t>
            </a:r>
            <a:r>
              <a:rPr lang="cs-CZ" smtClean="0">
                <a:latin typeface="Arial" charset="0"/>
              </a:rPr>
              <a:t>a</a:t>
            </a:r>
            <a:r>
              <a:rPr lang="cs-CZ" smtClean="0"/>
              <a:t>jí nebo poruchu chování nebo odlišují se od norem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Nadpis 1"/>
          <p:cNvSpPr>
            <a:spLocks noGrp="1"/>
          </p:cNvSpPr>
          <p:nvPr>
            <p:ph type="ctrTitle"/>
          </p:nvPr>
        </p:nvSpPr>
        <p:spPr>
          <a:xfrm>
            <a:off x="827088" y="333375"/>
            <a:ext cx="7772400" cy="1470025"/>
          </a:xfrm>
        </p:spPr>
        <p:txBody>
          <a:bodyPr/>
          <a:lstStyle/>
          <a:p>
            <a:pPr eaLnBrk="1" hangingPunct="1"/>
            <a:r>
              <a:rPr lang="cs-CZ" smtClean="0"/>
              <a:t>Třetí generace, filmy katastrofy </a:t>
            </a:r>
          </a:p>
        </p:txBody>
      </p:sp>
      <p:sp>
        <p:nvSpPr>
          <p:cNvPr id="3" name="Podnadpis 2"/>
          <p:cNvSpPr>
            <a:spLocks noGrp="1"/>
          </p:cNvSpPr>
          <p:nvPr>
            <p:ph type="subTitle" idx="1"/>
          </p:nvPr>
        </p:nvSpPr>
        <p:spPr>
          <a:xfrm>
            <a:off x="395288" y="1916113"/>
            <a:ext cx="8569325" cy="4249737"/>
          </a:xfrm>
        </p:spPr>
        <p:txBody>
          <a:bodyPr>
            <a:normAutofit/>
          </a:bodyPr>
          <a:lstStyle/>
          <a:p>
            <a:pPr algn="just" eaLnBrk="1" hangingPunct="1"/>
            <a:r>
              <a:rPr lang="cs-CZ" smtClean="0">
                <a:solidFill>
                  <a:schemeClr val="tx1"/>
                </a:solidFill>
              </a:rPr>
              <a:t>Není král jako král</a:t>
            </a:r>
            <a:r>
              <a:rPr lang="cs-CZ" b="1" smtClean="0">
                <a:solidFill>
                  <a:schemeClr val="tx1"/>
                </a:solidFill>
              </a:rPr>
              <a:t> </a:t>
            </a:r>
            <a:r>
              <a:rPr lang="cs-CZ" i="1" smtClean="0">
                <a:solidFill>
                  <a:schemeClr val="tx1"/>
                </a:solidFill>
              </a:rPr>
              <a:t>Emperor's New Groove</a:t>
            </a:r>
            <a:r>
              <a:rPr lang="cs-CZ" smtClean="0">
                <a:solidFill>
                  <a:schemeClr val="tx1"/>
                </a:solidFill>
              </a:rPr>
              <a:t> (2000)</a:t>
            </a:r>
          </a:p>
          <a:p>
            <a:pPr algn="just" eaLnBrk="1" hangingPunct="1"/>
            <a:r>
              <a:rPr lang="cs-CZ" smtClean="0">
                <a:solidFill>
                  <a:schemeClr val="tx1"/>
                </a:solidFill>
              </a:rPr>
              <a:t>Atlantida: Tajemná říše </a:t>
            </a:r>
            <a:r>
              <a:rPr lang="cs-CZ" i="1" smtClean="0">
                <a:solidFill>
                  <a:schemeClr val="tx1"/>
                </a:solidFill>
              </a:rPr>
              <a:t>Atlantis: The Lost Empire</a:t>
            </a:r>
            <a:r>
              <a:rPr lang="cs-CZ" smtClean="0">
                <a:solidFill>
                  <a:schemeClr val="tx1"/>
                </a:solidFill>
              </a:rPr>
              <a:t> (2001)</a:t>
            </a:r>
          </a:p>
          <a:p>
            <a:pPr algn="just" eaLnBrk="1" hangingPunct="1"/>
            <a:r>
              <a:rPr lang="cs-CZ" smtClean="0">
                <a:solidFill>
                  <a:schemeClr val="tx1"/>
                </a:solidFill>
              </a:rPr>
              <a:t>Doba ledová </a:t>
            </a:r>
            <a:r>
              <a:rPr lang="cs-CZ" i="1" smtClean="0">
                <a:solidFill>
                  <a:schemeClr val="tx1"/>
                </a:solidFill>
              </a:rPr>
              <a:t>Ice age</a:t>
            </a:r>
            <a:r>
              <a:rPr lang="cs-CZ" smtClean="0">
                <a:solidFill>
                  <a:schemeClr val="tx1"/>
                </a:solidFill>
              </a:rPr>
              <a:t> (2002)</a:t>
            </a:r>
          </a:p>
          <a:p>
            <a:pPr algn="just" eaLnBrk="1" hangingPunct="1"/>
            <a:r>
              <a:rPr lang="cs-CZ" b="1" smtClean="0">
                <a:solidFill>
                  <a:schemeClr val="tx1"/>
                </a:solidFill>
              </a:rPr>
              <a:t>Motto: máme být spolu, abychom přežili </a:t>
            </a:r>
          </a:p>
          <a:p>
            <a:pPr algn="just" eaLnBrk="1" hangingPunct="1"/>
            <a:endParaRPr lang="cs-CZ" smtClean="0">
              <a:solidFill>
                <a:srgbClr val="89898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Nadpis 1"/>
          <p:cNvSpPr>
            <a:spLocks noGrp="1"/>
          </p:cNvSpPr>
          <p:nvPr>
            <p:ph type="ctrTitle"/>
          </p:nvPr>
        </p:nvSpPr>
        <p:spPr>
          <a:xfrm>
            <a:off x="900113" y="404813"/>
            <a:ext cx="7772400" cy="1470025"/>
          </a:xfrm>
        </p:spPr>
        <p:txBody>
          <a:bodyPr/>
          <a:lstStyle/>
          <a:p>
            <a:pPr eaLnBrk="1" hangingPunct="1"/>
            <a:r>
              <a:rPr lang="cs-CZ" smtClean="0"/>
              <a:t>Čtvrtá generace: </a:t>
            </a:r>
            <a:br>
              <a:rPr lang="cs-CZ" smtClean="0"/>
            </a:br>
            <a:r>
              <a:rPr lang="cs-CZ" smtClean="0"/>
              <a:t>autenticita  a její předpis </a:t>
            </a:r>
          </a:p>
        </p:txBody>
      </p:sp>
      <p:sp>
        <p:nvSpPr>
          <p:cNvPr id="31746" name="Podnadpis 2"/>
          <p:cNvSpPr>
            <a:spLocks noGrp="1"/>
          </p:cNvSpPr>
          <p:nvPr>
            <p:ph type="subTitle" idx="1"/>
          </p:nvPr>
        </p:nvSpPr>
        <p:spPr>
          <a:xfrm>
            <a:off x="827088" y="1916113"/>
            <a:ext cx="7632700" cy="3722687"/>
          </a:xfrm>
        </p:spPr>
        <p:txBody>
          <a:bodyPr/>
          <a:lstStyle/>
          <a:p>
            <a:pPr algn="just" eaLnBrk="1" hangingPunct="1">
              <a:lnSpc>
                <a:spcPct val="80000"/>
              </a:lnSpc>
            </a:pPr>
            <a:r>
              <a:rPr lang="en-US" sz="3000" smtClean="0">
                <a:solidFill>
                  <a:schemeClr val="tx1"/>
                </a:solidFill>
              </a:rPr>
              <a:t>Spirit: Stallion of the Cimarron (</a:t>
            </a:r>
            <a:r>
              <a:rPr lang="cs-CZ" sz="3000" smtClean="0">
                <a:solidFill>
                  <a:schemeClr val="tx1"/>
                </a:solidFill>
              </a:rPr>
              <a:t>2002</a:t>
            </a:r>
            <a:r>
              <a:rPr lang="en-US" sz="3000" smtClean="0">
                <a:solidFill>
                  <a:schemeClr val="tx1"/>
                </a:solidFill>
              </a:rPr>
              <a:t>)</a:t>
            </a:r>
          </a:p>
          <a:p>
            <a:pPr algn="just" eaLnBrk="1" hangingPunct="1">
              <a:lnSpc>
                <a:spcPct val="80000"/>
              </a:lnSpc>
            </a:pPr>
            <a:r>
              <a:rPr lang="cs-CZ" sz="3000" smtClean="0">
                <a:solidFill>
                  <a:schemeClr val="tx1"/>
                </a:solidFill>
              </a:rPr>
              <a:t>Finding Nemo (2003)</a:t>
            </a:r>
          </a:p>
          <a:p>
            <a:pPr algn="just" eaLnBrk="1" hangingPunct="1">
              <a:lnSpc>
                <a:spcPct val="80000"/>
              </a:lnSpc>
            </a:pPr>
            <a:r>
              <a:rPr lang="cs-CZ" sz="3000" smtClean="0">
                <a:solidFill>
                  <a:schemeClr val="tx1"/>
                </a:solidFill>
              </a:rPr>
              <a:t>Shark Tale (2004)</a:t>
            </a:r>
          </a:p>
          <a:p>
            <a:pPr algn="just" eaLnBrk="1" hangingPunct="1">
              <a:lnSpc>
                <a:spcPct val="80000"/>
              </a:lnSpc>
            </a:pPr>
            <a:r>
              <a:rPr lang="cs-CZ" sz="3000" smtClean="0">
                <a:solidFill>
                  <a:schemeClr val="tx1"/>
                </a:solidFill>
              </a:rPr>
              <a:t>Happy Feet (2006)</a:t>
            </a:r>
          </a:p>
          <a:p>
            <a:pPr algn="just" eaLnBrk="1" hangingPunct="1">
              <a:lnSpc>
                <a:spcPct val="80000"/>
              </a:lnSpc>
            </a:pPr>
            <a:r>
              <a:rPr lang="cs-CZ" sz="3000" smtClean="0">
                <a:solidFill>
                  <a:schemeClr val="tx1"/>
                </a:solidFill>
              </a:rPr>
              <a:t>Surf's Up (2007)</a:t>
            </a:r>
          </a:p>
          <a:p>
            <a:pPr algn="just" eaLnBrk="1" hangingPunct="1">
              <a:lnSpc>
                <a:spcPct val="80000"/>
              </a:lnSpc>
            </a:pPr>
            <a:r>
              <a:rPr lang="cs-CZ" sz="3000" smtClean="0">
                <a:solidFill>
                  <a:schemeClr val="tx1"/>
                </a:solidFill>
              </a:rPr>
              <a:t>Motto: hledej  svou cestu a sebe, balance mezi vazbou a nezávislosti, návrat k předurčenému údělu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Nadpis 1"/>
          <p:cNvSpPr>
            <a:spLocks noGrp="1"/>
          </p:cNvSpPr>
          <p:nvPr>
            <p:ph type="ctrTitle"/>
          </p:nvPr>
        </p:nvSpPr>
        <p:spPr>
          <a:xfrm>
            <a:off x="1042988" y="620713"/>
            <a:ext cx="7772400" cy="1470025"/>
          </a:xfrm>
        </p:spPr>
        <p:txBody>
          <a:bodyPr/>
          <a:lstStyle/>
          <a:p>
            <a:pPr eaLnBrk="1" hangingPunct="1"/>
            <a:r>
              <a:rPr lang="cs-CZ" smtClean="0">
                <a:latin typeface="Arial" charset="0"/>
              </a:rPr>
              <a:t>Ukázky z filmů </a:t>
            </a:r>
          </a:p>
        </p:txBody>
      </p:sp>
      <p:sp>
        <p:nvSpPr>
          <p:cNvPr id="32770" name="Podnadpis 2"/>
          <p:cNvSpPr>
            <a:spLocks noGrp="1"/>
          </p:cNvSpPr>
          <p:nvPr>
            <p:ph type="subTitle" idx="1"/>
          </p:nvPr>
        </p:nvSpPr>
        <p:spPr>
          <a:xfrm>
            <a:off x="539750" y="2133600"/>
            <a:ext cx="8280400" cy="3505200"/>
          </a:xfrm>
        </p:spPr>
        <p:txBody>
          <a:bodyPr/>
          <a:lstStyle/>
          <a:p>
            <a:pPr eaLnBrk="1" hangingPunct="1"/>
            <a:endParaRPr lang="cs-CZ" sz="1200" smtClean="0">
              <a:solidFill>
                <a:srgbClr val="898989"/>
              </a:solidFill>
            </a:endParaRPr>
          </a:p>
        </p:txBody>
      </p:sp>
      <p:pic>
        <p:nvPicPr>
          <p:cNvPr id="32771" name="Picture 4"/>
          <p:cNvPicPr>
            <a:picLocks noChangeAspect="1" noChangeArrowheads="1"/>
          </p:cNvPicPr>
          <p:nvPr/>
        </p:nvPicPr>
        <p:blipFill>
          <a:blip r:embed="rId2"/>
          <a:srcRect/>
          <a:stretch>
            <a:fillRect/>
          </a:stretch>
        </p:blipFill>
        <p:spPr bwMode="auto">
          <a:xfrm>
            <a:off x="827088" y="2565400"/>
            <a:ext cx="1752600" cy="2609850"/>
          </a:xfrm>
          <a:prstGeom prst="rect">
            <a:avLst/>
          </a:prstGeom>
          <a:noFill/>
          <a:ln w="9525">
            <a:noFill/>
            <a:miter lim="800000"/>
            <a:headEnd/>
            <a:tailEnd/>
          </a:ln>
        </p:spPr>
      </p:pic>
      <p:sp>
        <p:nvSpPr>
          <p:cNvPr id="32774" name="AutoShape 6" descr="Z"/>
          <p:cNvSpPr>
            <a:spLocks noChangeAspect="1" noChangeArrowheads="1"/>
          </p:cNvSpPr>
          <p:nvPr/>
        </p:nvSpPr>
        <p:spPr bwMode="auto">
          <a:xfrm>
            <a:off x="3500438" y="2357438"/>
            <a:ext cx="2143125" cy="2143125"/>
          </a:xfrm>
          <a:prstGeom prst="rect">
            <a:avLst/>
          </a:prstGeom>
          <a:noFill/>
        </p:spPr>
        <p:txBody>
          <a:bodyPr/>
          <a:lstStyle/>
          <a:p>
            <a:endParaRPr lang="cs-CZ"/>
          </a:p>
        </p:txBody>
      </p:sp>
      <p:sp>
        <p:nvSpPr>
          <p:cNvPr id="32776" name="AutoShape 8" descr="Z"/>
          <p:cNvSpPr>
            <a:spLocks noChangeAspect="1" noChangeArrowheads="1"/>
          </p:cNvSpPr>
          <p:nvPr/>
        </p:nvSpPr>
        <p:spPr bwMode="auto">
          <a:xfrm>
            <a:off x="155575" y="46038"/>
            <a:ext cx="2143125" cy="2143125"/>
          </a:xfrm>
          <a:prstGeom prst="rect">
            <a:avLst/>
          </a:prstGeom>
          <a:noFill/>
        </p:spPr>
        <p:txBody>
          <a:bodyPr/>
          <a:lstStyle/>
          <a:p>
            <a:endParaRPr lang="cs-CZ"/>
          </a:p>
        </p:txBody>
      </p:sp>
      <p:pic>
        <p:nvPicPr>
          <p:cNvPr id="32778" name="Picture 10" descr="51CPEQV2DRL"/>
          <p:cNvPicPr>
            <a:picLocks noChangeAspect="1" noChangeArrowheads="1"/>
          </p:cNvPicPr>
          <p:nvPr/>
        </p:nvPicPr>
        <p:blipFill>
          <a:blip r:embed="rId3"/>
          <a:srcRect/>
          <a:stretch>
            <a:fillRect/>
          </a:stretch>
        </p:blipFill>
        <p:spPr bwMode="auto">
          <a:xfrm>
            <a:off x="2627313" y="2636838"/>
            <a:ext cx="2447925" cy="2447925"/>
          </a:xfrm>
          <a:prstGeom prst="rect">
            <a:avLst/>
          </a:prstGeom>
          <a:noFill/>
        </p:spPr>
      </p:pic>
      <p:pic>
        <p:nvPicPr>
          <p:cNvPr id="32780" name="Picture 12" descr="MV5BMTQyNTkxMjUwMV5BMl5BanBnXkFtZTcwMDQ2NTU0MQ@@"/>
          <p:cNvPicPr>
            <a:picLocks noChangeAspect="1" noChangeArrowheads="1"/>
          </p:cNvPicPr>
          <p:nvPr/>
        </p:nvPicPr>
        <p:blipFill>
          <a:blip r:embed="rId4"/>
          <a:srcRect/>
          <a:stretch>
            <a:fillRect/>
          </a:stretch>
        </p:blipFill>
        <p:spPr bwMode="auto">
          <a:xfrm>
            <a:off x="5003800" y="2636838"/>
            <a:ext cx="1654175" cy="2449512"/>
          </a:xfrm>
          <a:prstGeom prst="rect">
            <a:avLst/>
          </a:prstGeom>
          <a:noFill/>
        </p:spPr>
      </p:pic>
      <p:pic>
        <p:nvPicPr>
          <p:cNvPr id="32782" name="Picture 14" descr="MV5BMjE4NDE3NzcwM15BMl5BanBnXkFtZTcwMTI0ODYzMw@@"/>
          <p:cNvPicPr>
            <a:picLocks noChangeAspect="1" noChangeArrowheads="1"/>
          </p:cNvPicPr>
          <p:nvPr/>
        </p:nvPicPr>
        <p:blipFill>
          <a:blip r:embed="rId5"/>
          <a:srcRect/>
          <a:stretch>
            <a:fillRect/>
          </a:stretch>
        </p:blipFill>
        <p:spPr bwMode="auto">
          <a:xfrm>
            <a:off x="6972300" y="2420938"/>
            <a:ext cx="1789113" cy="266382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Nadpis 1"/>
          <p:cNvSpPr>
            <a:spLocks noGrp="1"/>
          </p:cNvSpPr>
          <p:nvPr>
            <p:ph type="ctrTitle"/>
          </p:nvPr>
        </p:nvSpPr>
        <p:spPr>
          <a:xfrm>
            <a:off x="755650" y="620713"/>
            <a:ext cx="7772400" cy="1470025"/>
          </a:xfrm>
        </p:spPr>
        <p:txBody>
          <a:bodyPr/>
          <a:lstStyle/>
          <a:p>
            <a:pPr eaLnBrk="1" hangingPunct="1"/>
            <a:r>
              <a:rPr lang="cs-CZ" smtClean="0"/>
              <a:t>Otázka </a:t>
            </a:r>
          </a:p>
        </p:txBody>
      </p:sp>
      <p:sp>
        <p:nvSpPr>
          <p:cNvPr id="33794" name="Podnadpis 2"/>
          <p:cNvSpPr>
            <a:spLocks noGrp="1"/>
          </p:cNvSpPr>
          <p:nvPr>
            <p:ph type="subTitle" idx="1"/>
          </p:nvPr>
        </p:nvSpPr>
        <p:spPr>
          <a:xfrm>
            <a:off x="827088" y="1773238"/>
            <a:ext cx="7561262" cy="4464050"/>
          </a:xfrm>
        </p:spPr>
        <p:txBody>
          <a:bodyPr/>
          <a:lstStyle/>
          <a:p>
            <a:pPr algn="just" eaLnBrk="1" hangingPunct="1"/>
            <a:r>
              <a:rPr lang="cs-CZ" smtClean="0">
                <a:solidFill>
                  <a:schemeClr val="tx1"/>
                </a:solidFill>
              </a:rPr>
              <a:t>Proč různé společnosti točí filmy stejného typu podle vysílání a motto za stejnou dobu?</a:t>
            </a:r>
          </a:p>
          <a:p>
            <a:pPr algn="just" eaLnBrk="1" hangingPunct="1"/>
            <a:r>
              <a:rPr lang="cs-CZ" smtClean="0">
                <a:solidFill>
                  <a:schemeClr val="tx1"/>
                </a:solidFill>
              </a:rPr>
              <a:t>Co je zdrojem podoby motto?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Nadpis 1"/>
          <p:cNvSpPr>
            <a:spLocks noGrp="1"/>
          </p:cNvSpPr>
          <p:nvPr>
            <p:ph type="ctrTitle"/>
          </p:nvPr>
        </p:nvSpPr>
        <p:spPr>
          <a:xfrm>
            <a:off x="1042988" y="549275"/>
            <a:ext cx="7772400" cy="1470025"/>
          </a:xfrm>
        </p:spPr>
        <p:txBody>
          <a:bodyPr/>
          <a:lstStyle/>
          <a:p>
            <a:pPr eaLnBrk="1" hangingPunct="1"/>
            <a:r>
              <a:rPr lang="cs-CZ" smtClean="0"/>
              <a:t>Závislost na filmy?</a:t>
            </a:r>
          </a:p>
        </p:txBody>
      </p:sp>
      <p:sp>
        <p:nvSpPr>
          <p:cNvPr id="34818" name="Podnadpis 2"/>
          <p:cNvSpPr>
            <a:spLocks noGrp="1"/>
          </p:cNvSpPr>
          <p:nvPr>
            <p:ph type="subTitle" idx="1"/>
          </p:nvPr>
        </p:nvSpPr>
        <p:spPr>
          <a:xfrm>
            <a:off x="900113" y="1700213"/>
            <a:ext cx="7632700" cy="4897437"/>
          </a:xfrm>
        </p:spPr>
        <p:txBody>
          <a:bodyPr/>
          <a:lstStyle/>
          <a:p>
            <a:pPr algn="just" eaLnBrk="1" hangingPunct="1"/>
            <a:r>
              <a:rPr lang="cs-CZ" smtClean="0">
                <a:solidFill>
                  <a:schemeClr val="tx1"/>
                </a:solidFill>
              </a:rPr>
              <a:t>Proč ne:</a:t>
            </a:r>
          </a:p>
          <a:p>
            <a:pPr algn="just" eaLnBrk="1" hangingPunct="1"/>
            <a:r>
              <a:rPr lang="cs-CZ" smtClean="0">
                <a:solidFill>
                  <a:schemeClr val="tx1"/>
                </a:solidFill>
              </a:rPr>
              <a:t>M</a:t>
            </a:r>
            <a:r>
              <a:rPr lang="en-US" smtClean="0">
                <a:solidFill>
                  <a:schemeClr val="tx1"/>
                </a:solidFill>
              </a:rPr>
              <a:t>edia specific emotions</a:t>
            </a:r>
            <a:r>
              <a:rPr lang="cs-CZ" smtClean="0">
                <a:solidFill>
                  <a:schemeClr val="tx1"/>
                </a:solidFill>
              </a:rPr>
              <a:t> (osmdesátý leta)</a:t>
            </a:r>
          </a:p>
          <a:p>
            <a:pPr algn="just" eaLnBrk="1" hangingPunct="1"/>
            <a:r>
              <a:rPr lang="cs-CZ" smtClean="0">
                <a:solidFill>
                  <a:schemeClr val="tx1"/>
                </a:solidFill>
              </a:rPr>
              <a:t>Potřeba v silnějších afektech jako nový druh potřeby za dobu konsumování (Majo Esses, 2000) </a:t>
            </a:r>
          </a:p>
          <a:p>
            <a:pPr algn="just" eaLnBrk="1" hangingPunct="1"/>
            <a:r>
              <a:rPr lang="cs-CZ" smtClean="0">
                <a:solidFill>
                  <a:schemeClr val="tx1"/>
                </a:solidFill>
              </a:rPr>
              <a:t>potřeba v silnějších zážitcích a možnosti jich dávat najevo, být mezi těmi, kdo se cítí stejně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Nadpis 1"/>
          <p:cNvSpPr>
            <a:spLocks noGrp="1"/>
          </p:cNvSpPr>
          <p:nvPr>
            <p:ph type="ctrTitle"/>
          </p:nvPr>
        </p:nvSpPr>
        <p:spPr>
          <a:xfrm>
            <a:off x="755650" y="404813"/>
            <a:ext cx="7772400" cy="1470025"/>
          </a:xfrm>
        </p:spPr>
        <p:txBody>
          <a:bodyPr/>
          <a:lstStyle/>
          <a:p>
            <a:pPr eaLnBrk="1" hangingPunct="1"/>
            <a:r>
              <a:rPr lang="cs-CZ" smtClean="0"/>
              <a:t>Meta emoce a meta-zkušenost </a:t>
            </a:r>
          </a:p>
        </p:txBody>
      </p:sp>
      <p:sp>
        <p:nvSpPr>
          <p:cNvPr id="35842" name="Podnadpis 2"/>
          <p:cNvSpPr>
            <a:spLocks noGrp="1"/>
          </p:cNvSpPr>
          <p:nvPr>
            <p:ph type="subTitle" idx="1"/>
          </p:nvPr>
        </p:nvSpPr>
        <p:spPr>
          <a:xfrm>
            <a:off x="468313" y="1557338"/>
            <a:ext cx="7920037" cy="4081462"/>
          </a:xfrm>
        </p:spPr>
        <p:txBody>
          <a:bodyPr/>
          <a:lstStyle/>
          <a:p>
            <a:pPr algn="just" eaLnBrk="1" hangingPunct="1"/>
            <a:r>
              <a:rPr lang="cs-CZ" smtClean="0">
                <a:solidFill>
                  <a:schemeClr val="tx1"/>
                </a:solidFill>
              </a:rPr>
              <a:t>Divák má více meta-zkušenosti než skuteční zkušenosti (Mayer Gaschke Oliver, 2005)</a:t>
            </a:r>
          </a:p>
          <a:p>
            <a:pPr algn="just" eaLnBrk="1" hangingPunct="1"/>
            <a:r>
              <a:rPr lang="cs-CZ" smtClean="0">
                <a:solidFill>
                  <a:schemeClr val="tx1"/>
                </a:solidFill>
              </a:rPr>
              <a:t>Otázka o vlivu zkušenosti v přítomnosti na transformaci této zkušenosti v rámce konsumace filmů  a opak</a:t>
            </a:r>
          </a:p>
          <a:p>
            <a:pPr algn="just" eaLnBrk="1" hangingPunct="1"/>
            <a:endParaRPr lang="cs-CZ" smtClean="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p:nvPr>
        </p:nvSpPr>
        <p:spPr/>
        <p:txBody>
          <a:bodyPr/>
          <a:lstStyle/>
          <a:p>
            <a:r>
              <a:rPr lang="cs-CZ" smtClean="0">
                <a:latin typeface="Arial" charset="0"/>
              </a:rPr>
              <a:t>Symbolická interakce a přístupy </a:t>
            </a:r>
          </a:p>
        </p:txBody>
      </p:sp>
      <p:sp>
        <p:nvSpPr>
          <p:cNvPr id="93187" name="Rectangle 3"/>
          <p:cNvSpPr>
            <a:spLocks noGrp="1"/>
          </p:cNvSpPr>
          <p:nvPr>
            <p:ph type="body" idx="1"/>
          </p:nvPr>
        </p:nvSpPr>
        <p:spPr>
          <a:xfrm>
            <a:off x="3132138" y="1600200"/>
            <a:ext cx="5554662" cy="4525963"/>
          </a:xfrm>
        </p:spPr>
        <p:txBody>
          <a:bodyPr/>
          <a:lstStyle/>
          <a:p>
            <a:r>
              <a:rPr lang="cs-CZ" smtClean="0">
                <a:latin typeface="Arial" charset="0"/>
              </a:rPr>
              <a:t>Jakou symbolickou interakci udržuje děvče?</a:t>
            </a:r>
          </a:p>
          <a:p>
            <a:r>
              <a:rPr lang="cs-CZ" smtClean="0">
                <a:latin typeface="Arial" charset="0"/>
              </a:rPr>
              <a:t>Jaké to má důsledky – v  nejširším smyslu? </a:t>
            </a:r>
          </a:p>
          <a:p>
            <a:r>
              <a:rPr lang="cs-CZ" smtClean="0">
                <a:latin typeface="Arial" charset="0"/>
              </a:rPr>
              <a:t>Podle kterého přístupu se dá interpretovat film? </a:t>
            </a:r>
          </a:p>
          <a:p>
            <a:r>
              <a:rPr lang="cs-CZ" smtClean="0">
                <a:latin typeface="Arial" charset="0"/>
              </a:rPr>
              <a:t>Můžeme ohodnotit její chování jako normální? </a:t>
            </a:r>
          </a:p>
        </p:txBody>
      </p:sp>
      <p:pic>
        <p:nvPicPr>
          <p:cNvPr id="93189" name="Picture 5" descr="Death_by_lemonade"/>
          <p:cNvPicPr>
            <a:picLocks noChangeAspect="1" noChangeArrowheads="1"/>
          </p:cNvPicPr>
          <p:nvPr/>
        </p:nvPicPr>
        <p:blipFill>
          <a:blip r:embed="rId2"/>
          <a:srcRect/>
          <a:stretch>
            <a:fillRect/>
          </a:stretch>
        </p:blipFill>
        <p:spPr bwMode="auto">
          <a:xfrm>
            <a:off x="323850" y="1989138"/>
            <a:ext cx="2663825" cy="172243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55650" y="333375"/>
            <a:ext cx="7772400" cy="1295400"/>
          </a:xfrm>
        </p:spPr>
        <p:txBody>
          <a:bodyPr rtlCol="0">
            <a:normAutofit fontScale="90000"/>
          </a:bodyPr>
          <a:lstStyle/>
          <a:p>
            <a:pPr eaLnBrk="1" fontAlgn="auto" hangingPunct="1">
              <a:spcAft>
                <a:spcPts val="0"/>
              </a:spcAft>
              <a:defRPr/>
            </a:pPr>
            <a:r>
              <a:rPr lang="cs-CZ" dirty="0" smtClean="0"/>
              <a:t>Pět </a:t>
            </a:r>
            <a:r>
              <a:rPr lang="cs-CZ" dirty="0"/>
              <a:t>strategií </a:t>
            </a:r>
            <a:r>
              <a:rPr lang="cs-CZ" dirty="0" smtClean="0"/>
              <a:t/>
            </a:r>
            <a:br>
              <a:rPr lang="cs-CZ" dirty="0" smtClean="0"/>
            </a:br>
            <a:r>
              <a:rPr lang="cs-CZ" dirty="0" smtClean="0"/>
              <a:t>emocionální regulace (Gross, 2007)</a:t>
            </a:r>
            <a:br>
              <a:rPr lang="cs-CZ" dirty="0" smtClean="0"/>
            </a:br>
            <a:endParaRPr lang="cs-CZ" dirty="0"/>
          </a:p>
        </p:txBody>
      </p:sp>
      <p:sp>
        <p:nvSpPr>
          <p:cNvPr id="36866" name="Podnadpis 2"/>
          <p:cNvSpPr>
            <a:spLocks noGrp="1"/>
          </p:cNvSpPr>
          <p:nvPr>
            <p:ph type="subTitle" idx="1"/>
          </p:nvPr>
        </p:nvSpPr>
        <p:spPr>
          <a:xfrm>
            <a:off x="611188" y="1844675"/>
            <a:ext cx="7705725" cy="4392613"/>
          </a:xfrm>
        </p:spPr>
        <p:txBody>
          <a:bodyPr/>
          <a:lstStyle/>
          <a:p>
            <a:pPr algn="just" eaLnBrk="1" hangingPunct="1"/>
            <a:r>
              <a:rPr lang="cs-CZ" sz="2800" smtClean="0">
                <a:solidFill>
                  <a:schemeClr val="tx1"/>
                </a:solidFill>
              </a:rPr>
              <a:t>selekce situací (přes čtení popisu filmu a zkušenost divák může kontrolovat to, na co se divá); </a:t>
            </a:r>
          </a:p>
          <a:p>
            <a:pPr algn="just" eaLnBrk="1" hangingPunct="1"/>
            <a:r>
              <a:rPr lang="cs-CZ" sz="2800" smtClean="0">
                <a:solidFill>
                  <a:schemeClr val="tx1"/>
                </a:solidFill>
              </a:rPr>
              <a:t>modifikace situací (divák si vybírá, jak se bude dívat na film); </a:t>
            </a:r>
          </a:p>
          <a:p>
            <a:pPr algn="just" eaLnBrk="1" hangingPunct="1"/>
            <a:r>
              <a:rPr lang="cs-CZ" sz="2800" smtClean="0">
                <a:solidFill>
                  <a:schemeClr val="tx1"/>
                </a:solidFill>
              </a:rPr>
              <a:t>divák může přerozdělovat svou pozornost a vnímání; </a:t>
            </a:r>
          </a:p>
          <a:p>
            <a:pPr algn="just" eaLnBrk="1" hangingPunct="1"/>
            <a:r>
              <a:rPr lang="cs-CZ" sz="2800" smtClean="0">
                <a:solidFill>
                  <a:schemeClr val="tx1"/>
                </a:solidFill>
              </a:rPr>
              <a:t>divák má možnost interpretovat a ohodnocovat film podle různých kritérií; </a:t>
            </a:r>
          </a:p>
          <a:p>
            <a:pPr algn="just" eaLnBrk="1" hangingPunct="1"/>
            <a:r>
              <a:rPr lang="cs-CZ" sz="2800" smtClean="0">
                <a:solidFill>
                  <a:schemeClr val="tx1"/>
                </a:solidFill>
              </a:rPr>
              <a:t>divák může regulovat rychlost vnímání a své reakci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Nadpis 1"/>
          <p:cNvSpPr>
            <a:spLocks noGrp="1"/>
          </p:cNvSpPr>
          <p:nvPr>
            <p:ph type="title"/>
          </p:nvPr>
        </p:nvSpPr>
        <p:spPr/>
        <p:txBody>
          <a:bodyPr/>
          <a:lstStyle/>
          <a:p>
            <a:pPr eaLnBrk="1" hangingPunct="1"/>
            <a:r>
              <a:rPr lang="cs-CZ" smtClean="0"/>
              <a:t>Vítěz konsumní kultury</a:t>
            </a:r>
          </a:p>
        </p:txBody>
      </p:sp>
      <p:sp>
        <p:nvSpPr>
          <p:cNvPr id="37890" name="Zástupný symbol pro obsah 2"/>
          <p:cNvSpPr>
            <a:spLocks noGrp="1"/>
          </p:cNvSpPr>
          <p:nvPr>
            <p:ph sz="half" idx="1"/>
          </p:nvPr>
        </p:nvSpPr>
        <p:spPr/>
        <p:txBody>
          <a:bodyPr/>
          <a:lstStyle/>
          <a:p>
            <a:pPr eaLnBrk="1" hangingPunct="1"/>
            <a:r>
              <a:rPr lang="cs-CZ" smtClean="0"/>
              <a:t>Ridley Scott </a:t>
            </a:r>
          </a:p>
          <a:p>
            <a:pPr eaLnBrk="1" hangingPunct="1"/>
            <a:r>
              <a:rPr lang="cs-CZ" smtClean="0"/>
              <a:t>Dějiny a extrémní situace jako zdroj vysílání norem </a:t>
            </a:r>
          </a:p>
        </p:txBody>
      </p:sp>
      <p:pic>
        <p:nvPicPr>
          <p:cNvPr id="37891" name="Picture 2"/>
          <p:cNvPicPr>
            <a:picLocks noGrp="1" noChangeAspect="1" noChangeArrowheads="1"/>
          </p:cNvPicPr>
          <p:nvPr>
            <p:ph sz="half" idx="2"/>
          </p:nvPr>
        </p:nvPicPr>
        <p:blipFill>
          <a:blip r:embed="rId2"/>
          <a:srcRect/>
          <a:stretch>
            <a:fillRect/>
          </a:stretch>
        </p:blipFill>
        <p:spPr>
          <a:xfrm>
            <a:off x="5508625" y="1773238"/>
            <a:ext cx="3214688" cy="4103687"/>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Nadpis 1"/>
          <p:cNvSpPr>
            <a:spLocks noGrp="1"/>
          </p:cNvSpPr>
          <p:nvPr>
            <p:ph type="title"/>
          </p:nvPr>
        </p:nvSpPr>
        <p:spPr/>
        <p:txBody>
          <a:bodyPr/>
          <a:lstStyle/>
          <a:p>
            <a:pPr eaLnBrk="1" hangingPunct="1"/>
            <a:r>
              <a:rPr lang="cs-CZ" smtClean="0"/>
              <a:t>Nejslavnější filmy Skotta </a:t>
            </a:r>
          </a:p>
        </p:txBody>
      </p:sp>
      <p:pic>
        <p:nvPicPr>
          <p:cNvPr id="38914" name="Picture 2"/>
          <p:cNvPicPr>
            <a:picLocks noGrp="1" noChangeAspect="1" noChangeArrowheads="1"/>
          </p:cNvPicPr>
          <p:nvPr>
            <p:ph sz="half" idx="2"/>
          </p:nvPr>
        </p:nvPicPr>
        <p:blipFill>
          <a:blip r:embed="rId2"/>
          <a:srcRect/>
          <a:stretch>
            <a:fillRect/>
          </a:stretch>
        </p:blipFill>
        <p:spPr>
          <a:xfrm>
            <a:off x="5435600" y="2205038"/>
            <a:ext cx="1846263" cy="2906712"/>
          </a:xfrm>
        </p:spPr>
      </p:pic>
      <p:pic>
        <p:nvPicPr>
          <p:cNvPr id="38915" name="Picture 3"/>
          <p:cNvPicPr>
            <a:picLocks noGrp="1" noChangeAspect="1" noChangeArrowheads="1"/>
          </p:cNvPicPr>
          <p:nvPr>
            <p:ph sz="half" idx="1"/>
          </p:nvPr>
        </p:nvPicPr>
        <p:blipFill>
          <a:blip r:embed="rId3"/>
          <a:srcRect/>
          <a:stretch>
            <a:fillRect/>
          </a:stretch>
        </p:blipFill>
        <p:spPr>
          <a:xfrm>
            <a:off x="1619250" y="2205038"/>
            <a:ext cx="2085975" cy="295275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Nadpis 1"/>
          <p:cNvSpPr>
            <a:spLocks noGrp="1"/>
          </p:cNvSpPr>
          <p:nvPr>
            <p:ph type="title"/>
          </p:nvPr>
        </p:nvSpPr>
        <p:spPr/>
        <p:txBody>
          <a:bodyPr/>
          <a:lstStyle/>
          <a:p>
            <a:pPr eaLnBrk="1" hangingPunct="1"/>
            <a:r>
              <a:rPr lang="cs-CZ" smtClean="0"/>
              <a:t>První film Ridley Skotta </a:t>
            </a:r>
          </a:p>
        </p:txBody>
      </p:sp>
      <p:sp>
        <p:nvSpPr>
          <p:cNvPr id="39938" name="Zástupný symbol pro obsah 3"/>
          <p:cNvSpPr>
            <a:spLocks noGrp="1"/>
          </p:cNvSpPr>
          <p:nvPr>
            <p:ph sz="half" idx="2"/>
          </p:nvPr>
        </p:nvSpPr>
        <p:spPr/>
        <p:txBody>
          <a:bodyPr/>
          <a:lstStyle/>
          <a:p>
            <a:pPr eaLnBrk="1" hangingPunct="1"/>
            <a:r>
              <a:rPr lang="cs-CZ" smtClean="0"/>
              <a:t>Film o slušnosti a změně představy o slušném chovaní za dobu války a míru </a:t>
            </a:r>
          </a:p>
        </p:txBody>
      </p:sp>
      <p:pic>
        <p:nvPicPr>
          <p:cNvPr id="39939" name="Picture 2"/>
          <p:cNvPicPr>
            <a:picLocks noGrp="1" noChangeAspect="1" noChangeArrowheads="1"/>
          </p:cNvPicPr>
          <p:nvPr>
            <p:ph sz="half" idx="1"/>
          </p:nvPr>
        </p:nvPicPr>
        <p:blipFill>
          <a:blip r:embed="rId2"/>
          <a:srcRect/>
          <a:stretch>
            <a:fillRect/>
          </a:stretch>
        </p:blipFill>
        <p:spPr>
          <a:xfrm>
            <a:off x="827088" y="1557338"/>
            <a:ext cx="3006725" cy="4535487"/>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Nadpis 1"/>
          <p:cNvSpPr>
            <a:spLocks noGrp="1"/>
          </p:cNvSpPr>
          <p:nvPr>
            <p:ph type="ctrTitle"/>
          </p:nvPr>
        </p:nvSpPr>
        <p:spPr>
          <a:xfrm>
            <a:off x="827088" y="404813"/>
            <a:ext cx="7772400" cy="1470025"/>
          </a:xfrm>
        </p:spPr>
        <p:txBody>
          <a:bodyPr/>
          <a:lstStyle/>
          <a:p>
            <a:pPr eaLnBrk="1" hangingPunct="1"/>
            <a:r>
              <a:rPr lang="cs-CZ" smtClean="0"/>
              <a:t>Otázky k filmům Skotta</a:t>
            </a:r>
          </a:p>
        </p:txBody>
      </p:sp>
      <p:sp>
        <p:nvSpPr>
          <p:cNvPr id="40962" name="Podnadpis 2"/>
          <p:cNvSpPr>
            <a:spLocks noGrp="1"/>
          </p:cNvSpPr>
          <p:nvPr>
            <p:ph type="subTitle" idx="1"/>
          </p:nvPr>
        </p:nvSpPr>
        <p:spPr>
          <a:xfrm>
            <a:off x="1042988" y="1628775"/>
            <a:ext cx="7561262" cy="4010025"/>
          </a:xfrm>
        </p:spPr>
        <p:txBody>
          <a:bodyPr/>
          <a:lstStyle/>
          <a:p>
            <a:pPr algn="just" eaLnBrk="1" hangingPunct="1"/>
            <a:r>
              <a:rPr lang="cs-CZ" smtClean="0">
                <a:solidFill>
                  <a:schemeClr val="tx1"/>
                </a:solidFill>
              </a:rPr>
              <a:t>Jak konstruuje spravedlnost, jaký význam má jednotlivec ve prospěch dosazení spravedlnosti? </a:t>
            </a:r>
          </a:p>
          <a:p>
            <a:pPr algn="just" eaLnBrk="1" hangingPunct="1"/>
            <a:r>
              <a:rPr lang="cs-CZ" smtClean="0">
                <a:solidFill>
                  <a:schemeClr val="tx1"/>
                </a:solidFill>
              </a:rPr>
              <a:t>Nakolik představa o spravedlnosti je podobná revolučnímu přístupu?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Nadpis 1"/>
          <p:cNvSpPr>
            <a:spLocks noGrp="1"/>
          </p:cNvSpPr>
          <p:nvPr>
            <p:ph type="title"/>
          </p:nvPr>
        </p:nvSpPr>
        <p:spPr/>
        <p:txBody>
          <a:bodyPr/>
          <a:lstStyle/>
          <a:p>
            <a:pPr eaLnBrk="1" hangingPunct="1"/>
            <a:r>
              <a:rPr lang="cs-CZ" smtClean="0"/>
              <a:t>Ridley Scott a předpis dospívání  </a:t>
            </a:r>
          </a:p>
        </p:txBody>
      </p:sp>
      <p:pic>
        <p:nvPicPr>
          <p:cNvPr id="41986" name="Picture 2"/>
          <p:cNvPicPr>
            <a:picLocks noChangeAspect="1" noChangeArrowheads="1"/>
          </p:cNvPicPr>
          <p:nvPr/>
        </p:nvPicPr>
        <p:blipFill>
          <a:blip r:embed="rId2"/>
          <a:srcRect/>
          <a:stretch>
            <a:fillRect/>
          </a:stretch>
        </p:blipFill>
        <p:spPr bwMode="auto">
          <a:xfrm>
            <a:off x="107950" y="1838325"/>
            <a:ext cx="2095500" cy="3162300"/>
          </a:xfrm>
          <a:prstGeom prst="rect">
            <a:avLst/>
          </a:prstGeom>
          <a:noFill/>
          <a:ln w="9525">
            <a:noFill/>
            <a:miter lim="800000"/>
            <a:headEnd/>
            <a:tailEnd/>
          </a:ln>
        </p:spPr>
      </p:pic>
      <p:pic>
        <p:nvPicPr>
          <p:cNvPr id="41987" name="Picture 3"/>
          <p:cNvPicPr>
            <a:picLocks noChangeAspect="1" noChangeArrowheads="1"/>
          </p:cNvPicPr>
          <p:nvPr/>
        </p:nvPicPr>
        <p:blipFill>
          <a:blip r:embed="rId3"/>
          <a:srcRect/>
          <a:stretch>
            <a:fillRect/>
          </a:stretch>
        </p:blipFill>
        <p:spPr bwMode="auto">
          <a:xfrm>
            <a:off x="2374900" y="1954213"/>
            <a:ext cx="2095500" cy="3143250"/>
          </a:xfrm>
          <a:prstGeom prst="rect">
            <a:avLst/>
          </a:prstGeom>
          <a:noFill/>
          <a:ln w="9525">
            <a:noFill/>
            <a:miter lim="800000"/>
            <a:headEnd/>
            <a:tailEnd/>
          </a:ln>
        </p:spPr>
      </p:pic>
      <p:pic>
        <p:nvPicPr>
          <p:cNvPr id="41988" name="Picture 4"/>
          <p:cNvPicPr>
            <a:picLocks noChangeAspect="1" noChangeArrowheads="1"/>
          </p:cNvPicPr>
          <p:nvPr/>
        </p:nvPicPr>
        <p:blipFill>
          <a:blip r:embed="rId4"/>
          <a:srcRect/>
          <a:stretch>
            <a:fillRect/>
          </a:stretch>
        </p:blipFill>
        <p:spPr bwMode="auto">
          <a:xfrm>
            <a:off x="4643438" y="1906588"/>
            <a:ext cx="1938337" cy="3100387"/>
          </a:xfrm>
          <a:prstGeom prst="rect">
            <a:avLst/>
          </a:prstGeom>
          <a:noFill/>
          <a:ln w="9525">
            <a:noFill/>
            <a:miter lim="800000"/>
            <a:headEnd/>
            <a:tailEnd/>
          </a:ln>
        </p:spPr>
      </p:pic>
      <p:pic>
        <p:nvPicPr>
          <p:cNvPr id="41989" name="Picture 5"/>
          <p:cNvPicPr>
            <a:picLocks noChangeAspect="1" noChangeArrowheads="1"/>
          </p:cNvPicPr>
          <p:nvPr/>
        </p:nvPicPr>
        <p:blipFill>
          <a:blip r:embed="rId5"/>
          <a:srcRect/>
          <a:stretch>
            <a:fillRect/>
          </a:stretch>
        </p:blipFill>
        <p:spPr bwMode="auto">
          <a:xfrm>
            <a:off x="6875463" y="1873250"/>
            <a:ext cx="2095500" cy="33051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p:cNvSpPr>
          <p:nvPr>
            <p:ph type="title"/>
          </p:nvPr>
        </p:nvSpPr>
        <p:spPr/>
        <p:txBody>
          <a:bodyPr/>
          <a:lstStyle/>
          <a:p>
            <a:r>
              <a:rPr lang="cs-CZ" smtClean="0"/>
              <a:t>Jeden z posledních filmů</a:t>
            </a:r>
          </a:p>
        </p:txBody>
      </p:sp>
      <p:sp>
        <p:nvSpPr>
          <p:cNvPr id="92163" name="Rectangle 3"/>
          <p:cNvSpPr>
            <a:spLocks noGrp="1"/>
          </p:cNvSpPr>
          <p:nvPr>
            <p:ph type="body" idx="1"/>
          </p:nvPr>
        </p:nvSpPr>
        <p:spPr>
          <a:xfrm>
            <a:off x="4067175" y="1600200"/>
            <a:ext cx="4619625" cy="4525963"/>
          </a:xfrm>
        </p:spPr>
        <p:txBody>
          <a:bodyPr/>
          <a:lstStyle/>
          <a:p>
            <a:pPr>
              <a:lnSpc>
                <a:spcPct val="80000"/>
              </a:lnSpc>
              <a:buFont typeface="Arial" charset="0"/>
              <a:buNone/>
            </a:pPr>
            <a:r>
              <a:rPr lang="cs-CZ" sz="2400" smtClean="0">
                <a:latin typeface="Arial" charset="0"/>
              </a:rPr>
              <a:t>Film vypráví příběh londýnského experta v oboru investic Maxe Skinnera, který se po smrti svého strýčka vrací na vinici, kde prožil nejkrásnější část dětství. Přestože chce hodit minulost za hlavu a vinici co nejdříve prodat, v okamžiku příjezdu do čarokrásné oblasti na jihu Francie se začne odvíjet zcela nová a opojná kapitola jeho života, v jejímž průběhu v sobě nalezne to, co už od dětství postrádá.</a:t>
            </a:r>
            <a:br>
              <a:rPr lang="cs-CZ" sz="2400" smtClean="0">
                <a:latin typeface="Arial" charset="0"/>
              </a:rPr>
            </a:br>
            <a:endParaRPr lang="cs-CZ" sz="2400" smtClean="0">
              <a:latin typeface="Arial" charset="0"/>
            </a:endParaRPr>
          </a:p>
        </p:txBody>
      </p:sp>
      <p:pic>
        <p:nvPicPr>
          <p:cNvPr id="92164" name="Picture 4"/>
          <p:cNvPicPr>
            <a:picLocks noChangeAspect="1" noChangeArrowheads="1"/>
          </p:cNvPicPr>
          <p:nvPr/>
        </p:nvPicPr>
        <p:blipFill>
          <a:blip r:embed="rId2"/>
          <a:srcRect/>
          <a:stretch>
            <a:fillRect/>
          </a:stretch>
        </p:blipFill>
        <p:spPr bwMode="auto">
          <a:xfrm>
            <a:off x="827088" y="1484313"/>
            <a:ext cx="2743200" cy="4078287"/>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Nadpis 1"/>
          <p:cNvSpPr>
            <a:spLocks noGrp="1"/>
          </p:cNvSpPr>
          <p:nvPr>
            <p:ph type="title"/>
          </p:nvPr>
        </p:nvSpPr>
        <p:spPr/>
        <p:txBody>
          <a:bodyPr/>
          <a:lstStyle/>
          <a:p>
            <a:pPr eaLnBrk="1" hangingPunct="1"/>
            <a:r>
              <a:rPr lang="cs-CZ" smtClean="0"/>
              <a:t>Kostra funkcionalistického přístupu</a:t>
            </a:r>
          </a:p>
        </p:txBody>
      </p:sp>
      <p:pic>
        <p:nvPicPr>
          <p:cNvPr id="44034" name="Picture 2"/>
          <p:cNvPicPr>
            <a:picLocks noGrp="1" noChangeAspect="1" noChangeArrowheads="1"/>
          </p:cNvPicPr>
          <p:nvPr>
            <p:ph sz="half" idx="1"/>
          </p:nvPr>
        </p:nvPicPr>
        <p:blipFill>
          <a:blip r:embed="rId2"/>
          <a:srcRect/>
          <a:stretch>
            <a:fillRect/>
          </a:stretch>
        </p:blipFill>
        <p:spPr>
          <a:xfrm>
            <a:off x="395288" y="2308225"/>
            <a:ext cx="4035425" cy="2682875"/>
          </a:xfrm>
        </p:spPr>
      </p:pic>
      <p:pic>
        <p:nvPicPr>
          <p:cNvPr id="44035" name="Picture 3"/>
          <p:cNvPicPr>
            <a:picLocks noGrp="1" noChangeAspect="1" noChangeArrowheads="1"/>
          </p:cNvPicPr>
          <p:nvPr>
            <p:ph sz="half" idx="2"/>
          </p:nvPr>
        </p:nvPicPr>
        <p:blipFill>
          <a:blip r:embed="rId3"/>
          <a:srcRect/>
          <a:stretch>
            <a:fillRect/>
          </a:stretch>
        </p:blipFill>
        <p:spPr>
          <a:xfrm>
            <a:off x="5508625" y="4365625"/>
            <a:ext cx="2525713" cy="1725613"/>
          </a:xfrm>
        </p:spPr>
      </p:pic>
      <p:pic>
        <p:nvPicPr>
          <p:cNvPr id="44036" name="Picture 2"/>
          <p:cNvPicPr>
            <a:picLocks noChangeAspect="1" noChangeArrowheads="1"/>
          </p:cNvPicPr>
          <p:nvPr/>
        </p:nvPicPr>
        <p:blipFill>
          <a:blip r:embed="rId4"/>
          <a:srcRect/>
          <a:stretch>
            <a:fillRect/>
          </a:stretch>
        </p:blipFill>
        <p:spPr bwMode="auto">
          <a:xfrm>
            <a:off x="4787900" y="1412875"/>
            <a:ext cx="3378200" cy="223678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Nadpis 1"/>
          <p:cNvSpPr>
            <a:spLocks noGrp="1"/>
          </p:cNvSpPr>
          <p:nvPr>
            <p:ph type="title"/>
          </p:nvPr>
        </p:nvSpPr>
        <p:spPr/>
        <p:txBody>
          <a:bodyPr/>
          <a:lstStyle/>
          <a:p>
            <a:pPr eaLnBrk="1" hangingPunct="1"/>
            <a:r>
              <a:rPr lang="cs-CZ" smtClean="0"/>
              <a:t>Situace rozpaku</a:t>
            </a:r>
          </a:p>
        </p:txBody>
      </p:sp>
      <p:pic>
        <p:nvPicPr>
          <p:cNvPr id="45058" name="Picture 2"/>
          <p:cNvPicPr>
            <a:picLocks noGrp="1" noChangeAspect="1" noChangeArrowheads="1"/>
          </p:cNvPicPr>
          <p:nvPr>
            <p:ph idx="1"/>
          </p:nvPr>
        </p:nvPicPr>
        <p:blipFill>
          <a:blip r:embed="rId2"/>
          <a:srcRect/>
          <a:stretch>
            <a:fillRect/>
          </a:stretch>
        </p:blipFill>
        <p:spPr>
          <a:xfrm>
            <a:off x="3240088" y="2863850"/>
            <a:ext cx="2663825" cy="199866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Nadpis 1"/>
          <p:cNvSpPr>
            <a:spLocks noGrp="1"/>
          </p:cNvSpPr>
          <p:nvPr>
            <p:ph type="ctrTitle"/>
          </p:nvPr>
        </p:nvSpPr>
        <p:spPr>
          <a:xfrm>
            <a:off x="704850" y="549275"/>
            <a:ext cx="7772400" cy="1470025"/>
          </a:xfrm>
        </p:spPr>
        <p:txBody>
          <a:bodyPr/>
          <a:lstStyle/>
          <a:p>
            <a:pPr eaLnBrk="1" hangingPunct="1"/>
            <a:r>
              <a:rPr lang="cs-CZ" smtClean="0">
                <a:latin typeface="Arial" charset="0"/>
              </a:rPr>
              <a:t>Krize (katastrofa) </a:t>
            </a:r>
            <a:br>
              <a:rPr lang="cs-CZ" smtClean="0">
                <a:latin typeface="Arial" charset="0"/>
              </a:rPr>
            </a:br>
            <a:r>
              <a:rPr lang="cs-CZ" smtClean="0">
                <a:latin typeface="Arial" charset="0"/>
              </a:rPr>
              <a:t>jako zlomek osudu </a:t>
            </a:r>
          </a:p>
        </p:txBody>
      </p:sp>
      <p:pic>
        <p:nvPicPr>
          <p:cNvPr id="46083" name="Picture 2"/>
          <p:cNvPicPr>
            <a:picLocks noChangeAspect="1" noChangeArrowheads="1"/>
          </p:cNvPicPr>
          <p:nvPr/>
        </p:nvPicPr>
        <p:blipFill>
          <a:blip r:embed="rId2"/>
          <a:srcRect/>
          <a:stretch>
            <a:fillRect/>
          </a:stretch>
        </p:blipFill>
        <p:spPr bwMode="auto">
          <a:xfrm>
            <a:off x="1403350" y="2790825"/>
            <a:ext cx="1457325" cy="2189163"/>
          </a:xfrm>
          <a:prstGeom prst="rect">
            <a:avLst/>
          </a:prstGeom>
          <a:noFill/>
          <a:ln w="9525">
            <a:noFill/>
            <a:miter lim="800000"/>
            <a:headEnd/>
            <a:tailEnd/>
          </a:ln>
        </p:spPr>
      </p:pic>
      <p:pic>
        <p:nvPicPr>
          <p:cNvPr id="46084" name="Picture 3"/>
          <p:cNvPicPr>
            <a:picLocks noChangeAspect="1" noChangeArrowheads="1"/>
          </p:cNvPicPr>
          <p:nvPr/>
        </p:nvPicPr>
        <p:blipFill>
          <a:blip r:embed="rId3"/>
          <a:srcRect/>
          <a:stretch>
            <a:fillRect/>
          </a:stretch>
        </p:blipFill>
        <p:spPr bwMode="auto">
          <a:xfrm>
            <a:off x="3203575" y="2836863"/>
            <a:ext cx="3389313" cy="18288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Nadpis 1"/>
          <p:cNvSpPr>
            <a:spLocks noGrp="1"/>
          </p:cNvSpPr>
          <p:nvPr>
            <p:ph type="ctrTitle"/>
          </p:nvPr>
        </p:nvSpPr>
        <p:spPr>
          <a:xfrm>
            <a:off x="971550" y="260350"/>
            <a:ext cx="7772400" cy="1470025"/>
          </a:xfrm>
        </p:spPr>
        <p:txBody>
          <a:bodyPr/>
          <a:lstStyle/>
          <a:p>
            <a:pPr eaLnBrk="1" hangingPunct="1"/>
            <a:r>
              <a:rPr lang="cs-CZ" smtClean="0"/>
              <a:t>Symbolická interakce: </a:t>
            </a:r>
            <a:br>
              <a:rPr lang="cs-CZ" smtClean="0"/>
            </a:br>
            <a:r>
              <a:rPr lang="cs-CZ" smtClean="0"/>
              <a:t>pro et contra</a:t>
            </a:r>
          </a:p>
        </p:txBody>
      </p:sp>
      <p:graphicFrame>
        <p:nvGraphicFramePr>
          <p:cNvPr id="16407" name="Group 23"/>
          <p:cNvGraphicFramePr>
            <a:graphicFrameLocks noGrp="1"/>
          </p:cNvGraphicFramePr>
          <p:nvPr/>
        </p:nvGraphicFramePr>
        <p:xfrm>
          <a:off x="684213" y="1844675"/>
          <a:ext cx="7777162" cy="4908550"/>
        </p:xfrm>
        <a:graphic>
          <a:graphicData uri="http://schemas.openxmlformats.org/drawingml/2006/table">
            <a:tbl>
              <a:tblPr/>
              <a:tblGrid>
                <a:gridCol w="6192837"/>
                <a:gridCol w="1584325"/>
              </a:tblGrid>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smtClean="0">
                          <a:ln>
                            <a:noFill/>
                          </a:ln>
                          <a:solidFill>
                            <a:schemeClr val="tx1"/>
                          </a:solidFill>
                          <a:effectLst/>
                          <a:latin typeface="Calibri" pitchFamily="34" charset="0"/>
                        </a:rPr>
                        <a:t>Postavení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smtClean="0">
                          <a:ln>
                            <a:noFill/>
                          </a:ln>
                          <a:solidFill>
                            <a:schemeClr val="tx1"/>
                          </a:solidFill>
                          <a:effectLst/>
                          <a:latin typeface="Calibri" pitchFamily="34" charset="0"/>
                        </a:rPr>
                        <a:t>Přístup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r>
              <a:tr h="806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smtClean="0">
                          <a:ln>
                            <a:noFill/>
                          </a:ln>
                          <a:solidFill>
                            <a:schemeClr val="tx1"/>
                          </a:solidFill>
                          <a:effectLst/>
                          <a:latin typeface="Calibri" pitchFamily="34" charset="0"/>
                        </a:rPr>
                        <a:t>Existují relevantní a nerelevantní symbolické interakce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r>
              <a:tr h="806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smtClean="0">
                          <a:ln>
                            <a:noFill/>
                          </a:ln>
                          <a:solidFill>
                            <a:schemeClr val="tx1"/>
                          </a:solidFill>
                          <a:effectLst/>
                          <a:latin typeface="Calibri" pitchFamily="34" charset="0"/>
                        </a:rPr>
                        <a:t>Každá symbolická interakce přináší rizika proti pochopeni jiných a sebe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6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smtClean="0">
                          <a:ln>
                            <a:noFill/>
                          </a:ln>
                          <a:solidFill>
                            <a:schemeClr val="tx1"/>
                          </a:solidFill>
                          <a:effectLst/>
                          <a:latin typeface="Calibri" pitchFamily="34" charset="0"/>
                        </a:rPr>
                        <a:t>Život střídá akceptování a odmítnutí symbolických interakcí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r>
              <a:tr h="806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smtClean="0">
                          <a:ln>
                            <a:noFill/>
                          </a:ln>
                          <a:solidFill>
                            <a:schemeClr val="tx1"/>
                          </a:solidFill>
                          <a:effectLst/>
                          <a:latin typeface="Calibri" pitchFamily="34" charset="0"/>
                        </a:rPr>
                        <a:t>Symbolická interakce se stává z každé komunikace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Nadpis 1"/>
          <p:cNvSpPr>
            <a:spLocks noGrp="1"/>
          </p:cNvSpPr>
          <p:nvPr>
            <p:ph type="title"/>
          </p:nvPr>
        </p:nvSpPr>
        <p:spPr/>
        <p:txBody>
          <a:bodyPr/>
          <a:lstStyle/>
          <a:p>
            <a:pPr eaLnBrk="1" hangingPunct="1"/>
            <a:r>
              <a:rPr lang="cs-CZ" smtClean="0"/>
              <a:t>Změna kvůli čemu </a:t>
            </a:r>
          </a:p>
        </p:txBody>
      </p:sp>
      <p:pic>
        <p:nvPicPr>
          <p:cNvPr id="47106" name="Picture 2"/>
          <p:cNvPicPr>
            <a:picLocks noGrp="1" noChangeAspect="1" noChangeArrowheads="1"/>
          </p:cNvPicPr>
          <p:nvPr>
            <p:ph sz="half" idx="1"/>
          </p:nvPr>
        </p:nvPicPr>
        <p:blipFill>
          <a:blip r:embed="rId2"/>
          <a:srcRect/>
          <a:stretch>
            <a:fillRect/>
          </a:stretch>
        </p:blipFill>
        <p:spPr>
          <a:xfrm>
            <a:off x="638175" y="1600200"/>
            <a:ext cx="3676650" cy="4525963"/>
          </a:xfrm>
        </p:spPr>
      </p:pic>
      <p:pic>
        <p:nvPicPr>
          <p:cNvPr id="47107" name="Picture 4"/>
          <p:cNvPicPr>
            <a:picLocks noChangeAspect="1" noChangeArrowheads="1"/>
          </p:cNvPicPr>
          <p:nvPr/>
        </p:nvPicPr>
        <p:blipFill>
          <a:blip r:embed="rId3"/>
          <a:srcRect/>
          <a:stretch>
            <a:fillRect/>
          </a:stretch>
        </p:blipFill>
        <p:spPr bwMode="auto">
          <a:xfrm>
            <a:off x="4572000" y="1689100"/>
            <a:ext cx="4252913" cy="283051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eaLnBrk="1" hangingPunct="1"/>
            <a:r>
              <a:rPr lang="cs-CZ" sz="4000" smtClean="0"/>
              <a:t>Vítěz éry konsumní kultur</a:t>
            </a:r>
            <a:r>
              <a:rPr lang="cs-CZ" sz="4000" smtClean="0">
                <a:latin typeface="Arial" charset="0"/>
              </a:rPr>
              <a:t>y</a:t>
            </a:r>
            <a:r>
              <a:rPr lang="cs-CZ" sz="4000" smtClean="0"/>
              <a:t>: </a:t>
            </a:r>
            <a:br>
              <a:rPr lang="cs-CZ" sz="4000" smtClean="0"/>
            </a:br>
            <a:r>
              <a:rPr lang="cs-CZ" sz="4000" smtClean="0"/>
              <a:t>Steven Spielberg  </a:t>
            </a:r>
          </a:p>
        </p:txBody>
      </p:sp>
      <p:sp>
        <p:nvSpPr>
          <p:cNvPr id="48130" name="Zástupný symbol pro obsah 3"/>
          <p:cNvSpPr>
            <a:spLocks noGrp="1"/>
          </p:cNvSpPr>
          <p:nvPr>
            <p:ph sz="half" idx="2"/>
          </p:nvPr>
        </p:nvSpPr>
        <p:spPr/>
        <p:txBody>
          <a:bodyPr/>
          <a:lstStyle/>
          <a:p>
            <a:pPr eaLnBrk="1" hangingPunct="1"/>
            <a:r>
              <a:rPr lang="cs-CZ" smtClean="0"/>
              <a:t>Budoucnost jako důsledek nesprávního chování </a:t>
            </a:r>
          </a:p>
          <a:p>
            <a:pPr eaLnBrk="1" hangingPunct="1"/>
            <a:r>
              <a:rPr lang="cs-CZ" smtClean="0"/>
              <a:t>Řetěz norem: člověk nemůže dodržovat jen některé z norem, musí akceptovat </a:t>
            </a:r>
            <a:r>
              <a:rPr lang="cs-CZ" smtClean="0">
                <a:latin typeface="Arial" charset="0"/>
              </a:rPr>
              <a:t>celkov</a:t>
            </a:r>
            <a:r>
              <a:rPr lang="cs-CZ" smtClean="0"/>
              <a:t>ý systém </a:t>
            </a:r>
          </a:p>
        </p:txBody>
      </p:sp>
      <p:pic>
        <p:nvPicPr>
          <p:cNvPr id="48131" name="Picture 2"/>
          <p:cNvPicPr>
            <a:picLocks noGrp="1" noChangeAspect="1" noChangeArrowheads="1"/>
          </p:cNvPicPr>
          <p:nvPr>
            <p:ph sz="half" idx="1"/>
          </p:nvPr>
        </p:nvPicPr>
        <p:blipFill>
          <a:blip r:embed="rId2"/>
          <a:srcRect/>
          <a:stretch>
            <a:fillRect/>
          </a:stretch>
        </p:blipFill>
        <p:spPr>
          <a:xfrm>
            <a:off x="827088" y="1700213"/>
            <a:ext cx="3168650" cy="4249737"/>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Nadpis 1"/>
          <p:cNvSpPr>
            <a:spLocks noGrp="1"/>
          </p:cNvSpPr>
          <p:nvPr>
            <p:ph type="title"/>
          </p:nvPr>
        </p:nvSpPr>
        <p:spPr/>
        <p:txBody>
          <a:bodyPr/>
          <a:lstStyle/>
          <a:p>
            <a:pPr eaLnBrk="1" hangingPunct="1"/>
            <a:r>
              <a:rPr lang="cs-CZ" smtClean="0"/>
              <a:t>Nejslavnější filmy Spilberga</a:t>
            </a:r>
          </a:p>
        </p:txBody>
      </p:sp>
      <p:pic>
        <p:nvPicPr>
          <p:cNvPr id="49154" name="Picture 2"/>
          <p:cNvPicPr>
            <a:picLocks noChangeAspect="1" noChangeArrowheads="1"/>
          </p:cNvPicPr>
          <p:nvPr/>
        </p:nvPicPr>
        <p:blipFill>
          <a:blip r:embed="rId2"/>
          <a:srcRect/>
          <a:stretch>
            <a:fillRect/>
          </a:stretch>
        </p:blipFill>
        <p:spPr bwMode="auto">
          <a:xfrm>
            <a:off x="395288" y="2076450"/>
            <a:ext cx="2532062" cy="3873500"/>
          </a:xfrm>
          <a:prstGeom prst="rect">
            <a:avLst/>
          </a:prstGeom>
          <a:noFill/>
          <a:ln w="9525">
            <a:noFill/>
            <a:miter lim="800000"/>
            <a:headEnd/>
            <a:tailEnd/>
          </a:ln>
        </p:spPr>
      </p:pic>
      <p:pic>
        <p:nvPicPr>
          <p:cNvPr id="49155" name="Picture 3"/>
          <p:cNvPicPr>
            <a:picLocks noChangeAspect="1" noChangeArrowheads="1"/>
          </p:cNvPicPr>
          <p:nvPr/>
        </p:nvPicPr>
        <p:blipFill>
          <a:blip r:embed="rId3"/>
          <a:srcRect/>
          <a:stretch>
            <a:fillRect/>
          </a:stretch>
        </p:blipFill>
        <p:spPr bwMode="auto">
          <a:xfrm>
            <a:off x="3267075" y="2076450"/>
            <a:ext cx="2600325" cy="3873500"/>
          </a:xfrm>
          <a:prstGeom prst="rect">
            <a:avLst/>
          </a:prstGeom>
          <a:noFill/>
          <a:ln w="9525">
            <a:noFill/>
            <a:miter lim="800000"/>
            <a:headEnd/>
            <a:tailEnd/>
          </a:ln>
        </p:spPr>
      </p:pic>
      <p:pic>
        <p:nvPicPr>
          <p:cNvPr id="49156" name="Picture 4"/>
          <p:cNvPicPr>
            <a:picLocks noChangeAspect="1" noChangeArrowheads="1"/>
          </p:cNvPicPr>
          <p:nvPr/>
        </p:nvPicPr>
        <p:blipFill>
          <a:blip r:embed="rId4"/>
          <a:srcRect/>
          <a:stretch>
            <a:fillRect/>
          </a:stretch>
        </p:blipFill>
        <p:spPr bwMode="auto">
          <a:xfrm>
            <a:off x="6084888" y="1982788"/>
            <a:ext cx="2879725" cy="391477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Nadpis 1"/>
          <p:cNvSpPr>
            <a:spLocks noGrp="1"/>
          </p:cNvSpPr>
          <p:nvPr>
            <p:ph type="ctrTitle"/>
          </p:nvPr>
        </p:nvSpPr>
        <p:spPr>
          <a:xfrm>
            <a:off x="827088" y="260350"/>
            <a:ext cx="7772400" cy="1470025"/>
          </a:xfrm>
        </p:spPr>
        <p:txBody>
          <a:bodyPr/>
          <a:lstStyle/>
          <a:p>
            <a:pPr eaLnBrk="1" hangingPunct="1"/>
            <a:r>
              <a:rPr lang="cs-CZ" smtClean="0"/>
              <a:t>Tajemství úspěšného filmu </a:t>
            </a:r>
            <a:br>
              <a:rPr lang="cs-CZ" smtClean="0"/>
            </a:br>
            <a:r>
              <a:rPr lang="cs-CZ" smtClean="0"/>
              <a:t>podle Spielberga</a:t>
            </a:r>
          </a:p>
        </p:txBody>
      </p:sp>
      <p:sp>
        <p:nvSpPr>
          <p:cNvPr id="3" name="Podnadpis 2"/>
          <p:cNvSpPr>
            <a:spLocks noGrp="1"/>
          </p:cNvSpPr>
          <p:nvPr>
            <p:ph type="subTitle" idx="1"/>
          </p:nvPr>
        </p:nvSpPr>
        <p:spPr>
          <a:xfrm>
            <a:off x="468313" y="1916113"/>
            <a:ext cx="8064500" cy="4249737"/>
          </a:xfrm>
        </p:spPr>
        <p:txBody>
          <a:bodyPr>
            <a:normAutofit/>
          </a:bodyPr>
          <a:lstStyle/>
          <a:p>
            <a:pPr algn="just" eaLnBrk="1" hangingPunct="1"/>
            <a:r>
              <a:rPr lang="cs-CZ" smtClean="0">
                <a:solidFill>
                  <a:schemeClr val="tx1"/>
                </a:solidFill>
              </a:rPr>
              <a:t>Těžká cesta k normalitě</a:t>
            </a:r>
          </a:p>
          <a:p>
            <a:pPr algn="just" eaLnBrk="1" hangingPunct="1"/>
            <a:r>
              <a:rPr lang="cs-CZ" smtClean="0">
                <a:solidFill>
                  <a:schemeClr val="tx1"/>
                </a:solidFill>
              </a:rPr>
              <a:t>Slabý a zlý proti silnému, vytrvalému a dobrému</a:t>
            </a:r>
          </a:p>
          <a:p>
            <a:pPr algn="just" eaLnBrk="1" hangingPunct="1"/>
            <a:r>
              <a:rPr lang="cs-CZ" smtClean="0">
                <a:solidFill>
                  <a:schemeClr val="tx1"/>
                </a:solidFill>
              </a:rPr>
              <a:t>Morálka proto moralismu </a:t>
            </a:r>
          </a:p>
          <a:p>
            <a:pPr algn="just" eaLnBrk="1" hangingPunct="1"/>
            <a:r>
              <a:rPr lang="cs-CZ" smtClean="0">
                <a:solidFill>
                  <a:schemeClr val="tx1"/>
                </a:solidFill>
              </a:rPr>
              <a:t>Co ješte?</a:t>
            </a:r>
          </a:p>
          <a:p>
            <a:pPr algn="just" eaLnBrk="1" hangingPunct="1"/>
            <a:endParaRPr lang="cs-CZ" smtClean="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Nadpis 1"/>
          <p:cNvSpPr>
            <a:spLocks noGrp="1"/>
          </p:cNvSpPr>
          <p:nvPr>
            <p:ph type="title"/>
          </p:nvPr>
        </p:nvSpPr>
        <p:spPr/>
        <p:txBody>
          <a:bodyPr/>
          <a:lstStyle/>
          <a:p>
            <a:pPr eaLnBrk="1" hangingPunct="1"/>
            <a:r>
              <a:rPr lang="cs-CZ" smtClean="0"/>
              <a:t>Klišé jako hlavní metoda </a:t>
            </a:r>
          </a:p>
        </p:txBody>
      </p:sp>
      <p:sp>
        <p:nvSpPr>
          <p:cNvPr id="51202" name="Zástupný symbol pro obsah 2"/>
          <p:cNvSpPr>
            <a:spLocks noGrp="1"/>
          </p:cNvSpPr>
          <p:nvPr>
            <p:ph idx="1"/>
          </p:nvPr>
        </p:nvSpPr>
        <p:spPr/>
        <p:txBody>
          <a:bodyPr/>
          <a:lstStyle/>
          <a:p>
            <a:pPr eaLnBrk="1" hangingPunct="1"/>
            <a:r>
              <a:rPr lang="cs-CZ" smtClean="0"/>
              <a:t>Pozitivní postava je skoro ideální nebo stává se ideální (co má větší výkon pro vliv na diváky)</a:t>
            </a:r>
          </a:p>
          <a:p>
            <a:pPr eaLnBrk="1" hangingPunct="1"/>
            <a:r>
              <a:rPr lang="cs-CZ" smtClean="0"/>
              <a:t>Negativní postava se představuje jako sociopat či šílený či třeba potřebující izolace  </a:t>
            </a:r>
          </a:p>
          <a:p>
            <a:pPr eaLnBrk="1" hangingPunct="1"/>
            <a:r>
              <a:rPr lang="cs-CZ" smtClean="0"/>
              <a:t>Zlo je ne-normalita, slušnost je norma </a:t>
            </a:r>
          </a:p>
          <a:p>
            <a:pPr eaLnBrk="1" hangingPunct="1"/>
            <a:r>
              <a:rPr lang="cs-CZ" smtClean="0"/>
              <a:t>Černě-bílý popis problému má základem protiklad Schindlera a Goethe </a:t>
            </a:r>
          </a:p>
          <a:p>
            <a:pPr eaLnBrk="1" hangingPunct="1"/>
            <a:r>
              <a:rPr lang="cs-CZ" smtClean="0"/>
              <a:t>Přežití jako hlavni cíl, fašismus jako katastrofa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fontScale="90000"/>
          </a:bodyPr>
          <a:lstStyle/>
          <a:p>
            <a:pPr eaLnBrk="1" fontAlgn="auto" hangingPunct="1">
              <a:spcAft>
                <a:spcPts val="0"/>
              </a:spcAft>
              <a:defRPr/>
            </a:pPr>
            <a:r>
              <a:rPr lang="cs-CZ" dirty="0" smtClean="0"/>
              <a:t>Jaká klišé se použil  </a:t>
            </a:r>
            <a:r>
              <a:rPr lang="cs-CZ" dirty="0" err="1" smtClean="0"/>
              <a:t>Spielberg</a:t>
            </a:r>
            <a:r>
              <a:rPr lang="cs-CZ" dirty="0" smtClean="0"/>
              <a:t> </a:t>
            </a:r>
            <a:r>
              <a:rPr lang="en-US" dirty="0" smtClean="0"/>
              <a:t/>
            </a:r>
            <a:br>
              <a:rPr lang="en-US" dirty="0" smtClean="0"/>
            </a:br>
            <a:r>
              <a:rPr lang="cs-CZ" dirty="0" smtClean="0"/>
              <a:t>ve filmu Schindler</a:t>
            </a:r>
            <a:r>
              <a:rPr lang="en-US" dirty="0" smtClean="0"/>
              <a:t>’s list?</a:t>
            </a:r>
            <a:endParaRPr lang="cs-CZ" dirty="0"/>
          </a:p>
        </p:txBody>
      </p:sp>
      <p:sp>
        <p:nvSpPr>
          <p:cNvPr id="52226" name="Zástupný symbol pro obsah 2"/>
          <p:cNvSpPr>
            <a:spLocks noGrp="1"/>
          </p:cNvSpPr>
          <p:nvPr>
            <p:ph idx="1"/>
          </p:nvPr>
        </p:nvSpPr>
        <p:spPr/>
        <p:txBody>
          <a:bodyPr/>
          <a:lstStyle/>
          <a:p>
            <a:pPr eaLnBrk="1" hangingPunct="1"/>
            <a:r>
              <a:rPr lang="cs-CZ" smtClean="0"/>
              <a:t>Zlepšil podobu Schindlera a jeho pomocníka </a:t>
            </a:r>
          </a:p>
          <a:p>
            <a:pPr eaLnBrk="1" hangingPunct="1"/>
            <a:r>
              <a:rPr lang="cs-CZ" smtClean="0"/>
              <a:t>Zdůraznil podobu Amona Goethe</a:t>
            </a:r>
          </a:p>
          <a:p>
            <a:pPr eaLnBrk="1" hangingPunct="1"/>
            <a:r>
              <a:rPr lang="cs-CZ" smtClean="0"/>
              <a:t>„Zblbil“ podoby nacisty </a:t>
            </a:r>
          </a:p>
          <a:p>
            <a:pPr eaLnBrk="1" hangingPunct="1"/>
            <a:r>
              <a:rPr lang="cs-CZ" smtClean="0"/>
              <a:t>Představil vše židovské postavy jako oběti (včetně specifickému pojmu „oběť“ v filmu)</a:t>
            </a:r>
          </a:p>
          <a:p>
            <a:pPr eaLnBrk="1" hangingPunct="1"/>
            <a:r>
              <a:rPr lang="cs-CZ" smtClean="0"/>
              <a:t>Přidal další oběti (více než ve skutečnosti)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Nadpis 1"/>
          <p:cNvSpPr>
            <a:spLocks noGrp="1"/>
          </p:cNvSpPr>
          <p:nvPr>
            <p:ph type="title"/>
          </p:nvPr>
        </p:nvSpPr>
        <p:spPr/>
        <p:txBody>
          <a:bodyPr/>
          <a:lstStyle/>
          <a:p>
            <a:pPr eaLnBrk="1" hangingPunct="1"/>
            <a:r>
              <a:rPr lang="cs-CZ" smtClean="0"/>
              <a:t>Idealizace podoby Schindlera </a:t>
            </a:r>
          </a:p>
        </p:txBody>
      </p:sp>
      <p:sp>
        <p:nvSpPr>
          <p:cNvPr id="53250" name="Zástupný symbol pro text 2"/>
          <p:cNvSpPr>
            <a:spLocks noGrp="1"/>
          </p:cNvSpPr>
          <p:nvPr>
            <p:ph type="body" idx="1"/>
          </p:nvPr>
        </p:nvSpPr>
        <p:spPr>
          <a:xfrm>
            <a:off x="457200" y="1535113"/>
            <a:ext cx="4040188" cy="1108075"/>
          </a:xfrm>
        </p:spPr>
        <p:txBody>
          <a:bodyPr/>
          <a:lstStyle/>
          <a:p>
            <a:pPr eaLnBrk="1" hangingPunct="1"/>
            <a:r>
              <a:rPr lang="cs-CZ" smtClean="0"/>
              <a:t>Skutečný Schindler chtěl vydělávat peníze korektně </a:t>
            </a:r>
          </a:p>
        </p:txBody>
      </p:sp>
      <p:sp>
        <p:nvSpPr>
          <p:cNvPr id="53251" name="Zástupný symbol pro text 4"/>
          <p:cNvSpPr>
            <a:spLocks noGrp="1"/>
          </p:cNvSpPr>
          <p:nvPr>
            <p:ph type="body" sz="quarter" idx="3"/>
          </p:nvPr>
        </p:nvSpPr>
        <p:spPr>
          <a:xfrm>
            <a:off x="4857750" y="1643063"/>
            <a:ext cx="4041775" cy="928687"/>
          </a:xfrm>
        </p:spPr>
        <p:txBody>
          <a:bodyPr/>
          <a:lstStyle/>
          <a:p>
            <a:pPr eaLnBrk="1" hangingPunct="1"/>
            <a:r>
              <a:rPr lang="cs-CZ" smtClean="0"/>
              <a:t>Filmová postava pracuje proti profitu </a:t>
            </a:r>
          </a:p>
        </p:txBody>
      </p:sp>
      <p:pic>
        <p:nvPicPr>
          <p:cNvPr id="53252" name="Picture 3"/>
          <p:cNvPicPr>
            <a:picLocks noGrp="1" noChangeAspect="1" noChangeArrowheads="1"/>
          </p:cNvPicPr>
          <p:nvPr>
            <p:ph sz="half" idx="2"/>
          </p:nvPr>
        </p:nvPicPr>
        <p:blipFill>
          <a:blip r:embed="rId2"/>
          <a:srcRect/>
          <a:stretch>
            <a:fillRect/>
          </a:stretch>
        </p:blipFill>
        <p:spPr>
          <a:xfrm>
            <a:off x="500063" y="3214688"/>
            <a:ext cx="4543425" cy="2584450"/>
          </a:xfrm>
        </p:spPr>
      </p:pic>
      <p:pic>
        <p:nvPicPr>
          <p:cNvPr id="53253" name="Picture 4"/>
          <p:cNvPicPr>
            <a:picLocks noGrp="1" noChangeAspect="1" noChangeArrowheads="1"/>
          </p:cNvPicPr>
          <p:nvPr>
            <p:ph sz="quarter" idx="4"/>
          </p:nvPr>
        </p:nvPicPr>
        <p:blipFill>
          <a:blip r:embed="rId3"/>
          <a:srcRect/>
          <a:stretch>
            <a:fillRect/>
          </a:stretch>
        </p:blipFill>
        <p:spPr>
          <a:xfrm>
            <a:off x="5200650" y="2786063"/>
            <a:ext cx="3486150" cy="324485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Nadpis 1"/>
          <p:cNvSpPr>
            <a:spLocks noGrp="1"/>
          </p:cNvSpPr>
          <p:nvPr>
            <p:ph type="title"/>
          </p:nvPr>
        </p:nvSpPr>
        <p:spPr/>
        <p:txBody>
          <a:bodyPr/>
          <a:lstStyle/>
          <a:p>
            <a:pPr eaLnBrk="1" hangingPunct="1"/>
            <a:r>
              <a:rPr lang="cs-CZ" smtClean="0"/>
              <a:t>Idealizace podoby Schindlera</a:t>
            </a:r>
          </a:p>
        </p:txBody>
      </p:sp>
      <p:sp>
        <p:nvSpPr>
          <p:cNvPr id="54274" name="Zástupný symbol pro obsah 2"/>
          <p:cNvSpPr>
            <a:spLocks noGrp="1"/>
          </p:cNvSpPr>
          <p:nvPr>
            <p:ph sz="half" idx="1"/>
          </p:nvPr>
        </p:nvSpPr>
        <p:spPr>
          <a:xfrm>
            <a:off x="357188" y="1428750"/>
            <a:ext cx="4138612" cy="4697413"/>
          </a:xfrm>
        </p:spPr>
        <p:txBody>
          <a:bodyPr/>
          <a:lstStyle/>
          <a:p>
            <a:pPr eaLnBrk="1" hangingPunct="1"/>
            <a:r>
              <a:rPr lang="cs-CZ" smtClean="0"/>
              <a:t>Hra karty na život Heleny Hirschové, služebné Gothe: Schindler nabízel jako sazku 1 tisíc dolaru když zvítězí, a 2 když prohraje, a to udělají aby Helena zůstala na seznamu</a:t>
            </a:r>
          </a:p>
          <a:p>
            <a:pPr eaLnBrk="1" hangingPunct="1"/>
            <a:r>
              <a:rPr lang="cs-CZ" smtClean="0"/>
              <a:t>Podle svědků to byl úplně fiction </a:t>
            </a:r>
          </a:p>
          <a:p>
            <a:pPr eaLnBrk="1" hangingPunct="1"/>
            <a:endParaRPr lang="cs-CZ" smtClean="0"/>
          </a:p>
        </p:txBody>
      </p:sp>
      <p:pic>
        <p:nvPicPr>
          <p:cNvPr id="54275" name="Picture 2"/>
          <p:cNvPicPr>
            <a:picLocks noGrp="1" noChangeAspect="1" noChangeArrowheads="1"/>
          </p:cNvPicPr>
          <p:nvPr>
            <p:ph sz="half" idx="2"/>
          </p:nvPr>
        </p:nvPicPr>
        <p:blipFill>
          <a:blip r:embed="rId2"/>
          <a:srcRect/>
          <a:stretch>
            <a:fillRect/>
          </a:stretch>
        </p:blipFill>
        <p:spPr>
          <a:xfrm>
            <a:off x="4572000" y="1643063"/>
            <a:ext cx="4278313" cy="2928937"/>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Nadpis 1"/>
          <p:cNvSpPr>
            <a:spLocks noGrp="1"/>
          </p:cNvSpPr>
          <p:nvPr>
            <p:ph type="ctrTitle"/>
          </p:nvPr>
        </p:nvSpPr>
        <p:spPr>
          <a:xfrm>
            <a:off x="785813" y="357188"/>
            <a:ext cx="7772400" cy="1470025"/>
          </a:xfrm>
        </p:spPr>
        <p:txBody>
          <a:bodyPr/>
          <a:lstStyle/>
          <a:p>
            <a:pPr eaLnBrk="1" hangingPunct="1"/>
            <a:r>
              <a:rPr lang="cs-CZ" smtClean="0"/>
              <a:t>Idealizace podoby Schindlera </a:t>
            </a:r>
          </a:p>
        </p:txBody>
      </p:sp>
      <p:sp>
        <p:nvSpPr>
          <p:cNvPr id="55298" name="Podnadpis 2"/>
          <p:cNvSpPr>
            <a:spLocks noGrp="1"/>
          </p:cNvSpPr>
          <p:nvPr>
            <p:ph type="subTitle" idx="1"/>
          </p:nvPr>
        </p:nvSpPr>
        <p:spPr>
          <a:xfrm>
            <a:off x="785813" y="1643063"/>
            <a:ext cx="7500937" cy="3995737"/>
          </a:xfrm>
        </p:spPr>
        <p:txBody>
          <a:bodyPr/>
          <a:lstStyle/>
          <a:p>
            <a:pPr algn="l" eaLnBrk="1" hangingPunct="1"/>
            <a:r>
              <a:rPr lang="cs-CZ" sz="3600" smtClean="0">
                <a:solidFill>
                  <a:schemeClr val="tx1"/>
                </a:solidFill>
              </a:rPr>
              <a:t>Židové z Schindlerova seznamu řekli, že nabízeli peníze různým lidem, ale jen Schindler byl připraveny riskovat.</a:t>
            </a:r>
          </a:p>
          <a:p>
            <a:pPr algn="l" eaLnBrk="1" hangingPunct="1"/>
            <a:r>
              <a:rPr lang="cs-CZ" sz="3600" smtClean="0">
                <a:solidFill>
                  <a:schemeClr val="tx1"/>
                </a:solidFill>
              </a:rPr>
              <a:t>Normální obchod za tuto dobu se počítaje jako hrdinský čin?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Nadpis 1"/>
          <p:cNvSpPr>
            <a:spLocks noGrp="1"/>
          </p:cNvSpPr>
          <p:nvPr>
            <p:ph type="title"/>
          </p:nvPr>
        </p:nvSpPr>
        <p:spPr/>
        <p:txBody>
          <a:bodyPr/>
          <a:lstStyle/>
          <a:p>
            <a:pPr eaLnBrk="1" hangingPunct="1"/>
            <a:r>
              <a:rPr lang="cs-CZ" smtClean="0"/>
              <a:t>Amon Gothe: skuteční a filmový </a:t>
            </a:r>
          </a:p>
        </p:txBody>
      </p:sp>
      <p:sp>
        <p:nvSpPr>
          <p:cNvPr id="56322" name="Zástupný symbol pro obsah 2"/>
          <p:cNvSpPr>
            <a:spLocks noGrp="1"/>
          </p:cNvSpPr>
          <p:nvPr>
            <p:ph idx="1"/>
          </p:nvPr>
        </p:nvSpPr>
        <p:spPr>
          <a:xfrm>
            <a:off x="457200" y="1285875"/>
            <a:ext cx="8229600" cy="4840288"/>
          </a:xfrm>
        </p:spPr>
        <p:txBody>
          <a:bodyPr/>
          <a:lstStyle/>
          <a:p>
            <a:pPr eaLnBrk="1" hangingPunct="1"/>
            <a:r>
              <a:rPr lang="cs-CZ" smtClean="0"/>
              <a:t>Proč Ralph Fiennes? Spielberg hledal sexuálně atraktivního zločince (fašismus jako ideologie i na základu sexuálního přilákaní)</a:t>
            </a:r>
          </a:p>
          <a:p>
            <a:pPr eaLnBrk="1" hangingPunct="1"/>
            <a:r>
              <a:rPr lang="cs-CZ" smtClean="0"/>
              <a:t> Postava má klinické projevy krutosti, skoro vypadá jako sociopat, skutečny měl dost chronických nemoci včetně cukrovky, a byl dokonce popraven nacisty v 1944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Nadpis 1"/>
          <p:cNvSpPr>
            <a:spLocks noGrp="1"/>
          </p:cNvSpPr>
          <p:nvPr>
            <p:ph type="ctrTitle"/>
          </p:nvPr>
        </p:nvSpPr>
        <p:spPr>
          <a:xfrm>
            <a:off x="684213" y="260350"/>
            <a:ext cx="7772400" cy="1470025"/>
          </a:xfrm>
        </p:spPr>
        <p:txBody>
          <a:bodyPr/>
          <a:lstStyle/>
          <a:p>
            <a:pPr eaLnBrk="1" hangingPunct="1"/>
            <a:r>
              <a:rPr lang="cs-CZ" smtClean="0"/>
              <a:t>Klíčové otázky funkcionalistického přístupu</a:t>
            </a:r>
          </a:p>
        </p:txBody>
      </p:sp>
      <p:sp>
        <p:nvSpPr>
          <p:cNvPr id="3" name="Podnadpis 2"/>
          <p:cNvSpPr>
            <a:spLocks noGrp="1"/>
          </p:cNvSpPr>
          <p:nvPr>
            <p:ph type="subTitle" idx="1"/>
          </p:nvPr>
        </p:nvSpPr>
        <p:spPr>
          <a:xfrm>
            <a:off x="395288" y="1844675"/>
            <a:ext cx="8353425" cy="4248150"/>
          </a:xfrm>
        </p:spPr>
        <p:txBody>
          <a:bodyPr>
            <a:normAutofit/>
          </a:bodyPr>
          <a:lstStyle/>
          <a:p>
            <a:pPr algn="just" eaLnBrk="1" hangingPunct="1">
              <a:lnSpc>
                <a:spcPct val="90000"/>
              </a:lnSpc>
            </a:pPr>
            <a:r>
              <a:rPr lang="cs-CZ" sz="3300" smtClean="0">
                <a:solidFill>
                  <a:schemeClr val="tx1"/>
                </a:solidFill>
              </a:rPr>
              <a:t>Co více ovlivňuje chování a vývoj: osobnost, vlastnosti jednotlivce nebo prostředí, veřejnost?</a:t>
            </a:r>
          </a:p>
          <a:p>
            <a:pPr algn="just" eaLnBrk="1" hangingPunct="1">
              <a:lnSpc>
                <a:spcPct val="90000"/>
              </a:lnSpc>
            </a:pPr>
            <a:r>
              <a:rPr lang="cs-CZ" sz="3300" smtClean="0">
                <a:solidFill>
                  <a:schemeClr val="tx1"/>
                </a:solidFill>
              </a:rPr>
              <a:t>Jak se dosáhnout rovnováhy mezi prostředí a jednotlivcem</a:t>
            </a:r>
          </a:p>
          <a:p>
            <a:pPr algn="just" eaLnBrk="1" hangingPunct="1">
              <a:lnSpc>
                <a:spcPct val="90000"/>
              </a:lnSpc>
            </a:pPr>
            <a:r>
              <a:rPr lang="cs-CZ" sz="3300" smtClean="0">
                <a:solidFill>
                  <a:schemeClr val="tx1"/>
                </a:solidFill>
              </a:rPr>
              <a:t>Představa o normě a zdrojích  její vypracování</a:t>
            </a:r>
          </a:p>
          <a:p>
            <a:pPr algn="just" eaLnBrk="1" hangingPunct="1">
              <a:lnSpc>
                <a:spcPct val="90000"/>
              </a:lnSpc>
            </a:pPr>
            <a:r>
              <a:rPr lang="cs-CZ" sz="3300" smtClean="0">
                <a:solidFill>
                  <a:schemeClr val="tx1"/>
                </a:solidFill>
              </a:rPr>
              <a:t>Snacha analyzovat člověka v rámci symbolických interakcí  </a:t>
            </a:r>
          </a:p>
          <a:p>
            <a:pPr algn="just" eaLnBrk="1" hangingPunct="1">
              <a:lnSpc>
                <a:spcPct val="90000"/>
              </a:lnSpc>
            </a:pPr>
            <a:endParaRPr lang="cs-CZ" sz="3000" smtClean="0">
              <a:solidFill>
                <a:srgbClr val="89898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Nadpis 1"/>
          <p:cNvSpPr>
            <a:spLocks noGrp="1"/>
          </p:cNvSpPr>
          <p:nvPr>
            <p:ph type="title"/>
          </p:nvPr>
        </p:nvSpPr>
        <p:spPr/>
        <p:txBody>
          <a:bodyPr/>
          <a:lstStyle/>
          <a:p>
            <a:pPr eaLnBrk="1" hangingPunct="1"/>
            <a:r>
              <a:rPr lang="cs-CZ" smtClean="0"/>
              <a:t>Rozporná atraktivita postavy</a:t>
            </a:r>
          </a:p>
        </p:txBody>
      </p:sp>
      <p:pic>
        <p:nvPicPr>
          <p:cNvPr id="57346" name="Zástupný symbol pro obsah 4"/>
          <p:cNvPicPr>
            <a:picLocks noGrp="1"/>
          </p:cNvPicPr>
          <p:nvPr>
            <p:ph sz="half" idx="2"/>
          </p:nvPr>
        </p:nvPicPr>
        <p:blipFill>
          <a:blip r:embed="rId2"/>
          <a:srcRect/>
          <a:stretch>
            <a:fillRect/>
          </a:stretch>
        </p:blipFill>
        <p:spPr>
          <a:xfrm>
            <a:off x="4857750" y="2481263"/>
            <a:ext cx="3619500" cy="2762250"/>
          </a:xfrm>
        </p:spPr>
      </p:pic>
      <p:pic>
        <p:nvPicPr>
          <p:cNvPr id="57347" name="Picture 2"/>
          <p:cNvPicPr>
            <a:picLocks noGrp="1" noChangeAspect="1" noChangeArrowheads="1"/>
          </p:cNvPicPr>
          <p:nvPr>
            <p:ph sz="half" idx="1"/>
          </p:nvPr>
        </p:nvPicPr>
        <p:blipFill>
          <a:blip r:embed="rId3"/>
          <a:srcRect/>
          <a:stretch>
            <a:fillRect/>
          </a:stretch>
        </p:blipFill>
        <p:spPr>
          <a:xfrm>
            <a:off x="457200" y="2386013"/>
            <a:ext cx="4038600" cy="2954337"/>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Nadpis 1"/>
          <p:cNvSpPr>
            <a:spLocks noGrp="1"/>
          </p:cNvSpPr>
          <p:nvPr>
            <p:ph type="title"/>
          </p:nvPr>
        </p:nvSpPr>
        <p:spPr/>
        <p:txBody>
          <a:bodyPr/>
          <a:lstStyle/>
          <a:p>
            <a:pPr eaLnBrk="1" hangingPunct="1"/>
            <a:r>
              <a:rPr lang="cs-CZ" smtClean="0"/>
              <a:t>Gothevá puška a postřelení vězňů  </a:t>
            </a:r>
          </a:p>
        </p:txBody>
      </p:sp>
      <p:sp>
        <p:nvSpPr>
          <p:cNvPr id="3" name="Zástupný symbol pro text 2"/>
          <p:cNvSpPr>
            <a:spLocks noGrp="1"/>
          </p:cNvSpPr>
          <p:nvPr>
            <p:ph type="body" idx="1"/>
          </p:nvPr>
        </p:nvSpPr>
        <p:spPr/>
        <p:txBody>
          <a:bodyPr rtlCol="0">
            <a:normAutofit fontScale="92500" lnSpcReduction="20000"/>
          </a:bodyPr>
          <a:lstStyle/>
          <a:p>
            <a:pPr eaLnBrk="1" fontAlgn="auto" hangingPunct="1">
              <a:spcAft>
                <a:spcPts val="0"/>
              </a:spcAft>
              <a:buFont typeface="Arial" pitchFamily="34" charset="0"/>
              <a:buNone/>
              <a:defRPr/>
            </a:pPr>
            <a:r>
              <a:rPr lang="cs-CZ" dirty="0" smtClean="0"/>
              <a:t>Bydlil na jiní straně kopce od táboru a nemohl střílet</a:t>
            </a:r>
            <a:endParaRPr lang="cs-CZ" dirty="0"/>
          </a:p>
        </p:txBody>
      </p:sp>
      <p:sp>
        <p:nvSpPr>
          <p:cNvPr id="58371" name="Zástupný symbol pro text 4"/>
          <p:cNvSpPr>
            <a:spLocks noGrp="1"/>
          </p:cNvSpPr>
          <p:nvPr>
            <p:ph type="body" sz="quarter" idx="3"/>
          </p:nvPr>
        </p:nvSpPr>
        <p:spPr/>
        <p:txBody>
          <a:bodyPr/>
          <a:lstStyle/>
          <a:p>
            <a:pPr eaLnBrk="1" hangingPunct="1"/>
            <a:r>
              <a:rPr lang="cs-CZ" smtClean="0"/>
              <a:t>Ve filmu to dělá pořad </a:t>
            </a:r>
          </a:p>
        </p:txBody>
      </p:sp>
      <p:pic>
        <p:nvPicPr>
          <p:cNvPr id="58372" name="Zástupný symbol pro obsah 6"/>
          <p:cNvPicPr>
            <a:picLocks noGrp="1"/>
          </p:cNvPicPr>
          <p:nvPr>
            <p:ph sz="half" idx="2"/>
          </p:nvPr>
        </p:nvPicPr>
        <p:blipFill>
          <a:blip r:embed="rId2"/>
          <a:srcRect/>
          <a:stretch>
            <a:fillRect/>
          </a:stretch>
        </p:blipFill>
        <p:spPr>
          <a:xfrm>
            <a:off x="457200" y="2509838"/>
            <a:ext cx="4040188" cy="3281362"/>
          </a:xfrm>
        </p:spPr>
      </p:pic>
      <p:pic>
        <p:nvPicPr>
          <p:cNvPr id="58373" name="Zástupný symbol pro obsah 7"/>
          <p:cNvPicPr>
            <a:picLocks noGrp="1"/>
          </p:cNvPicPr>
          <p:nvPr>
            <p:ph sz="quarter" idx="4"/>
          </p:nvPr>
        </p:nvPicPr>
        <p:blipFill>
          <a:blip r:embed="rId3"/>
          <a:srcRect/>
          <a:stretch>
            <a:fillRect/>
          </a:stretch>
        </p:blipFill>
        <p:spPr>
          <a:xfrm>
            <a:off x="4645025" y="2700338"/>
            <a:ext cx="4041775" cy="2900362"/>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Nadpis 1"/>
          <p:cNvSpPr>
            <a:spLocks noGrp="1"/>
          </p:cNvSpPr>
          <p:nvPr>
            <p:ph type="title"/>
          </p:nvPr>
        </p:nvSpPr>
        <p:spPr/>
        <p:txBody>
          <a:bodyPr/>
          <a:lstStyle/>
          <a:p>
            <a:pPr eaLnBrk="1" hangingPunct="1"/>
            <a:r>
              <a:rPr lang="cs-CZ" smtClean="0"/>
              <a:t>Projevy rozpaku </a:t>
            </a:r>
          </a:p>
        </p:txBody>
      </p:sp>
      <p:sp>
        <p:nvSpPr>
          <p:cNvPr id="59394" name="Zástupný symbol pro obsah 2"/>
          <p:cNvSpPr>
            <a:spLocks noGrp="1"/>
          </p:cNvSpPr>
          <p:nvPr>
            <p:ph sz="half" idx="1"/>
          </p:nvPr>
        </p:nvSpPr>
        <p:spPr>
          <a:xfrm>
            <a:off x="457200" y="1785938"/>
            <a:ext cx="3686175" cy="4340225"/>
          </a:xfrm>
        </p:spPr>
        <p:txBody>
          <a:bodyPr/>
          <a:lstStyle/>
          <a:p>
            <a:pPr eaLnBrk="1" hangingPunct="1"/>
            <a:r>
              <a:rPr lang="cs-CZ" smtClean="0"/>
              <a:t>Neměl žádný romantický vztah k Heleně Hirschově  </a:t>
            </a:r>
          </a:p>
        </p:txBody>
      </p:sp>
      <p:pic>
        <p:nvPicPr>
          <p:cNvPr id="59395" name="Picture 2"/>
          <p:cNvPicPr>
            <a:picLocks noGrp="1" noChangeAspect="1" noChangeArrowheads="1"/>
          </p:cNvPicPr>
          <p:nvPr>
            <p:ph sz="half" idx="2"/>
          </p:nvPr>
        </p:nvPicPr>
        <p:blipFill>
          <a:blip r:embed="rId2"/>
          <a:srcRect/>
          <a:stretch>
            <a:fillRect/>
          </a:stretch>
        </p:blipFill>
        <p:spPr>
          <a:xfrm>
            <a:off x="4214813" y="2214563"/>
            <a:ext cx="4327525" cy="2433637"/>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Nadpis 1"/>
          <p:cNvSpPr>
            <a:spLocks noGrp="1"/>
          </p:cNvSpPr>
          <p:nvPr>
            <p:ph type="title"/>
          </p:nvPr>
        </p:nvSpPr>
        <p:spPr/>
        <p:txBody>
          <a:bodyPr/>
          <a:lstStyle/>
          <a:p>
            <a:pPr eaLnBrk="1" hangingPunct="1"/>
            <a:r>
              <a:rPr lang="cs-CZ" smtClean="0"/>
              <a:t>„Blbí“ nacisti </a:t>
            </a:r>
          </a:p>
        </p:txBody>
      </p:sp>
      <p:sp>
        <p:nvSpPr>
          <p:cNvPr id="60418" name="Zástupný symbol pro obsah 2"/>
          <p:cNvSpPr>
            <a:spLocks noGrp="1"/>
          </p:cNvSpPr>
          <p:nvPr>
            <p:ph sz="half" idx="1"/>
          </p:nvPr>
        </p:nvSpPr>
        <p:spPr/>
        <p:txBody>
          <a:bodyPr/>
          <a:lstStyle/>
          <a:p>
            <a:pPr eaLnBrk="1" hangingPunct="1"/>
            <a:r>
              <a:rPr lang="cs-CZ" smtClean="0"/>
              <a:t>Úryvek ve filmu, kdy tři důstojníci zkusí postřelit jednoho s  židů, ale jejich pistole jsou zlomené </a:t>
            </a:r>
          </a:p>
        </p:txBody>
      </p:sp>
      <p:pic>
        <p:nvPicPr>
          <p:cNvPr id="60419" name="Zástupný symbol pro obsah 4"/>
          <p:cNvPicPr>
            <a:picLocks noGrp="1"/>
          </p:cNvPicPr>
          <p:nvPr>
            <p:ph sz="half" idx="2"/>
          </p:nvPr>
        </p:nvPicPr>
        <p:blipFill>
          <a:blip r:embed="rId2"/>
          <a:srcRect/>
          <a:stretch>
            <a:fillRect/>
          </a:stretch>
        </p:blipFill>
        <p:spPr>
          <a:xfrm>
            <a:off x="5000625" y="2000250"/>
            <a:ext cx="3643313" cy="3000375"/>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Nadpis 1"/>
          <p:cNvSpPr>
            <a:spLocks noGrp="1"/>
          </p:cNvSpPr>
          <p:nvPr>
            <p:ph type="title"/>
          </p:nvPr>
        </p:nvSpPr>
        <p:spPr/>
        <p:txBody>
          <a:bodyPr/>
          <a:lstStyle/>
          <a:p>
            <a:pPr eaLnBrk="1" hangingPunct="1"/>
            <a:r>
              <a:rPr lang="cs-CZ" smtClean="0"/>
              <a:t>Zdůrazněni krutosti </a:t>
            </a:r>
          </a:p>
        </p:txBody>
      </p:sp>
      <p:sp>
        <p:nvSpPr>
          <p:cNvPr id="61442" name="Zástupný symbol pro obsah 2"/>
          <p:cNvSpPr>
            <a:spLocks noGrp="1"/>
          </p:cNvSpPr>
          <p:nvPr>
            <p:ph sz="half" idx="1"/>
          </p:nvPr>
        </p:nvSpPr>
        <p:spPr/>
        <p:txBody>
          <a:bodyPr/>
          <a:lstStyle/>
          <a:p>
            <a:pPr eaLnBrk="1" hangingPunct="1"/>
            <a:r>
              <a:rPr lang="cs-CZ" smtClean="0"/>
              <a:t>Holčička v červeném kabátu přežila ghetto</a:t>
            </a:r>
          </a:p>
          <a:p>
            <a:pPr eaLnBrk="1" hangingPunct="1"/>
            <a:r>
              <a:rPr lang="cs-CZ" smtClean="0"/>
              <a:t>Mladý muž, nadaný muzikant, jíž pracoval pro Goethe a kterého ten postřelil ve filmu, taky zůstal žit   </a:t>
            </a:r>
          </a:p>
        </p:txBody>
      </p:sp>
      <p:pic>
        <p:nvPicPr>
          <p:cNvPr id="61443" name="Zástupný symbol pro obsah 4"/>
          <p:cNvPicPr>
            <a:picLocks noGrp="1"/>
          </p:cNvPicPr>
          <p:nvPr>
            <p:ph sz="half" idx="2"/>
          </p:nvPr>
        </p:nvPicPr>
        <p:blipFill>
          <a:blip r:embed="rId2"/>
          <a:srcRect/>
          <a:stretch>
            <a:fillRect/>
          </a:stretch>
        </p:blipFill>
        <p:spPr>
          <a:xfrm>
            <a:off x="5056188" y="1600200"/>
            <a:ext cx="3222625" cy="4525963"/>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Nadpis 1"/>
          <p:cNvSpPr>
            <a:spLocks noGrp="1"/>
          </p:cNvSpPr>
          <p:nvPr>
            <p:ph type="title"/>
          </p:nvPr>
        </p:nvSpPr>
        <p:spPr/>
        <p:txBody>
          <a:bodyPr/>
          <a:lstStyle/>
          <a:p>
            <a:pPr eaLnBrk="1" hangingPunct="1"/>
            <a:r>
              <a:rPr lang="cs-CZ" smtClean="0"/>
              <a:t>Obchod v krutou dobu</a:t>
            </a:r>
          </a:p>
        </p:txBody>
      </p:sp>
      <p:sp>
        <p:nvSpPr>
          <p:cNvPr id="62466" name="Zástupný symbol pro obsah 2"/>
          <p:cNvSpPr>
            <a:spLocks noGrp="1"/>
          </p:cNvSpPr>
          <p:nvPr>
            <p:ph sz="half" idx="1"/>
          </p:nvPr>
        </p:nvSpPr>
        <p:spPr>
          <a:xfrm>
            <a:off x="468313" y="1628775"/>
            <a:ext cx="3671887" cy="4525963"/>
          </a:xfrm>
        </p:spPr>
        <p:txBody>
          <a:bodyPr/>
          <a:lstStyle/>
          <a:p>
            <a:pPr eaLnBrk="1" hangingPunct="1">
              <a:buFont typeface="Arial" charset="0"/>
              <a:buNone/>
            </a:pPr>
            <a:r>
              <a:rPr lang="cs-CZ" sz="3200" smtClean="0"/>
              <a:t>Marcel Goldberg pracoval jako Itzhak Stern v účetní službě  a bral úplatky  od židů</a:t>
            </a:r>
          </a:p>
        </p:txBody>
      </p:sp>
      <p:pic>
        <p:nvPicPr>
          <p:cNvPr id="62467" name="Zástupný symbol pro obsah 4"/>
          <p:cNvPicPr>
            <a:picLocks noGrp="1"/>
          </p:cNvPicPr>
          <p:nvPr>
            <p:ph sz="half" idx="2"/>
          </p:nvPr>
        </p:nvPicPr>
        <p:blipFill>
          <a:blip r:embed="rId2"/>
          <a:srcRect/>
          <a:stretch>
            <a:fillRect/>
          </a:stretch>
        </p:blipFill>
        <p:spPr>
          <a:xfrm>
            <a:off x="4500563" y="2071688"/>
            <a:ext cx="4186237" cy="3322637"/>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Nadpis 1"/>
          <p:cNvSpPr>
            <a:spLocks noGrp="1"/>
          </p:cNvSpPr>
          <p:nvPr>
            <p:ph type="title"/>
          </p:nvPr>
        </p:nvSpPr>
        <p:spPr/>
        <p:txBody>
          <a:bodyPr/>
          <a:lstStyle/>
          <a:p>
            <a:pPr eaLnBrk="1" hangingPunct="1"/>
            <a:r>
              <a:rPr lang="cs-CZ" b="1" smtClean="0"/>
              <a:t>Imre Kertész, maďarský spisovatel </a:t>
            </a:r>
            <a:endParaRPr lang="cs-CZ" smtClean="0"/>
          </a:p>
        </p:txBody>
      </p:sp>
      <p:sp>
        <p:nvSpPr>
          <p:cNvPr id="3" name="Zástupný symbol pro obsah 2"/>
          <p:cNvSpPr>
            <a:spLocks noGrp="1"/>
          </p:cNvSpPr>
          <p:nvPr>
            <p:ph idx="1"/>
          </p:nvPr>
        </p:nvSpPr>
        <p:spPr>
          <a:xfrm>
            <a:off x="323850" y="1341438"/>
            <a:ext cx="8569325" cy="4784725"/>
          </a:xfrm>
        </p:spPr>
        <p:txBody>
          <a:bodyPr rtlCol="0">
            <a:normAutofit fontScale="92500"/>
          </a:bodyPr>
          <a:lstStyle/>
          <a:p>
            <a:pPr eaLnBrk="1" fontAlgn="auto" hangingPunct="1">
              <a:spcAft>
                <a:spcPts val="0"/>
              </a:spcAft>
              <a:buFont typeface="Arial" pitchFamily="34" charset="0"/>
              <a:buNone/>
              <a:defRPr/>
            </a:pPr>
            <a:r>
              <a:rPr lang="cs-CZ" dirty="0" smtClean="0"/>
              <a:t>I </a:t>
            </a:r>
            <a:r>
              <a:rPr lang="cs-CZ" dirty="0" err="1" smtClean="0"/>
              <a:t>regard</a:t>
            </a:r>
            <a:r>
              <a:rPr lang="cs-CZ" dirty="0" smtClean="0"/>
              <a:t> as </a:t>
            </a:r>
            <a:r>
              <a:rPr lang="cs-CZ" dirty="0" err="1" smtClean="0"/>
              <a:t>kitsch</a:t>
            </a:r>
            <a:r>
              <a:rPr lang="cs-CZ" dirty="0" smtClean="0"/>
              <a:t> </a:t>
            </a:r>
            <a:r>
              <a:rPr lang="cs-CZ" dirty="0" err="1" smtClean="0"/>
              <a:t>any</a:t>
            </a:r>
            <a:r>
              <a:rPr lang="cs-CZ" dirty="0" smtClean="0"/>
              <a:t> </a:t>
            </a:r>
            <a:r>
              <a:rPr lang="cs-CZ" dirty="0" err="1" smtClean="0"/>
              <a:t>representation</a:t>
            </a:r>
            <a:r>
              <a:rPr lang="cs-CZ" dirty="0" smtClean="0"/>
              <a:t> </a:t>
            </a:r>
            <a:r>
              <a:rPr lang="cs-CZ" dirty="0" err="1" smtClean="0"/>
              <a:t>of</a:t>
            </a:r>
            <a:r>
              <a:rPr lang="cs-CZ" dirty="0" smtClean="0"/>
              <a:t> </a:t>
            </a:r>
            <a:r>
              <a:rPr lang="cs-CZ" dirty="0" err="1" smtClean="0"/>
              <a:t>the</a:t>
            </a:r>
            <a:r>
              <a:rPr lang="cs-CZ" dirty="0" smtClean="0"/>
              <a:t> Holocaust </a:t>
            </a:r>
            <a:r>
              <a:rPr lang="cs-CZ" dirty="0" err="1" smtClean="0"/>
              <a:t>that</a:t>
            </a:r>
            <a:r>
              <a:rPr lang="cs-CZ" dirty="0" smtClean="0"/>
              <a:t> </a:t>
            </a:r>
            <a:r>
              <a:rPr lang="cs-CZ" dirty="0" err="1" smtClean="0"/>
              <a:t>is</a:t>
            </a:r>
            <a:r>
              <a:rPr lang="cs-CZ" dirty="0" smtClean="0"/>
              <a:t> </a:t>
            </a:r>
            <a:r>
              <a:rPr lang="cs-CZ" dirty="0" err="1" smtClean="0"/>
              <a:t>incapable</a:t>
            </a:r>
            <a:r>
              <a:rPr lang="cs-CZ" dirty="0" smtClean="0"/>
              <a:t> </a:t>
            </a:r>
            <a:r>
              <a:rPr lang="cs-CZ" dirty="0" err="1" smtClean="0"/>
              <a:t>of</a:t>
            </a:r>
            <a:r>
              <a:rPr lang="cs-CZ" dirty="0" smtClean="0"/>
              <a:t> </a:t>
            </a:r>
            <a:r>
              <a:rPr lang="cs-CZ" dirty="0" err="1" smtClean="0"/>
              <a:t>understanding</a:t>
            </a:r>
            <a:r>
              <a:rPr lang="cs-CZ" dirty="0" smtClean="0"/>
              <a:t> </a:t>
            </a:r>
            <a:r>
              <a:rPr lang="cs-CZ" dirty="0" err="1" smtClean="0"/>
              <a:t>or</a:t>
            </a:r>
            <a:r>
              <a:rPr lang="cs-CZ" dirty="0" smtClean="0"/>
              <a:t> </a:t>
            </a:r>
            <a:r>
              <a:rPr lang="cs-CZ" dirty="0" err="1" smtClean="0"/>
              <a:t>unwilling</a:t>
            </a:r>
            <a:r>
              <a:rPr lang="cs-CZ" dirty="0" smtClean="0"/>
              <a:t> to </a:t>
            </a:r>
            <a:r>
              <a:rPr lang="cs-CZ" dirty="0" err="1" smtClean="0"/>
              <a:t>understand</a:t>
            </a:r>
            <a:r>
              <a:rPr lang="cs-CZ" dirty="0" smtClean="0"/>
              <a:t> </a:t>
            </a:r>
            <a:r>
              <a:rPr lang="cs-CZ" b="1" i="1" dirty="0" err="1" smtClean="0"/>
              <a:t>the</a:t>
            </a:r>
            <a:r>
              <a:rPr lang="cs-CZ" b="1" i="1" dirty="0" smtClean="0"/>
              <a:t> </a:t>
            </a:r>
            <a:r>
              <a:rPr lang="cs-CZ" b="1" i="1" dirty="0" err="1" smtClean="0"/>
              <a:t>organic</a:t>
            </a:r>
            <a:r>
              <a:rPr lang="cs-CZ" b="1" i="1" dirty="0" smtClean="0"/>
              <a:t> </a:t>
            </a:r>
            <a:r>
              <a:rPr lang="cs-CZ" b="1" i="1" dirty="0" err="1" smtClean="0"/>
              <a:t>connection</a:t>
            </a:r>
            <a:r>
              <a:rPr lang="cs-CZ" b="1" i="1" dirty="0" smtClean="0"/>
              <a:t> </a:t>
            </a:r>
            <a:r>
              <a:rPr lang="cs-CZ" b="1" i="1" dirty="0" err="1" smtClean="0"/>
              <a:t>between</a:t>
            </a:r>
            <a:r>
              <a:rPr lang="cs-CZ" b="1" i="1" dirty="0" smtClean="0"/>
              <a:t> </a:t>
            </a:r>
            <a:r>
              <a:rPr lang="cs-CZ" b="1" i="1" dirty="0" err="1" smtClean="0"/>
              <a:t>our</a:t>
            </a:r>
            <a:r>
              <a:rPr lang="cs-CZ" b="1" i="1" dirty="0" smtClean="0"/>
              <a:t> </a:t>
            </a:r>
            <a:r>
              <a:rPr lang="cs-CZ" b="1" i="1" dirty="0" err="1" smtClean="0"/>
              <a:t>own</a:t>
            </a:r>
            <a:r>
              <a:rPr lang="cs-CZ" b="1" i="1" dirty="0" smtClean="0"/>
              <a:t> </a:t>
            </a:r>
            <a:r>
              <a:rPr lang="cs-CZ" b="1" i="1" dirty="0" err="1" smtClean="0"/>
              <a:t>deformed</a:t>
            </a:r>
            <a:r>
              <a:rPr lang="cs-CZ" b="1" i="1" dirty="0" smtClean="0"/>
              <a:t> mode </a:t>
            </a:r>
            <a:r>
              <a:rPr lang="cs-CZ" b="1" i="1" dirty="0" err="1" smtClean="0"/>
              <a:t>of</a:t>
            </a:r>
            <a:r>
              <a:rPr lang="cs-CZ" b="1" i="1" dirty="0" smtClean="0"/>
              <a:t> </a:t>
            </a:r>
            <a:r>
              <a:rPr lang="cs-CZ" b="1" i="1" dirty="0" err="1" smtClean="0"/>
              <a:t>life</a:t>
            </a:r>
            <a:r>
              <a:rPr lang="cs-CZ" b="1" i="1" dirty="0" smtClean="0"/>
              <a:t> </a:t>
            </a:r>
            <a:r>
              <a:rPr lang="cs-CZ" dirty="0" smtClean="0"/>
              <a:t>(</a:t>
            </a:r>
            <a:r>
              <a:rPr lang="cs-CZ" dirty="0" err="1" smtClean="0"/>
              <a:t>whether</a:t>
            </a:r>
            <a:r>
              <a:rPr lang="cs-CZ" dirty="0" smtClean="0"/>
              <a:t> in </a:t>
            </a:r>
            <a:r>
              <a:rPr lang="cs-CZ" dirty="0" err="1" smtClean="0"/>
              <a:t>the</a:t>
            </a:r>
            <a:r>
              <a:rPr lang="cs-CZ" dirty="0" smtClean="0"/>
              <a:t> </a:t>
            </a:r>
            <a:r>
              <a:rPr lang="cs-CZ" dirty="0" err="1" smtClean="0"/>
              <a:t>private</a:t>
            </a:r>
            <a:r>
              <a:rPr lang="cs-CZ" dirty="0" smtClean="0"/>
              <a:t> </a:t>
            </a:r>
            <a:r>
              <a:rPr lang="cs-CZ" dirty="0" err="1" smtClean="0"/>
              <a:t>sphere</a:t>
            </a:r>
            <a:r>
              <a:rPr lang="cs-CZ" dirty="0" smtClean="0"/>
              <a:t> </a:t>
            </a:r>
            <a:r>
              <a:rPr lang="cs-CZ" dirty="0" err="1" smtClean="0"/>
              <a:t>or</a:t>
            </a:r>
            <a:r>
              <a:rPr lang="cs-CZ" dirty="0" smtClean="0"/>
              <a:t> on </a:t>
            </a:r>
            <a:r>
              <a:rPr lang="cs-CZ" dirty="0" err="1" smtClean="0"/>
              <a:t>the</a:t>
            </a:r>
            <a:r>
              <a:rPr lang="cs-CZ" dirty="0" smtClean="0"/>
              <a:t> </a:t>
            </a:r>
            <a:r>
              <a:rPr lang="cs-CZ" dirty="0" err="1" smtClean="0"/>
              <a:t>level</a:t>
            </a:r>
            <a:r>
              <a:rPr lang="cs-CZ" dirty="0" smtClean="0"/>
              <a:t> </a:t>
            </a:r>
            <a:r>
              <a:rPr lang="cs-CZ" dirty="0" err="1" smtClean="0"/>
              <a:t>of</a:t>
            </a:r>
            <a:r>
              <a:rPr lang="cs-CZ" dirty="0" smtClean="0"/>
              <a:t> "</a:t>
            </a:r>
            <a:r>
              <a:rPr lang="cs-CZ" dirty="0" err="1" smtClean="0"/>
              <a:t>civilization</a:t>
            </a:r>
            <a:r>
              <a:rPr lang="cs-CZ" dirty="0" smtClean="0"/>
              <a:t>" as such) </a:t>
            </a:r>
            <a:r>
              <a:rPr lang="cs-CZ" dirty="0" err="1" smtClean="0"/>
              <a:t>and</a:t>
            </a:r>
            <a:r>
              <a:rPr lang="cs-CZ" dirty="0" smtClean="0"/>
              <a:t> </a:t>
            </a:r>
            <a:r>
              <a:rPr lang="cs-CZ" b="1" i="1" dirty="0" err="1" smtClean="0"/>
              <a:t>the</a:t>
            </a:r>
            <a:r>
              <a:rPr lang="cs-CZ" b="1" i="1" dirty="0" smtClean="0"/>
              <a:t> </a:t>
            </a:r>
            <a:r>
              <a:rPr lang="cs-CZ" b="1" i="1" dirty="0" err="1" smtClean="0"/>
              <a:t>very</a:t>
            </a:r>
            <a:r>
              <a:rPr lang="cs-CZ" b="1" i="1" dirty="0" smtClean="0"/>
              <a:t> </a:t>
            </a:r>
            <a:r>
              <a:rPr lang="cs-CZ" b="1" i="1" dirty="0" err="1" smtClean="0"/>
              <a:t>possibility</a:t>
            </a:r>
            <a:r>
              <a:rPr lang="cs-CZ" b="1" i="1" dirty="0" smtClean="0"/>
              <a:t> </a:t>
            </a:r>
            <a:r>
              <a:rPr lang="cs-CZ" b="1" i="1" dirty="0" err="1" smtClean="0"/>
              <a:t>of</a:t>
            </a:r>
            <a:r>
              <a:rPr lang="cs-CZ" b="1" i="1" dirty="0" smtClean="0"/>
              <a:t> </a:t>
            </a:r>
            <a:r>
              <a:rPr lang="cs-CZ" b="1" i="1" dirty="0" err="1" smtClean="0"/>
              <a:t>the</a:t>
            </a:r>
            <a:r>
              <a:rPr lang="cs-CZ" b="1" i="1" dirty="0" smtClean="0"/>
              <a:t> Holocaust</a:t>
            </a:r>
            <a:r>
              <a:rPr lang="cs-CZ" dirty="0" smtClean="0"/>
              <a:t>. </a:t>
            </a:r>
            <a:r>
              <a:rPr lang="cs-CZ" dirty="0" err="1" smtClean="0"/>
              <a:t>Here</a:t>
            </a:r>
            <a:r>
              <a:rPr lang="cs-CZ" dirty="0" smtClean="0"/>
              <a:t> I </a:t>
            </a:r>
            <a:r>
              <a:rPr lang="cs-CZ" dirty="0" err="1" smtClean="0"/>
              <a:t>have</a:t>
            </a:r>
            <a:r>
              <a:rPr lang="cs-CZ" dirty="0" smtClean="0"/>
              <a:t> in </a:t>
            </a:r>
            <a:r>
              <a:rPr lang="cs-CZ" dirty="0" err="1" smtClean="0"/>
              <a:t>mind</a:t>
            </a:r>
            <a:r>
              <a:rPr lang="cs-CZ" dirty="0" smtClean="0"/>
              <a:t> </a:t>
            </a:r>
            <a:r>
              <a:rPr lang="cs-CZ" dirty="0" err="1" smtClean="0"/>
              <a:t>those</a:t>
            </a:r>
            <a:r>
              <a:rPr lang="cs-CZ" dirty="0" smtClean="0"/>
              <a:t> </a:t>
            </a:r>
            <a:r>
              <a:rPr lang="cs-CZ" dirty="0" err="1" smtClean="0"/>
              <a:t>representations</a:t>
            </a:r>
            <a:r>
              <a:rPr lang="cs-CZ" dirty="0" smtClean="0"/>
              <a:t> </a:t>
            </a:r>
            <a:r>
              <a:rPr lang="cs-CZ" dirty="0" err="1" smtClean="0"/>
              <a:t>that</a:t>
            </a:r>
            <a:r>
              <a:rPr lang="cs-CZ" dirty="0" smtClean="0"/>
              <a:t> </a:t>
            </a:r>
            <a:r>
              <a:rPr lang="cs-CZ" dirty="0" err="1" smtClean="0"/>
              <a:t>seek</a:t>
            </a:r>
            <a:r>
              <a:rPr lang="cs-CZ" dirty="0" smtClean="0"/>
              <a:t> to </a:t>
            </a:r>
            <a:r>
              <a:rPr lang="cs-CZ" dirty="0" err="1" smtClean="0"/>
              <a:t>establish</a:t>
            </a:r>
            <a:r>
              <a:rPr lang="cs-CZ" dirty="0" smtClean="0"/>
              <a:t> </a:t>
            </a:r>
            <a:r>
              <a:rPr lang="cs-CZ" dirty="0" err="1" smtClean="0"/>
              <a:t>the</a:t>
            </a:r>
            <a:r>
              <a:rPr lang="cs-CZ" dirty="0" smtClean="0"/>
              <a:t> Holocaust </a:t>
            </a:r>
            <a:r>
              <a:rPr lang="cs-CZ" dirty="0" err="1" smtClean="0"/>
              <a:t>once</a:t>
            </a:r>
            <a:r>
              <a:rPr lang="cs-CZ" dirty="0" smtClean="0"/>
              <a:t> </a:t>
            </a:r>
            <a:r>
              <a:rPr lang="cs-CZ" dirty="0" err="1" smtClean="0"/>
              <a:t>and</a:t>
            </a:r>
            <a:r>
              <a:rPr lang="cs-CZ" dirty="0" smtClean="0"/>
              <a:t> </a:t>
            </a:r>
            <a:r>
              <a:rPr lang="cs-CZ" dirty="0" err="1" smtClean="0"/>
              <a:t>for</a:t>
            </a:r>
            <a:r>
              <a:rPr lang="cs-CZ" dirty="0" smtClean="0"/>
              <a:t> </a:t>
            </a:r>
            <a:r>
              <a:rPr lang="cs-CZ" dirty="0" err="1" smtClean="0"/>
              <a:t>all</a:t>
            </a:r>
            <a:r>
              <a:rPr lang="cs-CZ" dirty="0" smtClean="0"/>
              <a:t> </a:t>
            </a:r>
            <a:r>
              <a:rPr lang="cs-CZ" b="1" i="1" dirty="0" smtClean="0"/>
              <a:t>as </a:t>
            </a:r>
            <a:r>
              <a:rPr lang="cs-CZ" b="1" i="1" dirty="0" err="1" smtClean="0"/>
              <a:t>something</a:t>
            </a:r>
            <a:r>
              <a:rPr lang="cs-CZ" b="1" i="1" dirty="0" smtClean="0"/>
              <a:t> </a:t>
            </a:r>
            <a:r>
              <a:rPr lang="cs-CZ" b="1" i="1" dirty="0" err="1" smtClean="0"/>
              <a:t>foreign</a:t>
            </a:r>
            <a:r>
              <a:rPr lang="cs-CZ" b="1" i="1" dirty="0" smtClean="0"/>
              <a:t> to </a:t>
            </a:r>
            <a:r>
              <a:rPr lang="cs-CZ" b="1" i="1" dirty="0" err="1" smtClean="0"/>
              <a:t>human</a:t>
            </a:r>
            <a:r>
              <a:rPr lang="cs-CZ" b="1" i="1" dirty="0" smtClean="0"/>
              <a:t> </a:t>
            </a:r>
            <a:r>
              <a:rPr lang="cs-CZ" b="1" i="1" dirty="0" err="1" smtClean="0"/>
              <a:t>nature</a:t>
            </a:r>
            <a:r>
              <a:rPr lang="cs-CZ" dirty="0" smtClean="0"/>
              <a:t>; </a:t>
            </a:r>
            <a:r>
              <a:rPr lang="cs-CZ" dirty="0" err="1" smtClean="0"/>
              <a:t>that</a:t>
            </a:r>
            <a:r>
              <a:rPr lang="cs-CZ" dirty="0" smtClean="0"/>
              <a:t> </a:t>
            </a:r>
            <a:r>
              <a:rPr lang="cs-CZ" dirty="0" err="1" smtClean="0"/>
              <a:t>seek</a:t>
            </a:r>
            <a:r>
              <a:rPr lang="cs-CZ" dirty="0" smtClean="0"/>
              <a:t> to drive </a:t>
            </a:r>
            <a:r>
              <a:rPr lang="cs-CZ" dirty="0" err="1" smtClean="0"/>
              <a:t>the</a:t>
            </a:r>
            <a:r>
              <a:rPr lang="cs-CZ" dirty="0" smtClean="0"/>
              <a:t> Holocaust </a:t>
            </a:r>
            <a:r>
              <a:rPr lang="cs-CZ" dirty="0" err="1" smtClean="0"/>
              <a:t>out</a:t>
            </a:r>
            <a:r>
              <a:rPr lang="cs-CZ" dirty="0" smtClean="0"/>
              <a:t> </a:t>
            </a:r>
            <a:r>
              <a:rPr lang="cs-CZ" dirty="0" err="1" smtClean="0"/>
              <a:t>of</a:t>
            </a:r>
            <a:r>
              <a:rPr lang="cs-CZ" dirty="0" smtClean="0"/>
              <a:t> </a:t>
            </a:r>
            <a:r>
              <a:rPr lang="cs-CZ" dirty="0" err="1" smtClean="0"/>
              <a:t>the</a:t>
            </a:r>
            <a:r>
              <a:rPr lang="cs-CZ" dirty="0" smtClean="0"/>
              <a:t> </a:t>
            </a:r>
            <a:r>
              <a:rPr lang="cs-CZ" dirty="0" err="1" smtClean="0"/>
              <a:t>realm</a:t>
            </a:r>
            <a:r>
              <a:rPr lang="cs-CZ" dirty="0" smtClean="0"/>
              <a:t> </a:t>
            </a:r>
            <a:r>
              <a:rPr lang="cs-CZ" dirty="0" err="1" smtClean="0"/>
              <a:t>of</a:t>
            </a:r>
            <a:r>
              <a:rPr lang="cs-CZ" dirty="0" smtClean="0"/>
              <a:t> </a:t>
            </a:r>
            <a:r>
              <a:rPr lang="cs-CZ" dirty="0" err="1" smtClean="0"/>
              <a:t>human</a:t>
            </a:r>
            <a:r>
              <a:rPr lang="cs-CZ" dirty="0" smtClean="0"/>
              <a:t> </a:t>
            </a:r>
            <a:r>
              <a:rPr lang="cs-CZ" dirty="0" err="1" smtClean="0"/>
              <a:t>experience</a:t>
            </a:r>
            <a:endParaRPr lang="cs-CZ"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Nadpis 1"/>
          <p:cNvSpPr>
            <a:spLocks noGrp="1"/>
          </p:cNvSpPr>
          <p:nvPr>
            <p:ph type="title"/>
          </p:nvPr>
        </p:nvSpPr>
        <p:spPr/>
        <p:txBody>
          <a:bodyPr/>
          <a:lstStyle/>
          <a:p>
            <a:pPr eaLnBrk="1" hangingPunct="1"/>
            <a:r>
              <a:rPr lang="cs-CZ" smtClean="0"/>
              <a:t>Kubrik o filmu:</a:t>
            </a:r>
          </a:p>
        </p:txBody>
      </p:sp>
      <p:sp>
        <p:nvSpPr>
          <p:cNvPr id="64514" name="Zástupný symbol pro obsah 2"/>
          <p:cNvSpPr>
            <a:spLocks noGrp="1"/>
          </p:cNvSpPr>
          <p:nvPr>
            <p:ph idx="1"/>
          </p:nvPr>
        </p:nvSpPr>
        <p:spPr/>
        <p:txBody>
          <a:bodyPr/>
          <a:lstStyle/>
          <a:p>
            <a:pPr eaLnBrk="1" hangingPunct="1">
              <a:buFont typeface="Arial" charset="0"/>
              <a:buNone/>
            </a:pPr>
            <a:r>
              <a:rPr lang="cs-CZ" sz="4000" smtClean="0"/>
              <a:t>The thing is, </a:t>
            </a:r>
            <a:r>
              <a:rPr lang="cs-CZ" sz="4000" i="1" smtClean="0"/>
              <a:t>Schindler's List</a:t>
            </a:r>
            <a:r>
              <a:rPr lang="cs-CZ" sz="4000" smtClean="0"/>
              <a:t> is about success, </a:t>
            </a:r>
          </a:p>
          <a:p>
            <a:pPr eaLnBrk="1" hangingPunct="1">
              <a:buFont typeface="Arial" charset="0"/>
              <a:buNone/>
            </a:pPr>
            <a:r>
              <a:rPr lang="cs-CZ" sz="4000" smtClean="0"/>
              <a:t>the Holocaust was about failure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Nadpis 1"/>
          <p:cNvSpPr>
            <a:spLocks noGrp="1"/>
          </p:cNvSpPr>
          <p:nvPr>
            <p:ph type="ctrTitle"/>
          </p:nvPr>
        </p:nvSpPr>
        <p:spPr>
          <a:xfrm>
            <a:off x="755650" y="549275"/>
            <a:ext cx="7772400" cy="1470025"/>
          </a:xfrm>
        </p:spPr>
        <p:txBody>
          <a:bodyPr/>
          <a:lstStyle/>
          <a:p>
            <a:pPr eaLnBrk="1" hangingPunct="1"/>
            <a:r>
              <a:rPr lang="cs-CZ" smtClean="0"/>
              <a:t>Domácí úkol</a:t>
            </a:r>
          </a:p>
        </p:txBody>
      </p:sp>
      <p:sp>
        <p:nvSpPr>
          <p:cNvPr id="3" name="Podnadpis 2"/>
          <p:cNvSpPr>
            <a:spLocks noGrp="1"/>
          </p:cNvSpPr>
          <p:nvPr>
            <p:ph type="subTitle" idx="1"/>
          </p:nvPr>
        </p:nvSpPr>
        <p:spPr>
          <a:xfrm>
            <a:off x="1371600" y="1773238"/>
            <a:ext cx="6400800" cy="3865562"/>
          </a:xfrm>
        </p:spPr>
        <p:txBody>
          <a:bodyPr/>
          <a:lstStyle/>
          <a:p>
            <a:pPr algn="l" eaLnBrk="1" hangingPunct="1"/>
            <a:r>
              <a:rPr lang="cs-CZ" smtClean="0">
                <a:solidFill>
                  <a:schemeClr val="tx1"/>
                </a:solidFill>
                <a:latin typeface="Arial" charset="0"/>
              </a:rPr>
              <a:t>Podivat se na film </a:t>
            </a:r>
            <a:r>
              <a:rPr lang="cs-CZ" i="1" smtClean="0">
                <a:solidFill>
                  <a:schemeClr val="tx1"/>
                </a:solidFill>
                <a:latin typeface="Arial" charset="0"/>
              </a:rPr>
              <a:t>Legenda o Mulan a </a:t>
            </a:r>
            <a:r>
              <a:rPr lang="cs-CZ" smtClean="0">
                <a:solidFill>
                  <a:schemeClr val="tx1"/>
                </a:solidFill>
                <a:latin typeface="Arial" charset="0"/>
              </a:rPr>
              <a:t>přečíst popis teorie Anny Roe podle které vyplnit následující cvičení</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p:cNvSpPr>
          <p:nvPr>
            <p:ph type="title"/>
          </p:nvPr>
        </p:nvSpPr>
        <p:spPr/>
        <p:txBody>
          <a:bodyPr/>
          <a:lstStyle/>
          <a:p>
            <a:pPr eaLnBrk="1" hangingPunct="1"/>
            <a:r>
              <a:rPr lang="cs-CZ" smtClean="0">
                <a:latin typeface="Arial" charset="0"/>
              </a:rPr>
              <a:t>Úkol 1 </a:t>
            </a:r>
            <a:r>
              <a:rPr lang="cs-CZ" smtClean="0"/>
              <a:t>Anna Roe: základy teorií</a:t>
            </a:r>
          </a:p>
        </p:txBody>
      </p:sp>
      <p:sp>
        <p:nvSpPr>
          <p:cNvPr id="66562" name="Rectangle 3"/>
          <p:cNvSpPr>
            <a:spLocks noGrp="1"/>
          </p:cNvSpPr>
          <p:nvPr>
            <p:ph type="body" idx="1"/>
          </p:nvPr>
        </p:nvSpPr>
        <p:spPr/>
        <p:txBody>
          <a:bodyPr/>
          <a:lstStyle/>
          <a:p>
            <a:pPr eaLnBrk="1" hangingPunct="1">
              <a:buFont typeface="Arial" charset="0"/>
              <a:buNone/>
            </a:pPr>
            <a:r>
              <a:rPr lang="cs-CZ" sz="4000" smtClean="0"/>
              <a:t>Dva klíčové způsoby zabezpečení potřeb a další druhy povolání: </a:t>
            </a:r>
          </a:p>
          <a:p>
            <a:pPr eaLnBrk="1" hangingPunct="1"/>
            <a:r>
              <a:rPr lang="cs-CZ" sz="4000" smtClean="0"/>
              <a:t>přes komunikaci s jinými lidmi (dřívější způsob)</a:t>
            </a:r>
          </a:p>
          <a:p>
            <a:pPr eaLnBrk="1" hangingPunct="1"/>
            <a:r>
              <a:rPr lang="cs-CZ" sz="4000" smtClean="0"/>
              <a:t>přes práci se zdroji informace (modernější způsob)</a:t>
            </a:r>
          </a:p>
          <a:p>
            <a:pPr eaLnBrk="1" hangingPunct="1">
              <a:buFont typeface="Arial" charset="0"/>
              <a:buNone/>
            </a:pPr>
            <a:endParaRPr lang="cs-CZ" sz="400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fontScale="90000"/>
          </a:bodyPr>
          <a:lstStyle/>
          <a:p>
            <a:pPr eaLnBrk="1" fontAlgn="auto" hangingPunct="1">
              <a:spcAft>
                <a:spcPts val="0"/>
              </a:spcAft>
              <a:defRPr/>
            </a:pPr>
            <a:r>
              <a:rPr lang="cs-CZ" dirty="0" smtClean="0"/>
              <a:t>Klíčové pojmy </a:t>
            </a:r>
            <a:br>
              <a:rPr lang="cs-CZ" dirty="0" smtClean="0"/>
            </a:br>
            <a:r>
              <a:rPr lang="cs-CZ" dirty="0" smtClean="0"/>
              <a:t>funkcionalistického přístupu </a:t>
            </a:r>
            <a:endParaRPr lang="cs-CZ" dirty="0"/>
          </a:p>
        </p:txBody>
      </p:sp>
      <p:pic>
        <p:nvPicPr>
          <p:cNvPr id="18434" name="Picture 3"/>
          <p:cNvPicPr>
            <a:picLocks noGrp="1" noChangeAspect="1" noChangeArrowheads="1"/>
          </p:cNvPicPr>
          <p:nvPr>
            <p:ph idx="1"/>
          </p:nvPr>
        </p:nvPicPr>
        <p:blipFill>
          <a:blip r:embed="rId2"/>
          <a:srcRect/>
          <a:stretch>
            <a:fillRect/>
          </a:stretch>
        </p:blipFill>
        <p:spPr>
          <a:xfrm>
            <a:off x="1116013" y="1700213"/>
            <a:ext cx="7200900" cy="4321175"/>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p:cNvSpPr>
          <p:nvPr>
            <p:ph type="title"/>
          </p:nvPr>
        </p:nvSpPr>
        <p:spPr/>
        <p:txBody>
          <a:bodyPr/>
          <a:lstStyle/>
          <a:p>
            <a:pPr eaLnBrk="1" hangingPunct="1"/>
            <a:r>
              <a:rPr lang="cs-CZ" smtClean="0"/>
              <a:t>Úkol 1: Příklad volby práci</a:t>
            </a:r>
          </a:p>
        </p:txBody>
      </p:sp>
      <p:sp>
        <p:nvSpPr>
          <p:cNvPr id="35845" name="Rectangle 5"/>
          <p:cNvSpPr>
            <a:spLocks noGrp="1"/>
          </p:cNvSpPr>
          <p:nvPr>
            <p:ph type="body" sz="half" idx="1"/>
          </p:nvPr>
        </p:nvSpPr>
        <p:spPr/>
        <p:txBody>
          <a:bodyPr/>
          <a:lstStyle/>
          <a:p>
            <a:pPr eaLnBrk="1" hangingPunct="1">
              <a:lnSpc>
                <a:spcPct val="80000"/>
              </a:lnSpc>
              <a:buFont typeface="Arial" charset="0"/>
              <a:buNone/>
              <a:defRPr/>
            </a:pPr>
            <a:r>
              <a:rPr lang="cs-CZ" sz="2400" dirty="0" smtClean="0">
                <a:latin typeface="Arial" charset="0"/>
              </a:rPr>
              <a:t>Imperátor, </a:t>
            </a:r>
            <a:r>
              <a:rPr lang="cs-CZ" sz="2400" dirty="0" err="1" smtClean="0">
                <a:latin typeface="Arial Unicode MS" pitchFamily="34" charset="-128"/>
              </a:rPr>
              <a:t>Chi-Fu</a:t>
            </a:r>
            <a:endParaRPr lang="cs-CZ" sz="2400" dirty="0" smtClean="0">
              <a:latin typeface="Arial Unicode MS" pitchFamily="34" charset="-128"/>
            </a:endParaRPr>
          </a:p>
          <a:p>
            <a:pPr eaLnBrk="1" hangingPunct="1">
              <a:lnSpc>
                <a:spcPct val="80000"/>
              </a:lnSpc>
              <a:buFont typeface="Arial" charset="0"/>
              <a:buNone/>
              <a:defRPr/>
            </a:pPr>
            <a:r>
              <a:rPr lang="cs-CZ" sz="2400" dirty="0" smtClean="0">
                <a:latin typeface="Arial Unicode MS" pitchFamily="34" charset="-128"/>
              </a:rPr>
              <a:t>a dohazovačka pracují jako manažeři.</a:t>
            </a:r>
          </a:p>
          <a:p>
            <a:pPr eaLnBrk="1" hangingPunct="1">
              <a:lnSpc>
                <a:spcPct val="80000"/>
              </a:lnSpc>
              <a:buFont typeface="Arial" charset="0"/>
              <a:buNone/>
              <a:defRPr/>
            </a:pPr>
            <a:r>
              <a:rPr lang="cs-CZ" sz="2400" dirty="0" smtClean="0">
                <a:latin typeface="Arial Unicode MS" pitchFamily="34" charset="-128"/>
              </a:rPr>
              <a:t>S jakým druhem moderního manažera můžete porovnat postavy?</a:t>
            </a:r>
          </a:p>
          <a:p>
            <a:pPr eaLnBrk="1" hangingPunct="1">
              <a:lnSpc>
                <a:spcPct val="80000"/>
              </a:lnSpc>
              <a:buFont typeface="Arial" charset="0"/>
              <a:buNone/>
              <a:defRPr/>
            </a:pPr>
            <a:r>
              <a:rPr lang="cs-CZ" sz="2400" dirty="0" smtClean="0">
                <a:latin typeface="Arial Unicode MS" pitchFamily="34" charset="-128"/>
              </a:rPr>
              <a:t>Čím jsou podobni </a:t>
            </a:r>
          </a:p>
          <a:p>
            <a:pPr eaLnBrk="1" hangingPunct="1">
              <a:lnSpc>
                <a:spcPct val="80000"/>
              </a:lnSpc>
              <a:defRPr/>
            </a:pPr>
            <a:r>
              <a:rPr lang="cs-CZ" sz="2400" dirty="0" smtClean="0">
                <a:latin typeface="Arial Unicode MS" pitchFamily="34" charset="-128"/>
              </a:rPr>
              <a:t>imperátor a </a:t>
            </a:r>
            <a:r>
              <a:rPr lang="cs-CZ" sz="2400" dirty="0" err="1" smtClean="0">
                <a:latin typeface="Arial Unicode MS" pitchFamily="34" charset="-128"/>
              </a:rPr>
              <a:t>Chi-Fu</a:t>
            </a:r>
            <a:endParaRPr lang="cs-CZ" sz="2400" dirty="0" smtClean="0">
              <a:latin typeface="Arial Unicode MS" pitchFamily="34" charset="-128"/>
            </a:endParaRPr>
          </a:p>
          <a:p>
            <a:pPr eaLnBrk="1" hangingPunct="1">
              <a:lnSpc>
                <a:spcPct val="80000"/>
              </a:lnSpc>
              <a:defRPr/>
            </a:pPr>
            <a:r>
              <a:rPr lang="cs-CZ" sz="2400" dirty="0" err="1" smtClean="0">
                <a:latin typeface="Arial Unicode MS" pitchFamily="34" charset="-128"/>
              </a:rPr>
              <a:t>Chi-Fu</a:t>
            </a:r>
            <a:endParaRPr lang="cs-CZ" sz="2400" dirty="0" smtClean="0">
              <a:latin typeface="Arial Unicode MS" pitchFamily="34" charset="-128"/>
            </a:endParaRPr>
          </a:p>
          <a:p>
            <a:pPr marL="0" indent="0" eaLnBrk="1" hangingPunct="1">
              <a:lnSpc>
                <a:spcPct val="80000"/>
              </a:lnSpc>
              <a:buFont typeface="Arial" charset="0"/>
              <a:buNone/>
              <a:defRPr/>
            </a:pPr>
            <a:r>
              <a:rPr lang="cs-CZ" sz="2400" dirty="0" smtClean="0">
                <a:latin typeface="Arial Unicode MS" pitchFamily="34" charset="-128"/>
              </a:rPr>
              <a:t>a dohazovačka, </a:t>
            </a:r>
          </a:p>
          <a:p>
            <a:pPr eaLnBrk="1" hangingPunct="1">
              <a:lnSpc>
                <a:spcPct val="80000"/>
              </a:lnSpc>
              <a:defRPr/>
            </a:pPr>
            <a:r>
              <a:rPr lang="cs-CZ" sz="2400" dirty="0" smtClean="0">
                <a:latin typeface="Arial" charset="0"/>
              </a:rPr>
              <a:t>dohazovačka a imperátor?</a:t>
            </a:r>
          </a:p>
        </p:txBody>
      </p:sp>
      <p:pic>
        <p:nvPicPr>
          <p:cNvPr id="67587" name="Picture 7"/>
          <p:cNvPicPr>
            <a:picLocks noGrp="1" noChangeAspect="1" noChangeArrowheads="1"/>
          </p:cNvPicPr>
          <p:nvPr>
            <p:ph sz="half" idx="2"/>
          </p:nvPr>
        </p:nvPicPr>
        <p:blipFill>
          <a:blip r:embed="rId2"/>
          <a:srcRect/>
          <a:stretch>
            <a:fillRect/>
          </a:stretch>
        </p:blipFill>
        <p:spPr>
          <a:xfrm>
            <a:off x="5364163" y="1412875"/>
            <a:ext cx="2736850" cy="1539875"/>
          </a:xfrm>
        </p:spPr>
      </p:pic>
      <p:pic>
        <p:nvPicPr>
          <p:cNvPr id="67588" name="Picture 8"/>
          <p:cNvPicPr>
            <a:picLocks noChangeAspect="1" noChangeArrowheads="1"/>
          </p:cNvPicPr>
          <p:nvPr/>
        </p:nvPicPr>
        <p:blipFill>
          <a:blip r:embed="rId3"/>
          <a:srcRect/>
          <a:stretch>
            <a:fillRect/>
          </a:stretch>
        </p:blipFill>
        <p:spPr bwMode="auto">
          <a:xfrm>
            <a:off x="4859338" y="3349625"/>
            <a:ext cx="2449512" cy="1692275"/>
          </a:xfrm>
          <a:prstGeom prst="rect">
            <a:avLst/>
          </a:prstGeom>
          <a:noFill/>
          <a:ln w="9525">
            <a:noFill/>
            <a:miter lim="800000"/>
            <a:headEnd/>
            <a:tailEnd/>
          </a:ln>
        </p:spPr>
      </p:pic>
      <p:pic>
        <p:nvPicPr>
          <p:cNvPr id="67589" name="Picture 9"/>
          <p:cNvPicPr>
            <a:picLocks noChangeAspect="1" noChangeArrowheads="1"/>
          </p:cNvPicPr>
          <p:nvPr/>
        </p:nvPicPr>
        <p:blipFill>
          <a:blip r:embed="rId4"/>
          <a:srcRect/>
          <a:stretch>
            <a:fillRect/>
          </a:stretch>
        </p:blipFill>
        <p:spPr bwMode="auto">
          <a:xfrm>
            <a:off x="7524750" y="3284538"/>
            <a:ext cx="1143000" cy="1871662"/>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4"/>
          <p:cNvSpPr>
            <a:spLocks noGrp="1"/>
          </p:cNvSpPr>
          <p:nvPr>
            <p:ph type="title"/>
          </p:nvPr>
        </p:nvSpPr>
        <p:spPr/>
        <p:txBody>
          <a:bodyPr/>
          <a:lstStyle/>
          <a:p>
            <a:pPr eaLnBrk="1" hangingPunct="1"/>
            <a:r>
              <a:rPr lang="cs-CZ" smtClean="0"/>
              <a:t>Úkol 1: Příklad volby práci</a:t>
            </a:r>
          </a:p>
        </p:txBody>
      </p:sp>
      <p:sp>
        <p:nvSpPr>
          <p:cNvPr id="68610" name="Rectangle 11"/>
          <p:cNvSpPr>
            <a:spLocks noGrp="1"/>
          </p:cNvSpPr>
          <p:nvPr>
            <p:ph type="body" sz="half" idx="1"/>
          </p:nvPr>
        </p:nvSpPr>
        <p:spPr/>
        <p:txBody>
          <a:bodyPr/>
          <a:lstStyle/>
          <a:p>
            <a:pPr eaLnBrk="1" hangingPunct="1">
              <a:lnSpc>
                <a:spcPct val="90000"/>
              </a:lnSpc>
            </a:pPr>
            <a:r>
              <a:rPr lang="cs-CZ" sz="2800" smtClean="0">
                <a:latin typeface="Arial" charset="0"/>
              </a:rPr>
              <a:t>Co odlišuje Shan Ju od generále Li?</a:t>
            </a:r>
          </a:p>
          <a:p>
            <a:pPr eaLnBrk="1" hangingPunct="1">
              <a:lnSpc>
                <a:spcPct val="90000"/>
              </a:lnSpc>
            </a:pPr>
            <a:r>
              <a:rPr lang="cs-CZ" sz="2800" smtClean="0">
                <a:latin typeface="Arial" charset="0"/>
              </a:rPr>
              <a:t>Mají více podobného nebo odlišného?</a:t>
            </a:r>
          </a:p>
          <a:p>
            <a:pPr eaLnBrk="1" hangingPunct="1">
              <a:lnSpc>
                <a:spcPct val="90000"/>
              </a:lnSpc>
            </a:pPr>
            <a:r>
              <a:rPr lang="cs-CZ" sz="2800" smtClean="0">
                <a:latin typeface="Arial" charset="0"/>
              </a:rPr>
              <a:t>Kdybyste byli voják, koho byste chtěli mít jako nadřízeného?</a:t>
            </a:r>
          </a:p>
          <a:p>
            <a:pPr eaLnBrk="1" hangingPunct="1">
              <a:lnSpc>
                <a:spcPct val="90000"/>
              </a:lnSpc>
            </a:pPr>
            <a:r>
              <a:rPr lang="cs-CZ" sz="2800" smtClean="0">
                <a:latin typeface="Arial" charset="0"/>
              </a:rPr>
              <a:t>Jakým byste nadřízeným chtěli být?</a:t>
            </a:r>
          </a:p>
        </p:txBody>
      </p:sp>
      <p:pic>
        <p:nvPicPr>
          <p:cNvPr id="68611" name="Picture 6"/>
          <p:cNvPicPr>
            <a:picLocks noGrp="1" noChangeAspect="1" noChangeArrowheads="1"/>
          </p:cNvPicPr>
          <p:nvPr>
            <p:ph sz="quarter" idx="2"/>
          </p:nvPr>
        </p:nvPicPr>
        <p:blipFill>
          <a:blip r:embed="rId2"/>
          <a:srcRect/>
          <a:stretch>
            <a:fillRect/>
          </a:stretch>
        </p:blipFill>
        <p:spPr>
          <a:xfrm>
            <a:off x="5364163" y="1462088"/>
            <a:ext cx="2736850" cy="2092325"/>
          </a:xfrm>
        </p:spPr>
      </p:pic>
      <p:pic>
        <p:nvPicPr>
          <p:cNvPr id="68612" name="Picture 8"/>
          <p:cNvPicPr>
            <a:picLocks noGrp="1" noChangeAspect="1" noChangeArrowheads="1"/>
          </p:cNvPicPr>
          <p:nvPr>
            <p:ph sz="quarter" idx="3"/>
          </p:nvPr>
        </p:nvPicPr>
        <p:blipFill>
          <a:blip r:embed="rId3"/>
          <a:srcRect/>
          <a:stretch>
            <a:fillRect/>
          </a:stretch>
        </p:blipFill>
        <p:spPr>
          <a:xfrm>
            <a:off x="5219700" y="4005263"/>
            <a:ext cx="2930525" cy="2187575"/>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p:cNvSpPr>
          <p:nvPr>
            <p:ph type="title"/>
          </p:nvPr>
        </p:nvSpPr>
        <p:spPr/>
        <p:txBody>
          <a:bodyPr/>
          <a:lstStyle/>
          <a:p>
            <a:pPr eaLnBrk="1" hangingPunct="1"/>
            <a:r>
              <a:rPr lang="cs-CZ" smtClean="0"/>
              <a:t>Anna Roe: základy teorií</a:t>
            </a:r>
          </a:p>
        </p:txBody>
      </p:sp>
      <p:sp>
        <p:nvSpPr>
          <p:cNvPr id="69634" name="Rectangle 3"/>
          <p:cNvSpPr>
            <a:spLocks noGrp="1"/>
          </p:cNvSpPr>
          <p:nvPr>
            <p:ph type="body" idx="1"/>
          </p:nvPr>
        </p:nvSpPr>
        <p:spPr/>
        <p:txBody>
          <a:bodyPr/>
          <a:lstStyle/>
          <a:p>
            <a:pPr eaLnBrk="1" hangingPunct="1"/>
            <a:r>
              <a:rPr lang="cs-CZ" smtClean="0"/>
              <a:t>Styl výchovy odůvodní sklon k různým povoláním. </a:t>
            </a:r>
          </a:p>
          <a:p>
            <a:pPr eaLnBrk="1" hangingPunct="1"/>
            <a:r>
              <a:rPr lang="cs-CZ" smtClean="0"/>
              <a:t>Pozitivní či negativní zkušenost od komunikace s rodiči zajišťuje další cíl práce.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p:txBody>
          <a:bodyPr>
            <a:normAutofit fontScale="90000"/>
          </a:bodyPr>
          <a:lstStyle/>
          <a:p>
            <a:pPr eaLnBrk="1" hangingPunct="1">
              <a:defRPr/>
            </a:pPr>
            <a:r>
              <a:rPr lang="cs-CZ" sz="4000" smtClean="0"/>
              <a:t>Úkol 2: </a:t>
            </a:r>
            <a:br>
              <a:rPr lang="cs-CZ" sz="4000" smtClean="0"/>
            </a:br>
            <a:r>
              <a:rPr lang="cs-CZ" sz="4000" smtClean="0"/>
              <a:t>popis dětství jako zdroj rozhodování  </a:t>
            </a:r>
          </a:p>
        </p:txBody>
      </p:sp>
      <p:sp>
        <p:nvSpPr>
          <p:cNvPr id="70658" name="Rectangle 3"/>
          <p:cNvSpPr>
            <a:spLocks noGrp="1"/>
          </p:cNvSpPr>
          <p:nvPr>
            <p:ph type="body" sz="half" idx="1"/>
          </p:nvPr>
        </p:nvSpPr>
        <p:spPr/>
        <p:txBody>
          <a:bodyPr/>
          <a:lstStyle/>
          <a:p>
            <a:pPr eaLnBrk="1" hangingPunct="1"/>
            <a:r>
              <a:rPr lang="cs-CZ" sz="2800" smtClean="0"/>
              <a:t>V animovaném filmu </a:t>
            </a:r>
            <a:r>
              <a:rPr lang="cs-CZ" sz="2800" i="1" smtClean="0"/>
              <a:t>Mulan</a:t>
            </a:r>
            <a:r>
              <a:rPr lang="cs-CZ" sz="2800" smtClean="0"/>
              <a:t> hlavní postavy, Shang a Mulan, mají různé historie dětství. Zkuste rekonstruovat  vliv rodičů, co říkali, jaké aktivity podporoval</a:t>
            </a:r>
            <a:r>
              <a:rPr lang="cs-CZ" sz="2800" smtClean="0">
                <a:latin typeface="Arial" charset="0"/>
              </a:rPr>
              <a:t>i</a:t>
            </a:r>
            <a:r>
              <a:rPr lang="cs-CZ" sz="2800" smtClean="0"/>
              <a:t>, co dětem zakazovali. </a:t>
            </a:r>
          </a:p>
        </p:txBody>
      </p:sp>
      <p:pic>
        <p:nvPicPr>
          <p:cNvPr id="70659" name="Picture 7"/>
          <p:cNvPicPr>
            <a:picLocks noGrp="1" noChangeAspect="1" noChangeArrowheads="1"/>
          </p:cNvPicPr>
          <p:nvPr>
            <p:ph sz="quarter" idx="2"/>
          </p:nvPr>
        </p:nvPicPr>
        <p:blipFill>
          <a:blip r:embed="rId2"/>
          <a:srcRect/>
          <a:stretch>
            <a:fillRect/>
          </a:stretch>
        </p:blipFill>
        <p:spPr>
          <a:xfrm>
            <a:off x="4643438" y="2133600"/>
            <a:ext cx="1717675" cy="2663825"/>
          </a:xfrm>
        </p:spPr>
      </p:pic>
      <p:pic>
        <p:nvPicPr>
          <p:cNvPr id="70660" name="Picture 8"/>
          <p:cNvPicPr>
            <a:picLocks noGrp="1" noChangeAspect="1" noChangeArrowheads="1"/>
          </p:cNvPicPr>
          <p:nvPr>
            <p:ph sz="quarter" idx="3"/>
          </p:nvPr>
        </p:nvPicPr>
        <p:blipFill>
          <a:blip r:embed="rId3"/>
          <a:srcRect/>
          <a:stretch>
            <a:fillRect/>
          </a:stretch>
        </p:blipFill>
        <p:spPr>
          <a:xfrm>
            <a:off x="6719888" y="2133600"/>
            <a:ext cx="2124075" cy="2663825"/>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p:txBody>
          <a:bodyPr>
            <a:normAutofit fontScale="90000"/>
          </a:bodyPr>
          <a:lstStyle/>
          <a:p>
            <a:pPr eaLnBrk="1" hangingPunct="1">
              <a:defRPr/>
            </a:pPr>
            <a:r>
              <a:rPr lang="cs-CZ" sz="4000" dirty="0" smtClean="0">
                <a:latin typeface="Arial" charset="0"/>
              </a:rPr>
              <a:t>Kritérií, podle kterých možno postavy porovnat</a:t>
            </a:r>
          </a:p>
        </p:txBody>
      </p:sp>
      <p:sp>
        <p:nvSpPr>
          <p:cNvPr id="71682" name="Rectangle 3"/>
          <p:cNvSpPr>
            <a:spLocks noGrp="1"/>
          </p:cNvSpPr>
          <p:nvPr>
            <p:ph type="body" idx="1"/>
          </p:nvPr>
        </p:nvSpPr>
        <p:spPr/>
        <p:txBody>
          <a:bodyPr/>
          <a:lstStyle/>
          <a:p>
            <a:pPr eaLnBrk="1" hangingPunct="1"/>
            <a:r>
              <a:rPr lang="cs-CZ" smtClean="0"/>
              <a:t>Protikladní posláni od rodičů</a:t>
            </a:r>
          </a:p>
          <a:p>
            <a:pPr eaLnBrk="1" hangingPunct="1"/>
            <a:r>
              <a:rPr lang="cs-CZ" smtClean="0"/>
              <a:t> Průběh vývoje kariéry </a:t>
            </a:r>
          </a:p>
          <a:p>
            <a:pPr eaLnBrk="1" hangingPunct="1"/>
            <a:r>
              <a:rPr lang="cs-CZ" smtClean="0"/>
              <a:t>Schopnosti, které potřebuje kariéra od každé postavy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p:nvPr>
        </p:nvSpPr>
        <p:spPr/>
        <p:txBody>
          <a:bodyPr/>
          <a:lstStyle/>
          <a:p>
            <a:pPr eaLnBrk="1" hangingPunct="1"/>
            <a:r>
              <a:rPr lang="cs-CZ" smtClean="0"/>
              <a:t>Klíčová hypotéza Roe</a:t>
            </a:r>
          </a:p>
        </p:txBody>
      </p:sp>
      <p:sp>
        <p:nvSpPr>
          <p:cNvPr id="72706" name="Rectangle 3"/>
          <p:cNvSpPr>
            <a:spLocks noGrp="1"/>
          </p:cNvSpPr>
          <p:nvPr>
            <p:ph type="body" idx="1"/>
          </p:nvPr>
        </p:nvSpPr>
        <p:spPr/>
        <p:txBody>
          <a:bodyPr/>
          <a:lstStyle/>
          <a:p>
            <a:pPr eaLnBrk="1" hangingPunct="1">
              <a:buFont typeface="Arial" charset="0"/>
              <a:buNone/>
            </a:pPr>
            <a:r>
              <a:rPr lang="cs-CZ" smtClean="0"/>
              <a:t>Volba pro práce s vysokou intenzitou komunikace má dva důvody: zkušenost v příjemné komunikaci nebo snaha získat  takovou komunikaci i přes to, že člověk to neměl </a:t>
            </a:r>
          </a:p>
          <a:p>
            <a:pPr eaLnBrk="1" hangingPunct="1">
              <a:buFont typeface="Arial" charset="0"/>
              <a:buNone/>
            </a:pPr>
            <a:r>
              <a:rPr lang="cs-CZ" smtClean="0"/>
              <a:t>Mulan a Shang: z jakého důvodu chtějí povolání vojáka?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4"/>
          <p:cNvSpPr>
            <a:spLocks noGrp="1"/>
          </p:cNvSpPr>
          <p:nvPr>
            <p:ph type="title"/>
          </p:nvPr>
        </p:nvSpPr>
        <p:spPr/>
        <p:txBody>
          <a:bodyPr/>
          <a:lstStyle/>
          <a:p>
            <a:pPr eaLnBrk="1" hangingPunct="1"/>
            <a:r>
              <a:rPr lang="cs-CZ" smtClean="0"/>
              <a:t>Teorie Anny Roe: zásady </a:t>
            </a:r>
          </a:p>
        </p:txBody>
      </p:sp>
      <p:sp>
        <p:nvSpPr>
          <p:cNvPr id="73730" name="Rectangle 5"/>
          <p:cNvSpPr>
            <a:spLocks noGrp="1"/>
          </p:cNvSpPr>
          <p:nvPr>
            <p:ph type="body" sz="half" idx="1"/>
          </p:nvPr>
        </p:nvSpPr>
        <p:spPr/>
        <p:txBody>
          <a:bodyPr/>
          <a:lstStyle/>
          <a:p>
            <a:pPr marL="533400" indent="-533400" eaLnBrk="1" hangingPunct="1"/>
            <a:r>
              <a:rPr lang="cs-CZ" sz="2800" smtClean="0"/>
              <a:t>Nic ve srovnání s historií kariéry nedává natolik celkovou představu o živote člověka. Dějepis každého muže a ženy v pojmech kariéry způsobí nejpřesnější a úplný odraz osobnosti. </a:t>
            </a:r>
          </a:p>
        </p:txBody>
      </p:sp>
      <p:pic>
        <p:nvPicPr>
          <p:cNvPr id="73731" name="Picture 7"/>
          <p:cNvPicPr>
            <a:picLocks noGrp="1" noChangeAspect="1" noChangeArrowheads="1"/>
          </p:cNvPicPr>
          <p:nvPr>
            <p:ph sz="quarter" idx="3"/>
          </p:nvPr>
        </p:nvPicPr>
        <p:blipFill>
          <a:blip r:embed="rId2"/>
          <a:srcRect/>
          <a:stretch>
            <a:fillRect/>
          </a:stretch>
        </p:blipFill>
        <p:spPr>
          <a:xfrm>
            <a:off x="5364163" y="2133600"/>
            <a:ext cx="2830512" cy="316865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p:txBody>
          <a:bodyPr>
            <a:normAutofit fontScale="90000"/>
          </a:bodyPr>
          <a:lstStyle/>
          <a:p>
            <a:pPr eaLnBrk="1" hangingPunct="1">
              <a:defRPr/>
            </a:pPr>
            <a:r>
              <a:rPr lang="cs-CZ" sz="4000" smtClean="0"/>
              <a:t>Úkol 3: Projevy osobnosti </a:t>
            </a:r>
            <a:br>
              <a:rPr lang="cs-CZ" sz="4000" smtClean="0"/>
            </a:br>
            <a:r>
              <a:rPr lang="cs-CZ" sz="4000" smtClean="0"/>
              <a:t>v odborní činnosti </a:t>
            </a:r>
          </a:p>
        </p:txBody>
      </p:sp>
      <p:sp>
        <p:nvSpPr>
          <p:cNvPr id="74754" name="Rectangle 4"/>
          <p:cNvSpPr>
            <a:spLocks noGrp="1"/>
          </p:cNvSpPr>
          <p:nvPr>
            <p:ph type="body" sz="half" idx="1"/>
          </p:nvPr>
        </p:nvSpPr>
        <p:spPr/>
        <p:txBody>
          <a:bodyPr/>
          <a:lstStyle/>
          <a:p>
            <a:pPr eaLnBrk="1" hangingPunct="1">
              <a:buFont typeface="Arial" charset="0"/>
              <a:buNone/>
            </a:pPr>
            <a:r>
              <a:rPr lang="cs-CZ" sz="2800" smtClean="0">
                <a:latin typeface="Arial" charset="0"/>
              </a:rPr>
              <a:t>Chien-Po</a:t>
            </a:r>
          </a:p>
          <a:p>
            <a:pPr eaLnBrk="1" hangingPunct="1"/>
            <a:r>
              <a:rPr lang="cs-CZ" sz="2800" smtClean="0">
                <a:latin typeface="Arial" charset="0"/>
              </a:rPr>
              <a:t>Jakou má zásadní hodnotu?</a:t>
            </a:r>
          </a:p>
          <a:p>
            <a:pPr eaLnBrk="1" hangingPunct="1"/>
            <a:r>
              <a:rPr lang="cs-CZ" sz="2800" smtClean="0">
                <a:latin typeface="Arial" charset="0"/>
              </a:rPr>
              <a:t>Jak se zvládá se stresem války?</a:t>
            </a:r>
          </a:p>
          <a:p>
            <a:pPr eaLnBrk="1" hangingPunct="1"/>
            <a:r>
              <a:rPr lang="cs-CZ" sz="2800" smtClean="0">
                <a:latin typeface="Arial" charset="0"/>
              </a:rPr>
              <a:t>Jaké má varianty vývoje kariéry vojáka?</a:t>
            </a:r>
          </a:p>
        </p:txBody>
      </p:sp>
      <p:pic>
        <p:nvPicPr>
          <p:cNvPr id="74755" name="Picture 5"/>
          <p:cNvPicPr>
            <a:picLocks noGrp="1" noChangeAspect="1" noChangeArrowheads="1"/>
          </p:cNvPicPr>
          <p:nvPr>
            <p:ph sz="half" idx="2"/>
          </p:nvPr>
        </p:nvPicPr>
        <p:blipFill>
          <a:blip r:embed="rId2"/>
          <a:srcRect/>
          <a:stretch>
            <a:fillRect/>
          </a:stretch>
        </p:blipFill>
        <p:spPr>
          <a:xfrm>
            <a:off x="5435600" y="1844675"/>
            <a:ext cx="3178175" cy="4065588"/>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p:cNvSpPr>
          <p:nvPr>
            <p:ph type="title"/>
          </p:nvPr>
        </p:nvSpPr>
        <p:spPr/>
        <p:txBody>
          <a:bodyPr>
            <a:normAutofit fontScale="90000"/>
          </a:bodyPr>
          <a:lstStyle/>
          <a:p>
            <a:pPr eaLnBrk="1" hangingPunct="1">
              <a:defRPr/>
            </a:pPr>
            <a:r>
              <a:rPr lang="cs-CZ" sz="4000" smtClean="0"/>
              <a:t>Úkol 3: Projevy osobnosti </a:t>
            </a:r>
            <a:br>
              <a:rPr lang="cs-CZ" sz="4000" smtClean="0"/>
            </a:br>
            <a:r>
              <a:rPr lang="cs-CZ" sz="4000" smtClean="0"/>
              <a:t>v odborní činnosti</a:t>
            </a:r>
          </a:p>
        </p:txBody>
      </p:sp>
      <p:sp>
        <p:nvSpPr>
          <p:cNvPr id="75778" name="Rectangle 5"/>
          <p:cNvSpPr>
            <a:spLocks noGrp="1"/>
          </p:cNvSpPr>
          <p:nvPr>
            <p:ph type="body" sz="half" idx="1"/>
          </p:nvPr>
        </p:nvSpPr>
        <p:spPr/>
        <p:txBody>
          <a:bodyPr/>
          <a:lstStyle/>
          <a:p>
            <a:pPr eaLnBrk="1" hangingPunct="1">
              <a:buFont typeface="Arial" charset="0"/>
              <a:buNone/>
            </a:pPr>
            <a:r>
              <a:rPr lang="cs-CZ" sz="2800" smtClean="0">
                <a:latin typeface="Arial" charset="0"/>
              </a:rPr>
              <a:t>Yao</a:t>
            </a:r>
          </a:p>
          <a:p>
            <a:pPr eaLnBrk="1" hangingPunct="1"/>
            <a:r>
              <a:rPr lang="cs-CZ" sz="2800" smtClean="0">
                <a:latin typeface="Arial" charset="0"/>
              </a:rPr>
              <a:t>Jakou má zásadní hodnotu?</a:t>
            </a:r>
          </a:p>
          <a:p>
            <a:pPr eaLnBrk="1" hangingPunct="1"/>
            <a:r>
              <a:rPr lang="cs-CZ" sz="2800" smtClean="0">
                <a:latin typeface="Arial" charset="0"/>
              </a:rPr>
              <a:t>Jak se zvládá se stresem války?</a:t>
            </a:r>
          </a:p>
          <a:p>
            <a:pPr eaLnBrk="1" hangingPunct="1"/>
            <a:r>
              <a:rPr lang="cs-CZ" sz="2800" smtClean="0">
                <a:latin typeface="Arial" charset="0"/>
              </a:rPr>
              <a:t>Jaké má varianty vývoje kariéry vojáka? </a:t>
            </a:r>
          </a:p>
        </p:txBody>
      </p:sp>
      <p:pic>
        <p:nvPicPr>
          <p:cNvPr id="75779" name="Picture 6"/>
          <p:cNvPicPr>
            <a:picLocks noGrp="1" noChangeAspect="1" noChangeArrowheads="1"/>
          </p:cNvPicPr>
          <p:nvPr>
            <p:ph sz="half" idx="2"/>
          </p:nvPr>
        </p:nvPicPr>
        <p:blipFill>
          <a:blip r:embed="rId2"/>
          <a:srcRect/>
          <a:stretch>
            <a:fillRect/>
          </a:stretch>
        </p:blipFill>
        <p:spPr>
          <a:xfrm>
            <a:off x="5124450" y="2133600"/>
            <a:ext cx="3562350" cy="3992563"/>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p:cNvSpPr>
          <p:nvPr>
            <p:ph type="title"/>
          </p:nvPr>
        </p:nvSpPr>
        <p:spPr/>
        <p:txBody>
          <a:bodyPr>
            <a:normAutofit fontScale="90000"/>
          </a:bodyPr>
          <a:lstStyle/>
          <a:p>
            <a:pPr eaLnBrk="1" hangingPunct="1">
              <a:defRPr/>
            </a:pPr>
            <a:r>
              <a:rPr lang="cs-CZ" sz="4000" smtClean="0"/>
              <a:t>Úkol 3: Projevy osobnosti </a:t>
            </a:r>
            <a:br>
              <a:rPr lang="cs-CZ" sz="4000" smtClean="0"/>
            </a:br>
            <a:r>
              <a:rPr lang="cs-CZ" sz="4000" smtClean="0"/>
              <a:t>v odborní činnosti</a:t>
            </a:r>
          </a:p>
        </p:txBody>
      </p:sp>
      <p:sp>
        <p:nvSpPr>
          <p:cNvPr id="76802" name="Rectangle 5"/>
          <p:cNvSpPr>
            <a:spLocks noGrp="1"/>
          </p:cNvSpPr>
          <p:nvPr>
            <p:ph type="body" sz="half" idx="1"/>
          </p:nvPr>
        </p:nvSpPr>
        <p:spPr/>
        <p:txBody>
          <a:bodyPr/>
          <a:lstStyle/>
          <a:p>
            <a:pPr eaLnBrk="1" hangingPunct="1">
              <a:buFont typeface="Arial" charset="0"/>
              <a:buNone/>
            </a:pPr>
            <a:r>
              <a:rPr lang="cs-CZ" sz="2800" smtClean="0">
                <a:latin typeface="Arial" charset="0"/>
              </a:rPr>
              <a:t>Ling</a:t>
            </a:r>
          </a:p>
          <a:p>
            <a:pPr eaLnBrk="1" hangingPunct="1"/>
            <a:r>
              <a:rPr lang="cs-CZ" sz="2800" smtClean="0">
                <a:latin typeface="Arial" charset="0"/>
              </a:rPr>
              <a:t>Jakou má zásadní hodnotu?</a:t>
            </a:r>
          </a:p>
          <a:p>
            <a:pPr eaLnBrk="1" hangingPunct="1"/>
            <a:r>
              <a:rPr lang="cs-CZ" sz="2800" smtClean="0">
                <a:latin typeface="Arial" charset="0"/>
              </a:rPr>
              <a:t>Jak se zvládá se stresem války?</a:t>
            </a:r>
          </a:p>
          <a:p>
            <a:pPr eaLnBrk="1" hangingPunct="1"/>
            <a:r>
              <a:rPr lang="cs-CZ" sz="2800" smtClean="0">
                <a:latin typeface="Arial" charset="0"/>
              </a:rPr>
              <a:t>Jaké má varianty vývoje kariéry vojáka?</a:t>
            </a:r>
          </a:p>
        </p:txBody>
      </p:sp>
      <p:pic>
        <p:nvPicPr>
          <p:cNvPr id="76803" name="Picture 6"/>
          <p:cNvPicPr>
            <a:picLocks noGrp="1" noChangeAspect="1" noChangeArrowheads="1"/>
          </p:cNvPicPr>
          <p:nvPr>
            <p:ph sz="half" idx="2"/>
          </p:nvPr>
        </p:nvPicPr>
        <p:blipFill>
          <a:blip r:embed="rId2"/>
          <a:srcRect/>
          <a:stretch>
            <a:fillRect/>
          </a:stretch>
        </p:blipFill>
        <p:spPr>
          <a:xfrm>
            <a:off x="4648200" y="1600200"/>
            <a:ext cx="4038600" cy="298132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p:cNvSpPr>
            <a:spLocks noGrp="1" noChangeArrowheads="1"/>
          </p:cNvSpPr>
          <p:nvPr>
            <p:ph type="title" idx="4294967295"/>
          </p:nvPr>
        </p:nvSpPr>
        <p:spPr/>
        <p:txBody>
          <a:bodyPr/>
          <a:lstStyle/>
          <a:p>
            <a:pPr eaLnBrk="1" hangingPunct="1"/>
            <a:r>
              <a:rPr lang="en-GB" sz="2800" i="1" smtClean="0"/>
              <a:t>V</a:t>
            </a:r>
            <a:r>
              <a:rPr lang="ru-RU" sz="2800" i="1" smtClean="0"/>
              <a:t>ý</a:t>
            </a:r>
            <a:r>
              <a:rPr lang="en-GB" sz="2800" i="1" smtClean="0"/>
              <a:t>znamn</a:t>
            </a:r>
            <a:r>
              <a:rPr lang="ru-RU" sz="2800" i="1" smtClean="0"/>
              <a:t>é </a:t>
            </a:r>
            <a:r>
              <a:rPr lang="en-GB" sz="2800" i="1" smtClean="0"/>
              <a:t>vlastnosti</a:t>
            </a:r>
            <a:r>
              <a:rPr lang="cs-CZ" sz="2800" i="1" smtClean="0"/>
              <a:t> funkcionalistického přístupu:</a:t>
            </a:r>
            <a:br>
              <a:rPr lang="cs-CZ" sz="2800" i="1" smtClean="0"/>
            </a:br>
            <a:r>
              <a:rPr lang="cs-CZ" sz="2800" b="1" i="1" smtClean="0"/>
              <a:t>potřeby jsou klíčové koncepty</a:t>
            </a:r>
          </a:p>
        </p:txBody>
      </p:sp>
      <p:sp>
        <p:nvSpPr>
          <p:cNvPr id="100355" name="Rectangle 5"/>
          <p:cNvSpPr>
            <a:spLocks noGrp="1" noChangeArrowheads="1"/>
          </p:cNvSpPr>
          <p:nvPr>
            <p:ph type="body" sz="half" idx="4294967295"/>
          </p:nvPr>
        </p:nvSpPr>
        <p:spPr>
          <a:xfrm>
            <a:off x="457200" y="1600200"/>
            <a:ext cx="4038600" cy="4525963"/>
          </a:xfrm>
        </p:spPr>
        <p:txBody>
          <a:bodyPr/>
          <a:lstStyle/>
          <a:p>
            <a:pPr eaLnBrk="1" hangingPunct="1">
              <a:lnSpc>
                <a:spcPct val="90000"/>
              </a:lnSpc>
              <a:buFontTx/>
              <a:buNone/>
            </a:pPr>
            <a:r>
              <a:rPr lang="cs-CZ" sz="2800" smtClean="0"/>
              <a:t>Různé přístupy k popisu potřeb a jejich faktorů: </a:t>
            </a:r>
          </a:p>
          <a:p>
            <a:pPr eaLnBrk="1" hangingPunct="1">
              <a:lnSpc>
                <a:spcPct val="90000"/>
              </a:lnSpc>
            </a:pPr>
            <a:r>
              <a:rPr lang="cs-CZ" sz="2800" smtClean="0"/>
              <a:t>psychoanalýza, </a:t>
            </a:r>
          </a:p>
          <a:p>
            <a:pPr eaLnBrk="1" hangingPunct="1">
              <a:lnSpc>
                <a:spcPct val="90000"/>
              </a:lnSpc>
            </a:pPr>
            <a:r>
              <a:rPr lang="cs-CZ" sz="2800" smtClean="0"/>
              <a:t>behaviorismus, </a:t>
            </a:r>
          </a:p>
          <a:p>
            <a:pPr eaLnBrk="1" hangingPunct="1">
              <a:lnSpc>
                <a:spcPct val="90000"/>
              </a:lnSpc>
            </a:pPr>
            <a:r>
              <a:rPr lang="cs-CZ" sz="2800" smtClean="0"/>
              <a:t>sociální naučení,</a:t>
            </a:r>
          </a:p>
          <a:p>
            <a:pPr eaLnBrk="1" hangingPunct="1">
              <a:lnSpc>
                <a:spcPct val="90000"/>
              </a:lnSpc>
            </a:pPr>
            <a:r>
              <a:rPr lang="cs-CZ" sz="2800" smtClean="0"/>
              <a:t>ekologická psychologie </a:t>
            </a:r>
          </a:p>
          <a:p>
            <a:pPr eaLnBrk="1" hangingPunct="1">
              <a:lnSpc>
                <a:spcPct val="90000"/>
              </a:lnSpc>
            </a:pPr>
            <a:r>
              <a:rPr lang="cs-CZ" sz="2800" smtClean="0"/>
              <a:t>systémová rodinná terapie  </a:t>
            </a:r>
          </a:p>
          <a:p>
            <a:pPr eaLnBrk="1" hangingPunct="1">
              <a:lnSpc>
                <a:spcPct val="90000"/>
              </a:lnSpc>
              <a:buFontTx/>
              <a:buNone/>
            </a:pPr>
            <a:r>
              <a:rPr lang="cs-CZ" sz="2800" smtClean="0"/>
              <a:t>    </a:t>
            </a:r>
          </a:p>
        </p:txBody>
      </p:sp>
      <p:pic>
        <p:nvPicPr>
          <p:cNvPr id="100356" name="Picture 6"/>
          <p:cNvPicPr>
            <a:picLocks noGrp="1" noChangeAspect="1" noChangeArrowheads="1"/>
          </p:cNvPicPr>
          <p:nvPr>
            <p:ph sz="half" idx="4294967295"/>
          </p:nvPr>
        </p:nvPicPr>
        <p:blipFill>
          <a:blip r:embed="rId2"/>
          <a:srcRect/>
          <a:stretch>
            <a:fillRect/>
          </a:stretch>
        </p:blipFill>
        <p:spPr>
          <a:xfrm>
            <a:off x="4572000" y="1484313"/>
            <a:ext cx="4254500" cy="4032250"/>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p:cNvSpPr>
          <p:nvPr>
            <p:ph type="title"/>
          </p:nvPr>
        </p:nvSpPr>
        <p:spPr/>
        <p:txBody>
          <a:bodyPr/>
          <a:lstStyle/>
          <a:p>
            <a:pPr eaLnBrk="1" hangingPunct="1"/>
            <a:r>
              <a:rPr lang="cs-CZ" smtClean="0">
                <a:latin typeface="Arial" charset="0"/>
              </a:rPr>
              <a:t>Provokativní otázky pro děti</a:t>
            </a:r>
          </a:p>
        </p:txBody>
      </p:sp>
      <p:sp>
        <p:nvSpPr>
          <p:cNvPr id="77826" name="Rectangle 3"/>
          <p:cNvSpPr>
            <a:spLocks noGrp="1"/>
          </p:cNvSpPr>
          <p:nvPr>
            <p:ph type="body" idx="1"/>
          </p:nvPr>
        </p:nvSpPr>
        <p:spPr/>
        <p:txBody>
          <a:bodyPr/>
          <a:lstStyle/>
          <a:p>
            <a:pPr eaLnBrk="1" hangingPunct="1"/>
            <a:r>
              <a:rPr lang="cs-CZ" smtClean="0">
                <a:latin typeface="Arial" charset="0"/>
              </a:rPr>
              <a:t>Kdo se rychleji stane důstojníkem?</a:t>
            </a:r>
          </a:p>
          <a:p>
            <a:pPr eaLnBrk="1" hangingPunct="1"/>
            <a:r>
              <a:rPr lang="cs-CZ" smtClean="0">
                <a:latin typeface="Arial" charset="0"/>
              </a:rPr>
              <a:t>Kdo je vhodnější pro práci vojáka?</a:t>
            </a:r>
          </a:p>
          <a:p>
            <a:pPr eaLnBrk="1" hangingPunct="1"/>
            <a:r>
              <a:rPr lang="cs-CZ" smtClean="0">
                <a:latin typeface="Arial" charset="0"/>
              </a:rPr>
              <a:t>S kým byste spolu pustili do vážného a nebezpečného úkolu? </a:t>
            </a:r>
          </a:p>
          <a:p>
            <a:pPr eaLnBrk="1" hangingPunct="1"/>
            <a:endParaRPr lang="cs-CZ" smtClean="0">
              <a:latin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p:cNvSpPr>
          <p:nvPr>
            <p:ph type="title"/>
          </p:nvPr>
        </p:nvSpPr>
        <p:spPr/>
        <p:txBody>
          <a:bodyPr/>
          <a:lstStyle/>
          <a:p>
            <a:pPr eaLnBrk="1" hangingPunct="1"/>
            <a:r>
              <a:rPr lang="cs-CZ" sz="4000" smtClean="0">
                <a:latin typeface="Arial" charset="0"/>
              </a:rPr>
              <a:t>Provokativní otázky pro odborníky </a:t>
            </a:r>
          </a:p>
        </p:txBody>
      </p:sp>
      <p:sp>
        <p:nvSpPr>
          <p:cNvPr id="78850" name="Rectangle 3"/>
          <p:cNvSpPr>
            <a:spLocks noGrp="1"/>
          </p:cNvSpPr>
          <p:nvPr>
            <p:ph type="body" idx="1"/>
          </p:nvPr>
        </p:nvSpPr>
        <p:spPr/>
        <p:txBody>
          <a:bodyPr/>
          <a:lstStyle/>
          <a:p>
            <a:pPr eaLnBrk="1" hangingPunct="1"/>
            <a:r>
              <a:rPr lang="cs-CZ" smtClean="0">
                <a:latin typeface="Arial" charset="0"/>
              </a:rPr>
              <a:t>Nakolik výrazná individualita mezi těmi postavy?</a:t>
            </a:r>
          </a:p>
          <a:p>
            <a:pPr eaLnBrk="1" hangingPunct="1"/>
            <a:r>
              <a:rPr lang="cs-CZ" smtClean="0">
                <a:latin typeface="Arial" charset="0"/>
              </a:rPr>
              <a:t>Čím se odlišují: psychofyziologickým stavem nebo motivací? Co zdůrazní film?</a:t>
            </a:r>
          </a:p>
          <a:p>
            <a:pPr eaLnBrk="1" hangingPunct="1"/>
            <a:r>
              <a:rPr lang="cs-CZ" smtClean="0">
                <a:latin typeface="Arial" charset="0"/>
              </a:rPr>
              <a:t>Spojuje film individualitu dynamickou (psychofyziologie) a osobní (hodnoty)? Jak to využit v diskusi?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p:cNvSpPr>
          <p:nvPr>
            <p:ph type="title"/>
          </p:nvPr>
        </p:nvSpPr>
        <p:spPr/>
        <p:txBody>
          <a:bodyPr/>
          <a:lstStyle/>
          <a:p>
            <a:pPr eaLnBrk="1" hangingPunct="1"/>
            <a:r>
              <a:rPr lang="cs-CZ" smtClean="0"/>
              <a:t>Teorie Anny Roe: zásady</a:t>
            </a:r>
          </a:p>
        </p:txBody>
      </p:sp>
      <p:sp>
        <p:nvSpPr>
          <p:cNvPr id="79874" name="Rectangle 5"/>
          <p:cNvSpPr>
            <a:spLocks noGrp="1"/>
          </p:cNvSpPr>
          <p:nvPr>
            <p:ph type="body" sz="half" idx="1"/>
          </p:nvPr>
        </p:nvSpPr>
        <p:spPr/>
        <p:txBody>
          <a:bodyPr/>
          <a:lstStyle/>
          <a:p>
            <a:pPr marL="533400" indent="-533400" eaLnBrk="1" hangingPunct="1"/>
            <a:r>
              <a:rPr lang="cs-CZ" sz="2800" smtClean="0"/>
              <a:t>Situace, které určují průběh života, začínají od narozenin – v určité rodině, za přesnou dobu, v určitém místě, a zkušenost za dobu dětství ovlivňuje další život člověka. </a:t>
            </a:r>
          </a:p>
        </p:txBody>
      </p:sp>
      <p:sp>
        <p:nvSpPr>
          <p:cNvPr id="79875" name="Rectangle 8"/>
          <p:cNvSpPr>
            <a:spLocks noGrp="1"/>
          </p:cNvSpPr>
          <p:nvPr>
            <p:ph sz="half" idx="2"/>
          </p:nvPr>
        </p:nvSpPr>
        <p:spPr/>
        <p:txBody>
          <a:bodyPr/>
          <a:lstStyle/>
          <a:p>
            <a:pPr eaLnBrk="1" hangingPunct="1"/>
            <a:endParaRPr lang="cs-CZ" sz="2800" smtClean="0"/>
          </a:p>
        </p:txBody>
      </p:sp>
      <p:pic>
        <p:nvPicPr>
          <p:cNvPr id="79876" name="Picture 9"/>
          <p:cNvPicPr>
            <a:picLocks noChangeAspect="1" noChangeArrowheads="1"/>
          </p:cNvPicPr>
          <p:nvPr/>
        </p:nvPicPr>
        <p:blipFill>
          <a:blip r:embed="rId2"/>
          <a:srcRect/>
          <a:stretch>
            <a:fillRect/>
          </a:stretch>
        </p:blipFill>
        <p:spPr bwMode="auto">
          <a:xfrm>
            <a:off x="4787900" y="1628775"/>
            <a:ext cx="3987800" cy="446405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4"/>
          <p:cNvSpPr>
            <a:spLocks noGrp="1"/>
          </p:cNvSpPr>
          <p:nvPr>
            <p:ph type="title"/>
          </p:nvPr>
        </p:nvSpPr>
        <p:spPr/>
        <p:txBody>
          <a:bodyPr/>
          <a:lstStyle/>
          <a:p>
            <a:pPr eaLnBrk="1" hangingPunct="1"/>
            <a:r>
              <a:rPr lang="cs-CZ" smtClean="0"/>
              <a:t>Teorie Anny Roe : zásady</a:t>
            </a:r>
          </a:p>
        </p:txBody>
      </p:sp>
      <p:sp>
        <p:nvSpPr>
          <p:cNvPr id="80898" name="Rectangle 5"/>
          <p:cNvSpPr>
            <a:spLocks noGrp="1"/>
          </p:cNvSpPr>
          <p:nvPr>
            <p:ph type="body" sz="half" idx="1"/>
          </p:nvPr>
        </p:nvSpPr>
        <p:spPr>
          <a:xfrm>
            <a:off x="468313" y="1557338"/>
            <a:ext cx="5183187" cy="4824412"/>
          </a:xfrm>
        </p:spPr>
        <p:txBody>
          <a:bodyPr/>
          <a:lstStyle/>
          <a:p>
            <a:pPr eaLnBrk="1" hangingPunct="1"/>
            <a:r>
              <a:rPr lang="cs-CZ" sz="2800" smtClean="0"/>
              <a:t>Průběh rozhodování o volbě povolání je </a:t>
            </a:r>
            <a:r>
              <a:rPr lang="cs-CZ" sz="2800" smtClean="0">
                <a:latin typeface="Arial" charset="0"/>
              </a:rPr>
              <a:t>téměř </a:t>
            </a:r>
            <a:r>
              <a:rPr lang="cs-CZ" sz="2800" smtClean="0"/>
              <a:t>stejný </a:t>
            </a:r>
            <a:r>
              <a:rPr lang="cs-CZ" sz="2800" smtClean="0">
                <a:latin typeface="Arial" charset="0"/>
              </a:rPr>
              <a:t>pro všechny </a:t>
            </a:r>
            <a:r>
              <a:rPr lang="cs-CZ" sz="2800" smtClean="0"/>
              <a:t>a nezaleží na tom, jaké faktory ovlivňují tuto volbu. Kontinuita stupně je souvislá s pořádkem dospíváni, který je definován kulturou, ale rychlost a důsledky procesu můžou být různé. </a:t>
            </a:r>
          </a:p>
        </p:txBody>
      </p:sp>
      <p:pic>
        <p:nvPicPr>
          <p:cNvPr id="80899" name="Picture 10"/>
          <p:cNvPicPr>
            <a:picLocks noGrp="1" noChangeAspect="1" noChangeArrowheads="1"/>
          </p:cNvPicPr>
          <p:nvPr>
            <p:ph sz="half" idx="2"/>
          </p:nvPr>
        </p:nvPicPr>
        <p:blipFill>
          <a:blip r:embed="rId2"/>
          <a:srcRect/>
          <a:stretch>
            <a:fillRect/>
          </a:stretch>
        </p:blipFill>
        <p:spPr>
          <a:xfrm>
            <a:off x="5994400" y="1700213"/>
            <a:ext cx="3149600" cy="3529012"/>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p:cNvSpPr>
            <a:spLocks noGrp="1"/>
          </p:cNvSpPr>
          <p:nvPr>
            <p:ph type="title" idx="4294967295"/>
          </p:nvPr>
        </p:nvSpPr>
        <p:spPr/>
        <p:txBody>
          <a:bodyPr/>
          <a:lstStyle/>
          <a:p>
            <a:pPr eaLnBrk="1" hangingPunct="1"/>
            <a:r>
              <a:rPr lang="cs-CZ" smtClean="0"/>
              <a:t>Teorie Anny Roe : zásady</a:t>
            </a:r>
          </a:p>
        </p:txBody>
      </p:sp>
      <p:sp>
        <p:nvSpPr>
          <p:cNvPr id="94211" name="Rectangle 5"/>
          <p:cNvSpPr>
            <a:spLocks noGrp="1"/>
          </p:cNvSpPr>
          <p:nvPr>
            <p:ph type="body" sz="half" idx="4294967295"/>
          </p:nvPr>
        </p:nvSpPr>
        <p:spPr>
          <a:xfrm>
            <a:off x="457200" y="1600200"/>
            <a:ext cx="4038600" cy="4525963"/>
          </a:xfrm>
        </p:spPr>
        <p:txBody>
          <a:bodyPr/>
          <a:lstStyle/>
          <a:p>
            <a:pPr marL="533400" indent="-533400" eaLnBrk="1" hangingPunct="1"/>
            <a:r>
              <a:rPr lang="cs-CZ" sz="2800" smtClean="0"/>
              <a:t>možnosti člověka ovlivňovat volbu povoláni vypadají větší, než jsou: volba povolání je předurčena zkušenosti z minulosti a veřejnými podmínkami více, než lidé mají zvyk myslit. </a:t>
            </a:r>
          </a:p>
        </p:txBody>
      </p:sp>
      <p:sp>
        <p:nvSpPr>
          <p:cNvPr id="94212" name="Rectangle 6"/>
          <p:cNvSpPr>
            <a:spLocks noGrp="1"/>
          </p:cNvSpPr>
          <p:nvPr>
            <p:ph sz="half" idx="4294967295"/>
          </p:nvPr>
        </p:nvSpPr>
        <p:spPr>
          <a:xfrm>
            <a:off x="4648200" y="1600200"/>
            <a:ext cx="4038600" cy="4525963"/>
          </a:xfrm>
        </p:spPr>
        <p:txBody>
          <a:bodyPr/>
          <a:lstStyle/>
          <a:p>
            <a:pPr eaLnBrk="1" hangingPunct="1">
              <a:buFont typeface="Arial" charset="0"/>
              <a:buNone/>
            </a:pPr>
            <a:r>
              <a:rPr lang="cs-CZ" sz="2800" smtClean="0"/>
              <a:t>Která s postav podle vás nejlepším způsobem potvrzuje tuto zásadu:</a:t>
            </a:r>
          </a:p>
          <a:p>
            <a:pPr eaLnBrk="1" hangingPunct="1"/>
            <a:r>
              <a:rPr lang="cs-CZ" sz="2800" smtClean="0"/>
              <a:t>Mulan</a:t>
            </a:r>
          </a:p>
          <a:p>
            <a:pPr eaLnBrk="1" hangingPunct="1"/>
            <a:r>
              <a:rPr lang="cs-CZ" sz="2800" smtClean="0"/>
              <a:t>Schang</a:t>
            </a:r>
          </a:p>
          <a:p>
            <a:pPr eaLnBrk="1" hangingPunct="1"/>
            <a:r>
              <a:rPr lang="cs-CZ" sz="2800" smtClean="0"/>
              <a:t>Generál Li</a:t>
            </a:r>
          </a:p>
          <a:p>
            <a:pPr eaLnBrk="1" hangingPunct="1"/>
            <a:r>
              <a:rPr lang="cs-CZ" sz="2800" smtClean="0"/>
              <a:t>Vojáci  </a:t>
            </a:r>
          </a:p>
          <a:p>
            <a:pPr eaLnBrk="1" hangingPunct="1"/>
            <a:r>
              <a:rPr lang="cs-CZ" sz="2800" smtClean="0"/>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4"/>
          <p:cNvSpPr>
            <a:spLocks noGrp="1"/>
          </p:cNvSpPr>
          <p:nvPr>
            <p:ph type="title"/>
          </p:nvPr>
        </p:nvSpPr>
        <p:spPr/>
        <p:txBody>
          <a:bodyPr/>
          <a:lstStyle/>
          <a:p>
            <a:pPr eaLnBrk="1" hangingPunct="1"/>
            <a:r>
              <a:rPr lang="cs-CZ" smtClean="0"/>
              <a:t>Teorie Anny Roe : zásady</a:t>
            </a:r>
          </a:p>
        </p:txBody>
      </p:sp>
      <p:sp>
        <p:nvSpPr>
          <p:cNvPr id="87042" name="Rectangle 5"/>
          <p:cNvSpPr>
            <a:spLocks noGrp="1"/>
          </p:cNvSpPr>
          <p:nvPr>
            <p:ph type="body" sz="half" idx="1"/>
          </p:nvPr>
        </p:nvSpPr>
        <p:spPr/>
        <p:txBody>
          <a:bodyPr/>
          <a:lstStyle/>
          <a:p>
            <a:pPr marL="533400" indent="-533400" eaLnBrk="1" hangingPunct="1"/>
            <a:r>
              <a:rPr lang="cs-CZ" sz="2800" smtClean="0"/>
              <a:t>Relevantní a uspokojující práce dělá prevenci proti neurózám a jiným typům nestability. Stejně tak práce, která nepřináší dosazení cílů, stává se zdrojem psychického nezdraví. </a:t>
            </a:r>
          </a:p>
        </p:txBody>
      </p:sp>
      <p:sp>
        <p:nvSpPr>
          <p:cNvPr id="87043" name="Rectangle 6"/>
          <p:cNvSpPr>
            <a:spLocks noGrp="1"/>
          </p:cNvSpPr>
          <p:nvPr>
            <p:ph sz="half" idx="2"/>
          </p:nvPr>
        </p:nvSpPr>
        <p:spPr/>
        <p:txBody>
          <a:bodyPr/>
          <a:lstStyle/>
          <a:p>
            <a:pPr eaLnBrk="1" hangingPunct="1"/>
            <a:r>
              <a:rPr lang="cs-CZ" sz="2800" smtClean="0"/>
              <a:t>Kdo z postav má neurózu z práce a proč?</a:t>
            </a:r>
          </a:p>
          <a:p>
            <a:pPr eaLnBrk="1" hangingPunct="1"/>
            <a:r>
              <a:rPr lang="cs-CZ" sz="2800" smtClean="0"/>
              <a:t>Kdo naopak dostává z práce klid a usměrnění?</a:t>
            </a:r>
          </a:p>
          <a:p>
            <a:pPr eaLnBrk="1" hangingPunct="1"/>
            <a:r>
              <a:rPr lang="cs-CZ" sz="2800" smtClean="0"/>
              <a:t>Kdo střídá takové doby?</a:t>
            </a:r>
          </a:p>
          <a:p>
            <a:pPr eaLnBrk="1" hangingPunct="1">
              <a:buFont typeface="Arial" charset="0"/>
              <a:buNone/>
            </a:pPr>
            <a:r>
              <a:rPr lang="cs-CZ" sz="2800" smtClean="0"/>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p:cNvSpPr>
          <p:nvPr>
            <p:ph type="title"/>
          </p:nvPr>
        </p:nvSpPr>
        <p:spPr/>
        <p:txBody>
          <a:bodyPr/>
          <a:lstStyle/>
          <a:p>
            <a:pPr eaLnBrk="1" hangingPunct="1"/>
            <a:r>
              <a:rPr lang="cs-CZ" smtClean="0"/>
              <a:t>Teorie Anny Roe : zásady</a:t>
            </a:r>
          </a:p>
        </p:txBody>
      </p:sp>
      <p:sp>
        <p:nvSpPr>
          <p:cNvPr id="88066" name="Rectangle 4"/>
          <p:cNvSpPr>
            <a:spLocks noGrp="1"/>
          </p:cNvSpPr>
          <p:nvPr>
            <p:ph type="body" sz="half" idx="1"/>
          </p:nvPr>
        </p:nvSpPr>
        <p:spPr/>
        <p:txBody>
          <a:bodyPr/>
          <a:lstStyle/>
          <a:p>
            <a:pPr eaLnBrk="1" hangingPunct="1"/>
            <a:r>
              <a:rPr lang="cs-CZ" sz="2400" smtClean="0"/>
              <a:t>Vysoká kvalita života obsahuje různé složky, člověk je zodpověděn za uskutečnění těchto standardů, ale veřejnost má vetší míru zodpovědnosti, sociální vliv na kariéru člověka může být universálním prostředkem stejně ve prospěch nebo pro propad člověka. </a:t>
            </a:r>
          </a:p>
        </p:txBody>
      </p:sp>
      <p:sp>
        <p:nvSpPr>
          <p:cNvPr id="88067" name="Rectangle 5"/>
          <p:cNvSpPr>
            <a:spLocks noGrp="1"/>
          </p:cNvSpPr>
          <p:nvPr>
            <p:ph sz="half" idx="2"/>
          </p:nvPr>
        </p:nvSpPr>
        <p:spPr/>
        <p:txBody>
          <a:bodyPr/>
          <a:lstStyle/>
          <a:p>
            <a:pPr eaLnBrk="1" hangingPunct="1">
              <a:buFont typeface="Arial" charset="0"/>
              <a:buNone/>
            </a:pPr>
            <a:r>
              <a:rPr lang="cs-CZ" sz="2400" smtClean="0"/>
              <a:t>Ve filmu jsou tři druhy prostředí:</a:t>
            </a:r>
          </a:p>
          <a:p>
            <a:pPr eaLnBrk="1" hangingPunct="1"/>
            <a:r>
              <a:rPr lang="cs-CZ" sz="2400" smtClean="0"/>
              <a:t>Komunita žen</a:t>
            </a:r>
          </a:p>
          <a:p>
            <a:pPr eaLnBrk="1" hangingPunct="1"/>
            <a:r>
              <a:rPr lang="cs-CZ" sz="2400" smtClean="0"/>
              <a:t>Komunita mužů </a:t>
            </a:r>
          </a:p>
          <a:p>
            <a:pPr eaLnBrk="1" hangingPunct="1"/>
            <a:r>
              <a:rPr lang="cs-CZ" sz="2400" smtClean="0"/>
              <a:t>Obyvatelstvo  </a:t>
            </a:r>
          </a:p>
          <a:p>
            <a:pPr eaLnBrk="1" hangingPunct="1">
              <a:buFont typeface="Arial" charset="0"/>
              <a:buNone/>
            </a:pPr>
            <a:r>
              <a:rPr lang="cs-CZ" sz="2400" smtClean="0"/>
              <a:t>Jak každé z prostředí ovlivňuje život hlavní postavy</a:t>
            </a:r>
            <a:r>
              <a:rPr lang="cs-CZ" sz="2400" smtClean="0">
                <a:latin typeface="Arial" charset="0"/>
              </a:rPr>
              <a:t> - Mulan</a:t>
            </a:r>
            <a:r>
              <a:rPr lang="cs-CZ" sz="2400" smtClean="0"/>
              <a:t>?</a:t>
            </a:r>
          </a:p>
          <a:p>
            <a:pPr eaLnBrk="1" hangingPunct="1"/>
            <a:endParaRPr lang="cs-CZ" sz="2400" smtClean="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4"/>
          <p:cNvSpPr>
            <a:spLocks noGrp="1"/>
          </p:cNvSpPr>
          <p:nvPr>
            <p:ph type="title"/>
          </p:nvPr>
        </p:nvSpPr>
        <p:spPr/>
        <p:txBody>
          <a:bodyPr/>
          <a:lstStyle/>
          <a:p>
            <a:pPr eaLnBrk="1" hangingPunct="1"/>
            <a:r>
              <a:rPr lang="cs-CZ" smtClean="0"/>
              <a:t>Teorie Anny Roe : zásady</a:t>
            </a:r>
          </a:p>
        </p:txBody>
      </p:sp>
      <p:sp>
        <p:nvSpPr>
          <p:cNvPr id="89090" name="Rectangle 5"/>
          <p:cNvSpPr>
            <a:spLocks noGrp="1"/>
          </p:cNvSpPr>
          <p:nvPr>
            <p:ph type="body" sz="half" idx="1"/>
          </p:nvPr>
        </p:nvSpPr>
        <p:spPr>
          <a:xfrm>
            <a:off x="468313" y="1628775"/>
            <a:ext cx="4608512" cy="4525963"/>
          </a:xfrm>
        </p:spPr>
        <p:txBody>
          <a:bodyPr/>
          <a:lstStyle/>
          <a:p>
            <a:pPr eaLnBrk="1" hangingPunct="1">
              <a:lnSpc>
                <a:spcPct val="90000"/>
              </a:lnSpc>
            </a:pPr>
            <a:r>
              <a:rPr lang="cs-CZ" smtClean="0"/>
              <a:t>Neexistuje odborné činnosti, jen jedné, která ideální koresponduje vlastnostem člověka. Stejně neexistuje jen jediného jednotlivce, který udělá práci lepší, než jiní. V rámci každé</a:t>
            </a:r>
            <a:r>
              <a:rPr lang="en-GB" smtClean="0"/>
              <a:t> </a:t>
            </a:r>
            <a:r>
              <a:rPr lang="cs-CZ" smtClean="0"/>
              <a:t>profese jsou lidé, kteří se sluší vice, ale mající různé schopnosti pro zasahování stejného cílu. </a:t>
            </a:r>
          </a:p>
        </p:txBody>
      </p:sp>
      <p:sp>
        <p:nvSpPr>
          <p:cNvPr id="89091" name="Rectangle 6"/>
          <p:cNvSpPr>
            <a:spLocks noGrp="1"/>
          </p:cNvSpPr>
          <p:nvPr>
            <p:ph type="body" sz="half" idx="2"/>
          </p:nvPr>
        </p:nvSpPr>
        <p:spPr>
          <a:xfrm>
            <a:off x="5292725" y="1600200"/>
            <a:ext cx="3394075" cy="4525963"/>
          </a:xfrm>
        </p:spPr>
        <p:txBody>
          <a:bodyPr/>
          <a:lstStyle/>
          <a:p>
            <a:pPr eaLnBrk="1" hangingPunct="1">
              <a:lnSpc>
                <a:spcPct val="90000"/>
              </a:lnSpc>
            </a:pPr>
            <a:r>
              <a:rPr lang="cs-CZ" smtClean="0"/>
              <a:t>Film Mulan podporuje nebo dementuje tuto zásadu?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Grp="1"/>
          </p:cNvSpPr>
          <p:nvPr>
            <p:ph type="title" idx="4294967295"/>
          </p:nvPr>
        </p:nvSpPr>
        <p:spPr/>
        <p:txBody>
          <a:bodyPr/>
          <a:lstStyle/>
          <a:p>
            <a:pPr eaLnBrk="1" hangingPunct="1"/>
            <a:r>
              <a:rPr lang="cs-CZ" sz="4000" smtClean="0"/>
              <a:t>Teorie Anny Roe : </a:t>
            </a:r>
            <a:br>
              <a:rPr lang="cs-CZ" sz="4000" smtClean="0"/>
            </a:br>
            <a:r>
              <a:rPr lang="cs-CZ" sz="4000" smtClean="0"/>
              <a:t>zásady a závěr cvičení </a:t>
            </a:r>
          </a:p>
        </p:txBody>
      </p:sp>
      <p:sp>
        <p:nvSpPr>
          <p:cNvPr id="95235" name="Rectangle 5"/>
          <p:cNvSpPr>
            <a:spLocks noGrp="1"/>
          </p:cNvSpPr>
          <p:nvPr>
            <p:ph type="body" sz="half" idx="4294967295"/>
          </p:nvPr>
        </p:nvSpPr>
        <p:spPr>
          <a:xfrm>
            <a:off x="468313" y="1628775"/>
            <a:ext cx="4608512" cy="4525963"/>
          </a:xfrm>
        </p:spPr>
        <p:txBody>
          <a:bodyPr/>
          <a:lstStyle/>
          <a:p>
            <a:pPr eaLnBrk="1" hangingPunct="1">
              <a:lnSpc>
                <a:spcPct val="90000"/>
              </a:lnSpc>
            </a:pPr>
            <a:r>
              <a:rPr lang="cs-CZ" sz="2800" smtClean="0"/>
              <a:t>Neexistuje odborné činnosti, jen jedné, která ideální koresponduje vlastnostem člověka. Stejně neexistuje jen jediného jednotlivce, který udělá práci lepší, než jiní. V rámci každé</a:t>
            </a:r>
            <a:r>
              <a:rPr lang="en-GB" sz="2800" smtClean="0"/>
              <a:t> </a:t>
            </a:r>
            <a:r>
              <a:rPr lang="cs-CZ" sz="2800" smtClean="0"/>
              <a:t>profese jsou lidé, kteří se sluší vice, ale mající různé schopnosti pro zasahování stejného cílu. </a:t>
            </a:r>
          </a:p>
        </p:txBody>
      </p:sp>
      <p:sp>
        <p:nvSpPr>
          <p:cNvPr id="95236" name="Rectangle 6"/>
          <p:cNvSpPr>
            <a:spLocks noGrp="1"/>
          </p:cNvSpPr>
          <p:nvPr>
            <p:ph type="body" sz="half" idx="4294967295"/>
          </p:nvPr>
        </p:nvSpPr>
        <p:spPr>
          <a:xfrm>
            <a:off x="5292725" y="1600200"/>
            <a:ext cx="3394075" cy="4525963"/>
          </a:xfrm>
        </p:spPr>
        <p:txBody>
          <a:bodyPr/>
          <a:lstStyle/>
          <a:p>
            <a:pPr eaLnBrk="1" hangingPunct="1">
              <a:lnSpc>
                <a:spcPct val="90000"/>
              </a:lnSpc>
            </a:pPr>
            <a:r>
              <a:rPr lang="cs-CZ" sz="2800" smtClean="0"/>
              <a:t>Film Mulan podporuje nebo dementuje tuto zásadu?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55650" y="333375"/>
            <a:ext cx="7772400" cy="1470025"/>
          </a:xfrm>
        </p:spPr>
        <p:txBody>
          <a:bodyPr rtlCol="0">
            <a:normAutofit fontScale="90000"/>
          </a:bodyPr>
          <a:lstStyle/>
          <a:p>
            <a:pPr eaLnBrk="1" fontAlgn="auto" hangingPunct="1">
              <a:spcAft>
                <a:spcPts val="0"/>
              </a:spcAft>
              <a:defRPr/>
            </a:pPr>
            <a:r>
              <a:rPr lang="cs-CZ" dirty="0"/>
              <a:t>Generace animovaných filmů v rámci funkcionalistického přístupu</a:t>
            </a:r>
          </a:p>
        </p:txBody>
      </p:sp>
      <p:sp>
        <p:nvSpPr>
          <p:cNvPr id="23554" name="Podnadpis 2"/>
          <p:cNvSpPr>
            <a:spLocks noGrp="1"/>
          </p:cNvSpPr>
          <p:nvPr>
            <p:ph type="subTitle" idx="1"/>
          </p:nvPr>
        </p:nvSpPr>
        <p:spPr>
          <a:xfrm>
            <a:off x="755650" y="1916113"/>
            <a:ext cx="7488238" cy="4249737"/>
          </a:xfrm>
        </p:spPr>
        <p:txBody>
          <a:bodyPr/>
          <a:lstStyle/>
          <a:p>
            <a:pPr algn="just" eaLnBrk="1" hangingPunct="1"/>
            <a:r>
              <a:rPr lang="cs-CZ" smtClean="0">
                <a:solidFill>
                  <a:schemeClr val="tx1"/>
                </a:solidFill>
              </a:rPr>
              <a:t>Co se mění od generace k generaci:</a:t>
            </a:r>
          </a:p>
          <a:p>
            <a:pPr algn="just" eaLnBrk="1" hangingPunct="1"/>
            <a:r>
              <a:rPr lang="cs-CZ" smtClean="0">
                <a:solidFill>
                  <a:schemeClr val="tx1"/>
                </a:solidFill>
              </a:rPr>
              <a:t>Popis veřejnosti</a:t>
            </a:r>
          </a:p>
          <a:p>
            <a:pPr algn="just" eaLnBrk="1" hangingPunct="1"/>
            <a:r>
              <a:rPr lang="cs-CZ" smtClean="0">
                <a:solidFill>
                  <a:schemeClr val="tx1"/>
                </a:solidFill>
              </a:rPr>
              <a:t>Fokus norem  </a:t>
            </a:r>
          </a:p>
          <a:p>
            <a:pPr algn="just" eaLnBrk="1" hangingPunct="1"/>
            <a:r>
              <a:rPr lang="cs-CZ" smtClean="0">
                <a:solidFill>
                  <a:schemeClr val="tx1"/>
                </a:solidFill>
              </a:rPr>
              <a:t>Způsoby dosazení vyrovnanosti </a:t>
            </a:r>
          </a:p>
          <a:p>
            <a:pPr algn="just" eaLnBrk="1" hangingPunct="1"/>
            <a:r>
              <a:rPr lang="cs-CZ" smtClean="0">
                <a:solidFill>
                  <a:schemeClr val="tx1"/>
                </a:solidFill>
              </a:rPr>
              <a:t>Důsledná komplikace představy o normách a sady úloh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Nadpis 1"/>
          <p:cNvSpPr>
            <a:spLocks noGrp="1"/>
          </p:cNvSpPr>
          <p:nvPr>
            <p:ph type="ctrTitle"/>
          </p:nvPr>
        </p:nvSpPr>
        <p:spPr>
          <a:xfrm>
            <a:off x="684213" y="404813"/>
            <a:ext cx="7772400" cy="1470025"/>
          </a:xfrm>
        </p:spPr>
        <p:txBody>
          <a:bodyPr/>
          <a:lstStyle/>
          <a:p>
            <a:pPr eaLnBrk="1" hangingPunct="1"/>
            <a:r>
              <a:rPr lang="cs-CZ" smtClean="0"/>
              <a:t>První generace: </a:t>
            </a:r>
            <a:br>
              <a:rPr lang="cs-CZ" smtClean="0"/>
            </a:br>
            <a:r>
              <a:rPr lang="cs-CZ" smtClean="0"/>
              <a:t>hippi kultura a mainstream </a:t>
            </a:r>
          </a:p>
        </p:txBody>
      </p:sp>
      <p:sp>
        <p:nvSpPr>
          <p:cNvPr id="3" name="Podnadpis 2"/>
          <p:cNvSpPr>
            <a:spLocks noGrp="1"/>
          </p:cNvSpPr>
          <p:nvPr>
            <p:ph type="subTitle" idx="1"/>
          </p:nvPr>
        </p:nvSpPr>
        <p:spPr>
          <a:xfrm>
            <a:off x="468313" y="1844675"/>
            <a:ext cx="8567737" cy="4248150"/>
          </a:xfrm>
        </p:spPr>
        <p:txBody>
          <a:bodyPr rtlCol="0">
            <a:normAutofit/>
          </a:bodyPr>
          <a:lstStyle/>
          <a:p>
            <a:pPr algn="just" eaLnBrk="1" fontAlgn="auto" hangingPunct="1">
              <a:spcAft>
                <a:spcPts val="0"/>
              </a:spcAft>
              <a:buFont typeface="Arial" pitchFamily="34" charset="0"/>
              <a:buNone/>
              <a:defRPr/>
            </a:pPr>
            <a:r>
              <a:rPr lang="cs-CZ" dirty="0" err="1" smtClean="0">
                <a:solidFill>
                  <a:schemeClr val="tx1"/>
                </a:solidFill>
              </a:rPr>
              <a:t>The</a:t>
            </a:r>
            <a:r>
              <a:rPr lang="cs-CZ" dirty="0" smtClean="0">
                <a:solidFill>
                  <a:schemeClr val="tx1"/>
                </a:solidFill>
              </a:rPr>
              <a:t> </a:t>
            </a:r>
            <a:r>
              <a:rPr lang="cs-CZ" dirty="0" err="1" smtClean="0">
                <a:solidFill>
                  <a:schemeClr val="tx1"/>
                </a:solidFill>
              </a:rPr>
              <a:t>jungle</a:t>
            </a:r>
            <a:r>
              <a:rPr lang="cs-CZ" dirty="0" smtClean="0">
                <a:solidFill>
                  <a:schemeClr val="tx1"/>
                </a:solidFill>
              </a:rPr>
              <a:t> </a:t>
            </a:r>
            <a:r>
              <a:rPr lang="cs-CZ" dirty="0" err="1" smtClean="0">
                <a:solidFill>
                  <a:schemeClr val="tx1"/>
                </a:solidFill>
              </a:rPr>
              <a:t>book</a:t>
            </a:r>
            <a:r>
              <a:rPr lang="cs-CZ" dirty="0" smtClean="0">
                <a:solidFill>
                  <a:schemeClr val="tx1"/>
                </a:solidFill>
              </a:rPr>
              <a:t> (1967) </a:t>
            </a:r>
          </a:p>
          <a:p>
            <a:pPr algn="just" eaLnBrk="1" fontAlgn="auto" hangingPunct="1">
              <a:spcAft>
                <a:spcPts val="0"/>
              </a:spcAft>
              <a:buFont typeface="Arial" pitchFamily="34" charset="0"/>
              <a:buNone/>
              <a:defRPr/>
            </a:pPr>
            <a:r>
              <a:rPr lang="cs-CZ" dirty="0" err="1" smtClean="0">
                <a:solidFill>
                  <a:schemeClr val="tx1"/>
                </a:solidFill>
              </a:rPr>
              <a:t>Aristocats</a:t>
            </a:r>
            <a:r>
              <a:rPr lang="cs-CZ" dirty="0" smtClean="0">
                <a:solidFill>
                  <a:schemeClr val="tx1"/>
                </a:solidFill>
              </a:rPr>
              <a:t> (1970)</a:t>
            </a:r>
          </a:p>
          <a:p>
            <a:pPr algn="just" eaLnBrk="1" fontAlgn="auto" hangingPunct="1">
              <a:spcAft>
                <a:spcPts val="0"/>
              </a:spcAft>
              <a:buFont typeface="Arial" pitchFamily="34" charset="0"/>
              <a:buNone/>
              <a:defRPr/>
            </a:pPr>
            <a:r>
              <a:rPr lang="en-US" dirty="0">
                <a:solidFill>
                  <a:schemeClr val="tx1"/>
                </a:solidFill>
              </a:rPr>
              <a:t>Many Adventures of Winnie the </a:t>
            </a:r>
            <a:r>
              <a:rPr lang="en-US" dirty="0" smtClean="0">
                <a:solidFill>
                  <a:schemeClr val="tx1"/>
                </a:solidFill>
              </a:rPr>
              <a:t>Pooh</a:t>
            </a:r>
            <a:r>
              <a:rPr lang="cs-CZ" dirty="0" smtClean="0">
                <a:solidFill>
                  <a:schemeClr val="tx1"/>
                </a:solidFill>
              </a:rPr>
              <a:t> (1977)</a:t>
            </a:r>
          </a:p>
          <a:p>
            <a:pPr algn="just" eaLnBrk="1" fontAlgn="auto" hangingPunct="1">
              <a:spcAft>
                <a:spcPts val="0"/>
              </a:spcAft>
              <a:buFont typeface="Arial" pitchFamily="34" charset="0"/>
              <a:buNone/>
              <a:defRPr/>
            </a:pPr>
            <a:r>
              <a:rPr lang="cs-CZ" dirty="0">
                <a:solidFill>
                  <a:schemeClr val="tx1"/>
                </a:solidFill>
              </a:rPr>
              <a:t>Fox and </a:t>
            </a:r>
            <a:r>
              <a:rPr lang="cs-CZ" dirty="0" err="1">
                <a:solidFill>
                  <a:schemeClr val="tx1"/>
                </a:solidFill>
              </a:rPr>
              <a:t>the</a:t>
            </a:r>
            <a:r>
              <a:rPr lang="cs-CZ" dirty="0">
                <a:solidFill>
                  <a:schemeClr val="tx1"/>
                </a:solidFill>
              </a:rPr>
              <a:t> </a:t>
            </a:r>
            <a:r>
              <a:rPr lang="cs-CZ" dirty="0" err="1" smtClean="0">
                <a:solidFill>
                  <a:schemeClr val="tx1"/>
                </a:solidFill>
              </a:rPr>
              <a:t>Hound</a:t>
            </a:r>
            <a:r>
              <a:rPr lang="cs-CZ" dirty="0" smtClean="0">
                <a:solidFill>
                  <a:schemeClr val="tx1"/>
                </a:solidFill>
              </a:rPr>
              <a:t> (1981)</a:t>
            </a:r>
          </a:p>
          <a:p>
            <a:pPr algn="just" eaLnBrk="1" fontAlgn="auto" hangingPunct="1">
              <a:spcAft>
                <a:spcPts val="0"/>
              </a:spcAft>
              <a:buFont typeface="Arial" pitchFamily="34" charset="0"/>
              <a:buNone/>
              <a:defRPr/>
            </a:pPr>
            <a:r>
              <a:rPr lang="cs-CZ" dirty="0" smtClean="0">
                <a:solidFill>
                  <a:schemeClr val="tx1"/>
                </a:solidFill>
              </a:rPr>
              <a:t>Motto: různobarevnost vzorků chování jako základ vyrovnané osobnosti </a:t>
            </a:r>
            <a:endParaRPr lang="cs-CZ" dirty="0">
              <a:solidFill>
                <a:schemeClr val="tx1"/>
              </a:solidFill>
            </a:endParaRPr>
          </a:p>
          <a:p>
            <a:pPr algn="just" eaLnBrk="1" fontAlgn="auto" hangingPunct="1">
              <a:spcAft>
                <a:spcPts val="0"/>
              </a:spcAft>
              <a:buFont typeface="Arial" pitchFamily="34" charset="0"/>
              <a:buNone/>
              <a:defRPr/>
            </a:pPr>
            <a:endParaRPr lang="en-US" b="1" dirty="0"/>
          </a:p>
          <a:p>
            <a:pPr algn="just" eaLnBrk="1" fontAlgn="auto" hangingPunct="1">
              <a:spcAft>
                <a:spcPts val="0"/>
              </a:spcAft>
              <a:buFont typeface="Arial" pitchFamily="34" charset="0"/>
              <a:buNone/>
              <a:defRPr/>
            </a:pPr>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Nadpis 1"/>
          <p:cNvSpPr>
            <a:spLocks noGrp="1"/>
          </p:cNvSpPr>
          <p:nvPr>
            <p:ph type="ctrTitle"/>
          </p:nvPr>
        </p:nvSpPr>
        <p:spPr>
          <a:xfrm>
            <a:off x="900113" y="404813"/>
            <a:ext cx="7772400" cy="1470025"/>
          </a:xfrm>
        </p:spPr>
        <p:txBody>
          <a:bodyPr/>
          <a:lstStyle/>
          <a:p>
            <a:pPr eaLnBrk="1" hangingPunct="1"/>
            <a:r>
              <a:rPr lang="en-US" smtClean="0">
                <a:latin typeface="Arial" charset="0"/>
              </a:rPr>
              <a:t>Everybody wants to be a Cat </a:t>
            </a:r>
            <a:endParaRPr lang="cs-CZ" smtClean="0">
              <a:latin typeface="Arial" charset="0"/>
            </a:endParaRPr>
          </a:p>
        </p:txBody>
      </p:sp>
      <p:sp>
        <p:nvSpPr>
          <p:cNvPr id="26626" name="Podnadpis 2"/>
          <p:cNvSpPr>
            <a:spLocks noGrp="1"/>
          </p:cNvSpPr>
          <p:nvPr>
            <p:ph type="subTitle" idx="1"/>
          </p:nvPr>
        </p:nvSpPr>
        <p:spPr>
          <a:xfrm>
            <a:off x="1371600" y="2060575"/>
            <a:ext cx="6400800" cy="3578225"/>
          </a:xfrm>
        </p:spPr>
        <p:txBody>
          <a:bodyPr/>
          <a:lstStyle/>
          <a:p>
            <a:pPr eaLnBrk="1" hangingPunct="1"/>
            <a:r>
              <a:rPr lang="cs-CZ" sz="1200" smtClean="0">
                <a:solidFill>
                  <a:srgbClr val="898989"/>
                </a:solidFill>
                <a:latin typeface="Arial" charset="0"/>
              </a:rPr>
              <a:t> http://www.youtube.com/watch?v=oGzjvzy65Nc</a:t>
            </a:r>
          </a:p>
        </p:txBody>
      </p:sp>
      <p:pic>
        <p:nvPicPr>
          <p:cNvPr id="26627" name="Picture 2"/>
          <p:cNvPicPr>
            <a:picLocks noChangeAspect="1" noChangeArrowheads="1"/>
          </p:cNvPicPr>
          <p:nvPr/>
        </p:nvPicPr>
        <p:blipFill>
          <a:blip r:embed="rId2"/>
          <a:srcRect/>
          <a:stretch>
            <a:fillRect/>
          </a:stretch>
        </p:blipFill>
        <p:spPr bwMode="auto">
          <a:xfrm>
            <a:off x="4865688" y="3068638"/>
            <a:ext cx="4070350" cy="3052762"/>
          </a:xfrm>
          <a:prstGeom prst="rect">
            <a:avLst/>
          </a:prstGeom>
          <a:noFill/>
          <a:ln w="9525">
            <a:noFill/>
            <a:miter lim="800000"/>
            <a:headEnd/>
            <a:tailEnd/>
          </a:ln>
        </p:spPr>
      </p:pic>
      <p:pic>
        <p:nvPicPr>
          <p:cNvPr id="26628" name="Picture 3"/>
          <p:cNvPicPr>
            <a:picLocks noChangeAspect="1" noChangeArrowheads="1"/>
          </p:cNvPicPr>
          <p:nvPr/>
        </p:nvPicPr>
        <p:blipFill>
          <a:blip r:embed="rId3"/>
          <a:srcRect/>
          <a:stretch>
            <a:fillRect/>
          </a:stretch>
        </p:blipFill>
        <p:spPr bwMode="auto">
          <a:xfrm>
            <a:off x="201613" y="3097213"/>
            <a:ext cx="4032250" cy="302418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845</TotalTime>
  <Words>1878</Words>
  <Application>Microsoft Office PowerPoint</Application>
  <PresentationFormat>On-screen Show (4:3)</PresentationFormat>
  <Paragraphs>250</Paragraphs>
  <Slides>68</Slides>
  <Notes>0</Notes>
  <HiddenSlides>0</HiddenSlides>
  <MMClips>0</MMClips>
  <ScaleCrop>false</ScaleCrop>
  <HeadingPairs>
    <vt:vector size="6" baseType="variant">
      <vt:variant>
        <vt:lpstr>Použitá písma</vt:lpstr>
      </vt:variant>
      <vt:variant>
        <vt:i4>3</vt:i4>
      </vt:variant>
      <vt:variant>
        <vt:lpstr>Šablona návrhu</vt:lpstr>
      </vt:variant>
      <vt:variant>
        <vt:i4>3</vt:i4>
      </vt:variant>
      <vt:variant>
        <vt:lpstr>Nadpisy snímků</vt:lpstr>
      </vt:variant>
      <vt:variant>
        <vt:i4>68</vt:i4>
      </vt:variant>
    </vt:vector>
  </HeadingPairs>
  <TitlesOfParts>
    <vt:vector size="74" baseType="lpstr">
      <vt:lpstr>Arial</vt:lpstr>
      <vt:lpstr>Calibri</vt:lpstr>
      <vt:lpstr>Arial Unicode MS</vt:lpstr>
      <vt:lpstr>Motiv systému Office</vt:lpstr>
      <vt:lpstr>Motiv systému Office</vt:lpstr>
      <vt:lpstr>Motiv systému Office</vt:lpstr>
      <vt:lpstr>Funkcionalistky přístup</vt:lpstr>
      <vt:lpstr>Symbolická interakce a přístupy </vt:lpstr>
      <vt:lpstr>Symbolická interakce:  pro et contra</vt:lpstr>
      <vt:lpstr>Klíčové otázky funkcionalistického přístupu</vt:lpstr>
      <vt:lpstr>Klíčové pojmy  funkcionalistického přístupu </vt:lpstr>
      <vt:lpstr>Významné vlastnosti funkcionalistického přístupu: potřeby jsou klíčové koncepty</vt:lpstr>
      <vt:lpstr>Generace animovaných filmů v rámci funkcionalistického přístupu</vt:lpstr>
      <vt:lpstr>První generace:  hippi kultura a mainstream </vt:lpstr>
      <vt:lpstr>Everybody wants to be a Cat </vt:lpstr>
      <vt:lpstr>Druhá generace: nebezpečnost progresu a vyrovnání s přírodou</vt:lpstr>
      <vt:lpstr>Ukázky z filmů </vt:lpstr>
      <vt:lpstr>Významné vlastnosti funkcionalistického přístupu:  rovnováha mezi sebou a světem </vt:lpstr>
      <vt:lpstr>Klíčové ideje přístupu  ve filmu Lvi Král </vt:lpstr>
      <vt:lpstr>Třetí generace, filmy katastrofy </vt:lpstr>
      <vt:lpstr>Čtvrtá generace:  autenticita  a její předpis </vt:lpstr>
      <vt:lpstr>Ukázky z filmů </vt:lpstr>
      <vt:lpstr>Otázka </vt:lpstr>
      <vt:lpstr>Závislost na filmy?</vt:lpstr>
      <vt:lpstr>Meta emoce a meta-zkušenost </vt:lpstr>
      <vt:lpstr>Pět strategií  emocionální regulace (Gross, 2007) </vt:lpstr>
      <vt:lpstr>Vítěz konsumní kultury</vt:lpstr>
      <vt:lpstr>Nejslavnější filmy Skotta </vt:lpstr>
      <vt:lpstr>První film Ridley Skotta </vt:lpstr>
      <vt:lpstr>Otázky k filmům Skotta</vt:lpstr>
      <vt:lpstr>Ridley Scott a předpis dospívání  </vt:lpstr>
      <vt:lpstr>Jeden z posledních filmů</vt:lpstr>
      <vt:lpstr>Kostra funkcionalistického přístupu</vt:lpstr>
      <vt:lpstr>Situace rozpaku</vt:lpstr>
      <vt:lpstr>Krize (katastrofa)  jako zlomek osudu </vt:lpstr>
      <vt:lpstr>Změna kvůli čemu </vt:lpstr>
      <vt:lpstr>Vítěz éry konsumní kultury:  Steven Spielberg  </vt:lpstr>
      <vt:lpstr>Nejslavnější filmy Spilberga</vt:lpstr>
      <vt:lpstr>Tajemství úspěšného filmu  podle Spielberga</vt:lpstr>
      <vt:lpstr>Klišé jako hlavní metoda </vt:lpstr>
      <vt:lpstr>Jaká klišé se použil  Spielberg  ve filmu Schindler’s list?</vt:lpstr>
      <vt:lpstr>Idealizace podoby Schindlera </vt:lpstr>
      <vt:lpstr>Idealizace podoby Schindlera</vt:lpstr>
      <vt:lpstr>Idealizace podoby Schindlera </vt:lpstr>
      <vt:lpstr>Amon Gothe: skuteční a filmový </vt:lpstr>
      <vt:lpstr>Rozporná atraktivita postavy</vt:lpstr>
      <vt:lpstr>Gothevá puška a postřelení vězňů  </vt:lpstr>
      <vt:lpstr>Projevy rozpaku </vt:lpstr>
      <vt:lpstr>„Blbí“ nacisti </vt:lpstr>
      <vt:lpstr>Zdůrazněni krutosti </vt:lpstr>
      <vt:lpstr>Obchod v krutou dobu</vt:lpstr>
      <vt:lpstr>Imre Kertész, maďarský spisovatel </vt:lpstr>
      <vt:lpstr>Kubrik o filmu:</vt:lpstr>
      <vt:lpstr>Domácí úkol</vt:lpstr>
      <vt:lpstr>Úkol 1 Anna Roe: základy teorií</vt:lpstr>
      <vt:lpstr>Úkol 1: Příklad volby práci</vt:lpstr>
      <vt:lpstr>Úkol 1: Příklad volby práci</vt:lpstr>
      <vt:lpstr>Anna Roe: základy teorií</vt:lpstr>
      <vt:lpstr>Úkol 2:  popis dětství jako zdroj rozhodování  </vt:lpstr>
      <vt:lpstr>Kritérií, podle kterých možno postavy porovnat</vt:lpstr>
      <vt:lpstr>Klíčová hypotéza Roe</vt:lpstr>
      <vt:lpstr>Teorie Anny Roe: zásady </vt:lpstr>
      <vt:lpstr>Úkol 3: Projevy osobnosti  v odborní činnosti </vt:lpstr>
      <vt:lpstr>Úkol 3: Projevy osobnosti  v odborní činnosti</vt:lpstr>
      <vt:lpstr>Úkol 3: Projevy osobnosti  v odborní činnosti</vt:lpstr>
      <vt:lpstr>Provokativní otázky pro děti</vt:lpstr>
      <vt:lpstr>Provokativní otázky pro odborníky </vt:lpstr>
      <vt:lpstr>Teorie Anny Roe: zásady</vt:lpstr>
      <vt:lpstr>Teorie Anny Roe : zásady</vt:lpstr>
      <vt:lpstr>Teorie Anny Roe : zásady</vt:lpstr>
      <vt:lpstr>Teorie Anny Roe : zásady</vt:lpstr>
      <vt:lpstr>Teorie Anny Roe : zásady</vt:lpstr>
      <vt:lpstr>Teorie Anny Roe : zásady</vt:lpstr>
      <vt:lpstr>Teorie Anny Roe :  zásady a závěr cvičení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makro</dc:creator>
  <cp:lastModifiedBy>Victoria Schmidt</cp:lastModifiedBy>
  <cp:revision>104</cp:revision>
  <dcterms:created xsi:type="dcterms:W3CDTF">2011-11-13T09:25:28Z</dcterms:created>
  <dcterms:modified xsi:type="dcterms:W3CDTF">2012-11-12T13:20:01Z</dcterms:modified>
</cp:coreProperties>
</file>