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9" r:id="rId6"/>
    <p:sldId id="299" r:id="rId7"/>
    <p:sldId id="297" r:id="rId8"/>
    <p:sldId id="300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75" r:id="rId17"/>
    <p:sldId id="301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E83E6-F508-4AB9-A386-11E14AADB606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C29AD-A1EB-4F76-99C2-5DA1F364D5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54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C29AD-A1EB-4F76-99C2-5DA1F364D5F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Flourishing within limits</a:t>
            </a:r>
          </a:p>
          <a:p>
            <a:r>
              <a:rPr lang="en-GB" dirty="0" smtClean="0"/>
              <a:t>A new consumption ethic</a:t>
            </a:r>
          </a:p>
          <a:p>
            <a:r>
              <a:rPr lang="en-GB" dirty="0" smtClean="0"/>
              <a:t>Re-embedding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C29AD-A1EB-4F76-99C2-5DA1F364D5F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987D-D611-4E5C-A440-1D3A20D3D8A4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1AD5-4D1A-4337-8151-BF65FE661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987D-D611-4E5C-A440-1D3A20D3D8A4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1AD5-4D1A-4337-8151-BF65FE661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987D-D611-4E5C-A440-1D3A20D3D8A4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1AD5-4D1A-4337-8151-BF65FE661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D77A-409B-430A-821D-05B11F2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0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B692-57D7-47D7-A3D6-73B5BF768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2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987D-D611-4E5C-A440-1D3A20D3D8A4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1AD5-4D1A-4337-8151-BF65FE661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987D-D611-4E5C-A440-1D3A20D3D8A4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1AD5-4D1A-4337-8151-BF65FE661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987D-D611-4E5C-A440-1D3A20D3D8A4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1AD5-4D1A-4337-8151-BF65FE661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987D-D611-4E5C-A440-1D3A20D3D8A4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1AD5-4D1A-4337-8151-BF65FE661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987D-D611-4E5C-A440-1D3A20D3D8A4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1AD5-4D1A-4337-8151-BF65FE661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987D-D611-4E5C-A440-1D3A20D3D8A4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1AD5-4D1A-4337-8151-BF65FE661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987D-D611-4E5C-A440-1D3A20D3D8A4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1AD5-4D1A-4337-8151-BF65FE661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987D-D611-4E5C-A440-1D3A20D3D8A4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1AD5-4D1A-4337-8151-BF65FE661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987D-D611-4E5C-A440-1D3A20D3D8A4}" type="datetimeFigureOut">
              <a:rPr lang="en-GB" smtClean="0"/>
              <a:pPr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E1AD5-4D1A-4337-8151-BF65FE661DC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en-GB" dirty="0" smtClean="0"/>
              <a:t>Transition Towns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2852936"/>
            <a:ext cx="6400800" cy="766936"/>
          </a:xfrm>
        </p:spPr>
        <p:txBody>
          <a:bodyPr/>
          <a:lstStyle/>
          <a:p>
            <a:r>
              <a:rPr lang="en-GB" dirty="0" smtClean="0"/>
              <a:t>Molly Scott Cato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157192"/>
            <a:ext cx="2525093" cy="130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589240"/>
            <a:ext cx="34975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Celebration!</a:t>
            </a:r>
            <a:endParaRPr lang="en-US" altLang="en-US" smtClean="0"/>
          </a:p>
        </p:txBody>
      </p:sp>
      <p:pic>
        <p:nvPicPr>
          <p:cNvPr id="37891" name="Picture 3" descr="supper2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981200"/>
            <a:ext cx="6037263" cy="3886200"/>
          </a:xfrm>
          <a:noFill/>
        </p:spPr>
      </p:pic>
    </p:spTree>
    <p:extLst>
      <p:ext uri="{BB962C8B-B14F-4D97-AF65-F5344CB8AC3E}">
        <p14:creationId xmlns:p14="http://schemas.microsoft.com/office/powerpoint/2010/main" val="399280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854450" cy="1371600"/>
          </a:xfrm>
        </p:spPr>
        <p:txBody>
          <a:bodyPr/>
          <a:lstStyle/>
          <a:p>
            <a:pPr eaLnBrk="1" hangingPunct="1"/>
            <a:r>
              <a:rPr lang="en-GB" altLang="en-US" smtClean="0"/>
              <a:t>Preservation</a:t>
            </a:r>
            <a:endParaRPr lang="en-US" altLang="en-US" smtClean="0"/>
          </a:p>
        </p:txBody>
      </p:sp>
      <p:pic>
        <p:nvPicPr>
          <p:cNvPr id="38915" name="Picture 3" descr="DSC0079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549275"/>
            <a:ext cx="4038600" cy="3028950"/>
          </a:xfrm>
          <a:noFill/>
        </p:spPr>
      </p:pic>
      <p:pic>
        <p:nvPicPr>
          <p:cNvPr id="38916" name="Picture 4" descr="DSC00799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349500"/>
            <a:ext cx="3024188" cy="4032250"/>
          </a:xfrm>
          <a:noFill/>
        </p:spPr>
      </p:pic>
      <p:pic>
        <p:nvPicPr>
          <p:cNvPr id="38917" name="Picture 5" descr="DSC00810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4149725"/>
            <a:ext cx="2919412" cy="2189163"/>
          </a:xfrm>
          <a:noFill/>
        </p:spPr>
      </p:pic>
    </p:spTree>
    <p:extLst>
      <p:ext uri="{BB962C8B-B14F-4D97-AF65-F5344CB8AC3E}">
        <p14:creationId xmlns:p14="http://schemas.microsoft.com/office/powerpoint/2010/main" val="190354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4038600" cy="5654675"/>
          </a:xfrm>
        </p:spPr>
        <p:txBody>
          <a:bodyPr/>
          <a:lstStyle/>
          <a:p>
            <a:pPr marL="447675" indent="-447675" eaLnBrk="1" hangingPunct="1"/>
            <a:r>
              <a:rPr lang="en-GB" altLang="en-US" sz="3200" smtClean="0"/>
              <a:t>Close to zero food miles</a:t>
            </a:r>
          </a:p>
          <a:p>
            <a:pPr marL="447675" indent="-447675" eaLnBrk="1" hangingPunct="1"/>
            <a:r>
              <a:rPr lang="en-GB" altLang="en-US" sz="3200" smtClean="0"/>
              <a:t>Genuine ownership</a:t>
            </a:r>
          </a:p>
          <a:p>
            <a:pPr marL="447675" indent="-447675" eaLnBrk="1" hangingPunct="1"/>
            <a:r>
              <a:rPr lang="en-GB" altLang="en-US" sz="3200" smtClean="0"/>
              <a:t>Production not just consumption</a:t>
            </a:r>
          </a:p>
          <a:p>
            <a:pPr marL="447675" indent="-447675" eaLnBrk="1" hangingPunct="1"/>
            <a:r>
              <a:rPr lang="en-GB" altLang="en-US" sz="3200" smtClean="0"/>
              <a:t>Seasonality and concept of ‘share’</a:t>
            </a:r>
          </a:p>
          <a:p>
            <a:pPr marL="447675" indent="-447675" eaLnBrk="1" hangingPunct="1"/>
            <a:r>
              <a:rPr lang="en-GB" altLang="en-US" sz="3200" smtClean="0"/>
              <a:t>Annual cycle and community in festivals</a:t>
            </a:r>
          </a:p>
          <a:p>
            <a:pPr marL="447675" indent="-447675" eaLnBrk="1" hangingPunct="1"/>
            <a:endParaRPr lang="en-US" altLang="en-US" smtClean="0"/>
          </a:p>
        </p:txBody>
      </p:sp>
      <p:pic>
        <p:nvPicPr>
          <p:cNvPr id="39939" name="Picture 3" descr="beansticks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068638"/>
            <a:ext cx="3816350" cy="3214687"/>
          </a:xfrm>
          <a:noFill/>
        </p:spPr>
      </p:pic>
      <p:pic>
        <p:nvPicPr>
          <p:cNvPr id="39940" name="Picture 4" descr="onions_sets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549275"/>
            <a:ext cx="1458912" cy="2189163"/>
          </a:xfrm>
          <a:noFill/>
        </p:spPr>
      </p:pic>
    </p:spTree>
    <p:extLst>
      <p:ext uri="{BB962C8B-B14F-4D97-AF65-F5344CB8AC3E}">
        <p14:creationId xmlns:p14="http://schemas.microsoft.com/office/powerpoint/2010/main" val="15140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Conviviality: Stroud Farmers’ Market</a:t>
            </a:r>
            <a:endParaRPr lang="en-GB" dirty="0"/>
          </a:p>
        </p:txBody>
      </p:sp>
      <p:pic>
        <p:nvPicPr>
          <p:cNvPr id="4" name="Content Placeholder 3" descr="farmmart_6_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Open Homes and Gardens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374157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73016"/>
            <a:ext cx="304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The Seeds of a Greener Future?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6917"/>
            <a:ext cx="6264696" cy="46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n-GB" dirty="0" smtClean="0"/>
              <a:t>Living Experimentally</a:t>
            </a:r>
            <a:endParaRPr lang="en-GB" dirty="0"/>
          </a:p>
        </p:txBody>
      </p:sp>
      <p:pic>
        <p:nvPicPr>
          <p:cNvPr id="5" name="Content Placeholder 4" descr="cc utop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204864"/>
            <a:ext cx="5838487" cy="388843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 brief history . . 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Transition Towns launched in Totnes in September 2006</a:t>
            </a:r>
          </a:p>
          <a:p>
            <a:pPr lvl="1"/>
            <a:r>
              <a:rPr lang="en-GB" dirty="0" smtClean="0"/>
              <a:t>if we wait for the governments, it'll be too little, too late</a:t>
            </a:r>
          </a:p>
          <a:p>
            <a:pPr lvl="1"/>
            <a:r>
              <a:rPr lang="en-GB" dirty="0" smtClean="0"/>
              <a:t>if we act as individuals, it'll be too little</a:t>
            </a:r>
          </a:p>
          <a:p>
            <a:pPr lvl="1"/>
            <a:r>
              <a:rPr lang="en-GB" dirty="0" smtClean="0"/>
              <a:t>but if we act as communities, it might just be enough, just in time.</a:t>
            </a:r>
          </a:p>
          <a:p>
            <a:r>
              <a:rPr lang="en-GB" dirty="0" smtClean="0"/>
              <a:t>Transition Stroud launched in January 2007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99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Three key concepts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Resilience: ‘the property of a material to absorb energy when it is deformed elastically and then, upon unloading to have this energy recovered.’</a:t>
            </a:r>
          </a:p>
          <a:p>
            <a:r>
              <a:rPr lang="en-GB" dirty="0" smtClean="0"/>
              <a:t>Ecological citizenship: intrinsic and ethical motivations towards protecting the environment</a:t>
            </a:r>
          </a:p>
          <a:p>
            <a:r>
              <a:rPr lang="en-GB" dirty="0" smtClean="0"/>
              <a:t>Critique: the importance of political economy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Psychological aspects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‘Moving from probabilities to possibilities’</a:t>
            </a:r>
          </a:p>
          <a:p>
            <a:r>
              <a:rPr lang="en-GB" dirty="0" smtClean="0"/>
              <a:t>http://www.youtube.com/watch?v=0q90_phxAOk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/>
          </p:cNvSpPr>
          <p:nvPr/>
        </p:nvSpPr>
        <p:spPr bwMode="auto">
          <a:xfrm>
            <a:off x="32385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en-US" sz="3200">
                <a:solidFill>
                  <a:schemeClr val="tx2"/>
                </a:solidFill>
              </a:rPr>
              <a:t>Taking a bioregional approach to land</a:t>
            </a:r>
            <a:endParaRPr lang="en-GB" altLang="en-US" sz="3200" i="1">
              <a:solidFill>
                <a:schemeClr val="tx2"/>
              </a:solidFill>
            </a:endParaRPr>
          </a:p>
        </p:txBody>
      </p:sp>
      <p:pic>
        <p:nvPicPr>
          <p:cNvPr id="25603" name="Picture 2" descr="http://www.celebratebig.com/pacific-northwest/oakville-game-of-logging-chainsaw-tree-felling-yarding-bucking-course/oakville-game-of-logging-chainsaw-tree-felling-course-red-alder-fa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38"/>
            <a:ext cx="34591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95288" y="2349500"/>
            <a:ext cx="36004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rPr>
              <a:t>„</a:t>
            </a:r>
            <a:r>
              <a:rPr lang="en-GB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Nature is not a place to visit, it is </a:t>
            </a:r>
            <a:r>
              <a:rPr lang="en-GB" sz="28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home</a:t>
            </a:r>
            <a:r>
              <a:rPr lang="cs-CZ" sz="2800" i="1" dirty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rPr>
              <a:t>“ </a:t>
            </a:r>
            <a:r>
              <a:rPr lang="en-GB" sz="28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Gary Snyder</a:t>
            </a:r>
          </a:p>
        </p:txBody>
      </p:sp>
    </p:spTree>
    <p:extLst>
      <p:ext uri="{BB962C8B-B14F-4D97-AF65-F5344CB8AC3E}">
        <p14:creationId xmlns:p14="http://schemas.microsoft.com/office/powerpoint/2010/main" val="12107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ctr" eaLnBrk="1" hangingPunct="1"/>
            <a:r>
              <a:rPr lang="cs-CZ" altLang="en-US" sz="3600" smtClean="0">
                <a:latin typeface="Arial" charset="0"/>
              </a:rPr>
              <a:t>Reclaiming the local food economy</a:t>
            </a:r>
            <a:endParaRPr lang="en-US" altLang="en-US" sz="3600" smtClean="0">
              <a:latin typeface="Arial" charset="0"/>
            </a:endParaRPr>
          </a:p>
        </p:txBody>
      </p:sp>
      <p:pic>
        <p:nvPicPr>
          <p:cNvPr id="34819" name="Picture 3" descr="P9_1_farmmart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981200"/>
            <a:ext cx="6037263" cy="3886200"/>
          </a:xfrm>
          <a:noFill/>
        </p:spPr>
      </p:pic>
    </p:spTree>
    <p:extLst>
      <p:ext uri="{BB962C8B-B14F-4D97-AF65-F5344CB8AC3E}">
        <p14:creationId xmlns:p14="http://schemas.microsoft.com/office/powerpoint/2010/main" val="67567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Stroud Community Agriculture</a:t>
            </a:r>
            <a:endParaRPr lang="en-US" altLang="en-US" smtClean="0"/>
          </a:p>
        </p:txBody>
      </p:sp>
      <p:pic>
        <p:nvPicPr>
          <p:cNvPr id="35843" name="Picture 3" descr="weeding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75" y="1981200"/>
            <a:ext cx="6699250" cy="3886200"/>
          </a:xfrm>
          <a:noFill/>
        </p:spPr>
      </p:pic>
    </p:spTree>
    <p:extLst>
      <p:ext uri="{BB962C8B-B14F-4D97-AF65-F5344CB8AC3E}">
        <p14:creationId xmlns:p14="http://schemas.microsoft.com/office/powerpoint/2010/main" val="32351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Apple day</a:t>
            </a:r>
            <a:endParaRPr lang="en-US" altLang="en-US" smtClean="0"/>
          </a:p>
        </p:txBody>
      </p:sp>
      <p:pic>
        <p:nvPicPr>
          <p:cNvPr id="36867" name="Picture 3" descr="applepress2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981200"/>
            <a:ext cx="6037263" cy="3886200"/>
          </a:xfrm>
          <a:noFill/>
        </p:spPr>
      </p:pic>
    </p:spTree>
    <p:extLst>
      <p:ext uri="{BB962C8B-B14F-4D97-AF65-F5344CB8AC3E}">
        <p14:creationId xmlns:p14="http://schemas.microsoft.com/office/powerpoint/2010/main" val="325832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A219F909640846ACCBEE39CE25E9F8" ma:contentTypeVersion="0" ma:contentTypeDescription="Create a new document." ma:contentTypeScope="" ma:versionID="8ae285207b9ff8c0d7048e841ea06b1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3084464-3C1B-437A-BAFF-1AEA731A78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BE5F8A-CAD8-4222-99EA-6250AC328599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68032AC-338D-408A-9F8A-58412AE48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213</Words>
  <Application>Microsoft Office PowerPoint</Application>
  <PresentationFormat>On-screen Show (4:3)</PresentationFormat>
  <Paragraphs>36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Transition Towns</vt:lpstr>
      <vt:lpstr>Living Experimentally</vt:lpstr>
      <vt:lpstr>A brief history . . .</vt:lpstr>
      <vt:lpstr>Three key concepts</vt:lpstr>
      <vt:lpstr>Psychological aspects</vt:lpstr>
      <vt:lpstr>PowerPoint Presentation</vt:lpstr>
      <vt:lpstr>Reclaiming the local food economy</vt:lpstr>
      <vt:lpstr>Stroud Community Agriculture</vt:lpstr>
      <vt:lpstr>Apple day</vt:lpstr>
      <vt:lpstr>Celebration!</vt:lpstr>
      <vt:lpstr>Preservation</vt:lpstr>
      <vt:lpstr>PowerPoint Presentation</vt:lpstr>
      <vt:lpstr>Conviviality: Stroud Farmers’ Market</vt:lpstr>
      <vt:lpstr>Open Homes and Gardens</vt:lpstr>
      <vt:lpstr>The Seeds of a Greener Future?</vt:lpstr>
    </vt:vector>
  </TitlesOfParts>
  <Company>UWIC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Technology: Friend or Foe?</dc:title>
  <dc:creator>sm18865</dc:creator>
  <cp:lastModifiedBy>temp</cp:lastModifiedBy>
  <cp:revision>39</cp:revision>
  <dcterms:created xsi:type="dcterms:W3CDTF">2011-01-26T10:29:12Z</dcterms:created>
  <dcterms:modified xsi:type="dcterms:W3CDTF">2013-10-22T15:42:09Z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0x0101008CA219F909640846ACCBEE39CE25E9F8</vt:lpwstr>
  </property>
</Properties>
</file>