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37"/>
  </p:notes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7" r:id="rId13"/>
    <p:sldId id="270" r:id="rId14"/>
    <p:sldId id="273" r:id="rId15"/>
    <p:sldId id="272" r:id="rId16"/>
    <p:sldId id="274" r:id="rId17"/>
    <p:sldId id="261" r:id="rId18"/>
    <p:sldId id="280" r:id="rId19"/>
    <p:sldId id="279" r:id="rId20"/>
    <p:sldId id="276" r:id="rId21"/>
    <p:sldId id="278" r:id="rId22"/>
    <p:sldId id="282" r:id="rId23"/>
    <p:sldId id="291" r:id="rId24"/>
    <p:sldId id="283" r:id="rId25"/>
    <p:sldId id="285" r:id="rId26"/>
    <p:sldId id="284" r:id="rId27"/>
    <p:sldId id="287" r:id="rId28"/>
    <p:sldId id="289" r:id="rId29"/>
    <p:sldId id="290" r:id="rId30"/>
    <p:sldId id="295" r:id="rId31"/>
    <p:sldId id="288" r:id="rId32"/>
    <p:sldId id="292" r:id="rId33"/>
    <p:sldId id="293" r:id="rId34"/>
    <p:sldId id="294" r:id="rId35"/>
    <p:sldId id="259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663" autoAdjust="0"/>
  </p:normalViewPr>
  <p:slideViewPr>
    <p:cSldViewPr snapToGrid="0" showGuides="1">
      <p:cViewPr varScale="1">
        <p:scale>
          <a:sx n="99" d="100"/>
          <a:sy n="99" d="100"/>
        </p:scale>
        <p:origin x="198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DCF23-41B5-400B-B1B3-B2BAF0A7D5E7}" type="datetimeFigureOut">
              <a:rPr lang="cs-CZ" smtClean="0"/>
              <a:t>17.12.2013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484C0-5F5A-42CD-8D1B-579ADF80B5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9008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484C0-5F5A-42CD-8D1B-579ADF80B5DA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9031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484C0-5F5A-42CD-8D1B-579ADF80B5DA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0397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484C0-5F5A-42CD-8D1B-579ADF80B5DA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524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484C0-5F5A-42CD-8D1B-579ADF80B5DA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2903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484C0-5F5A-42CD-8D1B-579ADF80B5DA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6667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484C0-5F5A-42CD-8D1B-579ADF80B5DA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20315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484C0-5F5A-42CD-8D1B-579ADF80B5DA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31377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484C0-5F5A-42CD-8D1B-579ADF80B5DA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40775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484C0-5F5A-42CD-8D1B-579ADF80B5DA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22413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484C0-5F5A-42CD-8D1B-579ADF80B5DA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97321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484C0-5F5A-42CD-8D1B-579ADF80B5DA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9195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484C0-5F5A-42CD-8D1B-579ADF80B5DA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0561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484C0-5F5A-42CD-8D1B-579ADF80B5D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516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484C0-5F5A-42CD-8D1B-579ADF80B5D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9247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484C0-5F5A-42CD-8D1B-579ADF80B5D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3533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484C0-5F5A-42CD-8D1B-579ADF80B5D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1325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484C0-5F5A-42CD-8D1B-579ADF80B5D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9066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484C0-5F5A-42CD-8D1B-579ADF80B5DA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9774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484C0-5F5A-42CD-8D1B-579ADF80B5DA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6021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733D3-6348-4B5D-80A7-DD1B5545B2DC}" type="datetimeFigureOut">
              <a:rPr lang="cs-CZ" smtClean="0"/>
              <a:t>17.12.2013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AEDE-62EC-46C0-B9BC-F217A1D002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034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733D3-6348-4B5D-80A7-DD1B5545B2DC}" type="datetimeFigureOut">
              <a:rPr lang="cs-CZ" smtClean="0"/>
              <a:t>17.12.2013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AEDE-62EC-46C0-B9BC-F217A1D002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097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733D3-6348-4B5D-80A7-DD1B5545B2DC}" type="datetimeFigureOut">
              <a:rPr lang="cs-CZ" smtClean="0"/>
              <a:t>17.12.2013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AEDE-62EC-46C0-B9BC-F217A1D002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88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733D3-6348-4B5D-80A7-DD1B5545B2DC}" type="datetimeFigureOut">
              <a:rPr lang="cs-CZ" smtClean="0"/>
              <a:t>17.12.2013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AEDE-62EC-46C0-B9BC-F217A1D002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383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733D3-6348-4B5D-80A7-DD1B5545B2DC}" type="datetimeFigureOut">
              <a:rPr lang="cs-CZ" smtClean="0"/>
              <a:t>17.12.2013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AEDE-62EC-46C0-B9BC-F217A1D002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952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733D3-6348-4B5D-80A7-DD1B5545B2DC}" type="datetimeFigureOut">
              <a:rPr lang="cs-CZ" smtClean="0"/>
              <a:t>17.12.2013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AEDE-62EC-46C0-B9BC-F217A1D002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024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733D3-6348-4B5D-80A7-DD1B5545B2DC}" type="datetimeFigureOut">
              <a:rPr lang="cs-CZ" smtClean="0"/>
              <a:t>17.12.2013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AEDE-62EC-46C0-B9BC-F217A1D002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58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733D3-6348-4B5D-80A7-DD1B5545B2DC}" type="datetimeFigureOut">
              <a:rPr lang="cs-CZ" smtClean="0"/>
              <a:t>17.12.2013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AEDE-62EC-46C0-B9BC-F217A1D002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733D3-6348-4B5D-80A7-DD1B5545B2DC}" type="datetimeFigureOut">
              <a:rPr lang="cs-CZ" smtClean="0"/>
              <a:t>17.12.2013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AEDE-62EC-46C0-B9BC-F217A1D002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915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733D3-6348-4B5D-80A7-DD1B5545B2DC}" type="datetimeFigureOut">
              <a:rPr lang="cs-CZ" smtClean="0"/>
              <a:t>17.12.2013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AEDE-62EC-46C0-B9BC-F217A1D002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965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733D3-6348-4B5D-80A7-DD1B5545B2DC}" type="datetimeFigureOut">
              <a:rPr lang="cs-CZ" smtClean="0"/>
              <a:t>17.12.2013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AEDE-62EC-46C0-B9BC-F217A1D002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465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733D3-6348-4B5D-80A7-DD1B5545B2DC}" type="datetimeFigureOut">
              <a:rPr lang="cs-CZ" smtClean="0"/>
              <a:t>17.12.2013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AEDE-62EC-46C0-B9BC-F217A1D002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24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733D3-6348-4B5D-80A7-DD1B5545B2DC}" type="datetimeFigureOut">
              <a:rPr lang="cs-CZ" smtClean="0"/>
              <a:t>17.12.2013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AEDE-62EC-46C0-B9BC-F217A1D002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449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FED733D3-6348-4B5D-80A7-DD1B5545B2DC}" type="datetimeFigureOut">
              <a:rPr lang="cs-CZ" smtClean="0"/>
              <a:t>17.12.2013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E0C2AEDE-62EC-46C0-B9BC-F217A1D002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204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ED733D3-6348-4B5D-80A7-DD1B5545B2DC}" type="datetimeFigureOut">
              <a:rPr lang="cs-CZ" smtClean="0"/>
              <a:t>17.12.2013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E0C2AEDE-62EC-46C0-B9BC-F217A1D002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76945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12" Type="http://schemas.openxmlformats.org/officeDocument/2006/relationships/image" Target="../media/image2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11" Type="http://schemas.openxmlformats.org/officeDocument/2006/relationships/image" Target="../media/image27.jpg"/><Relationship Id="rId5" Type="http://schemas.openxmlformats.org/officeDocument/2006/relationships/image" Target="../media/image21.jpg"/><Relationship Id="rId10" Type="http://schemas.openxmlformats.org/officeDocument/2006/relationships/image" Target="../media/image26.jpg"/><Relationship Id="rId4" Type="http://schemas.openxmlformats.org/officeDocument/2006/relationships/image" Target="../media/image20.jpg"/><Relationship Id="rId9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Queer</a:t>
            </a:r>
            <a:r>
              <a:rPr lang="cs-CZ" dirty="0" smtClean="0"/>
              <a:t> seriály </a:t>
            </a:r>
            <a:br>
              <a:rPr lang="cs-CZ" dirty="0" smtClean="0"/>
            </a:br>
            <a:r>
              <a:rPr lang="en-US" dirty="0" smtClean="0"/>
              <a:t>&amp;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Shippování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Marie Kodetová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789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Xena</a:t>
            </a:r>
            <a:r>
              <a:rPr lang="cs-CZ" dirty="0" smtClean="0"/>
              <a:t>: </a:t>
            </a:r>
            <a:r>
              <a:rPr lang="cs-CZ" dirty="0" err="1" smtClean="0"/>
              <a:t>Warrior</a:t>
            </a:r>
            <a:r>
              <a:rPr lang="cs-CZ" dirty="0" smtClean="0"/>
              <a:t> </a:t>
            </a:r>
            <a:r>
              <a:rPr lang="cs-CZ" dirty="0" err="1" smtClean="0"/>
              <a:t>Princess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09997" y="2222287"/>
            <a:ext cx="4176531" cy="3636510"/>
          </a:xfrm>
        </p:spPr>
        <p:txBody>
          <a:bodyPr/>
          <a:lstStyle/>
          <a:p>
            <a:r>
              <a:rPr lang="cs-CZ" dirty="0" smtClean="0"/>
              <a:t>1995 – 2001</a:t>
            </a:r>
          </a:p>
          <a:p>
            <a:endParaRPr lang="cs-CZ" dirty="0" smtClean="0"/>
          </a:p>
          <a:p>
            <a:r>
              <a:rPr lang="cs-CZ" dirty="0" smtClean="0"/>
              <a:t>První silná hrdinka v TV</a:t>
            </a:r>
          </a:p>
          <a:p>
            <a:r>
              <a:rPr lang="cs-CZ" dirty="0" smtClean="0"/>
              <a:t>Lesbická a feministická ikona</a:t>
            </a:r>
          </a:p>
          <a:p>
            <a:endParaRPr lang="cs-CZ" dirty="0"/>
          </a:p>
          <a:p>
            <a:r>
              <a:rPr lang="cs-CZ" dirty="0" smtClean="0"/>
              <a:t>Silná fanouškovská základna</a:t>
            </a:r>
          </a:p>
          <a:p>
            <a:endParaRPr lang="cs-CZ" dirty="0"/>
          </a:p>
          <a:p>
            <a:r>
              <a:rPr lang="cs-CZ" dirty="0" err="1" smtClean="0"/>
              <a:t>Xena</a:t>
            </a:r>
            <a:r>
              <a:rPr lang="cs-CZ" dirty="0" smtClean="0"/>
              <a:t>/</a:t>
            </a:r>
            <a:r>
              <a:rPr lang="cs-CZ" dirty="0" err="1" smtClean="0"/>
              <a:t>Gabrielle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831" y="2051010"/>
            <a:ext cx="3892961" cy="468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30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Shippování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Původ z EN slova </a:t>
            </a:r>
            <a:r>
              <a:rPr lang="cs-CZ" i="1" dirty="0" err="1" smtClean="0"/>
              <a:t>relationship</a:t>
            </a:r>
            <a:r>
              <a:rPr lang="cs-CZ" i="1" dirty="0" smtClean="0"/>
              <a:t> = vztah</a:t>
            </a:r>
          </a:p>
          <a:p>
            <a:r>
              <a:rPr lang="cs-CZ" dirty="0" smtClean="0"/>
              <a:t>Párování fiktivních i reálných dvojic do romantického vztahu</a:t>
            </a:r>
          </a:p>
          <a:p>
            <a:r>
              <a:rPr lang="cs-CZ" dirty="0" smtClean="0"/>
              <a:t>Pravidlo: „Pokud dvojici </a:t>
            </a:r>
            <a:r>
              <a:rPr lang="cs-CZ" dirty="0" err="1" smtClean="0"/>
              <a:t>shippuje</a:t>
            </a:r>
            <a:r>
              <a:rPr lang="cs-CZ" dirty="0" smtClean="0"/>
              <a:t> více jak jedna osoba, tak se jedná o právoplatný </a:t>
            </a:r>
            <a:r>
              <a:rPr lang="cs-CZ" dirty="0" err="1" smtClean="0"/>
              <a:t>ship</a:t>
            </a:r>
            <a:r>
              <a:rPr lang="cs-CZ" dirty="0" smtClean="0"/>
              <a:t>.“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Párování</a:t>
            </a:r>
          </a:p>
          <a:p>
            <a:pPr lvl="1"/>
            <a:r>
              <a:rPr lang="cs-CZ" dirty="0" smtClean="0"/>
              <a:t>Kanonické</a:t>
            </a:r>
          </a:p>
          <a:p>
            <a:pPr lvl="1"/>
            <a:r>
              <a:rPr lang="cs-CZ" dirty="0" smtClean="0"/>
              <a:t>Non-kanonické</a:t>
            </a:r>
          </a:p>
          <a:p>
            <a:pPr lvl="1"/>
            <a:r>
              <a:rPr lang="cs-CZ" dirty="0" smtClean="0"/>
              <a:t>Alternativní</a:t>
            </a:r>
          </a:p>
          <a:p>
            <a:pPr lvl="1"/>
            <a:r>
              <a:rPr lang="cs-CZ" dirty="0" smtClean="0"/>
              <a:t>Reálné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148" y="4603359"/>
            <a:ext cx="3132021" cy="176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83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07" y="869841"/>
            <a:ext cx="6953185" cy="5118318"/>
          </a:xfrm>
        </p:spPr>
      </p:pic>
    </p:spTree>
    <p:extLst>
      <p:ext uri="{BB962C8B-B14F-4D97-AF65-F5344CB8AC3E}">
        <p14:creationId xmlns:p14="http://schemas.microsoft.com/office/powerpoint/2010/main" val="322879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Xena</a:t>
            </a:r>
            <a:r>
              <a:rPr lang="cs-CZ" dirty="0" smtClean="0"/>
              <a:t>: </a:t>
            </a:r>
            <a:r>
              <a:rPr lang="cs-CZ" dirty="0" err="1" smtClean="0"/>
              <a:t>Warrior</a:t>
            </a:r>
            <a:r>
              <a:rPr lang="cs-CZ" dirty="0" smtClean="0"/>
              <a:t> </a:t>
            </a:r>
            <a:r>
              <a:rPr lang="cs-CZ" dirty="0" err="1" smtClean="0"/>
              <a:t>Princess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09997" y="2222287"/>
            <a:ext cx="4176531" cy="3636510"/>
          </a:xfrm>
        </p:spPr>
        <p:txBody>
          <a:bodyPr/>
          <a:lstStyle/>
          <a:p>
            <a:r>
              <a:rPr lang="cs-CZ" dirty="0" err="1" smtClean="0"/>
              <a:t>Ship</a:t>
            </a:r>
            <a:r>
              <a:rPr lang="cs-CZ" dirty="0" smtClean="0"/>
              <a:t> </a:t>
            </a:r>
            <a:r>
              <a:rPr lang="cs-CZ" dirty="0" err="1" smtClean="0"/>
              <a:t>Wars</a:t>
            </a:r>
            <a:endParaRPr lang="cs-CZ" dirty="0" smtClean="0"/>
          </a:p>
          <a:p>
            <a:pPr lvl="1"/>
            <a:r>
              <a:rPr lang="cs-CZ" dirty="0" err="1" smtClean="0"/>
              <a:t>Subtexters</a:t>
            </a:r>
            <a:endParaRPr lang="cs-CZ" dirty="0" smtClean="0"/>
          </a:p>
          <a:p>
            <a:pPr lvl="1"/>
            <a:r>
              <a:rPr lang="cs-CZ" dirty="0" err="1" smtClean="0"/>
              <a:t>Shippers</a:t>
            </a:r>
            <a:endParaRPr lang="cs-CZ" dirty="0" smtClean="0"/>
          </a:p>
          <a:p>
            <a:pPr marL="457200" lvl="1" indent="0">
              <a:buNone/>
            </a:pPr>
            <a:endParaRPr lang="cs-CZ" dirty="0" smtClean="0"/>
          </a:p>
          <a:p>
            <a:r>
              <a:rPr lang="cs-CZ" dirty="0" smtClean="0"/>
              <a:t>Využívání </a:t>
            </a:r>
            <a:r>
              <a:rPr lang="cs-CZ" dirty="0" err="1" smtClean="0"/>
              <a:t>shippování</a:t>
            </a:r>
            <a:r>
              <a:rPr lang="cs-CZ" dirty="0" smtClean="0"/>
              <a:t> tvůrci</a:t>
            </a:r>
          </a:p>
          <a:p>
            <a:pPr lvl="1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914" y="2521819"/>
            <a:ext cx="4012621" cy="378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Fantasy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err="1" smtClean="0"/>
              <a:t>Xena</a:t>
            </a:r>
            <a:endParaRPr lang="cs-CZ" i="1" dirty="0" smtClean="0"/>
          </a:p>
          <a:p>
            <a:r>
              <a:rPr lang="cs-CZ" i="1" dirty="0" err="1" smtClean="0"/>
              <a:t>Buffy</a:t>
            </a:r>
            <a:r>
              <a:rPr lang="cs-CZ" i="1" dirty="0"/>
              <a:t>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Vampire</a:t>
            </a:r>
            <a:r>
              <a:rPr lang="cs-CZ" i="1" dirty="0" smtClean="0"/>
              <a:t> </a:t>
            </a:r>
            <a:r>
              <a:rPr lang="cs-CZ" i="1" dirty="0" err="1" smtClean="0"/>
              <a:t>Slayer</a:t>
            </a:r>
            <a:endParaRPr lang="cs-CZ" i="1" dirty="0" smtClean="0"/>
          </a:p>
          <a:p>
            <a:r>
              <a:rPr lang="cs-CZ" i="1" dirty="0" smtClean="0"/>
              <a:t>Legend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Seeker</a:t>
            </a:r>
            <a:endParaRPr lang="cs-CZ" i="1" dirty="0" smtClean="0"/>
          </a:p>
          <a:p>
            <a:r>
              <a:rPr lang="cs-CZ" i="1" dirty="0" smtClean="0"/>
              <a:t>Game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Thrones</a:t>
            </a:r>
            <a:endParaRPr lang="cs-CZ" i="1" dirty="0" smtClean="0"/>
          </a:p>
          <a:p>
            <a:r>
              <a:rPr lang="cs-CZ" i="1" dirty="0" err="1" smtClean="0"/>
              <a:t>Spartacus</a:t>
            </a:r>
            <a:endParaRPr lang="cs-CZ" i="1" dirty="0" smtClean="0"/>
          </a:p>
          <a:p>
            <a:r>
              <a:rPr lang="cs-CZ" i="1" dirty="0" err="1" smtClean="0"/>
              <a:t>Once</a:t>
            </a:r>
            <a:r>
              <a:rPr lang="cs-CZ" i="1" dirty="0" smtClean="0"/>
              <a:t> </a:t>
            </a:r>
            <a:r>
              <a:rPr lang="cs-CZ" i="1" dirty="0" err="1" smtClean="0"/>
              <a:t>Upon</a:t>
            </a:r>
            <a:r>
              <a:rPr lang="cs-CZ" i="1" dirty="0" smtClean="0"/>
              <a:t> a </a:t>
            </a:r>
            <a:r>
              <a:rPr lang="cs-CZ" i="1" dirty="0" err="1" smtClean="0"/>
              <a:t>Time</a:t>
            </a:r>
            <a:endParaRPr lang="cs-CZ" i="1" dirty="0" smtClean="0"/>
          </a:p>
          <a:p>
            <a:r>
              <a:rPr lang="cs-CZ" i="1" dirty="0" err="1" smtClean="0"/>
              <a:t>Lost</a:t>
            </a:r>
            <a:r>
              <a:rPr lang="cs-CZ" i="1" dirty="0" smtClean="0"/>
              <a:t> Girl</a:t>
            </a:r>
          </a:p>
          <a:p>
            <a:r>
              <a:rPr lang="cs-CZ" i="1" dirty="0" err="1" smtClean="0"/>
              <a:t>Hex</a:t>
            </a:r>
            <a:endParaRPr lang="cs-CZ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892" y="2127182"/>
            <a:ext cx="3414367" cy="454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3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Buffy</a:t>
            </a:r>
            <a:r>
              <a:rPr lang="cs-CZ" dirty="0" smtClean="0"/>
              <a:t>: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Vampire</a:t>
            </a:r>
            <a:r>
              <a:rPr lang="cs-CZ" dirty="0" smtClean="0"/>
              <a:t> </a:t>
            </a:r>
            <a:r>
              <a:rPr lang="cs-CZ" dirty="0" err="1" smtClean="0"/>
              <a:t>Slayer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09997" y="2222287"/>
            <a:ext cx="4464647" cy="3636510"/>
          </a:xfrm>
        </p:spPr>
        <p:txBody>
          <a:bodyPr/>
          <a:lstStyle/>
          <a:p>
            <a:r>
              <a:rPr lang="cs-CZ" dirty="0" smtClean="0"/>
              <a:t>1997 – 2003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Středoškolačka bojující proti démonům</a:t>
            </a:r>
          </a:p>
          <a:p>
            <a:endParaRPr lang="cs-CZ" dirty="0"/>
          </a:p>
          <a:p>
            <a:r>
              <a:rPr lang="cs-CZ" dirty="0" err="1" smtClean="0"/>
              <a:t>Fuffy</a:t>
            </a:r>
            <a:endParaRPr lang="cs-CZ" dirty="0" smtClean="0"/>
          </a:p>
          <a:p>
            <a:r>
              <a:rPr lang="cs-CZ" dirty="0" err="1" smtClean="0"/>
              <a:t>Willow</a:t>
            </a:r>
            <a:r>
              <a:rPr lang="cs-CZ" dirty="0" smtClean="0"/>
              <a:t>/Tara/Kennedy</a:t>
            </a:r>
            <a:endParaRPr lang="cs-CZ" dirty="0"/>
          </a:p>
        </p:txBody>
      </p:sp>
      <p:pic>
        <p:nvPicPr>
          <p:cNvPr id="6" name="Zástupný symbol pro obsah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025" y="2045343"/>
            <a:ext cx="3510295" cy="4680394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416" y="2512222"/>
            <a:ext cx="4995512" cy="374663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644" y="3180627"/>
            <a:ext cx="381000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6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Once</a:t>
            </a:r>
            <a:r>
              <a:rPr lang="cs-CZ" dirty="0" smtClean="0"/>
              <a:t> </a:t>
            </a:r>
            <a:r>
              <a:rPr lang="cs-CZ" dirty="0" err="1" smtClean="0"/>
              <a:t>Upon</a:t>
            </a:r>
            <a:r>
              <a:rPr lang="cs-CZ" dirty="0" smtClean="0"/>
              <a:t> a </a:t>
            </a:r>
            <a:r>
              <a:rPr lang="cs-CZ" dirty="0" err="1" smtClean="0"/>
              <a:t>Time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2011 – </a:t>
            </a:r>
            <a:r>
              <a:rPr lang="cs-CZ" dirty="0"/>
              <a:t>současnost</a:t>
            </a:r>
            <a:endParaRPr lang="cs-CZ" dirty="0" smtClean="0"/>
          </a:p>
          <a:p>
            <a:endParaRPr lang="cs-CZ" dirty="0" smtClean="0"/>
          </a:p>
          <a:p>
            <a:r>
              <a:rPr lang="en-US" dirty="0" smtClean="0"/>
              <a:t>“</a:t>
            </a:r>
            <a:r>
              <a:rPr lang="en-US" dirty="0"/>
              <a:t>May all your Disney princesses be </a:t>
            </a:r>
            <a:r>
              <a:rPr lang="en-US" dirty="0" smtClean="0"/>
              <a:t>gay.”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err="1" smtClean="0"/>
              <a:t>Swan</a:t>
            </a:r>
            <a:r>
              <a:rPr lang="cs-CZ" dirty="0" smtClean="0"/>
              <a:t> </a:t>
            </a:r>
            <a:r>
              <a:rPr lang="cs-CZ" dirty="0" err="1" smtClean="0"/>
              <a:t>Queen</a:t>
            </a:r>
            <a:endParaRPr lang="cs-CZ" dirty="0" smtClean="0"/>
          </a:p>
          <a:p>
            <a:r>
              <a:rPr lang="cs-CZ" dirty="0" err="1" smtClean="0"/>
              <a:t>Red</a:t>
            </a:r>
            <a:r>
              <a:rPr lang="cs-CZ" dirty="0" smtClean="0"/>
              <a:t> </a:t>
            </a:r>
            <a:r>
              <a:rPr lang="cs-CZ" dirty="0" err="1" smtClean="0"/>
              <a:t>Beauty</a:t>
            </a:r>
            <a:endParaRPr lang="cs-CZ" dirty="0" smtClean="0"/>
          </a:p>
          <a:p>
            <a:r>
              <a:rPr lang="cs-CZ" dirty="0" err="1" smtClean="0"/>
              <a:t>Sleeping</a:t>
            </a:r>
            <a:r>
              <a:rPr lang="cs-CZ" dirty="0" smtClean="0"/>
              <a:t> </a:t>
            </a:r>
            <a:r>
              <a:rPr lang="cs-CZ" dirty="0" err="1" smtClean="0"/>
              <a:t>Warrior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777" y="3876173"/>
            <a:ext cx="374332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6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Lost</a:t>
            </a:r>
            <a:r>
              <a:rPr lang="cs-CZ" dirty="0" smtClean="0"/>
              <a:t> girl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2010 – </a:t>
            </a:r>
            <a:r>
              <a:rPr lang="cs-CZ" dirty="0"/>
              <a:t>současnost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„</a:t>
            </a:r>
            <a:r>
              <a:rPr lang="en-US" dirty="0" smtClean="0"/>
              <a:t>Everyone </a:t>
            </a:r>
            <a:r>
              <a:rPr lang="en-US" dirty="0"/>
              <a:t>has a vampire, </a:t>
            </a:r>
            <a:r>
              <a:rPr lang="cs-CZ" dirty="0"/>
              <a:t/>
            </a:r>
            <a:br>
              <a:rPr lang="cs-CZ" dirty="0"/>
            </a:br>
            <a:r>
              <a:rPr lang="en-US" i="1" dirty="0" smtClean="0"/>
              <a:t>we've </a:t>
            </a:r>
            <a:r>
              <a:rPr lang="en-US" i="1" dirty="0"/>
              <a:t>got</a:t>
            </a:r>
            <a:r>
              <a:rPr lang="en-US" dirty="0"/>
              <a:t> a </a:t>
            </a:r>
            <a:r>
              <a:rPr lang="en-US" i="1" dirty="0" smtClean="0"/>
              <a:t>succubus</a:t>
            </a:r>
            <a:r>
              <a:rPr lang="cs-CZ" i="1" dirty="0" smtClean="0"/>
              <a:t>“</a:t>
            </a:r>
            <a:endParaRPr lang="en-US" dirty="0"/>
          </a:p>
          <a:p>
            <a:endParaRPr lang="cs-CZ" dirty="0" smtClean="0"/>
          </a:p>
          <a:p>
            <a:r>
              <a:rPr lang="cs-CZ" dirty="0" err="1" smtClean="0"/>
              <a:t>Doccubus</a:t>
            </a:r>
            <a:r>
              <a:rPr lang="cs-CZ" dirty="0" smtClean="0"/>
              <a:t> / </a:t>
            </a:r>
            <a:r>
              <a:rPr lang="cs-CZ" dirty="0" err="1" smtClean="0"/>
              <a:t>BoLo</a:t>
            </a:r>
            <a:endParaRPr lang="cs-CZ" dirty="0" smtClean="0"/>
          </a:p>
          <a:p>
            <a:r>
              <a:rPr lang="cs-CZ" dirty="0" err="1" smtClean="0"/>
              <a:t>Valcubus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034" y="2030931"/>
            <a:ext cx="3129141" cy="470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Blond-</a:t>
            </a:r>
            <a:r>
              <a:rPr lang="cs-CZ" dirty="0" err="1" smtClean="0"/>
              <a:t>one</a:t>
            </a:r>
            <a:r>
              <a:rPr lang="cs-CZ" dirty="0" smtClean="0"/>
              <a:t> &amp;</a:t>
            </a:r>
            <a:r>
              <a:rPr lang="en-US" dirty="0" smtClean="0"/>
              <a:t> </a:t>
            </a:r>
            <a:r>
              <a:rPr lang="en-US" dirty="0" err="1" smtClean="0"/>
              <a:t>bru</a:t>
            </a:r>
            <a:r>
              <a:rPr lang="cs-CZ" dirty="0" err="1" smtClean="0"/>
              <a:t>net-one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1656694"/>
          </a:xfrm>
        </p:spPr>
        <p:txBody>
          <a:bodyPr/>
          <a:lstStyle/>
          <a:p>
            <a:r>
              <a:rPr lang="cs-CZ" dirty="0" smtClean="0"/>
              <a:t>Pravidlo, kdy se tmavovláska téměř vždy </a:t>
            </a:r>
            <a:r>
              <a:rPr lang="cs-CZ" dirty="0" err="1" smtClean="0"/>
              <a:t>shippuje</a:t>
            </a:r>
            <a:r>
              <a:rPr lang="cs-CZ" dirty="0" smtClean="0"/>
              <a:t> se světlovláskou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5" y="4976261"/>
            <a:ext cx="2413006" cy="181088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108" y="5135074"/>
            <a:ext cx="2336265" cy="165207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108" y="3253357"/>
            <a:ext cx="2336265" cy="179026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621" y="4265346"/>
            <a:ext cx="3782702" cy="252180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5" y="158116"/>
            <a:ext cx="3810000" cy="215265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287" y="159360"/>
            <a:ext cx="3810000" cy="28575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0" y="1575819"/>
            <a:ext cx="5070642" cy="3375599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857" y="2271973"/>
            <a:ext cx="4762500" cy="31750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671" y="154941"/>
            <a:ext cx="3810000" cy="215900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794" y="4548340"/>
            <a:ext cx="404812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23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7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2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Cliché</a:t>
            </a:r>
            <a:r>
              <a:rPr lang="cs-CZ" dirty="0" smtClean="0"/>
              <a:t> lesbických dvojčátek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8" y="2222286"/>
            <a:ext cx="3117110" cy="2128333"/>
          </a:xfrm>
        </p:spPr>
        <p:txBody>
          <a:bodyPr/>
          <a:lstStyle/>
          <a:p>
            <a:r>
              <a:rPr lang="cs-CZ" dirty="0" smtClean="0"/>
              <a:t>Podobné oblékání v páru</a:t>
            </a:r>
          </a:p>
          <a:p>
            <a:r>
              <a:rPr lang="cs-CZ" dirty="0" smtClean="0"/>
              <a:t>Změna chování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108" y="3014667"/>
            <a:ext cx="5109712" cy="371615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8" y="4647097"/>
            <a:ext cx="2774189" cy="208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9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prezentace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Historie </a:t>
            </a:r>
            <a:r>
              <a:rPr lang="cs-CZ" dirty="0" err="1" smtClean="0"/>
              <a:t>queers</a:t>
            </a:r>
            <a:r>
              <a:rPr lang="cs-CZ" dirty="0" smtClean="0"/>
              <a:t> v TV tvorbě</a:t>
            </a:r>
          </a:p>
          <a:p>
            <a:pPr lvl="1"/>
            <a:r>
              <a:rPr lang="cs-CZ" dirty="0" smtClean="0"/>
              <a:t>Absence a potlačování LGBT postav</a:t>
            </a:r>
          </a:p>
          <a:p>
            <a:pPr lvl="1"/>
            <a:r>
              <a:rPr lang="cs-CZ" dirty="0" smtClean="0"/>
              <a:t>Bipolární zobrazování LGBT postav</a:t>
            </a:r>
          </a:p>
          <a:p>
            <a:pPr lvl="1"/>
            <a:r>
              <a:rPr lang="cs-CZ" dirty="0" smtClean="0"/>
              <a:t>Stabilizace ve zobrazování LGBT postav</a:t>
            </a:r>
          </a:p>
          <a:p>
            <a:r>
              <a:rPr lang="cs-CZ" dirty="0" smtClean="0"/>
              <a:t>Současné trendy a </a:t>
            </a:r>
            <a:r>
              <a:rPr lang="cs-CZ" dirty="0" err="1" smtClean="0"/>
              <a:t>cliché</a:t>
            </a:r>
            <a:r>
              <a:rPr lang="cs-CZ" dirty="0" smtClean="0"/>
              <a:t> u </a:t>
            </a:r>
            <a:r>
              <a:rPr lang="cs-CZ" dirty="0" err="1" smtClean="0"/>
              <a:t>queers</a:t>
            </a:r>
            <a:r>
              <a:rPr lang="cs-CZ" dirty="0" smtClean="0"/>
              <a:t> v TV</a:t>
            </a:r>
          </a:p>
          <a:p>
            <a:r>
              <a:rPr lang="cs-CZ" dirty="0" err="1" smtClean="0"/>
              <a:t>Shippování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261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Sci</a:t>
            </a:r>
            <a:r>
              <a:rPr lang="cs-CZ" dirty="0" smtClean="0"/>
              <a:t>-fy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smtClean="0"/>
              <a:t>Star </a:t>
            </a:r>
            <a:r>
              <a:rPr lang="cs-CZ" i="1" dirty="0" err="1" smtClean="0"/>
              <a:t>Trek</a:t>
            </a:r>
            <a:endParaRPr lang="cs-CZ" i="1" dirty="0" smtClean="0"/>
          </a:p>
          <a:p>
            <a:r>
              <a:rPr lang="cs-CZ" i="1" dirty="0" err="1" smtClean="0"/>
              <a:t>Battlestar</a:t>
            </a:r>
            <a:r>
              <a:rPr lang="cs-CZ" i="1" dirty="0" smtClean="0"/>
              <a:t> </a:t>
            </a:r>
            <a:r>
              <a:rPr lang="cs-CZ" i="1" dirty="0" err="1" smtClean="0"/>
              <a:t>Galactica</a:t>
            </a:r>
            <a:endParaRPr lang="cs-CZ" i="1" dirty="0" smtClean="0"/>
          </a:p>
          <a:p>
            <a:r>
              <a:rPr lang="cs-CZ" i="1" dirty="0" err="1" smtClean="0"/>
              <a:t>Warehouse</a:t>
            </a:r>
            <a:r>
              <a:rPr lang="cs-CZ" i="1" dirty="0" smtClean="0"/>
              <a:t> 13</a:t>
            </a:r>
          </a:p>
          <a:p>
            <a:r>
              <a:rPr lang="cs-CZ" i="1" dirty="0" err="1" smtClean="0"/>
              <a:t>Defiance</a:t>
            </a:r>
            <a:endParaRPr lang="cs-CZ" i="1" dirty="0" smtClean="0"/>
          </a:p>
          <a:p>
            <a:r>
              <a:rPr lang="cs-CZ" i="1" dirty="0" err="1" smtClean="0"/>
              <a:t>Heroes</a:t>
            </a:r>
            <a:endParaRPr lang="cs-CZ" i="1" dirty="0" smtClean="0"/>
          </a:p>
          <a:p>
            <a:r>
              <a:rPr lang="cs-CZ" i="1" dirty="0" err="1" smtClean="0"/>
              <a:t>Doctor</a:t>
            </a:r>
            <a:r>
              <a:rPr lang="cs-CZ" i="1" dirty="0" smtClean="0"/>
              <a:t> </a:t>
            </a:r>
            <a:r>
              <a:rPr lang="cs-CZ" i="1" dirty="0" err="1" smtClean="0"/>
              <a:t>Who</a:t>
            </a:r>
            <a:endParaRPr lang="cs-CZ" i="1" dirty="0" smtClean="0"/>
          </a:p>
          <a:p>
            <a:r>
              <a:rPr lang="cs-CZ" i="1" dirty="0" err="1" smtClean="0"/>
              <a:t>Torchwood</a:t>
            </a:r>
            <a:endParaRPr lang="cs-CZ" i="1" dirty="0" smtClean="0"/>
          </a:p>
          <a:p>
            <a:r>
              <a:rPr lang="cs-CZ" i="1" dirty="0" err="1" smtClean="0"/>
              <a:t>Orphan</a:t>
            </a:r>
            <a:r>
              <a:rPr lang="cs-CZ" i="1" dirty="0" smtClean="0"/>
              <a:t> Black</a:t>
            </a:r>
            <a:endParaRPr lang="cs-CZ" i="1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086" y="2222287"/>
            <a:ext cx="2910038" cy="436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Warehouse</a:t>
            </a:r>
            <a:r>
              <a:rPr lang="cs-CZ" dirty="0" smtClean="0"/>
              <a:t> 13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7" y="2222287"/>
            <a:ext cx="5533051" cy="3636510"/>
          </a:xfrm>
        </p:spPr>
        <p:txBody>
          <a:bodyPr/>
          <a:lstStyle/>
          <a:p>
            <a:r>
              <a:rPr lang="cs-CZ" dirty="0" smtClean="0"/>
              <a:t>2009 – současnost</a:t>
            </a:r>
          </a:p>
          <a:p>
            <a:endParaRPr lang="cs-CZ" dirty="0" smtClean="0"/>
          </a:p>
          <a:p>
            <a:r>
              <a:rPr lang="cs-CZ" dirty="0" smtClean="0"/>
              <a:t>„</a:t>
            </a:r>
            <a:r>
              <a:rPr lang="en-US" dirty="0" smtClean="0"/>
              <a:t>I </a:t>
            </a:r>
            <a:r>
              <a:rPr lang="en-US" dirty="0"/>
              <a:t>know a thing or two of the opposite sex. </a:t>
            </a:r>
            <a:r>
              <a:rPr lang="en-US" i="1" dirty="0"/>
              <a:t>Many of my lovers were men</a:t>
            </a:r>
            <a:r>
              <a:rPr lang="en-US" dirty="0" smtClean="0"/>
              <a:t>.</a:t>
            </a:r>
            <a:r>
              <a:rPr lang="cs-CZ" dirty="0" smtClean="0"/>
              <a:t>“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err="1" smtClean="0"/>
              <a:t>Nerdsbians</a:t>
            </a:r>
            <a:r>
              <a:rPr lang="cs-CZ" dirty="0" smtClean="0"/>
              <a:t> – Bering/</a:t>
            </a:r>
            <a:r>
              <a:rPr lang="cs-CZ" dirty="0" err="1" smtClean="0"/>
              <a:t>Wells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250" y="2833025"/>
            <a:ext cx="3108529" cy="310852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848" y="0"/>
            <a:ext cx="2030931" cy="194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1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Doctor</a:t>
            </a:r>
            <a:r>
              <a:rPr lang="cs-CZ" dirty="0" smtClean="0"/>
              <a:t> </a:t>
            </a:r>
            <a:r>
              <a:rPr lang="cs-CZ" dirty="0" err="1" smtClean="0"/>
              <a:t>Who</a:t>
            </a:r>
            <a:r>
              <a:rPr lang="cs-CZ" dirty="0" smtClean="0"/>
              <a:t> a </a:t>
            </a:r>
            <a:r>
              <a:rPr lang="cs-CZ" dirty="0" err="1" smtClean="0"/>
              <a:t>Torchwood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1963 – současnost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Cestování časem a prostorem</a:t>
            </a:r>
          </a:p>
          <a:p>
            <a:endParaRPr lang="cs-CZ" dirty="0" smtClean="0"/>
          </a:p>
          <a:p>
            <a:r>
              <a:rPr lang="cs-CZ" dirty="0" err="1" smtClean="0"/>
              <a:t>Omnisexual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Jack </a:t>
            </a:r>
            <a:r>
              <a:rPr lang="cs-CZ" dirty="0" err="1" smtClean="0"/>
              <a:t>Harkness</a:t>
            </a:r>
            <a:r>
              <a:rPr lang="cs-CZ" dirty="0" smtClean="0"/>
              <a:t> &amp; vesmír</a:t>
            </a:r>
          </a:p>
          <a:p>
            <a:r>
              <a:rPr lang="cs-CZ" dirty="0" smtClean="0"/>
              <a:t>Madame </a:t>
            </a:r>
            <a:r>
              <a:rPr lang="cs-CZ" dirty="0" err="1" smtClean="0"/>
              <a:t>Vastra</a:t>
            </a:r>
            <a:r>
              <a:rPr lang="cs-CZ" dirty="0" smtClean="0"/>
              <a:t>/Jenny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349" y="1417638"/>
            <a:ext cx="3556749" cy="533720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97" y="1751938"/>
            <a:ext cx="7923809" cy="439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8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Cliché</a:t>
            </a:r>
            <a:r>
              <a:rPr lang="cs-CZ" dirty="0" smtClean="0"/>
              <a:t> teplého dvojčete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Seriály</a:t>
            </a:r>
          </a:p>
          <a:p>
            <a:pPr lvl="1"/>
            <a:r>
              <a:rPr lang="cs-CZ" i="1" dirty="0" smtClean="0"/>
              <a:t>United </a:t>
            </a:r>
            <a:r>
              <a:rPr lang="cs-CZ" i="1" dirty="0" err="1" smtClean="0"/>
              <a:t>States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Tara</a:t>
            </a:r>
          </a:p>
          <a:p>
            <a:pPr lvl="1"/>
            <a:r>
              <a:rPr lang="cs-CZ" i="1" dirty="0" err="1" smtClean="0"/>
              <a:t>Orphan</a:t>
            </a:r>
            <a:r>
              <a:rPr lang="cs-CZ" i="1" dirty="0" smtClean="0"/>
              <a:t> Black</a:t>
            </a:r>
          </a:p>
          <a:p>
            <a:pPr marL="457200" lvl="1" indent="0">
              <a:buNone/>
            </a:pPr>
            <a:endParaRPr lang="cs-CZ" dirty="0" smtClean="0"/>
          </a:p>
          <a:p>
            <a:r>
              <a:rPr lang="cs-CZ" dirty="0" smtClean="0"/>
              <a:t>Epizodní</a:t>
            </a:r>
          </a:p>
          <a:p>
            <a:pPr lvl="1"/>
            <a:r>
              <a:rPr lang="cs-CZ" i="1" dirty="0" err="1" smtClean="0"/>
              <a:t>Xena</a:t>
            </a:r>
            <a:r>
              <a:rPr lang="cs-CZ" dirty="0" smtClean="0"/>
              <a:t> – </a:t>
            </a:r>
            <a:r>
              <a:rPr lang="cs-CZ" dirty="0" err="1" smtClean="0"/>
              <a:t>Joxer</a:t>
            </a:r>
            <a:r>
              <a:rPr lang="cs-CZ" dirty="0" smtClean="0"/>
              <a:t>/</a:t>
            </a:r>
            <a:r>
              <a:rPr lang="cs-CZ" dirty="0" err="1" smtClean="0"/>
              <a:t>Jace</a:t>
            </a:r>
            <a:endParaRPr lang="cs-CZ" dirty="0" smtClean="0"/>
          </a:p>
          <a:p>
            <a:pPr lvl="1"/>
            <a:r>
              <a:rPr lang="cs-CZ" i="1" dirty="0" err="1" smtClean="0"/>
              <a:t>Buffy</a:t>
            </a:r>
            <a:r>
              <a:rPr lang="cs-CZ" dirty="0" smtClean="0"/>
              <a:t> – </a:t>
            </a:r>
            <a:r>
              <a:rPr lang="cs-CZ" dirty="0" err="1" smtClean="0"/>
              <a:t>Willow</a:t>
            </a:r>
            <a:r>
              <a:rPr lang="cs-CZ" dirty="0" smtClean="0"/>
              <a:t>/</a:t>
            </a:r>
            <a:r>
              <a:rPr lang="cs-CZ" dirty="0" err="1" smtClean="0"/>
              <a:t>VampWillow</a:t>
            </a:r>
            <a:endParaRPr lang="cs-CZ" dirty="0" smtClean="0"/>
          </a:p>
          <a:p>
            <a:pPr lvl="1"/>
            <a:r>
              <a:rPr lang="cs-CZ" i="1" dirty="0" err="1" smtClean="0"/>
              <a:t>Dollhouse</a:t>
            </a:r>
            <a:endParaRPr lang="cs-CZ" i="1" dirty="0" smtClean="0"/>
          </a:p>
          <a:p>
            <a:pPr lvl="1"/>
            <a:r>
              <a:rPr lang="cs-CZ" i="1" dirty="0" err="1" smtClean="0"/>
              <a:t>Doctor</a:t>
            </a:r>
            <a:r>
              <a:rPr lang="cs-CZ" i="1" dirty="0" smtClean="0"/>
              <a:t> </a:t>
            </a:r>
            <a:r>
              <a:rPr lang="cs-CZ" i="1" dirty="0" err="1" smtClean="0"/>
              <a:t>Who</a:t>
            </a:r>
            <a:r>
              <a:rPr lang="cs-CZ" i="1" dirty="0" smtClean="0"/>
              <a:t> </a:t>
            </a:r>
            <a:r>
              <a:rPr lang="cs-CZ" dirty="0" smtClean="0"/>
              <a:t>– </a:t>
            </a:r>
            <a:r>
              <a:rPr lang="cs-CZ" dirty="0" err="1" smtClean="0"/>
              <a:t>Amy</a:t>
            </a:r>
            <a:r>
              <a:rPr lang="cs-CZ" dirty="0" smtClean="0"/>
              <a:t>/</a:t>
            </a:r>
            <a:r>
              <a:rPr lang="cs-CZ" dirty="0" err="1" smtClean="0"/>
              <a:t>Amy</a:t>
            </a:r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810" y="2616554"/>
            <a:ext cx="3810000" cy="28479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744" y="2059803"/>
            <a:ext cx="3234131" cy="461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68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Krimi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Epizodní postavy vs. Hlavní hrdinové</a:t>
            </a:r>
          </a:p>
          <a:p>
            <a:endParaRPr lang="cs-CZ" dirty="0" smtClean="0"/>
          </a:p>
          <a:p>
            <a:r>
              <a:rPr lang="cs-CZ" i="1" dirty="0" err="1" smtClean="0"/>
              <a:t>Rizzoli</a:t>
            </a:r>
            <a:r>
              <a:rPr lang="cs-CZ" i="1" dirty="0" smtClean="0"/>
              <a:t> &amp; </a:t>
            </a:r>
            <a:r>
              <a:rPr lang="cs-CZ" i="1" dirty="0" err="1" smtClean="0"/>
              <a:t>Isles</a:t>
            </a:r>
            <a:endParaRPr lang="cs-CZ" i="1" dirty="0" smtClean="0"/>
          </a:p>
          <a:p>
            <a:r>
              <a:rPr lang="cs-CZ" i="1" dirty="0" err="1" smtClean="0"/>
              <a:t>Rookie</a:t>
            </a:r>
            <a:r>
              <a:rPr lang="cs-CZ" i="1" dirty="0" smtClean="0"/>
              <a:t> Blue</a:t>
            </a:r>
          </a:p>
          <a:p>
            <a:r>
              <a:rPr lang="cs-CZ" i="1" dirty="0" smtClean="0"/>
              <a:t>CSI</a:t>
            </a:r>
          </a:p>
          <a:p>
            <a:r>
              <a:rPr lang="cs-CZ" i="1" dirty="0" err="1" smtClean="0"/>
              <a:t>Paco</a:t>
            </a:r>
            <a:r>
              <a:rPr lang="en-US" i="1" dirty="0" smtClean="0"/>
              <a:t>’</a:t>
            </a:r>
            <a:r>
              <a:rPr lang="cs-CZ" i="1" dirty="0" smtClean="0"/>
              <a:t>s </a:t>
            </a:r>
            <a:r>
              <a:rPr lang="cs-CZ" i="1" dirty="0" err="1" smtClean="0"/>
              <a:t>Men</a:t>
            </a:r>
            <a:endParaRPr lang="cs-CZ" i="1" dirty="0" smtClean="0"/>
          </a:p>
          <a:p>
            <a:r>
              <a:rPr lang="cs-CZ" i="1" dirty="0" err="1" smtClean="0"/>
              <a:t>Criminal</a:t>
            </a:r>
            <a:r>
              <a:rPr lang="cs-CZ" i="1" dirty="0" smtClean="0"/>
              <a:t> </a:t>
            </a:r>
            <a:r>
              <a:rPr lang="cs-CZ" i="1" dirty="0" err="1" smtClean="0"/>
              <a:t>Minds</a:t>
            </a:r>
            <a:endParaRPr lang="cs-CZ" i="1" dirty="0" smtClean="0"/>
          </a:p>
          <a:p>
            <a:r>
              <a:rPr lang="cs-CZ" i="1" dirty="0" err="1" smtClean="0"/>
              <a:t>Bones</a:t>
            </a:r>
            <a:endParaRPr lang="cs-CZ" i="1" dirty="0" smtClean="0"/>
          </a:p>
          <a:p>
            <a:r>
              <a:rPr lang="cs-CZ" i="1" dirty="0" smtClean="0"/>
              <a:t>Nip/</a:t>
            </a:r>
            <a:r>
              <a:rPr lang="cs-CZ" i="1" dirty="0" err="1" smtClean="0"/>
              <a:t>Tuck</a:t>
            </a:r>
            <a:endParaRPr lang="cs-CZ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547" y="1982803"/>
            <a:ext cx="3235346" cy="479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9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Rizzoli</a:t>
            </a:r>
            <a:r>
              <a:rPr lang="cs-CZ" dirty="0" smtClean="0"/>
              <a:t> &amp; </a:t>
            </a:r>
            <a:r>
              <a:rPr lang="cs-CZ" dirty="0" err="1" smtClean="0"/>
              <a:t>Isles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2010 – současnost</a:t>
            </a:r>
          </a:p>
          <a:p>
            <a:endParaRPr lang="cs-CZ" dirty="0"/>
          </a:p>
          <a:p>
            <a:r>
              <a:rPr lang="cs-CZ" dirty="0" smtClean="0"/>
              <a:t>BPD</a:t>
            </a:r>
          </a:p>
          <a:p>
            <a:endParaRPr lang="cs-CZ" dirty="0" smtClean="0"/>
          </a:p>
          <a:p>
            <a:r>
              <a:rPr lang="cs-CZ" dirty="0" err="1" smtClean="0"/>
              <a:t>Rizzles</a:t>
            </a:r>
            <a:r>
              <a:rPr lang="cs-CZ" dirty="0" smtClean="0"/>
              <a:t> / </a:t>
            </a:r>
            <a:r>
              <a:rPr lang="cs-CZ" dirty="0" err="1" smtClean="0"/>
              <a:t>Gayzzoli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88680"/>
            <a:ext cx="3814293" cy="449981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40554"/>
            <a:ext cx="3854184" cy="454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80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Ženské věznice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1464189"/>
          </a:xfrm>
        </p:spPr>
        <p:txBody>
          <a:bodyPr/>
          <a:lstStyle/>
          <a:p>
            <a:r>
              <a:rPr lang="cs-CZ" i="1" dirty="0" err="1" smtClean="0"/>
              <a:t>Wentworth</a:t>
            </a:r>
            <a:endParaRPr lang="cs-CZ" i="1" dirty="0" smtClean="0"/>
          </a:p>
          <a:p>
            <a:r>
              <a:rPr lang="cs-CZ" i="1" dirty="0" smtClean="0"/>
              <a:t>Orange </a:t>
            </a:r>
            <a:r>
              <a:rPr lang="cs-CZ" i="1" dirty="0" err="1" smtClean="0"/>
              <a:t>is</a:t>
            </a:r>
            <a:r>
              <a:rPr lang="cs-CZ" i="1" dirty="0" smtClean="0"/>
              <a:t> </a:t>
            </a:r>
            <a:r>
              <a:rPr lang="cs-CZ" i="1" dirty="0" err="1" smtClean="0"/>
              <a:t>the</a:t>
            </a:r>
            <a:r>
              <a:rPr lang="cs-CZ" i="1" dirty="0" smtClean="0"/>
              <a:t> New Black</a:t>
            </a:r>
            <a:endParaRPr lang="cs-CZ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288" y="3589946"/>
            <a:ext cx="6179419" cy="326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10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Nemocniční dramata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Epizodní </a:t>
            </a:r>
            <a:r>
              <a:rPr lang="cs-CZ" dirty="0"/>
              <a:t>postavy vs. Hlavní </a:t>
            </a:r>
            <a:r>
              <a:rPr lang="cs-CZ" dirty="0" smtClean="0"/>
              <a:t>hrdinové</a:t>
            </a:r>
          </a:p>
          <a:p>
            <a:endParaRPr lang="cs-CZ" i="1" dirty="0"/>
          </a:p>
          <a:p>
            <a:r>
              <a:rPr lang="cs-CZ" i="1" dirty="0" smtClean="0"/>
              <a:t>ER</a:t>
            </a:r>
          </a:p>
          <a:p>
            <a:r>
              <a:rPr lang="cs-CZ" i="1" dirty="0" smtClean="0"/>
              <a:t>Chicago Hope</a:t>
            </a:r>
          </a:p>
          <a:p>
            <a:r>
              <a:rPr lang="cs-CZ" i="1" dirty="0" smtClean="0"/>
              <a:t>House MD</a:t>
            </a:r>
          </a:p>
          <a:p>
            <a:r>
              <a:rPr lang="cs-CZ" i="1" dirty="0" err="1" smtClean="0"/>
              <a:t>Grey</a:t>
            </a:r>
            <a:r>
              <a:rPr lang="en-US" i="1" dirty="0" smtClean="0"/>
              <a:t>’</a:t>
            </a:r>
            <a:r>
              <a:rPr lang="cs-CZ" i="1" dirty="0" smtClean="0"/>
              <a:t>s Anatomy</a:t>
            </a:r>
            <a:endParaRPr lang="cs-CZ" i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3544860"/>
            <a:ext cx="4158114" cy="311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56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Teen</a:t>
            </a:r>
            <a:r>
              <a:rPr lang="cs-CZ" dirty="0" smtClean="0"/>
              <a:t> seriály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err="1" smtClean="0"/>
              <a:t>South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Nowhere</a:t>
            </a:r>
            <a:endParaRPr lang="cs-CZ" i="1" dirty="0" smtClean="0"/>
          </a:p>
          <a:p>
            <a:r>
              <a:rPr lang="cs-CZ" i="1" dirty="0" err="1" smtClean="0"/>
              <a:t>Glee</a:t>
            </a:r>
            <a:endParaRPr lang="cs-CZ" i="1" dirty="0" smtClean="0"/>
          </a:p>
          <a:p>
            <a:r>
              <a:rPr lang="cs-CZ" i="1" dirty="0" smtClean="0"/>
              <a:t>90210</a:t>
            </a:r>
          </a:p>
          <a:p>
            <a:r>
              <a:rPr lang="cs-CZ" i="1" dirty="0" err="1" smtClean="0"/>
              <a:t>Degrassi</a:t>
            </a:r>
            <a:endParaRPr lang="cs-CZ" i="1" dirty="0" smtClean="0"/>
          </a:p>
          <a:p>
            <a:r>
              <a:rPr lang="cs-CZ" i="1" dirty="0" err="1" smtClean="0"/>
              <a:t>Pretty</a:t>
            </a:r>
            <a:r>
              <a:rPr lang="cs-CZ" i="1" dirty="0" smtClean="0"/>
              <a:t> </a:t>
            </a:r>
            <a:r>
              <a:rPr lang="cs-CZ" i="1" dirty="0" err="1" smtClean="0"/>
              <a:t>Little</a:t>
            </a:r>
            <a:r>
              <a:rPr lang="cs-CZ" i="1" dirty="0" smtClean="0"/>
              <a:t> </a:t>
            </a:r>
            <a:r>
              <a:rPr lang="cs-CZ" i="1" dirty="0" err="1" smtClean="0"/>
              <a:t>Liars</a:t>
            </a:r>
            <a:r>
              <a:rPr lang="cs-CZ" i="1" dirty="0" smtClean="0"/>
              <a:t/>
            </a:r>
            <a:br>
              <a:rPr lang="cs-CZ" i="1" dirty="0" smtClean="0"/>
            </a:br>
            <a:endParaRPr lang="cs-CZ" i="1" dirty="0" smtClean="0"/>
          </a:p>
          <a:p>
            <a:r>
              <a:rPr lang="cs-CZ" i="1" dirty="0" err="1" smtClean="0"/>
              <a:t>Power</a:t>
            </a:r>
            <a:r>
              <a:rPr lang="cs-CZ" i="1" dirty="0" smtClean="0"/>
              <a:t> </a:t>
            </a:r>
            <a:r>
              <a:rPr lang="cs-CZ" i="1" dirty="0" err="1" smtClean="0"/>
              <a:t>Rangers</a:t>
            </a:r>
            <a:endParaRPr lang="cs-CZ" i="1" dirty="0" smtClean="0"/>
          </a:p>
          <a:p>
            <a:r>
              <a:rPr lang="cs-CZ" i="1" dirty="0" err="1" smtClean="0"/>
              <a:t>Hannah</a:t>
            </a:r>
            <a:r>
              <a:rPr lang="cs-CZ" i="1" dirty="0" smtClean="0"/>
              <a:t> Montana</a:t>
            </a:r>
            <a:endParaRPr lang="cs-CZ" i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764" y="2632235"/>
            <a:ext cx="3328236" cy="281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86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South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Nowhere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2005 – 2008</a:t>
            </a:r>
          </a:p>
          <a:p>
            <a:endParaRPr lang="cs-CZ" dirty="0" smtClean="0"/>
          </a:p>
          <a:p>
            <a:r>
              <a:rPr lang="cs-CZ" dirty="0" smtClean="0"/>
              <a:t>První seriál s LGBT tématikou zaměřený na dospívající</a:t>
            </a:r>
          </a:p>
          <a:p>
            <a:r>
              <a:rPr lang="cs-CZ" dirty="0" err="1" smtClean="0"/>
              <a:t>Nikelodeon</a:t>
            </a:r>
            <a:r>
              <a:rPr lang="cs-CZ" dirty="0" smtClean="0"/>
              <a:t> - </a:t>
            </a:r>
            <a:r>
              <a:rPr lang="cs-CZ" dirty="0" err="1" smtClean="0"/>
              <a:t>The</a:t>
            </a:r>
            <a:r>
              <a:rPr lang="cs-CZ" dirty="0" smtClean="0"/>
              <a:t> N</a:t>
            </a:r>
          </a:p>
          <a:p>
            <a:endParaRPr lang="cs-CZ" dirty="0"/>
          </a:p>
          <a:p>
            <a:r>
              <a:rPr lang="cs-CZ" dirty="0" err="1" smtClean="0"/>
              <a:t>Spashley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855" y="4123235"/>
            <a:ext cx="5217293" cy="263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14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Období absence LGBT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 smtClean="0"/>
              <a:t>Do 70. let existence </a:t>
            </a:r>
            <a:r>
              <a:rPr lang="cs-CZ" dirty="0" err="1" smtClean="0"/>
              <a:t>queer</a:t>
            </a:r>
            <a:r>
              <a:rPr lang="cs-CZ" dirty="0" smtClean="0"/>
              <a:t> na obrazovce téměř nulová</a:t>
            </a:r>
          </a:p>
          <a:p>
            <a:pPr lvl="1"/>
            <a:r>
              <a:rPr lang="cs-CZ" dirty="0" smtClean="0"/>
              <a:t>Dokumenty a faktuální pořady</a:t>
            </a:r>
          </a:p>
          <a:p>
            <a:pPr lvl="1"/>
            <a:r>
              <a:rPr lang="cs-CZ" dirty="0" smtClean="0"/>
              <a:t>Epizodní postavy – oběti a nebo zločinci</a:t>
            </a:r>
          </a:p>
          <a:p>
            <a:pPr lvl="1"/>
            <a:endParaRPr lang="cs-CZ" i="1" dirty="0" smtClean="0"/>
          </a:p>
          <a:p>
            <a:pPr lvl="1"/>
            <a:r>
              <a:rPr lang="cs-CZ" i="1" dirty="0" err="1" smtClean="0"/>
              <a:t>Confidental</a:t>
            </a:r>
            <a:r>
              <a:rPr lang="cs-CZ" i="1" dirty="0" smtClean="0"/>
              <a:t> </a:t>
            </a:r>
            <a:r>
              <a:rPr lang="cs-CZ" i="1" dirty="0" err="1" smtClean="0"/>
              <a:t>file</a:t>
            </a:r>
            <a:r>
              <a:rPr lang="cs-CZ" i="1" dirty="0" smtClean="0"/>
              <a:t> </a:t>
            </a:r>
            <a:r>
              <a:rPr lang="cs-CZ" dirty="0" smtClean="0"/>
              <a:t>(1955)</a:t>
            </a:r>
          </a:p>
          <a:p>
            <a:pPr lvl="2"/>
            <a:r>
              <a:rPr lang="cs-CZ" i="1" dirty="0" smtClean="0"/>
              <a:t>„</a:t>
            </a:r>
            <a:r>
              <a:rPr lang="en-US" i="1" dirty="0" smtClean="0"/>
              <a:t>Homosexuals </a:t>
            </a:r>
            <a:r>
              <a:rPr lang="en-US" i="1" dirty="0"/>
              <a:t>and the Problems They </a:t>
            </a:r>
            <a:r>
              <a:rPr lang="en-US" i="1" dirty="0" smtClean="0"/>
              <a:t>Present</a:t>
            </a:r>
            <a:r>
              <a:rPr lang="cs-CZ" i="1" dirty="0" smtClean="0"/>
              <a:t>“</a:t>
            </a:r>
          </a:p>
          <a:p>
            <a:pPr lvl="2"/>
            <a:r>
              <a:rPr lang="cs-CZ" i="1" dirty="0" smtClean="0"/>
              <a:t>„</a:t>
            </a:r>
            <a:r>
              <a:rPr lang="en-US" i="1" dirty="0" smtClean="0"/>
              <a:t>Homosexuals </a:t>
            </a:r>
            <a:r>
              <a:rPr lang="en-US" i="1" dirty="0"/>
              <a:t>Who Stalk and Molest Our </a:t>
            </a:r>
            <a:r>
              <a:rPr lang="en-US" i="1" dirty="0" smtClean="0"/>
              <a:t>Children</a:t>
            </a:r>
            <a:r>
              <a:rPr lang="cs-CZ" i="1" dirty="0" smtClean="0"/>
              <a:t>“</a:t>
            </a:r>
          </a:p>
          <a:p>
            <a:pPr lvl="1"/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 smtClean="0"/>
              <a:t>Homosexuals</a:t>
            </a:r>
            <a:r>
              <a:rPr lang="cs-CZ" dirty="0" smtClean="0"/>
              <a:t> </a:t>
            </a:r>
            <a:r>
              <a:rPr lang="cs-CZ" dirty="0"/>
              <a:t>(1967)</a:t>
            </a:r>
          </a:p>
          <a:p>
            <a:pPr lvl="1"/>
            <a:r>
              <a:rPr lang="cs-CZ" i="1" dirty="0" smtClean="0"/>
              <a:t>N.Y.P.D. </a:t>
            </a:r>
            <a:r>
              <a:rPr lang="cs-CZ" dirty="0" smtClean="0"/>
              <a:t>(1967)</a:t>
            </a:r>
          </a:p>
          <a:p>
            <a:pPr lvl="1"/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84" y="4923546"/>
            <a:ext cx="2540000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8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Glee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2008 – současnost</a:t>
            </a:r>
          </a:p>
          <a:p>
            <a:endParaRPr lang="cs-CZ" dirty="0"/>
          </a:p>
          <a:p>
            <a:r>
              <a:rPr lang="cs-CZ" dirty="0" err="1" smtClean="0"/>
              <a:t>Faberry</a:t>
            </a:r>
            <a:endParaRPr lang="cs-CZ" dirty="0" smtClean="0"/>
          </a:p>
          <a:p>
            <a:r>
              <a:rPr lang="cs-CZ" dirty="0" err="1" smtClean="0"/>
              <a:t>Brittana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681" y="3053471"/>
            <a:ext cx="4762500" cy="360997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087" y="2087747"/>
            <a:ext cx="3863094" cy="463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63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Komedie a sitkomy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Ellen </a:t>
            </a:r>
            <a:endParaRPr lang="cs-CZ" i="1" dirty="0" smtClean="0"/>
          </a:p>
          <a:p>
            <a:r>
              <a:rPr lang="cs-CZ" i="1" dirty="0" err="1" smtClean="0"/>
              <a:t>Modern</a:t>
            </a:r>
            <a:r>
              <a:rPr lang="cs-CZ" i="1" dirty="0" smtClean="0"/>
              <a:t> </a:t>
            </a:r>
            <a:r>
              <a:rPr lang="cs-CZ" i="1" dirty="0" err="1" smtClean="0"/>
              <a:t>Family</a:t>
            </a:r>
            <a:endParaRPr lang="cs-CZ" i="1" dirty="0" smtClean="0"/>
          </a:p>
          <a:p>
            <a:r>
              <a:rPr lang="cs-CZ" i="1" dirty="0" err="1" smtClean="0"/>
              <a:t>How</a:t>
            </a:r>
            <a:r>
              <a:rPr lang="cs-CZ" i="1" dirty="0" smtClean="0"/>
              <a:t> I Met </a:t>
            </a:r>
            <a:r>
              <a:rPr lang="cs-CZ" i="1" dirty="0" err="1" smtClean="0"/>
              <a:t>Your</a:t>
            </a:r>
            <a:r>
              <a:rPr lang="cs-CZ" i="1" dirty="0" smtClean="0"/>
              <a:t> </a:t>
            </a:r>
            <a:r>
              <a:rPr lang="cs-CZ" i="1" dirty="0" err="1" smtClean="0"/>
              <a:t>Mother</a:t>
            </a:r>
            <a:endParaRPr lang="cs-CZ" i="1" dirty="0" smtClean="0"/>
          </a:p>
          <a:p>
            <a:r>
              <a:rPr lang="cs-CZ" i="1" dirty="0" err="1" smtClean="0"/>
              <a:t>Girltrash</a:t>
            </a:r>
            <a:endParaRPr lang="cs-CZ" i="1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872" y="2006266"/>
            <a:ext cx="4610499" cy="259340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349" y="4684428"/>
            <a:ext cx="3136631" cy="209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41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Ellen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1994 – 1998</a:t>
            </a:r>
          </a:p>
          <a:p>
            <a:endParaRPr lang="cs-CZ" dirty="0" smtClean="0"/>
          </a:p>
          <a:p>
            <a:r>
              <a:rPr lang="cs-CZ" dirty="0" err="1" smtClean="0"/>
              <a:t>Stand</a:t>
            </a:r>
            <a:r>
              <a:rPr lang="cs-CZ" dirty="0" smtClean="0"/>
              <a:t>-up </a:t>
            </a:r>
            <a:r>
              <a:rPr lang="cs-CZ" dirty="0" err="1" smtClean="0"/>
              <a:t>comedian</a:t>
            </a:r>
            <a:r>
              <a:rPr lang="cs-CZ" dirty="0" smtClean="0"/>
              <a:t> Ellen </a:t>
            </a:r>
            <a:r>
              <a:rPr lang="cs-CZ" dirty="0" err="1" smtClean="0"/>
              <a:t>DeGeneres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Ellen </a:t>
            </a:r>
            <a:r>
              <a:rPr lang="cs-CZ" dirty="0" err="1" smtClean="0"/>
              <a:t>DeGeneres</a:t>
            </a:r>
            <a:r>
              <a:rPr lang="cs-CZ" dirty="0" smtClean="0"/>
              <a:t> Show</a:t>
            </a:r>
          </a:p>
          <a:p>
            <a:endParaRPr lang="cs-CZ" dirty="0"/>
          </a:p>
          <a:p>
            <a:r>
              <a:rPr lang="cs-CZ" i="1" dirty="0" smtClean="0"/>
              <a:t>„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Puppy</a:t>
            </a:r>
            <a:r>
              <a:rPr lang="cs-CZ" i="1" dirty="0" smtClean="0"/>
              <a:t> </a:t>
            </a:r>
            <a:r>
              <a:rPr lang="cs-CZ" i="1" dirty="0" err="1" smtClean="0"/>
              <a:t>Episode</a:t>
            </a:r>
            <a:r>
              <a:rPr lang="cs-CZ" i="1" dirty="0" smtClean="0"/>
              <a:t>“</a:t>
            </a:r>
            <a:endParaRPr lang="cs-CZ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732" y="2377438"/>
            <a:ext cx="3581997" cy="397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2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LGBT seriály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Seriály přímo se zabývající </a:t>
            </a:r>
            <a:r>
              <a:rPr lang="cs-CZ" dirty="0" err="1" smtClean="0"/>
              <a:t>queer</a:t>
            </a:r>
            <a:r>
              <a:rPr lang="cs-CZ" dirty="0" smtClean="0"/>
              <a:t> tématikou</a:t>
            </a:r>
          </a:p>
          <a:p>
            <a:endParaRPr lang="cs-CZ" dirty="0"/>
          </a:p>
          <a:p>
            <a:r>
              <a:rPr lang="cs-CZ" i="1" dirty="0" err="1" smtClean="0"/>
              <a:t>Queer</a:t>
            </a:r>
            <a:r>
              <a:rPr lang="cs-CZ" i="1" dirty="0" smtClean="0"/>
              <a:t> as Folk</a:t>
            </a:r>
          </a:p>
          <a:p>
            <a:r>
              <a:rPr lang="cs-CZ" i="1" dirty="0" err="1" smtClean="0"/>
              <a:t>The</a:t>
            </a:r>
            <a:r>
              <a:rPr lang="cs-CZ" i="1" dirty="0" smtClean="0"/>
              <a:t> L Word</a:t>
            </a:r>
          </a:p>
          <a:p>
            <a:r>
              <a:rPr lang="cs-CZ" i="1" dirty="0" smtClean="0"/>
              <a:t>Lip </a:t>
            </a:r>
            <a:r>
              <a:rPr lang="cs-CZ" i="1" dirty="0" err="1" smtClean="0"/>
              <a:t>Service</a:t>
            </a:r>
            <a:endParaRPr lang="cs-CZ" i="1" dirty="0" smtClean="0"/>
          </a:p>
          <a:p>
            <a:r>
              <a:rPr lang="cs-CZ" i="1" dirty="0" err="1" smtClean="0"/>
              <a:t>Sugar</a:t>
            </a:r>
            <a:r>
              <a:rPr lang="cs-CZ" i="1" dirty="0" smtClean="0"/>
              <a:t> </a:t>
            </a:r>
            <a:r>
              <a:rPr lang="cs-CZ" i="1" dirty="0" err="1" smtClean="0"/>
              <a:t>Rush</a:t>
            </a:r>
            <a:endParaRPr lang="cs-CZ" i="1" dirty="0" smtClean="0"/>
          </a:p>
          <a:p>
            <a:r>
              <a:rPr lang="cs-CZ" i="1" dirty="0" err="1" smtClean="0"/>
              <a:t>The</a:t>
            </a:r>
            <a:r>
              <a:rPr lang="cs-CZ" i="1" dirty="0" smtClean="0"/>
              <a:t> New </a:t>
            </a:r>
            <a:r>
              <a:rPr lang="cs-CZ" i="1" dirty="0" err="1" smtClean="0"/>
              <a:t>Normal</a:t>
            </a:r>
            <a:endParaRPr lang="cs-CZ" i="1" dirty="0" smtClean="0"/>
          </a:p>
          <a:p>
            <a:r>
              <a:rPr lang="cs-CZ" i="1" dirty="0" err="1" smtClean="0"/>
              <a:t>South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Nowhere</a:t>
            </a:r>
            <a:endParaRPr lang="cs-CZ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988" y="2974564"/>
            <a:ext cx="4918509" cy="368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4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L Word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2004 – 2009</a:t>
            </a:r>
          </a:p>
          <a:p>
            <a:endParaRPr lang="cs-CZ" dirty="0"/>
          </a:p>
          <a:p>
            <a:r>
              <a:rPr lang="cs-CZ" dirty="0" smtClean="0"/>
              <a:t>Seriál o lesbách pro lesby</a:t>
            </a:r>
          </a:p>
          <a:p>
            <a:r>
              <a:rPr lang="cs-CZ" dirty="0" smtClean="0"/>
              <a:t>Reality show </a:t>
            </a:r>
            <a:r>
              <a:rPr lang="cs-CZ" i="1" dirty="0" err="1" smtClean="0"/>
              <a:t>The</a:t>
            </a:r>
            <a:r>
              <a:rPr lang="cs-CZ" i="1" dirty="0" smtClean="0"/>
              <a:t> Real L Word</a:t>
            </a:r>
            <a:endParaRPr lang="cs-CZ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053" y="1963553"/>
            <a:ext cx="3727939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32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Jana Jedličková – Etapy zobrazování LGBT postav v euroamerických fikčních TV seriálech</a:t>
            </a:r>
          </a:p>
          <a:p>
            <a:r>
              <a:rPr lang="cs-CZ" dirty="0" smtClean="0"/>
              <a:t>en.wikipedia.org</a:t>
            </a:r>
          </a:p>
          <a:p>
            <a:r>
              <a:rPr lang="cs-CZ" dirty="0" smtClean="0"/>
              <a:t>AfterEllen.com</a:t>
            </a:r>
          </a:p>
          <a:p>
            <a:r>
              <a:rPr lang="cs-CZ" dirty="0" smtClean="0"/>
              <a:t>tvtropes.org</a:t>
            </a:r>
            <a:endParaRPr lang="cs-CZ" dirty="0" smtClean="0"/>
          </a:p>
          <a:p>
            <a:r>
              <a:rPr lang="cs-CZ" dirty="0" smtClean="0"/>
              <a:t>son.serialy.net</a:t>
            </a:r>
          </a:p>
          <a:p>
            <a:r>
              <a:rPr lang="cs-CZ" dirty="0" smtClean="0"/>
              <a:t>BGGI </a:t>
            </a:r>
            <a:r>
              <a:rPr lang="cs-CZ" dirty="0" err="1"/>
              <a:t>group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648" y="3916620"/>
            <a:ext cx="3192700" cy="240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90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70. léta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1969 – </a:t>
            </a:r>
            <a:r>
              <a:rPr lang="cs-CZ" dirty="0" err="1" smtClean="0"/>
              <a:t>Stonewall</a:t>
            </a:r>
            <a:r>
              <a:rPr lang="cs-CZ" dirty="0" smtClean="0"/>
              <a:t> </a:t>
            </a:r>
            <a:r>
              <a:rPr lang="cs-CZ" dirty="0" err="1" smtClean="0"/>
              <a:t>Riot</a:t>
            </a:r>
            <a:endParaRPr lang="cs-CZ" dirty="0" smtClean="0"/>
          </a:p>
          <a:p>
            <a:r>
              <a:rPr lang="cs-CZ" dirty="0" err="1" smtClean="0"/>
              <a:t>National</a:t>
            </a:r>
            <a:r>
              <a:rPr lang="cs-CZ" dirty="0" smtClean="0"/>
              <a:t> Gay </a:t>
            </a:r>
            <a:r>
              <a:rPr lang="cs-CZ" dirty="0" err="1" smtClean="0"/>
              <a:t>Task</a:t>
            </a:r>
            <a:r>
              <a:rPr lang="cs-CZ" dirty="0" smtClean="0"/>
              <a:t> </a:t>
            </a:r>
            <a:r>
              <a:rPr lang="cs-CZ" dirty="0" err="1" smtClean="0"/>
              <a:t>Force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Gay Media </a:t>
            </a:r>
            <a:r>
              <a:rPr lang="cs-CZ" dirty="0" err="1" smtClean="0"/>
              <a:t>Task</a:t>
            </a:r>
            <a:r>
              <a:rPr lang="cs-CZ" dirty="0" smtClean="0"/>
              <a:t> </a:t>
            </a:r>
            <a:r>
              <a:rPr lang="cs-CZ" dirty="0" err="1" smtClean="0"/>
              <a:t>Force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Stereotypy gaye jako zločince a psychopata</a:t>
            </a:r>
          </a:p>
          <a:p>
            <a:r>
              <a:rPr lang="cs-CZ" dirty="0" smtClean="0"/>
              <a:t>Krimi, medicínské drama, </a:t>
            </a:r>
            <a:r>
              <a:rPr lang="cs-CZ" dirty="0" err="1" smtClean="0"/>
              <a:t>sitcom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097245"/>
            <a:ext cx="4450682" cy="163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0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70. léta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i="1" dirty="0" smtClean="0"/>
              <a:t>Marcus </a:t>
            </a:r>
            <a:r>
              <a:rPr lang="cs-CZ" b="1" i="1" dirty="0" err="1" smtClean="0"/>
              <a:t>Welby</a:t>
            </a:r>
            <a:r>
              <a:rPr lang="cs-CZ" b="1" i="1" dirty="0" smtClean="0"/>
              <a:t>, M.D.</a:t>
            </a:r>
          </a:p>
          <a:p>
            <a:pPr lvl="1"/>
            <a:r>
              <a:rPr lang="cs-CZ" i="1" dirty="0" smtClean="0"/>
              <a:t>„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Other</a:t>
            </a:r>
            <a:r>
              <a:rPr lang="cs-CZ" i="1" dirty="0" smtClean="0"/>
              <a:t> Martin </a:t>
            </a:r>
            <a:r>
              <a:rPr lang="cs-CZ" i="1" dirty="0" err="1" smtClean="0"/>
              <a:t>Loring</a:t>
            </a:r>
            <a:r>
              <a:rPr lang="cs-CZ" i="1" dirty="0" smtClean="0"/>
              <a:t>“ </a:t>
            </a:r>
            <a:r>
              <a:rPr lang="cs-CZ" dirty="0" smtClean="0"/>
              <a:t>(1973)</a:t>
            </a:r>
            <a:endParaRPr lang="cs-CZ" i="1" dirty="0" smtClean="0"/>
          </a:p>
          <a:p>
            <a:pPr lvl="1"/>
            <a:r>
              <a:rPr lang="cs-CZ" i="1" dirty="0" smtClean="0"/>
              <a:t>„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Outrage</a:t>
            </a:r>
            <a:r>
              <a:rPr lang="cs-CZ" i="1" dirty="0" smtClean="0"/>
              <a:t>“ </a:t>
            </a:r>
            <a:r>
              <a:rPr lang="cs-CZ" dirty="0" smtClean="0"/>
              <a:t>(1974)</a:t>
            </a:r>
            <a:endParaRPr lang="cs-CZ" i="1" dirty="0" smtClean="0"/>
          </a:p>
          <a:p>
            <a:r>
              <a:rPr lang="cs-CZ" b="1" i="1" dirty="0" smtClean="0"/>
              <a:t>Police </a:t>
            </a:r>
            <a:r>
              <a:rPr lang="cs-CZ" b="1" i="1" dirty="0" err="1" smtClean="0"/>
              <a:t>Woman</a:t>
            </a:r>
            <a:endParaRPr lang="cs-CZ" b="1" i="1" dirty="0" smtClean="0"/>
          </a:p>
          <a:p>
            <a:pPr lvl="1"/>
            <a:r>
              <a:rPr lang="cs-CZ" i="1" dirty="0" smtClean="0"/>
              <a:t>„</a:t>
            </a:r>
            <a:r>
              <a:rPr lang="cs-CZ" i="1" dirty="0" err="1" smtClean="0"/>
              <a:t>Flowers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Evil</a:t>
            </a:r>
            <a:r>
              <a:rPr lang="cs-CZ" i="1" dirty="0" smtClean="0"/>
              <a:t>“ </a:t>
            </a:r>
            <a:r>
              <a:rPr lang="cs-CZ" dirty="0" smtClean="0"/>
              <a:t>(1974)</a:t>
            </a:r>
            <a:endParaRPr lang="cs-CZ" i="1" dirty="0" smtClean="0"/>
          </a:p>
          <a:p>
            <a:r>
              <a:rPr lang="cs-CZ" b="1" i="1" dirty="0" err="1" smtClean="0"/>
              <a:t>All</a:t>
            </a:r>
            <a:r>
              <a:rPr lang="cs-CZ" b="1" i="1" dirty="0" smtClean="0"/>
              <a:t> in </a:t>
            </a:r>
            <a:r>
              <a:rPr lang="cs-CZ" b="1" i="1" dirty="0" err="1" smtClean="0"/>
              <a:t>the</a:t>
            </a:r>
            <a:r>
              <a:rPr lang="cs-CZ" b="1" i="1" dirty="0" smtClean="0"/>
              <a:t> </a:t>
            </a:r>
            <a:r>
              <a:rPr lang="cs-CZ" b="1" i="1" dirty="0" err="1" smtClean="0"/>
              <a:t>Family</a:t>
            </a:r>
            <a:endParaRPr lang="cs-CZ" b="1" i="1" dirty="0" smtClean="0"/>
          </a:p>
          <a:p>
            <a:r>
              <a:rPr lang="cs-CZ" b="1" i="1" dirty="0" smtClean="0"/>
              <a:t>Dallas</a:t>
            </a:r>
          </a:p>
          <a:p>
            <a:pPr lvl="1"/>
            <a:r>
              <a:rPr lang="cs-CZ" i="1" dirty="0" smtClean="0"/>
              <a:t>„</a:t>
            </a:r>
            <a:r>
              <a:rPr lang="cs-CZ" i="1" dirty="0" err="1" smtClean="0"/>
              <a:t>Royal</a:t>
            </a:r>
            <a:r>
              <a:rPr lang="cs-CZ" i="1" dirty="0" smtClean="0"/>
              <a:t> </a:t>
            </a:r>
            <a:r>
              <a:rPr lang="cs-CZ" i="1" dirty="0" err="1" smtClean="0"/>
              <a:t>Marriage</a:t>
            </a:r>
            <a:r>
              <a:rPr lang="cs-CZ" i="1" dirty="0" smtClean="0"/>
              <a:t>“ </a:t>
            </a:r>
            <a:r>
              <a:rPr lang="cs-CZ" dirty="0" smtClean="0"/>
              <a:t>(1979)</a:t>
            </a:r>
            <a:endParaRPr lang="cs-CZ" i="1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382" y="3524471"/>
            <a:ext cx="4031983" cy="307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2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80. léta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Pandemie AIDS</a:t>
            </a:r>
          </a:p>
          <a:p>
            <a:r>
              <a:rPr lang="cs-CZ" dirty="0" smtClean="0"/>
              <a:t>Krimi</a:t>
            </a:r>
            <a:r>
              <a:rPr lang="cs-CZ" dirty="0"/>
              <a:t>, medicínské </a:t>
            </a:r>
            <a:r>
              <a:rPr lang="cs-CZ" dirty="0" smtClean="0"/>
              <a:t>a právnické drama</a:t>
            </a:r>
            <a:r>
              <a:rPr lang="cs-CZ" dirty="0"/>
              <a:t>, </a:t>
            </a:r>
            <a:r>
              <a:rPr lang="cs-CZ" dirty="0" err="1" smtClean="0"/>
              <a:t>sitcom</a:t>
            </a:r>
            <a:r>
              <a:rPr lang="cs-CZ" dirty="0" smtClean="0"/>
              <a:t>,</a:t>
            </a:r>
          </a:p>
          <a:p>
            <a:endParaRPr lang="cs-CZ" dirty="0"/>
          </a:p>
          <a:p>
            <a:r>
              <a:rPr lang="cs-CZ" b="1" i="1" dirty="0" err="1"/>
              <a:t>The</a:t>
            </a:r>
            <a:r>
              <a:rPr lang="cs-CZ" b="1" i="1" dirty="0"/>
              <a:t> </a:t>
            </a:r>
            <a:r>
              <a:rPr lang="cs-CZ" b="1" i="1" dirty="0" err="1"/>
              <a:t>Golden</a:t>
            </a:r>
            <a:r>
              <a:rPr lang="cs-CZ" b="1" i="1" dirty="0"/>
              <a:t> </a:t>
            </a:r>
            <a:r>
              <a:rPr lang="cs-CZ" b="1" i="1" dirty="0" err="1"/>
              <a:t>Girls</a:t>
            </a:r>
            <a:endParaRPr lang="cs-CZ" b="1" i="1" dirty="0"/>
          </a:p>
          <a:p>
            <a:pPr lvl="1"/>
            <a:r>
              <a:rPr lang="cs-CZ" i="1" dirty="0"/>
              <a:t>„</a:t>
            </a:r>
            <a:r>
              <a:rPr lang="cs-CZ" i="1" dirty="0" err="1"/>
              <a:t>Isn't</a:t>
            </a:r>
            <a:r>
              <a:rPr lang="cs-CZ" i="1" dirty="0"/>
              <a:t> </a:t>
            </a:r>
            <a:r>
              <a:rPr lang="cs-CZ" i="1" dirty="0" err="1"/>
              <a:t>It</a:t>
            </a:r>
            <a:r>
              <a:rPr lang="cs-CZ" i="1" dirty="0"/>
              <a:t> </a:t>
            </a:r>
            <a:r>
              <a:rPr lang="cs-CZ" i="1" dirty="0" err="1"/>
              <a:t>Romantic</a:t>
            </a:r>
            <a:r>
              <a:rPr lang="cs-CZ" i="1" dirty="0"/>
              <a:t>“ </a:t>
            </a:r>
            <a:r>
              <a:rPr lang="cs-CZ" dirty="0"/>
              <a:t>(1983)</a:t>
            </a:r>
            <a:endParaRPr lang="cs-CZ" i="1" dirty="0"/>
          </a:p>
          <a:p>
            <a:r>
              <a:rPr lang="cs-CZ" b="1" i="1" dirty="0" err="1" smtClean="0"/>
              <a:t>Murder</a:t>
            </a:r>
            <a:r>
              <a:rPr lang="cs-CZ" b="1" i="1" dirty="0" smtClean="0"/>
              <a:t>, </a:t>
            </a:r>
            <a:r>
              <a:rPr lang="cs-CZ" b="1" i="1" dirty="0" err="1" smtClean="0"/>
              <a:t>She</a:t>
            </a:r>
            <a:r>
              <a:rPr lang="cs-CZ" b="1" i="1" dirty="0" smtClean="0"/>
              <a:t> </a:t>
            </a:r>
            <a:r>
              <a:rPr lang="cs-CZ" b="1" i="1" dirty="0" err="1" smtClean="0"/>
              <a:t>Wrote</a:t>
            </a:r>
            <a:endParaRPr lang="cs-CZ" b="1" i="1" dirty="0" smtClean="0"/>
          </a:p>
          <a:p>
            <a:pPr lvl="1"/>
            <a:r>
              <a:rPr lang="cs-CZ" i="1" dirty="0" smtClean="0"/>
              <a:t>„</a:t>
            </a:r>
            <a:r>
              <a:rPr lang="cs-CZ" i="1" dirty="0" err="1" smtClean="0"/>
              <a:t>Birds</a:t>
            </a:r>
            <a:r>
              <a:rPr lang="cs-CZ" i="1" dirty="0" smtClean="0"/>
              <a:t> </a:t>
            </a:r>
            <a:r>
              <a:rPr lang="cs-CZ" i="1" dirty="0" err="1"/>
              <a:t>of</a:t>
            </a:r>
            <a:r>
              <a:rPr lang="cs-CZ" i="1" dirty="0"/>
              <a:t> a </a:t>
            </a:r>
            <a:r>
              <a:rPr lang="cs-CZ" i="1" dirty="0" err="1" smtClean="0"/>
              <a:t>Feather</a:t>
            </a:r>
            <a:r>
              <a:rPr lang="cs-CZ" i="1" dirty="0" smtClean="0"/>
              <a:t>“ </a:t>
            </a:r>
            <a:r>
              <a:rPr lang="cs-CZ" dirty="0" smtClean="0"/>
              <a:t>(1984)</a:t>
            </a:r>
            <a:endParaRPr lang="cs-CZ" i="1" dirty="0" smtClean="0"/>
          </a:p>
          <a:p>
            <a:r>
              <a:rPr lang="cs-CZ" b="1" i="1" dirty="0" err="1" smtClean="0"/>
              <a:t>thirtysomething</a:t>
            </a:r>
            <a:endParaRPr lang="cs-CZ" b="1" i="1" dirty="0" smtClean="0"/>
          </a:p>
          <a:p>
            <a:pPr lvl="1"/>
            <a:r>
              <a:rPr lang="cs-CZ" i="1" dirty="0" smtClean="0"/>
              <a:t>„</a:t>
            </a:r>
            <a:r>
              <a:rPr lang="cs-CZ" i="1" dirty="0" err="1" smtClean="0"/>
              <a:t>Strangers</a:t>
            </a:r>
            <a:r>
              <a:rPr lang="cs-CZ" i="1" dirty="0" smtClean="0"/>
              <a:t>“ </a:t>
            </a:r>
            <a:r>
              <a:rPr lang="cs-CZ" dirty="0" smtClean="0"/>
              <a:t>(1989)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490" y="3653546"/>
            <a:ext cx="4025900" cy="30099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324" y="447188"/>
            <a:ext cx="1158676" cy="199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6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90. </a:t>
            </a:r>
            <a:r>
              <a:rPr lang="cs-CZ" dirty="0" smtClean="0"/>
              <a:t>léta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Nárůst postav</a:t>
            </a:r>
          </a:p>
          <a:p>
            <a:r>
              <a:rPr lang="cs-CZ" dirty="0" smtClean="0"/>
              <a:t>Nová témata, posouvání hranic</a:t>
            </a:r>
          </a:p>
          <a:p>
            <a:endParaRPr lang="cs-CZ" b="1" i="1" dirty="0" smtClean="0"/>
          </a:p>
          <a:p>
            <a:r>
              <a:rPr lang="cs-CZ" b="1" i="1" dirty="0" smtClean="0"/>
              <a:t>N.Y.P.D. Blue</a:t>
            </a:r>
          </a:p>
          <a:p>
            <a:r>
              <a:rPr lang="cs-CZ" b="1" i="1" dirty="0" err="1" smtClean="0"/>
              <a:t>Beverly</a:t>
            </a:r>
            <a:r>
              <a:rPr lang="cs-CZ" b="1" i="1" dirty="0" smtClean="0"/>
              <a:t> </a:t>
            </a:r>
            <a:r>
              <a:rPr lang="cs-CZ" b="1" i="1" dirty="0" err="1" smtClean="0"/>
              <a:t>Hills</a:t>
            </a:r>
            <a:r>
              <a:rPr lang="cs-CZ" b="1" i="1" dirty="0" smtClean="0"/>
              <a:t> 90210</a:t>
            </a:r>
          </a:p>
          <a:p>
            <a:r>
              <a:rPr lang="cs-CZ" b="1" i="1" dirty="0" err="1" smtClean="0"/>
              <a:t>Friends</a:t>
            </a:r>
            <a:endParaRPr lang="cs-CZ" b="1" i="1" dirty="0" smtClean="0"/>
          </a:p>
          <a:p>
            <a:pPr lvl="1"/>
            <a:r>
              <a:rPr lang="cs-CZ" i="1" dirty="0" smtClean="0"/>
              <a:t>„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Lesbian</a:t>
            </a:r>
            <a:r>
              <a:rPr lang="cs-CZ" i="1" dirty="0" smtClean="0"/>
              <a:t> </a:t>
            </a:r>
            <a:r>
              <a:rPr lang="cs-CZ" i="1" dirty="0" err="1" smtClean="0"/>
              <a:t>Wedding</a:t>
            </a:r>
            <a:r>
              <a:rPr lang="cs-CZ" i="1" dirty="0" smtClean="0"/>
              <a:t>“ </a:t>
            </a:r>
            <a:r>
              <a:rPr lang="cs-CZ" dirty="0" smtClean="0"/>
              <a:t>(1996)</a:t>
            </a:r>
            <a:endParaRPr lang="cs-CZ" i="1" dirty="0" smtClean="0"/>
          </a:p>
          <a:p>
            <a:r>
              <a:rPr lang="cs-CZ" b="1" i="1" dirty="0"/>
              <a:t>L.A. </a:t>
            </a:r>
            <a:r>
              <a:rPr lang="cs-CZ" b="1" i="1" dirty="0" err="1"/>
              <a:t>Law</a:t>
            </a:r>
            <a:endParaRPr lang="cs-CZ" b="1" i="1" dirty="0"/>
          </a:p>
          <a:p>
            <a:pPr lvl="1"/>
            <a:r>
              <a:rPr lang="cs-CZ" i="1" dirty="0"/>
              <a:t>„He</a:t>
            </a:r>
            <a:r>
              <a:rPr lang="en-US" i="1" dirty="0"/>
              <a:t>’</a:t>
            </a:r>
            <a:r>
              <a:rPr lang="cs-CZ" i="1" dirty="0"/>
              <a:t>s a </a:t>
            </a:r>
            <a:r>
              <a:rPr lang="cs-CZ" i="1" dirty="0" err="1"/>
              <a:t>Crowd</a:t>
            </a:r>
            <a:r>
              <a:rPr lang="cs-CZ" i="1" dirty="0"/>
              <a:t>“ </a:t>
            </a:r>
            <a:r>
              <a:rPr lang="cs-CZ" dirty="0"/>
              <a:t>(1991)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394" y="2222287"/>
            <a:ext cx="2886075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83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Lesbian</a:t>
            </a:r>
            <a:r>
              <a:rPr lang="cs-CZ" dirty="0" smtClean="0"/>
              <a:t> </a:t>
            </a:r>
            <a:r>
              <a:rPr lang="cs-CZ" dirty="0" err="1"/>
              <a:t>k</a:t>
            </a:r>
            <a:r>
              <a:rPr lang="cs-CZ" dirty="0" err="1" smtClean="0"/>
              <a:t>issing</a:t>
            </a:r>
            <a:r>
              <a:rPr lang="cs-CZ" dirty="0" smtClean="0"/>
              <a:t> </a:t>
            </a:r>
            <a:r>
              <a:rPr lang="cs-CZ" dirty="0" err="1" smtClean="0"/>
              <a:t>episode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„</a:t>
            </a:r>
            <a:r>
              <a:rPr lang="cs-CZ" dirty="0" err="1" smtClean="0"/>
              <a:t>the</a:t>
            </a:r>
            <a:r>
              <a:rPr lang="cs-CZ" dirty="0" smtClean="0"/>
              <a:t> Homo-</a:t>
            </a:r>
            <a:r>
              <a:rPr lang="cs-CZ" dirty="0" err="1" smtClean="0"/>
              <a:t>Promo</a:t>
            </a:r>
            <a:r>
              <a:rPr lang="cs-CZ" dirty="0" smtClean="0"/>
              <a:t>“</a:t>
            </a:r>
          </a:p>
          <a:p>
            <a:endParaRPr lang="cs-CZ" dirty="0" smtClean="0"/>
          </a:p>
          <a:p>
            <a:r>
              <a:rPr lang="cs-CZ" dirty="0" smtClean="0"/>
              <a:t>Prostředek ke zvýšení sledovanosti</a:t>
            </a:r>
          </a:p>
          <a:p>
            <a:r>
              <a:rPr lang="cs-CZ" dirty="0" smtClean="0"/>
              <a:t>Polibek heterosexuální ženy s lesbickou či </a:t>
            </a:r>
            <a:r>
              <a:rPr lang="cs-CZ" dirty="0" err="1" smtClean="0"/>
              <a:t>bi</a:t>
            </a:r>
            <a:r>
              <a:rPr lang="cs-CZ" dirty="0" smtClean="0"/>
              <a:t> postavou</a:t>
            </a:r>
          </a:p>
          <a:p>
            <a:r>
              <a:rPr lang="cs-CZ" dirty="0" smtClean="0"/>
              <a:t>Potenciální vztah většinou nepřežije epizodu, postava zmizí </a:t>
            </a:r>
          </a:p>
          <a:p>
            <a:endParaRPr lang="cs-CZ" i="1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924" y="4974716"/>
            <a:ext cx="3180147" cy="176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04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Lesbian</a:t>
            </a:r>
            <a:r>
              <a:rPr lang="cs-CZ" dirty="0" smtClean="0"/>
              <a:t> </a:t>
            </a:r>
            <a:r>
              <a:rPr lang="cs-CZ" dirty="0" err="1"/>
              <a:t>k</a:t>
            </a:r>
            <a:r>
              <a:rPr lang="cs-CZ" dirty="0" err="1" smtClean="0"/>
              <a:t>issing</a:t>
            </a:r>
            <a:r>
              <a:rPr lang="cs-CZ" dirty="0" smtClean="0"/>
              <a:t> </a:t>
            </a:r>
            <a:r>
              <a:rPr lang="cs-CZ" dirty="0" err="1" smtClean="0"/>
              <a:t>episode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i="1" dirty="0" smtClean="0"/>
              <a:t>L.A. </a:t>
            </a:r>
            <a:r>
              <a:rPr lang="cs-CZ" i="1" dirty="0" err="1" smtClean="0"/>
              <a:t>Law</a:t>
            </a:r>
            <a:endParaRPr lang="cs-CZ" i="1" dirty="0" smtClean="0"/>
          </a:p>
          <a:p>
            <a:r>
              <a:rPr lang="cs-CZ" i="1" dirty="0" err="1" smtClean="0"/>
              <a:t>Roseanne</a:t>
            </a:r>
            <a:endParaRPr lang="cs-CZ" i="1" dirty="0" smtClean="0"/>
          </a:p>
          <a:p>
            <a:r>
              <a:rPr lang="cs-CZ" i="1" dirty="0" smtClean="0"/>
              <a:t>Star </a:t>
            </a:r>
            <a:r>
              <a:rPr lang="cs-CZ" i="1" dirty="0" err="1" smtClean="0"/>
              <a:t>Trek</a:t>
            </a:r>
            <a:r>
              <a:rPr lang="cs-CZ" i="1" dirty="0" smtClean="0"/>
              <a:t>: DS9</a:t>
            </a:r>
          </a:p>
          <a:p>
            <a:r>
              <a:rPr lang="cs-CZ" i="1" dirty="0" err="1" smtClean="0"/>
              <a:t>The</a:t>
            </a:r>
            <a:r>
              <a:rPr lang="cs-CZ" i="1" dirty="0" smtClean="0"/>
              <a:t> O.C.</a:t>
            </a:r>
          </a:p>
          <a:p>
            <a:r>
              <a:rPr lang="cs-CZ" i="1" dirty="0" smtClean="0"/>
              <a:t>H.I.M.Y.M</a:t>
            </a:r>
          </a:p>
          <a:p>
            <a:r>
              <a:rPr lang="cs-CZ" i="1" dirty="0" err="1" smtClean="0"/>
              <a:t>Heroes</a:t>
            </a:r>
            <a:endParaRPr lang="cs-CZ" i="1" dirty="0" smtClean="0"/>
          </a:p>
          <a:p>
            <a:r>
              <a:rPr lang="cs-CZ" i="1" dirty="0" err="1" smtClean="0"/>
              <a:t>Gossip</a:t>
            </a:r>
            <a:r>
              <a:rPr lang="cs-CZ" i="1" dirty="0" smtClean="0"/>
              <a:t> Girl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i="1" dirty="0" err="1"/>
              <a:t>Ally</a:t>
            </a:r>
            <a:r>
              <a:rPr lang="cs-CZ" i="1" dirty="0"/>
              <a:t> </a:t>
            </a:r>
            <a:r>
              <a:rPr lang="cs-CZ" i="1" dirty="0" err="1" smtClean="0"/>
              <a:t>McBeal</a:t>
            </a:r>
            <a:endParaRPr lang="cs-CZ" i="1" dirty="0" smtClean="0"/>
          </a:p>
          <a:p>
            <a:r>
              <a:rPr lang="cs-CZ" i="1" dirty="0" smtClean="0"/>
              <a:t>Sex and </a:t>
            </a:r>
            <a:r>
              <a:rPr lang="cs-CZ" i="1" dirty="0" err="1" smtClean="0"/>
              <a:t>the</a:t>
            </a:r>
            <a:r>
              <a:rPr lang="cs-CZ" i="1" dirty="0" smtClean="0"/>
              <a:t> City</a:t>
            </a:r>
          </a:p>
          <a:p>
            <a:r>
              <a:rPr lang="cs-CZ" i="1" dirty="0" err="1" smtClean="0"/>
              <a:t>FlashForward</a:t>
            </a:r>
            <a:endParaRPr lang="cs-CZ" i="1" dirty="0" smtClean="0"/>
          </a:p>
          <a:p>
            <a:r>
              <a:rPr lang="cs-CZ" i="1" dirty="0" smtClean="0"/>
              <a:t>90210</a:t>
            </a:r>
          </a:p>
          <a:p>
            <a:r>
              <a:rPr lang="cs-CZ" i="1" dirty="0" err="1" smtClean="0"/>
              <a:t>Desperate</a:t>
            </a:r>
            <a:r>
              <a:rPr lang="cs-CZ" i="1" dirty="0" smtClean="0"/>
              <a:t> </a:t>
            </a:r>
            <a:r>
              <a:rPr lang="cs-CZ" i="1" dirty="0" err="1" smtClean="0"/>
              <a:t>Housewives</a:t>
            </a:r>
            <a:endParaRPr lang="cs-CZ" i="1" dirty="0" smtClean="0"/>
          </a:p>
          <a:p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 smtClean="0"/>
              <a:t>Simpsons</a:t>
            </a:r>
            <a:endParaRPr lang="cs-CZ" i="1" dirty="0" smtClean="0"/>
          </a:p>
          <a:p>
            <a:r>
              <a:rPr lang="cs-CZ" i="1" dirty="0" err="1" smtClean="0"/>
              <a:t>Alphas</a:t>
            </a:r>
            <a:endParaRPr lang="cs-CZ" i="1" dirty="0" smtClean="0"/>
          </a:p>
        </p:txBody>
      </p:sp>
    </p:spTree>
    <p:extLst>
      <p:ext uri="{BB962C8B-B14F-4D97-AF65-F5344CB8AC3E}">
        <p14:creationId xmlns:p14="http://schemas.microsoft.com/office/powerpoint/2010/main" val="376322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ty">
  <a:themeElements>
    <a:clrScheme name="Citáty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Citáty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át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TC103457503[[fn=Citovatelný]]</Template>
  <TotalTime>640</TotalTime>
  <Words>731</Words>
  <Application>Microsoft Office PowerPoint</Application>
  <PresentationFormat>Předvádění na obrazovce (4:3)</PresentationFormat>
  <Paragraphs>268</Paragraphs>
  <Slides>35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0" baseType="lpstr">
      <vt:lpstr>Calibri</vt:lpstr>
      <vt:lpstr>Century Gothic</vt:lpstr>
      <vt:lpstr>Trebuchet MS</vt:lpstr>
      <vt:lpstr>Wingdings 2</vt:lpstr>
      <vt:lpstr>Citáty</vt:lpstr>
      <vt:lpstr>Queer seriály  &amp; Shippování</vt:lpstr>
      <vt:lpstr>Struktura prezentace</vt:lpstr>
      <vt:lpstr>Období absence LGBT</vt:lpstr>
      <vt:lpstr>70. léta</vt:lpstr>
      <vt:lpstr>70. léta</vt:lpstr>
      <vt:lpstr>80. léta</vt:lpstr>
      <vt:lpstr>90. léta</vt:lpstr>
      <vt:lpstr>Lesbian kissing episode</vt:lpstr>
      <vt:lpstr>Lesbian kissing episode</vt:lpstr>
      <vt:lpstr>Xena: Warrior Princess</vt:lpstr>
      <vt:lpstr>Shippování</vt:lpstr>
      <vt:lpstr>Prezentace aplikace PowerPoint</vt:lpstr>
      <vt:lpstr>Xena: Warrior Princess</vt:lpstr>
      <vt:lpstr>Fantasy</vt:lpstr>
      <vt:lpstr>Buffy: The Vampire Slayer</vt:lpstr>
      <vt:lpstr>Once Upon a Time</vt:lpstr>
      <vt:lpstr>Lost girl</vt:lpstr>
      <vt:lpstr>Blond-one &amp; brunet-one</vt:lpstr>
      <vt:lpstr>Cliché lesbických dvojčátek</vt:lpstr>
      <vt:lpstr>Sci-fy</vt:lpstr>
      <vt:lpstr>Warehouse 13</vt:lpstr>
      <vt:lpstr>Doctor Who a Torchwood</vt:lpstr>
      <vt:lpstr>Cliché teplého dvojčete</vt:lpstr>
      <vt:lpstr>Krimi</vt:lpstr>
      <vt:lpstr>Rizzoli &amp; Isles</vt:lpstr>
      <vt:lpstr>Ženské věznice</vt:lpstr>
      <vt:lpstr>Nemocniční dramata</vt:lpstr>
      <vt:lpstr>Teen seriály</vt:lpstr>
      <vt:lpstr>South of Nowhere</vt:lpstr>
      <vt:lpstr>Glee</vt:lpstr>
      <vt:lpstr>Komedie a sitkomy</vt:lpstr>
      <vt:lpstr>Ellen</vt:lpstr>
      <vt:lpstr>LGBT seriály</vt:lpstr>
      <vt:lpstr>The L Word</vt:lpstr>
      <vt:lpstr>Zdroje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Queer seriály  &amp; Shippování</dc:title>
  <dc:creator>Marie Kodetová</dc:creator>
  <cp:lastModifiedBy>Marie Kodetová</cp:lastModifiedBy>
  <cp:revision>60</cp:revision>
  <dcterms:created xsi:type="dcterms:W3CDTF">2013-12-09T20:50:45Z</dcterms:created>
  <dcterms:modified xsi:type="dcterms:W3CDTF">2013-12-17T13:45:51Z</dcterms:modified>
</cp:coreProperties>
</file>