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256" r:id="rId4"/>
    <p:sldId id="261" r:id="rId5"/>
    <p:sldId id="285" r:id="rId6"/>
    <p:sldId id="268" r:id="rId7"/>
    <p:sldId id="286" r:id="rId8"/>
    <p:sldId id="269" r:id="rId9"/>
    <p:sldId id="271" r:id="rId10"/>
    <p:sldId id="272" r:id="rId11"/>
    <p:sldId id="273" r:id="rId12"/>
    <p:sldId id="274" r:id="rId13"/>
    <p:sldId id="279" r:id="rId14"/>
    <p:sldId id="278" r:id="rId15"/>
    <p:sldId id="280" r:id="rId16"/>
    <p:sldId id="281" r:id="rId17"/>
    <p:sldId id="282" r:id="rId18"/>
    <p:sldId id="283" r:id="rId19"/>
    <p:sldId id="284" r:id="rId20"/>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86" autoAdjust="0"/>
  </p:normalViewPr>
  <p:slideViewPr>
    <p:cSldViewPr>
      <p:cViewPr>
        <p:scale>
          <a:sx n="78" d="100"/>
          <a:sy n="78" d="100"/>
        </p:scale>
        <p:origin x="-2574" y="-8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10/9/2013</a:t>
            </a:fld>
            <a:endParaRPr lang="en-GB"/>
          </a:p>
        </p:txBody>
      </p:sp>
      <p:sp>
        <p:nvSpPr>
          <p:cNvPr id="4" name="Footer Placeholder 3"/>
          <p:cNvSpPr>
            <a:spLocks noGrp="1"/>
          </p:cNvSpPr>
          <p:nvPr>
            <p:ph type="ftr" sz="quarter" idx="2"/>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10/9/2013</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65163" y="4714875"/>
            <a:ext cx="5338762"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z="1400" dirty="0">
              <a:latin typeface="Calibri" pitchFamily="-105" charset="0"/>
              <a:ea typeface="Times New Roman" pitchFamily="-105" charset="0"/>
              <a:cs typeface="Times New Roman" pitchFamily="-105" charset="0"/>
            </a:endParaRPr>
          </a:p>
        </p:txBody>
      </p:sp>
      <p:sp>
        <p:nvSpPr>
          <p:cNvPr id="40964"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29428E7-4CA6-9941-925E-20383413AC51}" type="slidenum">
              <a:rPr lang="en-GB" sz="1200"/>
              <a:pPr algn="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11</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12</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fld id="{A7DCACD9-0C3F-42B6-B0FD-5F75215D4DB5}" type="slidenum">
              <a:rPr lang="en-US"/>
              <a:pPr eaLnBrk="1" hangingPunct="1"/>
              <a:t>13</a:t>
            </a:fld>
            <a:endParaRPr lang="en-US"/>
          </a:p>
        </p:txBody>
      </p:sp>
      <p:sp>
        <p:nvSpPr>
          <p:cNvPr id="66563" name="Rectangle 2"/>
          <p:cNvSpPr>
            <a:spLocks noGrp="1" noRot="1" noChangeAspect="1" noChangeArrowheads="1" noTextEdit="1"/>
          </p:cNvSpPr>
          <p:nvPr>
            <p:ph type="sldImg"/>
          </p:nvPr>
        </p:nvSpPr>
        <p:spPr>
          <a:xfrm>
            <a:off x="854075" y="744538"/>
            <a:ext cx="4962525" cy="3722687"/>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2</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9</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10</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A3NYMkN6Mbo"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79388" y="876300"/>
            <a:ext cx="8786812" cy="3416320"/>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Alternative and local </a:t>
            </a: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food:</a:t>
            </a:r>
          </a:p>
          <a:p>
            <a:pPr algn="ctr">
              <a:defRPr/>
            </a:pP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concepts </a:t>
            </a:r>
            <a:r>
              <a:rPr lang="en-GB" sz="3600" b="1" dirty="0">
                <a:effectLst>
                  <a:outerShdw blurRad="38100" dist="38100" dir="2700000" algn="tl">
                    <a:srgbClr val="DDDDDD"/>
                  </a:outerShdw>
                </a:effectLst>
                <a:latin typeface="Calibri" pitchFamily="-84" charset="0"/>
                <a:ea typeface="Arial" pitchFamily="-84" charset="0"/>
                <a:cs typeface="Arial" pitchFamily="-84" charset="0"/>
              </a:rPr>
              <a:t>and </a:t>
            </a: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practices</a:t>
            </a:r>
          </a:p>
          <a:p>
            <a:pPr algn="ctr">
              <a:defRPr/>
            </a:pPr>
            <a:endParaRPr lang="en-US" sz="3600" b="1" dirty="0" smtClean="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Session 4 – Farmers’ markets: rural development or urban niche?</a:t>
            </a:r>
          </a:p>
          <a:p>
            <a:pPr algn="ctr">
              <a:defRPr/>
            </a:pPr>
            <a:endParaRPr lang="en-GB" b="1"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smtClean="0">
                <a:effectLst>
                  <a:outerShdw blurRad="38100" dist="38100" dir="2700000" algn="tl">
                    <a:srgbClr val="DDDDDD"/>
                  </a:outerShdw>
                </a:effectLst>
                <a:latin typeface="Calibri" pitchFamily="-84" charset="0"/>
                <a:ea typeface="Arial" pitchFamily="-84" charset="0"/>
                <a:cs typeface="Arial" pitchFamily="-84" charset="0"/>
              </a:rPr>
              <a:t>4</a:t>
            </a:r>
            <a:r>
              <a:rPr lang="en-GB" baseline="30000" dirty="0" smtClean="0">
                <a:effectLst>
                  <a:outerShdw blurRad="38100" dist="38100" dir="2700000" algn="tl">
                    <a:srgbClr val="DDDDDD"/>
                  </a:outerShdw>
                </a:effectLst>
                <a:latin typeface="Calibri" pitchFamily="-84" charset="0"/>
                <a:ea typeface="Arial" pitchFamily="-84" charset="0"/>
                <a:cs typeface="Arial" pitchFamily="-84" charset="0"/>
              </a:rPr>
              <a:t>th</a:t>
            </a:r>
            <a:r>
              <a:rPr lang="en-GB" dirty="0" smtClean="0">
                <a:effectLst>
                  <a:outerShdw blurRad="38100" dist="38100" dir="2700000" algn="tl">
                    <a:srgbClr val="DDDDDD"/>
                  </a:outerShdw>
                </a:effectLst>
                <a:latin typeface="Calibri" pitchFamily="-84" charset="0"/>
                <a:ea typeface="Arial" pitchFamily="-84" charset="0"/>
                <a:cs typeface="Arial" pitchFamily="-84" charset="0"/>
              </a:rPr>
              <a:t> October 2013</a:t>
            </a:r>
          </a:p>
          <a:p>
            <a:pPr algn="ctr">
              <a:defRPr/>
            </a:pPr>
            <a:endParaRPr lang="en-GB" sz="3600" b="1" dirty="0">
              <a:latin typeface="Calibri" pitchFamily="-84" charset="0"/>
              <a:ea typeface="Arial" pitchFamily="-84" charset="0"/>
              <a:cs typeface="Arial" pitchFamily="-84" charset="0"/>
            </a:endParaRPr>
          </a:p>
        </p:txBody>
      </p:sp>
      <p:pic>
        <p:nvPicPr>
          <p:cNvPr id="39939" name="Picture 7" descr="C:\Documents and Settings\s2105196\Local Settings\Temporary Internet Files\Content.Word\Hartpury College SPOT POS.JPG"/>
          <p:cNvPicPr>
            <a:picLocks noChangeAspect="1" noChangeArrowheads="1"/>
          </p:cNvPicPr>
          <p:nvPr/>
        </p:nvPicPr>
        <p:blipFill>
          <a:blip r:embed="rId4"/>
          <a:srcRect/>
          <a:stretch>
            <a:fillRect/>
          </a:stretch>
        </p:blipFill>
        <p:spPr bwMode="auto">
          <a:xfrm>
            <a:off x="2786063" y="6011863"/>
            <a:ext cx="1165225" cy="709612"/>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2" y="4138235"/>
            <a:ext cx="7142163"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The leaky bucket</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25" y="1412776"/>
            <a:ext cx="483543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6056" y="1484784"/>
            <a:ext cx="3816424" cy="3416320"/>
          </a:xfrm>
          <a:prstGeom prst="rect">
            <a:avLst/>
          </a:prstGeom>
          <a:noFill/>
        </p:spPr>
        <p:txBody>
          <a:bodyPr wrap="square" rtlCol="0">
            <a:spAutoFit/>
          </a:bodyPr>
          <a:lstStyle/>
          <a:p>
            <a:r>
              <a:rPr lang="en-GB" dirty="0" smtClean="0">
                <a:latin typeface="+mj-lt"/>
              </a:rPr>
              <a:t>NEF proposed that local investment often leaves the area via:</a:t>
            </a:r>
          </a:p>
          <a:p>
            <a:endParaRPr lang="en-GB" sz="800" dirty="0" smtClean="0">
              <a:latin typeface="+mj-lt"/>
            </a:endParaRPr>
          </a:p>
          <a:p>
            <a:pPr marL="342900" indent="-342900">
              <a:buFont typeface="Arial" pitchFamily="34" charset="0"/>
              <a:buChar char="•"/>
            </a:pPr>
            <a:r>
              <a:rPr lang="en-GB" dirty="0" smtClean="0">
                <a:latin typeface="+mj-lt"/>
              </a:rPr>
              <a:t>Central taxation</a:t>
            </a:r>
          </a:p>
          <a:p>
            <a:pPr marL="342900" indent="-342900">
              <a:buFont typeface="Arial" pitchFamily="34" charset="0"/>
              <a:buChar char="•"/>
            </a:pPr>
            <a:endParaRPr lang="en-GB" sz="800" dirty="0" smtClean="0">
              <a:latin typeface="+mj-lt"/>
            </a:endParaRPr>
          </a:p>
          <a:p>
            <a:pPr marL="342900" indent="-342900">
              <a:buFont typeface="Arial" pitchFamily="34" charset="0"/>
              <a:buChar char="•"/>
            </a:pPr>
            <a:r>
              <a:rPr lang="en-GB" dirty="0" smtClean="0">
                <a:latin typeface="+mj-lt"/>
              </a:rPr>
              <a:t>Multi-national corporations</a:t>
            </a:r>
          </a:p>
          <a:p>
            <a:pPr marL="342900" indent="-342900">
              <a:buFont typeface="Arial" pitchFamily="34" charset="0"/>
              <a:buChar char="•"/>
            </a:pPr>
            <a:endParaRPr lang="en-GB" sz="800" dirty="0" smtClean="0">
              <a:latin typeface="+mj-lt"/>
            </a:endParaRPr>
          </a:p>
          <a:p>
            <a:pPr marL="342900" indent="-342900">
              <a:buFont typeface="Arial" pitchFamily="34" charset="0"/>
              <a:buChar char="•"/>
            </a:pPr>
            <a:r>
              <a:rPr lang="en-GB" dirty="0" smtClean="0">
                <a:latin typeface="+mj-lt"/>
              </a:rPr>
              <a:t>Non-local services.</a:t>
            </a:r>
          </a:p>
          <a:p>
            <a:endParaRPr lang="en-GB" dirty="0">
              <a:latin typeface="+mj-lt"/>
            </a:endParaRPr>
          </a:p>
        </p:txBody>
      </p:sp>
    </p:spTree>
    <p:extLst>
      <p:ext uri="{BB962C8B-B14F-4D97-AF65-F5344CB8AC3E}">
        <p14:creationId xmlns:p14="http://schemas.microsoft.com/office/powerpoint/2010/main" val="16335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401205"/>
          </a:xfrm>
          <a:prstGeom prst="rect">
            <a:avLst/>
          </a:prstGeom>
          <a:noFill/>
          <a:ln w="9525">
            <a:noFill/>
            <a:miter lim="800000"/>
            <a:headEnd/>
            <a:tailEnd/>
          </a:ln>
        </p:spPr>
        <p:txBody>
          <a:bodyPr wrap="square">
            <a:prstTxWarp prst="textNoShape">
              <a:avLst/>
            </a:prstTxWarp>
            <a:spAutoFit/>
          </a:bodyPr>
          <a:lstStyle/>
          <a:p>
            <a:pPr marL="342900" indent="-342900">
              <a:buFont typeface="Arial" pitchFamily="34" charset="0"/>
              <a:buChar char="•"/>
            </a:pPr>
            <a:r>
              <a:rPr lang="en-GB" dirty="0" smtClean="0">
                <a:latin typeface="+mn-lt"/>
              </a:rPr>
              <a:t>Instead local </a:t>
            </a:r>
            <a:r>
              <a:rPr lang="en-GB" dirty="0">
                <a:latin typeface="+mn-lt"/>
              </a:rPr>
              <a:t>businesses and services can recycle local </a:t>
            </a:r>
            <a:r>
              <a:rPr lang="en-GB" dirty="0" smtClean="0">
                <a:latin typeface="+mn-lt"/>
              </a:rPr>
              <a:t>investment, creating more local growth and preventing the leaking away of reinvestment opportunities.</a:t>
            </a:r>
          </a:p>
          <a:p>
            <a:pPr marL="342900" indent="-342900">
              <a:buFont typeface="Arial" pitchFamily="34" charset="0"/>
              <a:buChar char="•"/>
            </a:pPr>
            <a:endParaRPr lang="en-GB" sz="800" dirty="0">
              <a:latin typeface="+mn-lt"/>
            </a:endParaRPr>
          </a:p>
          <a:p>
            <a:pPr marL="342900" indent="-342900">
              <a:buFont typeface="Arial" pitchFamily="34" charset="0"/>
              <a:buChar char="•"/>
            </a:pPr>
            <a:r>
              <a:rPr lang="en-GB" dirty="0" smtClean="0">
                <a:latin typeface="+mn-lt"/>
              </a:rPr>
              <a:t>LM3 is a way to calculate the local multiplier over 3 rounds of reinvestment: initial spend by consumers; the re-use of that money by companies buying supplies; and (in this case study) the spend of the wages of the workers of the company.</a:t>
            </a:r>
          </a:p>
          <a:p>
            <a:pPr marL="342900" indent="-342900">
              <a:buFont typeface="Arial" pitchFamily="34" charset="0"/>
              <a:buChar char="•"/>
            </a:pPr>
            <a:endParaRPr lang="en-GB" sz="800" dirty="0" smtClean="0">
              <a:latin typeface="Calibri" pitchFamily="-105" charset="0"/>
            </a:endParaRPr>
          </a:p>
          <a:p>
            <a:pPr marL="342900" indent="-342900">
              <a:buFont typeface="Arial" pitchFamily="34" charset="0"/>
              <a:buChar char="•"/>
            </a:pPr>
            <a:r>
              <a:rPr lang="en-GB" dirty="0" smtClean="0">
                <a:latin typeface="Calibri" pitchFamily="-105" charset="0"/>
              </a:rPr>
              <a:t>Research by </a:t>
            </a:r>
            <a:r>
              <a:rPr lang="en-GB" dirty="0" err="1" smtClean="0">
                <a:latin typeface="Calibri" pitchFamily="-105" charset="0"/>
              </a:rPr>
              <a:t>nef</a:t>
            </a:r>
            <a:r>
              <a:rPr lang="en-GB" dirty="0" smtClean="0">
                <a:latin typeface="Calibri" pitchFamily="-105" charset="0"/>
              </a:rPr>
              <a:t> and by Thatcher and Sharp (2008) using LM3 reveal a larger local </a:t>
            </a:r>
            <a:r>
              <a:rPr lang="en-GB" dirty="0" err="1" smtClean="0">
                <a:latin typeface="Calibri" pitchFamily="-105" charset="0"/>
              </a:rPr>
              <a:t>mulitplier</a:t>
            </a:r>
            <a:r>
              <a:rPr lang="en-GB" dirty="0" smtClean="0">
                <a:latin typeface="Calibri" pitchFamily="-105" charset="0"/>
              </a:rPr>
              <a:t> when using local goods and services in the public sector and in food shops.</a:t>
            </a:r>
            <a:endParaRPr lang="en-GB"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LM3</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16335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154984"/>
          </a:xfrm>
          <a:prstGeom prst="rect">
            <a:avLst/>
          </a:prstGeom>
          <a:noFill/>
          <a:ln w="9525">
            <a:noFill/>
            <a:miter lim="800000"/>
            <a:headEnd/>
            <a:tailEnd/>
          </a:ln>
        </p:spPr>
        <p:txBody>
          <a:bodyPr wrap="square">
            <a:prstTxWarp prst="textNoShape">
              <a:avLst/>
            </a:prstTxWarp>
            <a:spAutoFit/>
          </a:bodyPr>
          <a:lstStyle/>
          <a:p>
            <a:pPr marL="357188" indent="-357188">
              <a:buFont typeface="Arial" pitchFamily="34" charset="0"/>
              <a:buChar char="•"/>
            </a:pPr>
            <a:r>
              <a:rPr lang="en-GB" dirty="0" smtClean="0">
                <a:latin typeface="+mn-lt"/>
              </a:rPr>
              <a:t>Bristol was England’s second farmers’ market, opened in 1998 with 20 stall holders selling meat, fish, fruit and vegetables, bread. There are now 35 stalls. Stallholders must come from within 40 (c.75km) miles of Bristol. </a:t>
            </a:r>
          </a:p>
          <a:p>
            <a:pPr marL="357188" indent="-357188">
              <a:buFont typeface="Arial" pitchFamily="34" charset="0"/>
              <a:buChar char="•"/>
            </a:pPr>
            <a:endParaRPr lang="en-GB" dirty="0">
              <a:latin typeface="+mn-lt"/>
            </a:endParaRPr>
          </a:p>
          <a:p>
            <a:pPr marL="357188" indent="-357188">
              <a:buFont typeface="Arial" pitchFamily="34" charset="0"/>
              <a:buChar char="•"/>
            </a:pPr>
            <a:r>
              <a:rPr lang="en-GB" dirty="0">
                <a:latin typeface="+mj-lt"/>
              </a:rPr>
              <a:t>In </a:t>
            </a:r>
            <a:r>
              <a:rPr lang="en-GB" dirty="0" smtClean="0">
                <a:latin typeface="+mj-lt"/>
              </a:rPr>
              <a:t>2008, </a:t>
            </a:r>
            <a:r>
              <a:rPr lang="en-GB" dirty="0">
                <a:latin typeface="+mj-lt"/>
              </a:rPr>
              <a:t>Bristol City council decided to carry out LM3 research in the farmers’ market</a:t>
            </a:r>
            <a:r>
              <a:rPr lang="en-GB" sz="1200" dirty="0">
                <a:latin typeface="+mj-lt"/>
              </a:rPr>
              <a:t>.</a:t>
            </a:r>
          </a:p>
          <a:p>
            <a:pPr marL="357188" indent="-357188">
              <a:buFont typeface="Arial" pitchFamily="34" charset="0"/>
              <a:buChar char="•"/>
            </a:pPr>
            <a:endParaRPr lang="en-GB" b="1" dirty="0" smtClean="0">
              <a:latin typeface="+mn-lt"/>
            </a:endParaRPr>
          </a:p>
          <a:p>
            <a:pPr marL="357188" indent="-357188">
              <a:buFont typeface="Arial" pitchFamily="34" charset="0"/>
              <a:buChar char="•"/>
            </a:pPr>
            <a:r>
              <a:rPr lang="en-GB" dirty="0" smtClean="0">
                <a:latin typeface="+mn-lt"/>
              </a:rPr>
              <a:t>The council wanted to know </a:t>
            </a:r>
            <a:r>
              <a:rPr lang="en-GB" dirty="0">
                <a:latin typeface="+mn-lt"/>
              </a:rPr>
              <a:t>w</a:t>
            </a:r>
            <a:r>
              <a:rPr lang="en-GB" dirty="0" smtClean="0">
                <a:latin typeface="+mn-lt"/>
              </a:rPr>
              <a:t>hat contribution the farmers’ market made to the regional economy (</a:t>
            </a:r>
            <a:r>
              <a:rPr lang="en-GB" dirty="0" err="1" smtClean="0">
                <a:latin typeface="+mn-lt"/>
              </a:rPr>
              <a:t>ie</a:t>
            </a:r>
            <a:r>
              <a:rPr lang="en-GB" dirty="0" smtClean="0">
                <a:latin typeface="+mn-lt"/>
              </a:rPr>
              <a:t>. Bristol + 75km)</a:t>
            </a:r>
            <a:endParaRPr lang="en-GB" dirty="0">
              <a:latin typeface="+mn-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Bristol farmers’ market</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35162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323850" y="1557338"/>
            <a:ext cx="8569325" cy="4103687"/>
          </a:xfrm>
          <a:noFill/>
        </p:spPr>
        <p:txBody>
          <a:bodyPr/>
          <a:lstStyle/>
          <a:p>
            <a:pPr eaLnBrk="1" hangingPunct="1">
              <a:lnSpc>
                <a:spcPct val="80000"/>
              </a:lnSpc>
            </a:pPr>
            <a:endParaRPr lang="en-GB" sz="1800" b="1" smtClean="0">
              <a:solidFill>
                <a:srgbClr val="000000"/>
              </a:solidFill>
              <a:latin typeface="Frutiger 57Cn" pitchFamily="34" charset="0"/>
              <a:ea typeface="ＭＳ Ｐゴシック" pitchFamily="-84" charset="-128"/>
            </a:endParaRPr>
          </a:p>
          <a:p>
            <a:pPr algn="l" eaLnBrk="1" hangingPunct="1">
              <a:lnSpc>
                <a:spcPct val="80000"/>
              </a:lnSpc>
            </a:pPr>
            <a:endParaRPr lang="en-GB" sz="1800" b="1" smtClean="0">
              <a:latin typeface="Frutiger 57Cn" pitchFamily="34" charset="0"/>
              <a:ea typeface="ＭＳ Ｐゴシック" pitchFamily="-84" charset="-128"/>
            </a:endParaRPr>
          </a:p>
        </p:txBody>
      </p:sp>
      <p:sp>
        <p:nvSpPr>
          <p:cNvPr id="22531" name="Text Box 6"/>
          <p:cNvSpPr txBox="1">
            <a:spLocks noChangeArrowheads="1"/>
          </p:cNvSpPr>
          <p:nvPr/>
        </p:nvSpPr>
        <p:spPr bwMode="auto">
          <a:xfrm>
            <a:off x="900113" y="1628775"/>
            <a:ext cx="7200900" cy="40322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just" eaLnBrk="1" hangingPunct="1"/>
            <a:r>
              <a:rPr lang="en-GB" dirty="0"/>
              <a:t>For the </a:t>
            </a:r>
            <a:r>
              <a:rPr lang="en-GB" dirty="0" smtClean="0"/>
              <a:t>market of 35 stalls</a:t>
            </a:r>
            <a:endParaRPr lang="en-US" dirty="0"/>
          </a:p>
          <a:p>
            <a:pPr algn="just" eaLnBrk="1" hangingPunct="1"/>
            <a:endParaRPr lang="en-US" dirty="0"/>
          </a:p>
          <a:p>
            <a:pPr algn="just" eaLnBrk="1" hangingPunct="1"/>
            <a:r>
              <a:rPr lang="en-US" sz="1400" i="1" dirty="0"/>
              <a:t>Income		Spent locally	Spent locally by stall holders/staff</a:t>
            </a:r>
          </a:p>
          <a:p>
            <a:pPr algn="just" eaLnBrk="1" hangingPunct="1"/>
            <a:r>
              <a:rPr lang="en-US" sz="1400" i="1" dirty="0"/>
              <a:t>£304,500    +	     £241,164     +   	£59,669</a:t>
            </a:r>
          </a:p>
          <a:p>
            <a:pPr algn="just" eaLnBrk="1" hangingPunct="1"/>
            <a:r>
              <a:rPr lang="en-US" sz="1400" i="1" dirty="0"/>
              <a:t>-----------------------------------------------------------------------------------------	    =     1.99 LM3</a:t>
            </a:r>
          </a:p>
          <a:p>
            <a:pPr algn="just" eaLnBrk="1" hangingPunct="1"/>
            <a:r>
              <a:rPr lang="en-US" sz="1400" i="1" dirty="0"/>
              <a:t>		  Income					</a:t>
            </a:r>
          </a:p>
          <a:p>
            <a:pPr algn="just" eaLnBrk="1" hangingPunct="1"/>
            <a:r>
              <a:rPr lang="en-US" sz="1400" i="1" dirty="0"/>
              <a:t>	 	 £304,500</a:t>
            </a:r>
          </a:p>
          <a:p>
            <a:pPr algn="just" eaLnBrk="1" hangingPunct="1"/>
            <a:endParaRPr lang="en-US" sz="1400" i="1" dirty="0"/>
          </a:p>
          <a:p>
            <a:pPr algn="just" eaLnBrk="1" hangingPunct="1"/>
            <a:r>
              <a:rPr lang="en-US" dirty="0"/>
              <a:t>This can also be done per stall holder:</a:t>
            </a:r>
          </a:p>
          <a:p>
            <a:pPr algn="just" eaLnBrk="1" hangingPunct="1"/>
            <a:endParaRPr lang="en-US" i="1" dirty="0"/>
          </a:p>
          <a:p>
            <a:pPr algn="just" eaLnBrk="1" hangingPunct="1"/>
            <a:r>
              <a:rPr lang="en-US" sz="1400" i="1" dirty="0"/>
              <a:t>Income		Spent locally	Spent locally by stall holders/staff</a:t>
            </a:r>
          </a:p>
          <a:p>
            <a:pPr algn="just" eaLnBrk="1" hangingPunct="1"/>
            <a:r>
              <a:rPr lang="en-US" sz="1400" i="1" dirty="0"/>
              <a:t>£8,700      + 	   £6,890.40     +   	£1,704.85</a:t>
            </a:r>
          </a:p>
          <a:p>
            <a:pPr algn="just" eaLnBrk="1" hangingPunct="1"/>
            <a:r>
              <a:rPr lang="en-US" sz="1400" i="1" dirty="0"/>
              <a:t>-----------------------------------------------------------------------------------------	  =    1.99 LM3</a:t>
            </a:r>
          </a:p>
          <a:p>
            <a:pPr algn="just" eaLnBrk="1" hangingPunct="1"/>
            <a:r>
              <a:rPr lang="en-US" sz="1400" i="1" dirty="0"/>
              <a:t>		 Income                                                                                   </a:t>
            </a:r>
          </a:p>
          <a:p>
            <a:pPr algn="just" eaLnBrk="1" hangingPunct="1"/>
            <a:r>
              <a:rPr lang="en-US" sz="1400" i="1" dirty="0"/>
              <a:t>		£8,700</a:t>
            </a:r>
          </a:p>
          <a:p>
            <a:pPr eaLnBrk="1" hangingPunct="1"/>
            <a:endParaRPr lang="en-US" sz="1400" dirty="0"/>
          </a:p>
        </p:txBody>
      </p:sp>
    </p:spTree>
    <p:extLst>
      <p:ext uri="{BB962C8B-B14F-4D97-AF65-F5344CB8AC3E}">
        <p14:creationId xmlns:p14="http://schemas.microsoft.com/office/powerpoint/2010/main" val="6453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LM3 results</a:t>
            </a:r>
            <a:endParaRPr lang="en-US" dirty="0"/>
          </a:p>
        </p:txBody>
      </p:sp>
      <p:sp>
        <p:nvSpPr>
          <p:cNvPr id="3" name="Content Placeholder 2"/>
          <p:cNvSpPr>
            <a:spLocks noGrp="1"/>
          </p:cNvSpPr>
          <p:nvPr>
            <p:ph idx="1"/>
          </p:nvPr>
        </p:nvSpPr>
        <p:spPr/>
        <p:txBody>
          <a:bodyPr/>
          <a:lstStyle/>
          <a:p>
            <a:r>
              <a:rPr lang="en-GB" dirty="0" smtClean="0"/>
              <a:t>In other words, in the case of Bristol farmers’ market, the LM3 calculation showed that, at that time, every £1 (or Kr30) spent at the market by shoppers was worth almost £2 to the regional economy.</a:t>
            </a:r>
            <a:endParaRPr lang="en-US" dirty="0"/>
          </a:p>
        </p:txBody>
      </p:sp>
    </p:spTree>
    <p:extLst>
      <p:ext uri="{BB962C8B-B14F-4D97-AF65-F5344CB8AC3E}">
        <p14:creationId xmlns:p14="http://schemas.microsoft.com/office/powerpoint/2010/main" val="639581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potentials for FMs</a:t>
            </a:r>
            <a:endParaRPr lang="en-US" dirty="0"/>
          </a:p>
        </p:txBody>
      </p:sp>
      <p:sp>
        <p:nvSpPr>
          <p:cNvPr id="3" name="Content Placeholder 2"/>
          <p:cNvSpPr>
            <a:spLocks noGrp="1"/>
          </p:cNvSpPr>
          <p:nvPr>
            <p:ph idx="1"/>
          </p:nvPr>
        </p:nvSpPr>
        <p:spPr/>
        <p:txBody>
          <a:bodyPr/>
          <a:lstStyle/>
          <a:p>
            <a:r>
              <a:rPr lang="en-GB" sz="2400" dirty="0" smtClean="0"/>
              <a:t>Urban regeneration: Southwark in London and St Nicholas in Bristol are promoted as ‘market quarters’ and have become very trendy.</a:t>
            </a:r>
          </a:p>
          <a:p>
            <a:endParaRPr lang="en-GB" sz="2400" dirty="0"/>
          </a:p>
          <a:p>
            <a:r>
              <a:rPr lang="en-GB" sz="2400" dirty="0" smtClean="0"/>
              <a:t>From Growing Communities we heard how FMs can also support box schemes and other supply routes as part of a portfolio of retail arrangements.</a:t>
            </a:r>
          </a:p>
          <a:p>
            <a:endParaRPr lang="en-GB" sz="2400" dirty="0"/>
          </a:p>
          <a:p>
            <a:r>
              <a:rPr lang="en-GB" sz="2400" dirty="0" smtClean="0"/>
              <a:t>FMs are their own supply chain – links to public and private catering are possible (</a:t>
            </a:r>
            <a:r>
              <a:rPr lang="en-GB" sz="2400" dirty="0"/>
              <a:t>S</a:t>
            </a:r>
            <a:r>
              <a:rPr lang="en-GB" sz="2400" dirty="0" smtClean="0"/>
              <a:t>outh Moravia?) </a:t>
            </a:r>
            <a:endParaRPr lang="en-US" sz="2400" dirty="0"/>
          </a:p>
        </p:txBody>
      </p:sp>
    </p:spTree>
    <p:extLst>
      <p:ext uri="{BB962C8B-B14F-4D97-AF65-F5344CB8AC3E}">
        <p14:creationId xmlns:p14="http://schemas.microsoft.com/office/powerpoint/2010/main" val="23176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 film</a:t>
            </a:r>
            <a:endParaRPr lang="en-US" dirty="0"/>
          </a:p>
        </p:txBody>
      </p:sp>
      <p:sp>
        <p:nvSpPr>
          <p:cNvPr id="3" name="Content Placeholder 2"/>
          <p:cNvSpPr>
            <a:spLocks noGrp="1"/>
          </p:cNvSpPr>
          <p:nvPr>
            <p:ph idx="1"/>
          </p:nvPr>
        </p:nvSpPr>
        <p:spPr/>
        <p:txBody>
          <a:bodyPr/>
          <a:lstStyle/>
          <a:p>
            <a:r>
              <a:rPr lang="en-GB" dirty="0" smtClean="0"/>
              <a:t>Winchester Farmers’ Market</a:t>
            </a:r>
          </a:p>
          <a:p>
            <a:r>
              <a:rPr lang="en-US" dirty="0">
                <a:hlinkClick r:id="rId2"/>
              </a:rPr>
              <a:t>http://</a:t>
            </a:r>
            <a:r>
              <a:rPr lang="en-US" dirty="0" smtClean="0">
                <a:hlinkClick r:id="rId2"/>
              </a:rPr>
              <a:t>www.youtube.com/watch?v=A3NYMkN6Mbo</a:t>
            </a:r>
            <a:r>
              <a:rPr lang="en-US" dirty="0" smtClean="0"/>
              <a:t> </a:t>
            </a:r>
          </a:p>
          <a:p>
            <a:pPr marL="0" indent="0">
              <a:buNone/>
            </a:pPr>
            <a:endParaRPr lang="en-US" dirty="0"/>
          </a:p>
        </p:txBody>
      </p:sp>
    </p:spTree>
    <p:extLst>
      <p:ext uri="{BB962C8B-B14F-4D97-AF65-F5344CB8AC3E}">
        <p14:creationId xmlns:p14="http://schemas.microsoft.com/office/powerpoint/2010/main" val="225640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US" dirty="0"/>
          </a:p>
        </p:txBody>
      </p:sp>
      <p:sp>
        <p:nvSpPr>
          <p:cNvPr id="3" name="Content Placeholder 2"/>
          <p:cNvSpPr>
            <a:spLocks noGrp="1"/>
          </p:cNvSpPr>
          <p:nvPr>
            <p:ph idx="1"/>
          </p:nvPr>
        </p:nvSpPr>
        <p:spPr/>
        <p:txBody>
          <a:bodyPr/>
          <a:lstStyle/>
          <a:p>
            <a:r>
              <a:rPr lang="en-GB" dirty="0" smtClean="0"/>
              <a:t>In two groups discuss:</a:t>
            </a:r>
          </a:p>
          <a:p>
            <a:endParaRPr lang="en-GB" sz="800" dirty="0"/>
          </a:p>
          <a:p>
            <a:pPr marL="0" indent="0">
              <a:buNone/>
            </a:pPr>
            <a:r>
              <a:rPr lang="en-GB" dirty="0" err="1" smtClean="0"/>
              <a:t>Walmart</a:t>
            </a:r>
            <a:r>
              <a:rPr lang="en-GB" dirty="0" smtClean="0"/>
              <a:t> wants to open a new supermarket </a:t>
            </a:r>
            <a:r>
              <a:rPr lang="en-GB" dirty="0" err="1" smtClean="0"/>
              <a:t>Zelny</a:t>
            </a:r>
            <a:r>
              <a:rPr lang="en-GB" dirty="0" smtClean="0"/>
              <a:t> </a:t>
            </a:r>
            <a:r>
              <a:rPr lang="en-GB" dirty="0" err="1" smtClean="0"/>
              <a:t>trh</a:t>
            </a:r>
            <a:r>
              <a:rPr lang="en-GB" dirty="0" smtClean="0"/>
              <a:t>. The city council has asked the social studies faculty to evaluate the social and economic impacts of producer markets in Brno. What methods would you suggest? Qualitative, quantitative or mixed are fine.</a:t>
            </a:r>
            <a:endParaRPr lang="en-US" dirty="0"/>
          </a:p>
        </p:txBody>
      </p:sp>
    </p:spTree>
    <p:extLst>
      <p:ext uri="{BB962C8B-B14F-4D97-AF65-F5344CB8AC3E}">
        <p14:creationId xmlns:p14="http://schemas.microsoft.com/office/powerpoint/2010/main" val="343525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5293757"/>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sz="2300" dirty="0" smtClean="0">
                <a:latin typeface="Calibri" pitchFamily="-105" charset="0"/>
              </a:rPr>
              <a:t>Look again at Britain, this time at examples of the emergence as farmers’ markets as a civil society response to concerns linked to modern industrialised agriculture.</a:t>
            </a:r>
          </a:p>
          <a:p>
            <a:pPr eaLnBrk="0" hangingPunct="0">
              <a:spcAft>
                <a:spcPts val="600"/>
              </a:spcAft>
            </a:pPr>
            <a:endParaRPr lang="en-GB" sz="800" dirty="0">
              <a:latin typeface="Calibri" pitchFamily="-105" charset="0"/>
            </a:endParaRPr>
          </a:p>
          <a:p>
            <a:pPr eaLnBrk="0" hangingPunct="0">
              <a:spcAft>
                <a:spcPts val="600"/>
              </a:spcAft>
            </a:pPr>
            <a:r>
              <a:rPr lang="en-GB" sz="2300" dirty="0" smtClean="0">
                <a:latin typeface="Calibri" pitchFamily="-105" charset="0"/>
              </a:rPr>
              <a:t>Perceived benefits of FMs include:</a:t>
            </a:r>
          </a:p>
          <a:p>
            <a:pPr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sz="2300" dirty="0" smtClean="0">
                <a:latin typeface="Calibri" pitchFamily="-105" charset="0"/>
              </a:rPr>
              <a:t>Economic: farmers realise the retail price of the food they grow</a:t>
            </a:r>
          </a:p>
          <a:p>
            <a:pPr marL="171450" indent="-171450" eaLnBrk="0" hangingPunct="0">
              <a:spcAft>
                <a:spcPts val="600"/>
              </a:spcAft>
              <a:buFont typeface="Arial" pitchFamily="34" charset="0"/>
              <a:buChar char="•"/>
            </a:pPr>
            <a:endParaRPr lang="en-GB" sz="800" dirty="0" smtClean="0">
              <a:latin typeface="Calibri" pitchFamily="-105" charset="0"/>
            </a:endParaRPr>
          </a:p>
          <a:p>
            <a:pPr marL="342900" indent="-342900" eaLnBrk="0" hangingPunct="0">
              <a:spcAft>
                <a:spcPts val="600"/>
              </a:spcAft>
              <a:buFont typeface="Arial" pitchFamily="34" charset="0"/>
              <a:buChar char="•"/>
            </a:pPr>
            <a:r>
              <a:rPr lang="en-GB" sz="2300" dirty="0" smtClean="0">
                <a:latin typeface="Calibri" pitchFamily="-105" charset="0"/>
              </a:rPr>
              <a:t>Social: interacting with farmers to understand food qualities, farming methods, ‘food with a face’. </a:t>
            </a:r>
            <a:r>
              <a:rPr lang="en-GB" sz="2300" dirty="0">
                <a:latin typeface="Calibri" pitchFamily="-105" charset="0"/>
              </a:rPr>
              <a:t>E</a:t>
            </a:r>
            <a:r>
              <a:rPr lang="en-GB" sz="2300" dirty="0" smtClean="0">
                <a:latin typeface="Calibri" pitchFamily="-105" charset="0"/>
              </a:rPr>
              <a:t>njoying the shopping experience, which can include dining.</a:t>
            </a:r>
          </a:p>
          <a:p>
            <a:pPr marL="171450" indent="-171450" eaLnBrk="0" hangingPunct="0">
              <a:spcAft>
                <a:spcPts val="600"/>
              </a:spcAft>
              <a:buFont typeface="Arial" pitchFamily="34" charset="0"/>
              <a:buChar char="•"/>
            </a:pPr>
            <a:endParaRPr lang="en-GB" sz="800" dirty="0" smtClean="0">
              <a:latin typeface="Calibri" pitchFamily="-105" charset="0"/>
            </a:endParaRPr>
          </a:p>
          <a:p>
            <a:pPr marL="342900" indent="-342900" eaLnBrk="0" hangingPunct="0">
              <a:spcAft>
                <a:spcPts val="600"/>
              </a:spcAft>
              <a:buFont typeface="Arial" pitchFamily="34" charset="0"/>
              <a:buChar char="•"/>
            </a:pPr>
            <a:r>
              <a:rPr lang="en-GB" sz="2300" dirty="0" smtClean="0">
                <a:latin typeface="Calibri" pitchFamily="-105" charset="0"/>
              </a:rPr>
              <a:t>Environmental: farmers provide information in literature, discussion and certifications about their environmental credentials – arguably more than labels.</a:t>
            </a: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In this session we will</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4124206"/>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dirty="0" smtClean="0">
                <a:latin typeface="Calibri" pitchFamily="-105" charset="0"/>
              </a:rPr>
              <a:t>Use farmers’ markets as a way to briefly investigate a quantitative research tool used in local development.</a:t>
            </a:r>
          </a:p>
          <a:p>
            <a:pPr eaLnBrk="0" hangingPunct="0">
              <a:spcAft>
                <a:spcPts val="600"/>
              </a:spcAft>
            </a:pPr>
            <a:endParaRPr lang="en-GB" sz="800" dirty="0">
              <a:latin typeface="Calibri" pitchFamily="-105" charset="0"/>
            </a:endParaRPr>
          </a:p>
          <a:p>
            <a:pPr eaLnBrk="0" hangingPunct="0">
              <a:spcAft>
                <a:spcPts val="600"/>
              </a:spcAft>
            </a:pPr>
            <a:r>
              <a:rPr lang="en-GB" dirty="0" smtClean="0">
                <a:latin typeface="Calibri" pitchFamily="-105" charset="0"/>
              </a:rPr>
              <a:t>What another short film which introduces a farmers’ market through the voices of the organisers and the farmers (remember our concerns about the transferability of consumer or producer-led CSA models yesterday.</a:t>
            </a:r>
          </a:p>
          <a:p>
            <a:pPr eaLnBrk="0" hangingPunct="0">
              <a:spcAft>
                <a:spcPts val="600"/>
              </a:spcAft>
            </a:pPr>
            <a:endParaRPr lang="en-GB" sz="800" dirty="0">
              <a:latin typeface="Calibri" pitchFamily="-105" charset="0"/>
            </a:endParaRPr>
          </a:p>
          <a:p>
            <a:pPr eaLnBrk="0" hangingPunct="0">
              <a:spcAft>
                <a:spcPts val="600"/>
              </a:spcAft>
            </a:pPr>
            <a:r>
              <a:rPr lang="en-GB" dirty="0" smtClean="0">
                <a:latin typeface="Calibri" pitchFamily="-105" charset="0"/>
              </a:rPr>
              <a:t>Finally, another short discussion exercise.</a:t>
            </a:r>
          </a:p>
          <a:p>
            <a:pPr eaLnBrk="0" hangingPunct="0">
              <a:spcAft>
                <a:spcPts val="600"/>
              </a:spcAft>
            </a:pPr>
            <a:endParaRPr lang="en-GB" dirty="0" smtClean="0">
              <a:latin typeface="Calibri" pitchFamily="-105" charset="0"/>
            </a:endParaRPr>
          </a:p>
          <a:p>
            <a:pPr eaLnBrk="0" hangingPunct="0">
              <a:spcAft>
                <a:spcPts val="600"/>
              </a:spcAft>
            </a:pP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In this session we will (2)</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322337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Reminder: policy and industry</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
        <p:nvSpPr>
          <p:cNvPr id="44035" name="TextBox 1"/>
          <p:cNvSpPr txBox="1">
            <a:spLocks noChangeArrowheads="1"/>
          </p:cNvSpPr>
          <p:nvPr/>
        </p:nvSpPr>
        <p:spPr bwMode="auto">
          <a:xfrm>
            <a:off x="541338" y="1844675"/>
            <a:ext cx="8064500" cy="3970318"/>
          </a:xfrm>
          <a:prstGeom prst="rect">
            <a:avLst/>
          </a:prstGeom>
          <a:noFill/>
          <a:ln w="9525">
            <a:noFill/>
            <a:miter lim="800000"/>
            <a:headEnd/>
            <a:tailEnd/>
          </a:ln>
        </p:spPr>
        <p:txBody>
          <a:bodyPr>
            <a:prstTxWarp prst="textNoShape">
              <a:avLst/>
            </a:prstTxWarp>
            <a:spAutoFit/>
          </a:bodyPr>
          <a:lstStyle/>
          <a:p>
            <a:pPr marL="342900" indent="-342900">
              <a:lnSpc>
                <a:spcPct val="150000"/>
              </a:lnSpc>
              <a:buFont typeface="Arial" pitchFamily="34" charset="0"/>
              <a:buChar char="•"/>
            </a:pPr>
            <a:r>
              <a:rPr lang="en-GB" dirty="0" smtClean="0">
                <a:latin typeface="Calibri" pitchFamily="-105" charset="0"/>
              </a:rPr>
              <a:t>Tensions between European adherence to family farming and production subsidy pre 2003</a:t>
            </a:r>
          </a:p>
          <a:p>
            <a:pPr marL="342900" indent="-342900">
              <a:lnSpc>
                <a:spcPct val="150000"/>
              </a:lnSpc>
              <a:buFont typeface="Arial" pitchFamily="34" charset="0"/>
              <a:buChar char="•"/>
            </a:pPr>
            <a:r>
              <a:rPr lang="en-GB" dirty="0" smtClean="0">
                <a:latin typeface="Calibri" pitchFamily="-105" charset="0"/>
              </a:rPr>
              <a:t>Insistence by politicians that food is safe despite a run of food safety scandals – salmonella in eggs, BSE in cattle, foot &amp; mouth disease. Farmers blamed for some of these; but recast as victims after BSE.</a:t>
            </a:r>
          </a:p>
          <a:p>
            <a:pPr marL="342900" indent="-342900">
              <a:lnSpc>
                <a:spcPct val="150000"/>
              </a:lnSpc>
              <a:buFont typeface="Arial" pitchFamily="34" charset="0"/>
              <a:buChar char="•"/>
            </a:pPr>
            <a:r>
              <a:rPr lang="en-GB" dirty="0" smtClean="0">
                <a:latin typeface="Calibri" pitchFamily="-105" charset="0"/>
              </a:rPr>
              <a:t>Retailers become market ‘gatekeepers’ during BSE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6696744" cy="584775"/>
          </a:xfrm>
          <a:prstGeom prst="rect">
            <a:avLst/>
          </a:prstGeom>
          <a:noFill/>
        </p:spPr>
        <p:txBody>
          <a:bodyPr wrap="square" rtlCol="0">
            <a:spAutoFit/>
          </a:bodyPr>
          <a:lstStyle/>
          <a:p>
            <a:r>
              <a:rPr lang="en-GB" sz="3200" dirty="0" smtClean="0">
                <a:latin typeface="+mj-lt"/>
              </a:rPr>
              <a:t>Why are FMs a civil society response?</a:t>
            </a:r>
            <a:endParaRPr lang="en-US" sz="3200" dirty="0">
              <a:latin typeface="+mj-lt"/>
            </a:endParaRPr>
          </a:p>
        </p:txBody>
      </p:sp>
      <p:sp>
        <p:nvSpPr>
          <p:cNvPr id="3" name="TextBox 2"/>
          <p:cNvSpPr txBox="1"/>
          <p:nvPr/>
        </p:nvSpPr>
        <p:spPr>
          <a:xfrm>
            <a:off x="611560" y="1340768"/>
            <a:ext cx="7776864" cy="3046988"/>
          </a:xfrm>
          <a:prstGeom prst="rect">
            <a:avLst/>
          </a:prstGeom>
          <a:noFill/>
        </p:spPr>
        <p:txBody>
          <a:bodyPr wrap="square" rtlCol="0">
            <a:spAutoFit/>
          </a:bodyPr>
          <a:lstStyle/>
          <a:p>
            <a:pPr marL="342900" indent="-342900">
              <a:buFont typeface="Arial" pitchFamily="34" charset="0"/>
              <a:buChar char="•"/>
            </a:pPr>
            <a:r>
              <a:rPr lang="en-GB" dirty="0" smtClean="0">
                <a:latin typeface="+mj-lt"/>
              </a:rPr>
              <a:t>Because they were instituted by an alliance of the mainstream </a:t>
            </a:r>
            <a:r>
              <a:rPr lang="en-GB" dirty="0" err="1" smtClean="0">
                <a:latin typeface="+mj-lt"/>
              </a:rPr>
              <a:t>farmers’union</a:t>
            </a:r>
            <a:r>
              <a:rPr lang="en-GB" dirty="0" smtClean="0">
                <a:latin typeface="+mj-lt"/>
              </a:rPr>
              <a:t>, the organic certification body and the farm retail association. These groups formed NAFM (now FARMA).</a:t>
            </a:r>
          </a:p>
          <a:p>
            <a:pPr marL="342900" indent="-342900">
              <a:buFont typeface="Arial" pitchFamily="34" charset="0"/>
              <a:buChar char="•"/>
            </a:pPr>
            <a:endParaRPr lang="en-GB" dirty="0">
              <a:latin typeface="+mj-lt"/>
            </a:endParaRPr>
          </a:p>
          <a:p>
            <a:pPr marL="342900" indent="-342900">
              <a:buFont typeface="Arial" pitchFamily="34" charset="0"/>
              <a:buChar char="•"/>
            </a:pPr>
            <a:r>
              <a:rPr lang="en-GB" dirty="0" smtClean="0">
                <a:latin typeface="+mj-lt"/>
              </a:rPr>
              <a:t>FARMA is an NGO which regulates FMs and helps provide training, legal advice and works closely with market authorities (councils).</a:t>
            </a:r>
          </a:p>
        </p:txBody>
      </p:sp>
    </p:spTree>
    <p:extLst>
      <p:ext uri="{BB962C8B-B14F-4D97-AF65-F5344CB8AC3E}">
        <p14:creationId xmlns:p14="http://schemas.microsoft.com/office/powerpoint/2010/main" val="45894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FM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71278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3416320"/>
          </a:xfrm>
          <a:prstGeom prst="rect">
            <a:avLst/>
          </a:prstGeom>
          <a:noFill/>
          <a:ln w="9525">
            <a:noFill/>
            <a:miter lim="800000"/>
            <a:headEnd/>
            <a:tailEnd/>
          </a:ln>
        </p:spPr>
        <p:txBody>
          <a:bodyPr wrap="square">
            <a:prstTxWarp prst="textNoShape">
              <a:avLst/>
            </a:prstTxWarp>
            <a:spAutoFit/>
          </a:bodyPr>
          <a:lstStyle/>
          <a:p>
            <a:pPr marL="660400" indent="-660400"/>
            <a:r>
              <a:rPr lang="en-GB" dirty="0">
                <a:latin typeface="+mj-lt"/>
                <a:ea typeface="ＭＳ Ｐゴシック" pitchFamily="-84" charset="-128"/>
              </a:rPr>
              <a:t>Three basic principles:</a:t>
            </a:r>
          </a:p>
          <a:p>
            <a:pPr marL="660400" indent="-660400"/>
            <a:endParaRPr lang="en-GB" dirty="0">
              <a:latin typeface="+mj-lt"/>
              <a:ea typeface="ＭＳ Ｐゴシック" pitchFamily="-84" charset="-128"/>
            </a:endParaRPr>
          </a:p>
          <a:p>
            <a:pPr marL="660400" indent="-660400">
              <a:buFontTx/>
              <a:buChar char="•"/>
            </a:pPr>
            <a:r>
              <a:rPr lang="en-GB" dirty="0">
                <a:latin typeface="+mj-lt"/>
                <a:ea typeface="ＭＳ Ｐゴシック" pitchFamily="-84" charset="-128"/>
              </a:rPr>
              <a:t>retail relationship between producer and customer is </a:t>
            </a:r>
            <a:r>
              <a:rPr lang="en-GB" u="sng" dirty="0">
                <a:latin typeface="+mj-lt"/>
                <a:ea typeface="ＭＳ Ｐゴシック" pitchFamily="-84" charset="-128"/>
              </a:rPr>
              <a:t>direct</a:t>
            </a:r>
            <a:endParaRPr lang="en-GB" dirty="0">
              <a:latin typeface="+mj-lt"/>
              <a:ea typeface="ＭＳ Ｐゴシック" pitchFamily="-84" charset="-128"/>
            </a:endParaRPr>
          </a:p>
          <a:p>
            <a:pPr marL="660400" indent="-660400">
              <a:buFontTx/>
              <a:buChar char="•"/>
            </a:pPr>
            <a:endParaRPr lang="en-GB" dirty="0">
              <a:latin typeface="+mj-lt"/>
              <a:ea typeface="ＭＳ Ｐゴシック" pitchFamily="-84" charset="-128"/>
            </a:endParaRPr>
          </a:p>
          <a:p>
            <a:pPr marL="660400" indent="-660400">
              <a:buFontTx/>
              <a:buChar char="•"/>
            </a:pPr>
            <a:r>
              <a:rPr lang="en-GB" dirty="0">
                <a:latin typeface="+mj-lt"/>
                <a:ea typeface="ＭＳ Ｐゴシック" pitchFamily="-84" charset="-128"/>
              </a:rPr>
              <a:t>the </a:t>
            </a:r>
            <a:r>
              <a:rPr lang="en-GB" u="sng" dirty="0">
                <a:latin typeface="+mj-lt"/>
                <a:ea typeface="ＭＳ Ｐゴシック" pitchFamily="-84" charset="-128"/>
              </a:rPr>
              <a:t>distance</a:t>
            </a:r>
            <a:r>
              <a:rPr lang="en-GB" dirty="0">
                <a:latin typeface="+mj-lt"/>
                <a:ea typeface="ＭＳ Ｐゴシック" pitchFamily="-84" charset="-128"/>
              </a:rPr>
              <a:t> between the farm and the market is prescribed</a:t>
            </a:r>
          </a:p>
          <a:p>
            <a:pPr marL="660400" indent="-660400">
              <a:buFontTx/>
              <a:buChar char="•"/>
            </a:pPr>
            <a:endParaRPr lang="en-GB" dirty="0">
              <a:latin typeface="+mj-lt"/>
              <a:ea typeface="ＭＳ Ｐゴシック" pitchFamily="-84" charset="-128"/>
            </a:endParaRPr>
          </a:p>
          <a:p>
            <a:pPr marL="660400" indent="-660400">
              <a:buFontTx/>
              <a:buChar char="•"/>
            </a:pPr>
            <a:r>
              <a:rPr lang="en-GB" dirty="0">
                <a:latin typeface="+mj-lt"/>
                <a:ea typeface="ＭＳ Ｐゴシック" pitchFamily="-84" charset="-128"/>
              </a:rPr>
              <a:t>the producer must sell only </a:t>
            </a:r>
            <a:r>
              <a:rPr lang="en-GB" u="sng" dirty="0">
                <a:latin typeface="+mj-lt"/>
                <a:ea typeface="ＭＳ Ｐゴシック" pitchFamily="-84" charset="-128"/>
              </a:rPr>
              <a:t>what s/he makes</a:t>
            </a:r>
            <a:endParaRPr lang="en-GB" b="1" u="sng" dirty="0">
              <a:latin typeface="+mj-lt"/>
              <a:ea typeface="ＭＳ Ｐゴシック" pitchFamily="-84" charset="-128"/>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Farmers’ market principles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080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431983"/>
          </a:xfrm>
          <a:prstGeom prst="rect">
            <a:avLst/>
          </a:prstGeom>
          <a:noFill/>
          <a:ln w="9525">
            <a:noFill/>
            <a:miter lim="800000"/>
            <a:headEnd/>
            <a:tailEnd/>
          </a:ln>
        </p:spPr>
        <p:txBody>
          <a:bodyPr wrap="square">
            <a:prstTxWarp prst="textNoShape">
              <a:avLst/>
            </a:prstTxWarp>
            <a:spAutoFit/>
          </a:bodyPr>
          <a:lstStyle/>
          <a:p>
            <a:pPr marL="360363" indent="-360363"/>
            <a:r>
              <a:rPr lang="en-GB" b="1" dirty="0" smtClean="0">
                <a:latin typeface="+mj-lt"/>
                <a:ea typeface="ＭＳ Ｐゴシック" pitchFamily="-84" charset="-128"/>
              </a:rPr>
              <a:t>…are varied:</a:t>
            </a:r>
            <a:endParaRPr lang="en-GB" b="1" dirty="0">
              <a:latin typeface="+mj-lt"/>
              <a:ea typeface="ＭＳ Ｐゴシック" pitchFamily="-84" charset="-128"/>
            </a:endParaRPr>
          </a:p>
          <a:p>
            <a:pPr marL="360363" indent="-360363"/>
            <a:endParaRPr lang="en-GB" sz="1000" b="1" dirty="0">
              <a:latin typeface="+mj-lt"/>
              <a:ea typeface="ＭＳ Ｐゴシック" pitchFamily="-84" charset="-128"/>
            </a:endParaRPr>
          </a:p>
          <a:p>
            <a:pPr marL="360363" indent="-360363">
              <a:buFontTx/>
              <a:buChar char="•"/>
            </a:pPr>
            <a:r>
              <a:rPr lang="en-GB" dirty="0">
                <a:latin typeface="+mj-lt"/>
                <a:ea typeface="ＭＳ Ｐゴシック" pitchFamily="-84" charset="-128"/>
              </a:rPr>
              <a:t>Producer owned businesses or co-operatives (Somerset, Thames Valley, Hampshire</a:t>
            </a:r>
            <a:r>
              <a:rPr lang="en-GB" dirty="0" smtClean="0">
                <a:latin typeface="+mj-lt"/>
                <a:ea typeface="ＭＳ Ｐゴシック" pitchFamily="-84" charset="-128"/>
              </a:rPr>
              <a:t>)</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Private companies (London, Stroud</a:t>
            </a:r>
            <a:r>
              <a:rPr lang="en-GB" dirty="0" smtClean="0">
                <a:latin typeface="+mj-lt"/>
                <a:ea typeface="ＭＳ Ｐゴシック" pitchFamily="-84" charset="-128"/>
              </a:rPr>
              <a:t>)</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Council-run (Waverley Borough, North Lincolnshire District</a:t>
            </a:r>
            <a:r>
              <a:rPr lang="en-GB" dirty="0" smtClean="0">
                <a:latin typeface="+mj-lt"/>
                <a:ea typeface="ＭＳ Ｐゴシック" pitchFamily="-84" charset="-128"/>
              </a:rPr>
              <a:t>)</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Community Voluntary Groups (</a:t>
            </a:r>
            <a:r>
              <a:rPr lang="en-GB" dirty="0" err="1">
                <a:latin typeface="+mj-lt"/>
                <a:ea typeface="ＭＳ Ｐゴシック" pitchFamily="-84" charset="-128"/>
              </a:rPr>
              <a:t>Deddington</a:t>
            </a:r>
            <a:r>
              <a:rPr lang="en-GB" dirty="0">
                <a:latin typeface="+mj-lt"/>
                <a:ea typeface="ＭＳ Ｐゴシック" pitchFamily="-84" charset="-128"/>
              </a:rPr>
              <a:t>, Moseley</a:t>
            </a:r>
            <a:r>
              <a:rPr lang="en-GB" dirty="0" smtClean="0">
                <a:latin typeface="+mj-lt"/>
                <a:ea typeface="ＭＳ Ｐゴシック" pitchFamily="-84" charset="-128"/>
              </a:rPr>
              <a:t>)</a:t>
            </a:r>
          </a:p>
          <a:p>
            <a:pPr marL="360363" indent="-360363">
              <a:buFontTx/>
              <a:buChar char="•"/>
            </a:pPr>
            <a:endParaRPr lang="en-US" sz="800" dirty="0">
              <a:latin typeface="+mj-lt"/>
              <a:ea typeface="ＭＳ Ｐゴシック" pitchFamily="-84" charset="-128"/>
            </a:endParaRPr>
          </a:p>
          <a:p>
            <a:pPr marL="360363" indent="-360363">
              <a:buFontTx/>
              <a:buChar char="•"/>
            </a:pPr>
            <a:r>
              <a:rPr lang="en-GB" dirty="0">
                <a:latin typeface="+mj-lt"/>
                <a:ea typeface="ＭＳ Ｐゴシック" pitchFamily="-84" charset="-128"/>
              </a:rPr>
              <a:t>NGO – (</a:t>
            </a:r>
            <a:r>
              <a:rPr lang="en-GB" dirty="0" err="1">
                <a:latin typeface="+mj-lt"/>
                <a:ea typeface="ＭＳ Ｐゴシック" pitchFamily="-84" charset="-128"/>
              </a:rPr>
              <a:t>Hadleigh</a:t>
            </a:r>
            <a:r>
              <a:rPr lang="en-GB" dirty="0">
                <a:latin typeface="+mj-lt"/>
                <a:ea typeface="ＭＳ Ｐゴシック" pitchFamily="-84" charset="-128"/>
              </a:rPr>
              <a:t> Salvation Army, Maidenhead Friends of the Earth)</a:t>
            </a:r>
            <a:endParaRPr lang="en-US" dirty="0">
              <a:latin typeface="+mj-lt"/>
              <a:ea typeface="ＭＳ Ｐゴシック" pitchFamily="-84" charset="-128"/>
            </a:endParaRPr>
          </a:p>
          <a:p>
            <a:pPr eaLnBrk="0" hangingPunct="0">
              <a:spcAft>
                <a:spcPts val="1200"/>
              </a:spcAft>
            </a:pPr>
            <a:endParaRPr lang="en-GB"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Farmers’ Market models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96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652744"/>
            <a:ext cx="7776864" cy="64633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endParaRPr lang="en-GB" sz="3600" dirty="0">
              <a:latin typeface="Calibri" pitchFamily="-105" charset="0"/>
            </a:endParaRPr>
          </a:p>
        </p:txBody>
      </p:sp>
      <p:sp>
        <p:nvSpPr>
          <p:cNvPr id="2" name="TextBox 1"/>
          <p:cNvSpPr txBox="1"/>
          <p:nvPr/>
        </p:nvSpPr>
        <p:spPr>
          <a:xfrm>
            <a:off x="467544" y="404664"/>
            <a:ext cx="6768752" cy="584775"/>
          </a:xfrm>
          <a:prstGeom prst="rect">
            <a:avLst/>
          </a:prstGeom>
          <a:noFill/>
        </p:spPr>
        <p:txBody>
          <a:bodyPr wrap="square" rtlCol="0">
            <a:spAutoFit/>
          </a:bodyPr>
          <a:lstStyle/>
          <a:p>
            <a:r>
              <a:rPr lang="en-GB" sz="3200" b="1" dirty="0" smtClean="0">
                <a:latin typeface="+mj-lt"/>
              </a:rPr>
              <a:t>Benefits for consumers and producers</a:t>
            </a:r>
            <a:endParaRPr lang="en-US" sz="3200" b="1" dirty="0">
              <a:latin typeface="+mj-lt"/>
            </a:endParaRPr>
          </a:p>
        </p:txBody>
      </p:sp>
      <p:graphicFrame>
        <p:nvGraphicFramePr>
          <p:cNvPr id="3" name="Table 2"/>
          <p:cNvGraphicFramePr>
            <a:graphicFrameLocks noGrp="1"/>
          </p:cNvGraphicFramePr>
          <p:nvPr/>
        </p:nvGraphicFramePr>
        <p:xfrm>
          <a:off x="685800" y="1981200"/>
          <a:ext cx="7921625" cy="3230864"/>
        </p:xfrm>
        <a:graphic>
          <a:graphicData uri="http://schemas.openxmlformats.org/drawingml/2006/table">
            <a:tbl>
              <a:tblPr/>
              <a:tblGrid>
                <a:gridCol w="3960812"/>
                <a:gridCol w="3960813"/>
              </a:tblGrid>
              <a:tr h="4571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ＭＳ Ｐゴシック" pitchFamily="-84" charset="-128"/>
                        </a:rPr>
                        <a:t>Producers</a:t>
                      </a:r>
                      <a:endParaRPr kumimoji="0" lang="en-US" sz="2400" b="0" i="0" u="none" strike="noStrike" cap="none" normalizeH="0" baseline="0" dirty="0" smtClean="0">
                        <a:ln>
                          <a:noFill/>
                        </a:ln>
                        <a:solidFill>
                          <a:schemeClr val="tx1"/>
                        </a:solidFill>
                        <a:effectLst/>
                        <a:latin typeface="Arial" charset="0"/>
                        <a:ea typeface="ＭＳ Ｐゴシック" pitchFamily="-84" charset="-12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ea typeface="ＭＳ Ｐゴシック" pitchFamily="-84" charset="-128"/>
                        </a:rPr>
                        <a:t>Consumers</a:t>
                      </a:r>
                      <a:endParaRPr kumimoji="0" lang="en-US" sz="2400" b="0" i="0" u="none" strike="noStrike" cap="none" normalizeH="0" baseline="0" smtClean="0">
                        <a:ln>
                          <a:noFill/>
                        </a:ln>
                        <a:solidFill>
                          <a:schemeClr val="tx1"/>
                        </a:solidFill>
                        <a:effectLst/>
                        <a:latin typeface="Arial" charset="0"/>
                        <a:ea typeface="ＭＳ Ｐゴシック" pitchFamily="-84" charset="-128"/>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3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Low-cost operation and entry</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Full retail price return</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Contact (and possibly trade) with other local producers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Face-to-face contact with customers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Admin and marketing support from network/market manager </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Attractive and convivial retail environment</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Seasonally changing produce</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Ability to question producers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Unusual, high quality or rare breed foods</a:t>
                      </a:r>
                      <a:endParaRPr kumimoji="0" lang="en-US" sz="2000" b="0" i="0" u="none" strike="noStrike" cap="none" normalizeH="0" baseline="0" dirty="0" smtClean="0">
                        <a:ln>
                          <a:noFill/>
                        </a:ln>
                        <a:solidFill>
                          <a:schemeClr val="tx1"/>
                        </a:solidFill>
                        <a:effectLst/>
                        <a:latin typeface="Arial" charset="0"/>
                        <a:ea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pitchFamily="-84" charset="-128"/>
                        </a:rPr>
                        <a:t>Perception of ‘civic agriculture*’</a:t>
                      </a:r>
                      <a:r>
                        <a:rPr kumimoji="0" lang="en-US" sz="2000" b="0" i="0" u="none" strike="noStrike" cap="none" normalizeH="0" baseline="0" dirty="0" smtClean="0">
                          <a:ln>
                            <a:noFill/>
                          </a:ln>
                          <a:solidFill>
                            <a:schemeClr val="tx1"/>
                          </a:solidFill>
                          <a:effectLst/>
                          <a:latin typeface="Arial" charset="0"/>
                          <a:ea typeface="ＭＳ Ｐゴシック" pitchFamily="-84" charset="-128"/>
                        </a:rPr>
                        <a:t>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1043608" y="5373216"/>
            <a:ext cx="7560840" cy="369332"/>
          </a:xfrm>
          <a:prstGeom prst="rect">
            <a:avLst/>
          </a:prstGeom>
          <a:noFill/>
        </p:spPr>
        <p:txBody>
          <a:bodyPr wrap="square" rtlCol="0">
            <a:spAutoFit/>
          </a:bodyPr>
          <a:lstStyle/>
          <a:p>
            <a:r>
              <a:rPr lang="en-GB" sz="1800" dirty="0">
                <a:latin typeface="+mj-lt"/>
                <a:ea typeface="ＭＳ Ｐゴシック" pitchFamily="-84" charset="-128"/>
              </a:rPr>
              <a:t>(*Murdoch &amp; </a:t>
            </a:r>
            <a:r>
              <a:rPr lang="en-GB" sz="1800" dirty="0" err="1">
                <a:latin typeface="+mj-lt"/>
                <a:ea typeface="ＭＳ Ｐゴシック" pitchFamily="-84" charset="-128"/>
              </a:rPr>
              <a:t>Miele</a:t>
            </a:r>
            <a:r>
              <a:rPr lang="en-GB" sz="1800" dirty="0">
                <a:latin typeface="+mj-lt"/>
                <a:ea typeface="ＭＳ Ｐゴシック" pitchFamily="-84" charset="-128"/>
              </a:rPr>
              <a:t> 1999, ‘Back to Nature’, </a:t>
            </a:r>
            <a:r>
              <a:rPr lang="en-GB" sz="1800" dirty="0" err="1">
                <a:latin typeface="+mj-lt"/>
                <a:ea typeface="ＭＳ Ｐゴシック" pitchFamily="-84" charset="-128"/>
              </a:rPr>
              <a:t>Sociologia</a:t>
            </a:r>
            <a:r>
              <a:rPr lang="en-GB" sz="1800" dirty="0">
                <a:latin typeface="+mj-lt"/>
                <a:ea typeface="ＭＳ Ｐゴシック" pitchFamily="-84" charset="-128"/>
              </a:rPr>
              <a:t> </a:t>
            </a:r>
            <a:r>
              <a:rPr lang="en-GB" sz="1800" dirty="0" err="1">
                <a:latin typeface="+mj-lt"/>
                <a:ea typeface="ＭＳ Ｐゴシック" pitchFamily="-84" charset="-128"/>
              </a:rPr>
              <a:t>Ruralis</a:t>
            </a:r>
            <a:r>
              <a:rPr lang="en-GB" sz="1800" dirty="0">
                <a:latin typeface="+mj-lt"/>
                <a:ea typeface="ＭＳ Ｐゴシック" pitchFamily="-84" charset="-128"/>
              </a:rPr>
              <a:t> 39, 4, 465-83.)</a:t>
            </a:r>
            <a:endParaRPr lang="en-US" sz="1800" dirty="0">
              <a:latin typeface="+mj-lt"/>
            </a:endParaRPr>
          </a:p>
        </p:txBody>
      </p:sp>
    </p:spTree>
    <p:extLst>
      <p:ext uri="{BB962C8B-B14F-4D97-AF65-F5344CB8AC3E}">
        <p14:creationId xmlns:p14="http://schemas.microsoft.com/office/powerpoint/2010/main" val="779141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5240</TotalTime>
  <Words>912</Words>
  <Application>Microsoft Office PowerPoint</Application>
  <PresentationFormat>Předvádění na obrazovce (4:3)</PresentationFormat>
  <Paragraphs>126</Paragraphs>
  <Slides>17</Slides>
  <Notes>12</Notes>
  <HiddenSlides>0</HiddenSlides>
  <MMClips>0</MMClips>
  <ScaleCrop>false</ScaleCrop>
  <HeadingPairs>
    <vt:vector size="4" baseType="variant">
      <vt:variant>
        <vt:lpstr>Motiv</vt:lpstr>
      </vt:variant>
      <vt:variant>
        <vt:i4>3</vt:i4>
      </vt:variant>
      <vt:variant>
        <vt:lpstr>Nadpisy snímků</vt:lpstr>
      </vt:variant>
      <vt:variant>
        <vt:i4>17</vt:i4>
      </vt:variant>
    </vt:vector>
  </HeadingPairs>
  <TitlesOfParts>
    <vt:vector size="20" baseType="lpstr">
      <vt:lpstr>Default Design</vt:lpstr>
      <vt:lpstr>1_Default Design</vt:lpstr>
      <vt:lpstr>2_Default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LM3 results</vt:lpstr>
      <vt:lpstr>Other potentials for FMs</vt:lpstr>
      <vt:lpstr>Short film</vt:lpstr>
      <vt:lpstr>Discussion</vt:lpstr>
    </vt:vector>
  </TitlesOfParts>
  <Company>UoG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Zdeňka Lechnerová</cp:lastModifiedBy>
  <cp:revision>450</cp:revision>
  <cp:lastPrinted>2013-02-11T12:21:21Z</cp:lastPrinted>
  <dcterms:created xsi:type="dcterms:W3CDTF">2013-10-07T10:37:43Z</dcterms:created>
  <dcterms:modified xsi:type="dcterms:W3CDTF">2013-10-09T15:50:23Z</dcterms:modified>
</cp:coreProperties>
</file>