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0" r:id="rId7"/>
    <p:sldId id="282" r:id="rId8"/>
    <p:sldId id="262" r:id="rId9"/>
    <p:sldId id="261" r:id="rId10"/>
    <p:sldId id="263" r:id="rId11"/>
    <p:sldId id="283" r:id="rId12"/>
    <p:sldId id="284" r:id="rId13"/>
    <p:sldId id="264" r:id="rId14"/>
    <p:sldId id="267" r:id="rId15"/>
    <p:sldId id="271" r:id="rId16"/>
    <p:sldId id="273" r:id="rId17"/>
    <p:sldId id="290" r:id="rId18"/>
    <p:sldId id="291" r:id="rId19"/>
    <p:sldId id="270" r:id="rId20"/>
    <p:sldId id="274" r:id="rId21"/>
    <p:sldId id="269" r:id="rId22"/>
    <p:sldId id="275" r:id="rId23"/>
    <p:sldId id="293" r:id="rId24"/>
    <p:sldId id="278" r:id="rId25"/>
    <p:sldId id="277" r:id="rId26"/>
    <p:sldId id="285" r:id="rId27"/>
    <p:sldId id="276" r:id="rId28"/>
    <p:sldId id="286" r:id="rId29"/>
    <p:sldId id="279" r:id="rId30"/>
    <p:sldId id="294" r:id="rId31"/>
    <p:sldId id="28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60" d="100"/>
          <a:sy n="60" d="100"/>
        </p:scale>
        <p:origin x="-3084" y="-1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Schlaraffenburger\Aktionen\Ernte%2010\Annahmemengen10.xls" TargetMode="External"/><Relationship Id="rId1" Type="http://schemas.openxmlformats.org/officeDocument/2006/relationships/image" Target="../media/image7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063651591289799E-2"/>
          <c:y val="5.5405405405405402E-2"/>
          <c:w val="0.86683417085427195"/>
          <c:h val="0.8283783783783790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'Daten Grafik Entw.'!$A$4</c:f>
              <c:strCache>
                <c:ptCount val="1"/>
                <c:pt idx="0">
                  <c:v>Liefermenge  gesamt (to) 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layout>
                <c:manualLayout>
                  <c:x val="-1.6654686380282901E-2"/>
                  <c:y val="-2.65705469248775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'Daten Grafik Entw.'!$B$2:$J$3</c:f>
              <c:strCach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strCache>
            </c:strRef>
          </c:cat>
          <c:val>
            <c:numRef>
              <c:f>'Daten Grafik Entw.'!$B$4:$J$4</c:f>
              <c:numCache>
                <c:formatCode>General</c:formatCode>
                <c:ptCount val="9"/>
                <c:pt idx="0">
                  <c:v>25</c:v>
                </c:pt>
                <c:pt idx="1">
                  <c:v>51</c:v>
                </c:pt>
                <c:pt idx="2">
                  <c:v>149</c:v>
                </c:pt>
                <c:pt idx="3">
                  <c:v>25</c:v>
                </c:pt>
                <c:pt idx="4" formatCode="#,##0">
                  <c:v>262</c:v>
                </c:pt>
                <c:pt idx="5" formatCode="#,##0">
                  <c:v>53</c:v>
                </c:pt>
                <c:pt idx="6" formatCode="#,##0">
                  <c:v>660</c:v>
                </c:pt>
                <c:pt idx="7" formatCode="#,##0">
                  <c:v>57</c:v>
                </c:pt>
                <c:pt idx="8" formatCode="#,##0">
                  <c:v>172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1226496"/>
        <c:axId val="51228032"/>
      </c:barChart>
      <c:lineChart>
        <c:grouping val="standard"/>
        <c:varyColors val="0"/>
        <c:ser>
          <c:idx val="0"/>
          <c:order val="1"/>
          <c:tx>
            <c:strRef>
              <c:f>'Daten Grafik Entw.'!$A$5</c:f>
              <c:strCache>
                <c:ptCount val="1"/>
                <c:pt idx="0">
                  <c:v>Projektteilnehmer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333399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9313342741705099E-2"/>
                  <c:y val="2.0325203252032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FF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'Daten Grafik Entw.'!$B$2:$J$3</c:f>
              <c:strCach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strCache>
            </c:strRef>
          </c:cat>
          <c:val>
            <c:numRef>
              <c:f>'Daten Grafik Entw.'!$B$5:$J$5</c:f>
              <c:numCache>
                <c:formatCode>General</c:formatCode>
                <c:ptCount val="9"/>
                <c:pt idx="0">
                  <c:v>19</c:v>
                </c:pt>
                <c:pt idx="1">
                  <c:v>31</c:v>
                </c:pt>
                <c:pt idx="2">
                  <c:v>52</c:v>
                </c:pt>
                <c:pt idx="3">
                  <c:v>69</c:v>
                </c:pt>
                <c:pt idx="4">
                  <c:v>123</c:v>
                </c:pt>
                <c:pt idx="5">
                  <c:v>126</c:v>
                </c:pt>
                <c:pt idx="6">
                  <c:v>141</c:v>
                </c:pt>
                <c:pt idx="7">
                  <c:v>142</c:v>
                </c:pt>
                <c:pt idx="8">
                  <c:v>128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'Daten Grafik Entw.'!$A$6</c:f>
              <c:strCache>
                <c:ptCount val="1"/>
                <c:pt idx="0">
                  <c:v>Streuobstwiesen 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'Daten Grafik Entw.'!$B$2:$J$3</c:f>
              <c:strCach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strCache>
            </c:strRef>
          </c:cat>
          <c:val>
            <c:numRef>
              <c:f>'Daten Grafik Entw.'!$B$6:$J$6</c:f>
              <c:numCache>
                <c:formatCode>General</c:formatCode>
                <c:ptCount val="9"/>
                <c:pt idx="0">
                  <c:v>74</c:v>
                </c:pt>
                <c:pt idx="1">
                  <c:v>100</c:v>
                </c:pt>
                <c:pt idx="2">
                  <c:v>149</c:v>
                </c:pt>
                <c:pt idx="3">
                  <c:v>201</c:v>
                </c:pt>
                <c:pt idx="4">
                  <c:v>310</c:v>
                </c:pt>
                <c:pt idx="5">
                  <c:v>354</c:v>
                </c:pt>
                <c:pt idx="6">
                  <c:v>388</c:v>
                </c:pt>
                <c:pt idx="7">
                  <c:v>392</c:v>
                </c:pt>
                <c:pt idx="8">
                  <c:v>378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1226496"/>
        <c:axId val="51228032"/>
      </c:lineChart>
      <c:lineChart>
        <c:grouping val="standard"/>
        <c:varyColors val="0"/>
        <c:ser>
          <c:idx val="2"/>
          <c:order val="3"/>
          <c:tx>
            <c:strRef>
              <c:f>'Daten Grafik Entw.'!$A$7</c:f>
              <c:strCache>
                <c:ptCount val="1"/>
                <c:pt idx="0">
                  <c:v>Apfelbäume</c:v>
                </c:pt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339966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339966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'Daten Grafik Entw.'!$B$2:$J$3</c:f>
              <c:strCach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strCache>
            </c:strRef>
          </c:cat>
          <c:val>
            <c:numRef>
              <c:f>'Daten Grafik Entw.'!$B$7:$J$7</c:f>
              <c:numCache>
                <c:formatCode>General</c:formatCode>
                <c:ptCount val="9"/>
                <c:pt idx="0">
                  <c:v>1316</c:v>
                </c:pt>
                <c:pt idx="1">
                  <c:v>2135</c:v>
                </c:pt>
                <c:pt idx="2">
                  <c:v>2817</c:v>
                </c:pt>
                <c:pt idx="3">
                  <c:v>3654</c:v>
                </c:pt>
                <c:pt idx="4">
                  <c:v>5947</c:v>
                </c:pt>
                <c:pt idx="5">
                  <c:v>6452</c:v>
                </c:pt>
                <c:pt idx="6">
                  <c:v>7142</c:v>
                </c:pt>
                <c:pt idx="7">
                  <c:v>7241</c:v>
                </c:pt>
                <c:pt idx="8">
                  <c:v>7010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1233920"/>
        <c:axId val="51235456"/>
      </c:lineChart>
      <c:catAx>
        <c:axId val="51226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512280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1228032"/>
        <c:scaling>
          <c:orientation val="minMax"/>
          <c:max val="8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51226496"/>
        <c:crosses val="autoZero"/>
        <c:crossBetween val="between"/>
      </c:valAx>
      <c:catAx>
        <c:axId val="51233920"/>
        <c:scaling>
          <c:orientation val="minMax"/>
        </c:scaling>
        <c:delete val="1"/>
        <c:axPos val="b"/>
        <c:majorTickMark val="out"/>
        <c:minorTickMark val="none"/>
        <c:tickLblPos val="nextTo"/>
        <c:crossAx val="51235456"/>
        <c:crosses val="autoZero"/>
        <c:auto val="0"/>
        <c:lblAlgn val="ctr"/>
        <c:lblOffset val="100"/>
        <c:noMultiLvlLbl val="0"/>
      </c:catAx>
      <c:valAx>
        <c:axId val="51235456"/>
        <c:scaling>
          <c:orientation val="minMax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51233920"/>
        <c:crosses val="max"/>
        <c:crossBetween val="between"/>
      </c:valAx>
      <c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"/>
          <c:y val="0.95405401560577396"/>
          <c:w val="0.960636515912898"/>
          <c:h val="3.51352168377327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0.7412</cdr:x>
      <cdr:y>0.61788</cdr:y>
    </cdr:from>
    <cdr:to>
      <cdr:x>0.81658</cdr:x>
      <cdr:y>0.67588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743688" y="3474705"/>
          <a:ext cx="685811" cy="3261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1000" b="0" i="0" strike="noStrike">
              <a:solidFill>
                <a:srgbClr val="333399"/>
              </a:solidFill>
              <a:latin typeface="Arial"/>
              <a:cs typeface="Arial"/>
            </a:rPr>
            <a:t>Projekt</a:t>
          </a:r>
        </a:p>
        <a:p xmlns:a="http://schemas.openxmlformats.org/drawingml/2006/main">
          <a:pPr algn="l" rtl="0">
            <a:defRPr sz="1000"/>
          </a:pPr>
          <a:r>
            <a:rPr lang="de-DE" sz="1000" b="0" i="0" strike="noStrike">
              <a:solidFill>
                <a:srgbClr val="333399"/>
              </a:solidFill>
              <a:latin typeface="Arial"/>
              <a:cs typeface="Arial"/>
            </a:rPr>
            <a:t>teilnehmer</a:t>
          </a:r>
        </a:p>
      </cdr:txBody>
    </cdr:sp>
  </cdr:relSizeAnchor>
  <cdr:relSizeAnchor xmlns:cdr="http://schemas.openxmlformats.org/drawingml/2006/chartDrawing">
    <cdr:from>
      <cdr:x>0.71174</cdr:x>
      <cdr:y>0.16125</cdr:y>
    </cdr:from>
    <cdr:to>
      <cdr:x>0.83924</cdr:x>
      <cdr:y>0.19782</cdr:y>
    </cdr:to>
    <cdr:sp macro="" textlink="">
      <cdr:nvSpPr>
        <cdr:cNvPr id="205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75625" y="906780"/>
          <a:ext cx="1160030" cy="2056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1000" b="0" i="0" strike="noStrike">
              <a:solidFill>
                <a:srgbClr val="339966"/>
              </a:solidFill>
              <a:latin typeface="Arial"/>
              <a:cs typeface="Arial"/>
            </a:rPr>
            <a:t>Apfelbäume</a:t>
          </a:r>
        </a:p>
      </cdr:txBody>
    </cdr:sp>
  </cdr:relSizeAnchor>
  <cdr:relSizeAnchor xmlns:cdr="http://schemas.openxmlformats.org/drawingml/2006/chartDrawing">
    <cdr:from>
      <cdr:x>0.04675</cdr:x>
      <cdr:y>0.704</cdr:y>
    </cdr:from>
    <cdr:to>
      <cdr:x>0.183</cdr:x>
      <cdr:y>0.7405</cdr:y>
    </cdr:to>
    <cdr:sp macro="" textlink="">
      <cdr:nvSpPr>
        <cdr:cNvPr id="205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5345" y="3969715"/>
          <a:ext cx="1239640" cy="2058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1000" b="0" i="0" strike="noStrike">
              <a:solidFill>
                <a:srgbClr val="00FF00"/>
              </a:solidFill>
              <a:latin typeface="Arial"/>
              <a:cs typeface="Arial"/>
            </a:rPr>
            <a:t>Liefermenge (to)</a:t>
          </a:r>
        </a:p>
      </cdr:txBody>
    </cdr:sp>
  </cdr:relSizeAnchor>
  <cdr:relSizeAnchor xmlns:cdr="http://schemas.openxmlformats.org/drawingml/2006/chartDrawing">
    <cdr:from>
      <cdr:x>0.73367</cdr:x>
      <cdr:y>0.4967</cdr:y>
    </cdr:from>
    <cdr:to>
      <cdr:x>0.86992</cdr:x>
      <cdr:y>0.53445</cdr:y>
    </cdr:to>
    <cdr:sp macro="" textlink="">
      <cdr:nvSpPr>
        <cdr:cNvPr id="205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75109" y="2793202"/>
          <a:ext cx="1239640" cy="2122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1000" b="0" i="0" strike="noStrike">
              <a:solidFill>
                <a:srgbClr val="FF0000"/>
              </a:solidFill>
              <a:latin typeface="Arial"/>
              <a:cs typeface="Arial"/>
            </a:rPr>
            <a:t>Streuobstwiesen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7430E-A8BB-8147-BAF6-6A0435C30E5E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5CCA7-8AAA-BB48-ACBA-5B53B61606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AA0D7A9-8AD5-4345-A11A-DEA42C665A5A}" type="slidenum">
              <a:rPr lang="en-GB" sz="1200"/>
              <a:pPr algn="r"/>
              <a:t>7</a:t>
            </a:fld>
            <a:endParaRPr lang="en-GB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Calibri" pitchFamily="-11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Calibri" pitchFamily="-112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Calibri" pitchFamily="-112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AA0D7A9-8AD5-4345-A11A-DEA42C665A5A}" type="slidenum">
              <a:rPr lang="en-GB" sz="1200"/>
              <a:pPr algn="r"/>
              <a:t>24</a:t>
            </a:fld>
            <a:endParaRPr lang="en-GB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AA0D7A9-8AD5-4345-A11A-DEA42C665A5A}" type="slidenum">
              <a:rPr lang="en-GB" sz="1200">
                <a:solidFill>
                  <a:prstClr val="black"/>
                </a:solidFill>
              </a:rPr>
              <a:pPr algn="r"/>
              <a:t>25</a:t>
            </a:fld>
            <a:endParaRPr lang="en-GB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Calibri" pitchFamily="-11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Calibri" pitchFamily="-11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Calibri" pitchFamily="-11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Calibri" pitchFamily="-11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4B740-9E59-D449-BCED-F5385124BACF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D7BB-7E2D-294C-965A-AA35FE41D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4B740-9E59-D449-BCED-F5385124BACF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D7BB-7E2D-294C-965A-AA35FE41D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4B740-9E59-D449-BCED-F5385124BACF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D7BB-7E2D-294C-965A-AA35FE41D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07AAE9-A0C6-4962-BE5C-9CB9373302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550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815954-3E03-4C7A-B1BC-5F59154CAF3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03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49EBD0-4A57-442C-AC6A-E883D03FCCA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2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FE84E7-CF8B-42DE-A658-DCC97DD0D7A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77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8DC73-61BA-4960-B47C-B2495D74581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02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066B83-FA82-44BD-ACD9-49D20848366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12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12F49-6B3B-48C0-9336-2DE06A90A8F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16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715C49-0647-433E-9E29-CFA5C73E757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3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4B740-9E59-D449-BCED-F5385124BACF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D7BB-7E2D-294C-965A-AA35FE41D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1725D-7C14-49F6-A262-9463B1A3B10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76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6B40C7-C944-4869-A525-D474EB0F0C2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82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69129-B2F2-420E-9B5B-CBB76CED0D9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19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45C86-DEE3-47B3-AF74-067C2E91900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62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1B4FC-5891-4749-BFEB-473D7FA0C1F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0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4B740-9E59-D449-BCED-F5385124BACF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D7BB-7E2D-294C-965A-AA35FE41D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4B740-9E59-D449-BCED-F5385124BACF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D7BB-7E2D-294C-965A-AA35FE41D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4B740-9E59-D449-BCED-F5385124BACF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D7BB-7E2D-294C-965A-AA35FE41D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4B740-9E59-D449-BCED-F5385124BACF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D7BB-7E2D-294C-965A-AA35FE41D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4B740-9E59-D449-BCED-F5385124BACF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D7BB-7E2D-294C-965A-AA35FE41D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4B740-9E59-D449-BCED-F5385124BACF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D7BB-7E2D-294C-965A-AA35FE41D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4B740-9E59-D449-BCED-F5385124BACF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D7BB-7E2D-294C-965A-AA35FE41D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4B740-9E59-D449-BCED-F5385124BACF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CD7BB-7E2D-294C-965A-AA35FE41D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EFC9D26-C82F-4F12-BC07-3A6A7366124F}" type="slidenum">
              <a:rPr lang="en-GB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0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dkeech@glos.ac.uk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2592288"/>
          </a:xfrm>
        </p:spPr>
        <p:txBody>
          <a:bodyPr>
            <a:normAutofit fontScale="77500" lnSpcReduction="20000"/>
          </a:bodyPr>
          <a:lstStyle/>
          <a:p>
            <a:r>
              <a:rPr lang="en-GB" sz="2800" b="1" dirty="0" smtClean="0">
                <a:solidFill>
                  <a:schemeClr val="tx1"/>
                </a:solidFill>
              </a:rPr>
              <a:t>Alternative and local food – concepts and practice</a:t>
            </a:r>
          </a:p>
          <a:p>
            <a:r>
              <a:rPr lang="en-GB" sz="2800" b="1" dirty="0" smtClean="0">
                <a:solidFill>
                  <a:schemeClr val="tx1"/>
                </a:solidFill>
              </a:rPr>
              <a:t>Session 5 – Environmental social enterprises</a:t>
            </a:r>
          </a:p>
          <a:p>
            <a:r>
              <a:rPr lang="en-GB" sz="2800" b="1" dirty="0" smtClean="0">
                <a:solidFill>
                  <a:schemeClr val="tx1"/>
                </a:solidFill>
              </a:rPr>
              <a:t>Brno, 3</a:t>
            </a:r>
            <a:r>
              <a:rPr lang="en-GB" sz="2800" b="1" baseline="30000" dirty="0" smtClean="0">
                <a:solidFill>
                  <a:schemeClr val="tx1"/>
                </a:solidFill>
              </a:rPr>
              <a:t>rd</a:t>
            </a:r>
            <a:r>
              <a:rPr lang="en-GB" sz="2800" b="1" dirty="0" smtClean="0">
                <a:solidFill>
                  <a:schemeClr val="tx1"/>
                </a:solidFill>
              </a:rPr>
              <a:t> Oct 2013</a:t>
            </a:r>
            <a:endParaRPr lang="en-US" sz="2800" b="1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Dan Keech, CCRI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University of Gloucestershire</a:t>
            </a:r>
          </a:p>
          <a:p>
            <a:r>
              <a:rPr lang="en-US" sz="2800" dirty="0" smtClean="0">
                <a:solidFill>
                  <a:schemeClr val="tx1"/>
                </a:solidFill>
                <a:hlinkClick r:id="rId2"/>
              </a:rPr>
              <a:t>dkeech@glos.ac.uk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2286000"/>
            <a:ext cx="64008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Beckert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boskop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biodiversity: facing the conceptual leap between social and environmental order in rural markets</a:t>
            </a:r>
          </a:p>
        </p:txBody>
      </p:sp>
      <p:pic>
        <p:nvPicPr>
          <p:cNvPr id="5" name="Picture 4" descr="profile_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49250"/>
            <a:ext cx="1633487" cy="1936750"/>
          </a:xfrm>
          <a:prstGeom prst="rect">
            <a:avLst/>
          </a:prstGeom>
        </p:spPr>
      </p:pic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400" y="533400"/>
            <a:ext cx="1727200" cy="1587500"/>
          </a:xfrm>
          <a:prstGeom prst="rect">
            <a:avLst/>
          </a:prstGeom>
        </p:spPr>
      </p:pic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1" y="349250"/>
            <a:ext cx="2743200" cy="1936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Calibri" pitchFamily="34" charset="0"/>
                <a:cs typeface="Calibri" pitchFamily="34" charset="0"/>
              </a:rPr>
              <a:t>Facing the leap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GB" sz="2600" dirty="0" smtClean="0">
                <a:latin typeface="Calibri" pitchFamily="34" charset="0"/>
                <a:cs typeface="Calibri" pitchFamily="34" charset="0"/>
              </a:rPr>
              <a:t>If analyses of market relationships (based on efforts to balance co-ordination problems) provide insights into opportunities for social outcomes…</a:t>
            </a:r>
          </a:p>
          <a:p>
            <a:pPr eaLnBrk="1" hangingPunct="1"/>
            <a:endParaRPr lang="en-GB" sz="1000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GB" sz="2600" dirty="0" smtClean="0">
                <a:latin typeface="Calibri" pitchFamily="34" charset="0"/>
                <a:cs typeface="Calibri" pitchFamily="34" charset="0"/>
              </a:rPr>
              <a:t>…might the same techniques prove useful in working out how market interventions could lead to new relationships…</a:t>
            </a:r>
          </a:p>
          <a:p>
            <a:pPr eaLnBrk="1" hangingPunct="1"/>
            <a:endParaRPr lang="en-GB" sz="1000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GB" sz="2600" dirty="0" smtClean="0">
                <a:latin typeface="Calibri" pitchFamily="34" charset="0"/>
                <a:cs typeface="Calibri" pitchFamily="34" charset="0"/>
              </a:rPr>
              <a:t>…which result in a different environmental ‘order’ – the revival of struggling economic landscapes?</a:t>
            </a:r>
          </a:p>
        </p:txBody>
      </p:sp>
    </p:spTree>
    <p:extLst>
      <p:ext uri="{BB962C8B-B14F-4D97-AF65-F5344CB8AC3E}">
        <p14:creationId xmlns:p14="http://schemas.microsoft.com/office/powerpoint/2010/main" val="406390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</a:rPr>
              <a:t>Summary part 1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GB" sz="2600" dirty="0" err="1" smtClean="0">
                <a:latin typeface="Calibri" pitchFamily="34" charset="0"/>
                <a:cs typeface="Calibri" pitchFamily="34" charset="0"/>
              </a:rPr>
              <a:t>Beckert</a:t>
            </a:r>
            <a:r>
              <a:rPr lang="en-GB" sz="2600" dirty="0" smtClean="0">
                <a:latin typeface="Calibri" pitchFamily="34" charset="0"/>
                <a:cs typeface="Calibri" pitchFamily="34" charset="0"/>
              </a:rPr>
              <a:t> offers new ways to look at AFNs, rural social enterprises and the third sector. These have rich but sometimes highly normative literatures (</a:t>
            </a:r>
            <a:r>
              <a:rPr lang="en-GB" sz="2600" dirty="0" err="1" smtClean="0">
                <a:latin typeface="Calibri" pitchFamily="34" charset="0"/>
                <a:cs typeface="Calibri" pitchFamily="34" charset="0"/>
              </a:rPr>
              <a:t>esp</a:t>
            </a:r>
            <a:r>
              <a:rPr lang="en-GB" sz="2600" dirty="0" smtClean="0">
                <a:latin typeface="Calibri" pitchFamily="34" charset="0"/>
                <a:cs typeface="Calibri" pitchFamily="34" charset="0"/>
              </a:rPr>
              <a:t> SE – more shortly).</a:t>
            </a:r>
          </a:p>
          <a:p>
            <a:pPr eaLnBrk="1" hangingPunct="1">
              <a:buFontTx/>
              <a:buNone/>
            </a:pPr>
            <a:endParaRPr lang="en-GB" sz="1000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GB" sz="2600" dirty="0" smtClean="0">
                <a:latin typeface="Calibri" pitchFamily="34" charset="0"/>
                <a:cs typeface="Calibri" pitchFamily="34" charset="0"/>
              </a:rPr>
              <a:t>There are parallels between inherent market tensions and social enterprise operation (economic and social objectives).</a:t>
            </a:r>
          </a:p>
          <a:p>
            <a:pPr eaLnBrk="1" hangingPunct="1">
              <a:buFontTx/>
              <a:buNone/>
            </a:pPr>
            <a:endParaRPr lang="en-GB" sz="1000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GB" sz="2600" dirty="0" smtClean="0">
                <a:latin typeface="Calibri" pitchFamily="34" charset="0"/>
                <a:cs typeface="Calibri" pitchFamily="34" charset="0"/>
              </a:rPr>
              <a:t>Although I am proposing a conceptual adaptation, we can perhaps see that </a:t>
            </a:r>
            <a:r>
              <a:rPr lang="en-GB" sz="2600" dirty="0" err="1" smtClean="0">
                <a:latin typeface="Calibri" pitchFamily="34" charset="0"/>
                <a:cs typeface="Calibri" pitchFamily="34" charset="0"/>
              </a:rPr>
              <a:t>Beckert’s</a:t>
            </a:r>
            <a:r>
              <a:rPr lang="en-GB" sz="2600" dirty="0" smtClean="0">
                <a:latin typeface="Calibri" pitchFamily="34" charset="0"/>
                <a:cs typeface="Calibri" pitchFamily="34" charset="0"/>
              </a:rPr>
              <a:t> analysis techniques  could help in devising practical interventions.</a:t>
            </a:r>
          </a:p>
          <a:p>
            <a:pPr eaLnBrk="1" hangingPunct="1">
              <a:buFontTx/>
              <a:buNone/>
            </a:pPr>
            <a:endParaRPr lang="en-GB" sz="2400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GB" sz="12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0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Part 2: SE, </a:t>
            </a:r>
            <a:r>
              <a:rPr lang="en-US" b="1" dirty="0" err="1" smtClean="0"/>
              <a:t>Beckert</a:t>
            </a:r>
            <a:r>
              <a:rPr lang="en-US" b="1" dirty="0" smtClean="0"/>
              <a:t> and orchards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SE is different from other types of business because SEs consciously juggle multiple goals (Keech, forthcoming).</a:t>
            </a:r>
          </a:p>
          <a:p>
            <a:endParaRPr lang="en-US" sz="1000" dirty="0" smtClean="0"/>
          </a:p>
          <a:p>
            <a:r>
              <a:rPr lang="en-US" sz="2600" dirty="0" smtClean="0"/>
              <a:t>For environmental </a:t>
            </a:r>
            <a:r>
              <a:rPr lang="en-US" sz="2600" dirty="0" err="1" smtClean="0"/>
              <a:t>SEs</a:t>
            </a:r>
            <a:r>
              <a:rPr lang="en-US" sz="2600" dirty="0" smtClean="0"/>
              <a:t> that list of things to juggle is even more complicated.</a:t>
            </a:r>
          </a:p>
          <a:p>
            <a:endParaRPr lang="en-US" sz="1000" dirty="0" smtClean="0"/>
          </a:p>
          <a:p>
            <a:r>
              <a:rPr lang="en-US" sz="2600" dirty="0" smtClean="0"/>
              <a:t>SE model and governance structures affect the juggling. I will now introduce 3 German SEs and look at two through the lens of field analysis.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Orchard social enterprises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Reciprocal model – co-operative run by producers</a:t>
            </a:r>
          </a:p>
          <a:p>
            <a:endParaRPr lang="en-US" sz="1000" dirty="0" smtClean="0"/>
          </a:p>
          <a:p>
            <a:r>
              <a:rPr lang="en-US" sz="2600" dirty="0" smtClean="0"/>
              <a:t>Networked market – registered association where SE facilitates changes within existing market structures</a:t>
            </a:r>
          </a:p>
          <a:p>
            <a:endParaRPr lang="en-US" sz="1000" dirty="0" smtClean="0"/>
          </a:p>
          <a:p>
            <a:r>
              <a:rPr lang="en-US" sz="2600" dirty="0" smtClean="0"/>
              <a:t>Market building model – limited and unlimited companies; SE as competitor.</a:t>
            </a:r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>
                <a:latin typeface="Calibri" pitchFamily="34" charset="0"/>
                <a:cs typeface="Calibri" pitchFamily="34" charset="0"/>
              </a:rPr>
              <a:t>Bavarian </a:t>
            </a:r>
            <a:r>
              <a:rPr lang="en-GB" b="1" dirty="0" err="1">
                <a:latin typeface="Calibri" pitchFamily="34" charset="0"/>
                <a:cs typeface="Calibri" pitchFamily="34" charset="0"/>
              </a:rPr>
              <a:t>Streuobstwiese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27213" y="1981200"/>
            <a:ext cx="5487987" cy="4114800"/>
          </a:xfrm>
          <a:noFill/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4932363" y="6237288"/>
            <a:ext cx="3960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>
                <a:latin typeface="Arial" pitchFamily="-112" charset="0"/>
              </a:rPr>
              <a:t>Picture: Buechele/Dagenbeck</a:t>
            </a:r>
            <a:endParaRPr lang="en-US" sz="1800">
              <a:latin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>
                <a:latin typeface="Calibri" pitchFamily="34" charset="0"/>
                <a:cs typeface="Calibri" pitchFamily="34" charset="0"/>
              </a:rPr>
              <a:t>What’s the problem?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Calibri" pitchFamily="34" charset="0"/>
                <a:cs typeface="Calibri" pitchFamily="34" charset="0"/>
              </a:rPr>
              <a:t>These orchards may cost more to husband than they earn.</a:t>
            </a:r>
          </a:p>
          <a:p>
            <a:pPr eaLnBrk="1" hangingPunct="1">
              <a:lnSpc>
                <a:spcPct val="90000"/>
              </a:lnSpc>
            </a:pPr>
            <a:endParaRPr lang="en-GB" sz="8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Calibri" pitchFamily="34" charset="0"/>
                <a:cs typeface="Calibri" pitchFamily="34" charset="0"/>
              </a:rPr>
              <a:t>Payment to farmer may be delayed until juice sells (cash-flow).</a:t>
            </a:r>
          </a:p>
          <a:p>
            <a:pPr eaLnBrk="1" hangingPunct="1">
              <a:lnSpc>
                <a:spcPct val="90000"/>
              </a:lnSpc>
            </a:pPr>
            <a:endParaRPr lang="en-GB" sz="8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Calibri" pitchFamily="34" charset="0"/>
                <a:cs typeface="Calibri" pitchFamily="34" charset="0"/>
              </a:rPr>
              <a:t>Result: little incentive to manage orchards, which are neglected or grubbed out – </a:t>
            </a:r>
            <a:r>
              <a:rPr lang="en-GB" sz="2800" dirty="0" err="1">
                <a:latin typeface="Calibri" pitchFamily="34" charset="0"/>
                <a:cs typeface="Calibri" pitchFamily="34" charset="0"/>
              </a:rPr>
              <a:t>ie</a:t>
            </a:r>
            <a:r>
              <a:rPr lang="en-GB" sz="2800" dirty="0">
                <a:latin typeface="Calibri" pitchFamily="34" charset="0"/>
                <a:cs typeface="Calibri" pitchFamily="34" charset="0"/>
              </a:rPr>
              <a:t>. rich habitat is lost, biodiversity suffers. Economic and environmental logic clashes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GB" sz="1000" dirty="0" smtClean="0"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en-GB" sz="2800" i="1" dirty="0" smtClean="0">
                <a:latin typeface="Calibri" pitchFamily="34" charset="0"/>
                <a:cs typeface="Calibri" pitchFamily="34" charset="0"/>
              </a:rPr>
              <a:t>Solution: German SEs qualify juice, promote husbandry and redistribute money in the chain – ‘</a:t>
            </a:r>
            <a:r>
              <a:rPr lang="en-GB" sz="2800" i="1" dirty="0" err="1" smtClean="0">
                <a:latin typeface="Calibri" pitchFamily="34" charset="0"/>
                <a:cs typeface="Calibri" pitchFamily="34" charset="0"/>
              </a:rPr>
              <a:t>Aufpreis</a:t>
            </a:r>
            <a:r>
              <a:rPr lang="en-GB" sz="2800" i="1" dirty="0" smtClean="0">
                <a:latin typeface="Calibri" pitchFamily="34" charset="0"/>
                <a:cs typeface="Calibri" pitchFamily="34" charset="0"/>
              </a:rPr>
              <a:t>’</a:t>
            </a:r>
            <a:endParaRPr lang="en-US" sz="2800" i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latin typeface="Arial" charset="0"/>
              </a:rPr>
              <a:t>Child labour?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400" smtClean="0">
                <a:latin typeface="Arial" charset="0"/>
              </a:rPr>
              <a:t>Special needs primary school buy/sell juice. Parents &amp; corner shop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1000" smtClean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smtClean="0">
                <a:latin typeface="Arial" charset="0"/>
              </a:rPr>
              <a:t>Helps with maths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1000" smtClean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smtClean="0">
                <a:latin typeface="Arial" charset="0"/>
              </a:rPr>
              <a:t>Profits: school trips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1000" smtClean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smtClean="0">
                <a:latin typeface="Arial" charset="0"/>
              </a:rPr>
              <a:t>Lots of other class work and field work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GB" sz="1600" smtClean="0">
                <a:latin typeface="Arial" charset="0"/>
              </a:rPr>
              <a:t>Pic: AV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 </a:t>
            </a:r>
            <a:endParaRPr lang="en-US" sz="2400" smtClean="0"/>
          </a:p>
        </p:txBody>
      </p:sp>
      <p:pic>
        <p:nvPicPr>
          <p:cNvPr id="72709" name="Picture 11" descr="D:\Fotos\Alex\Streuobst\Schlaraffenburger\Kiga 2006\DSCN9039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09850"/>
            <a:ext cx="3810000" cy="28575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86663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latin typeface="Arial" charset="0"/>
              </a:rPr>
              <a:t>Farmers deliver to press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400" smtClean="0">
                <a:latin typeface="Arial" charset="0"/>
              </a:rPr>
              <a:t>Deliveries by member farmers organised to  keep fruit separate. This qualifies it.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400" smtClean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smtClean="0">
                <a:latin typeface="Arial" charset="0"/>
              </a:rPr>
              <a:t>Marketing remains with commercial players – press, wholesale, retail, catering trades.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400" smtClean="0">
              <a:latin typeface="Arial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en-GB" sz="2400" smtClean="0"/>
              <a:t> </a:t>
            </a:r>
            <a:r>
              <a:rPr lang="en-GB" sz="1600" smtClean="0">
                <a:latin typeface="Arial" charset="0"/>
              </a:rPr>
              <a:t>Pic: AV</a:t>
            </a:r>
          </a:p>
        </p:txBody>
      </p:sp>
      <p:pic>
        <p:nvPicPr>
          <p:cNvPr id="69640" name="Picture 2" descr="\\Alex\alex (daten)\Fotos\Alex\Streuobst\Ernte\DSCN180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09850"/>
            <a:ext cx="3810000" cy="28575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23789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  <a:cs typeface="Calibri" pitchFamily="34" charset="0"/>
              </a:rPr>
              <a:t>Disorder in the juice market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dirty="0"/>
              <a:t> </a:t>
            </a:r>
            <a:endParaRPr lang="en-US" dirty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59113" y="2636838"/>
            <a:ext cx="1800225" cy="1152525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solidFill>
                <a:schemeClr val="accent2"/>
              </a:solidFill>
              <a:latin typeface="Arial" pitchFamily="-112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276600" y="2781300"/>
            <a:ext cx="143986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Arial" pitchFamily="-112" charset="0"/>
              </a:rPr>
              <a:t>Commerc’l</a:t>
            </a:r>
          </a:p>
          <a:p>
            <a:pPr>
              <a:spcBef>
                <a:spcPct val="50000"/>
              </a:spcBef>
            </a:pPr>
            <a:r>
              <a:rPr lang="en-GB" sz="1800">
                <a:latin typeface="Arial" pitchFamily="-112" charset="0"/>
              </a:rPr>
              <a:t>press</a:t>
            </a:r>
            <a:endParaRPr lang="en-US" sz="1800">
              <a:latin typeface="Arial" pitchFamily="-112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39750" y="2708275"/>
            <a:ext cx="1368425" cy="9350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latin typeface="Arial" pitchFamily="-112" charset="0"/>
              </a:rPr>
              <a:t>Farmers</a:t>
            </a:r>
            <a:endParaRPr lang="en-US" sz="1800" dirty="0">
              <a:latin typeface="Arial" pitchFamily="-112" charset="0"/>
            </a:endParaRPr>
          </a:p>
          <a:p>
            <a:endParaRPr lang="en-US" sz="1800" dirty="0">
              <a:solidFill>
                <a:schemeClr val="hlink"/>
              </a:solidFill>
              <a:latin typeface="Arial" pitchFamily="-112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7019925" y="2708275"/>
            <a:ext cx="1657350" cy="108108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800">
                <a:latin typeface="Arial" pitchFamily="-112" charset="0"/>
              </a:rPr>
              <a:t>Wholesale</a:t>
            </a:r>
          </a:p>
          <a:p>
            <a:r>
              <a:rPr lang="en-GB" sz="1800">
                <a:latin typeface="Arial" pitchFamily="-112" charset="0"/>
              </a:rPr>
              <a:t>Retail</a:t>
            </a:r>
            <a:endParaRPr lang="en-US" sz="1800">
              <a:latin typeface="Arial" pitchFamily="-112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292725" y="3716338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200">
                <a:latin typeface="Arial" pitchFamily="-112" charset="0"/>
              </a:rPr>
              <a:t>logistics</a:t>
            </a:r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2051050" y="2852738"/>
            <a:ext cx="936625" cy="215900"/>
          </a:xfrm>
          <a:prstGeom prst="rightArrow">
            <a:avLst>
              <a:gd name="adj1" fmla="val 50000"/>
              <a:gd name="adj2" fmla="val 108456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latin typeface="Arial" pitchFamily="-112" charset="0"/>
            </a:endParaRPr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2051050" y="3284538"/>
            <a:ext cx="792163" cy="215900"/>
          </a:xfrm>
          <a:prstGeom prst="leftArrow">
            <a:avLst>
              <a:gd name="adj1" fmla="val 50000"/>
              <a:gd name="adj2" fmla="val 91728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051050" y="2565400"/>
            <a:ext cx="1081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Arial" pitchFamily="-112" charset="0"/>
              </a:rPr>
              <a:t>apples</a:t>
            </a:r>
            <a:endParaRPr lang="en-US" sz="1200">
              <a:latin typeface="Arial" pitchFamily="-112" charset="0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268538" y="3500438"/>
            <a:ext cx="935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Arial" pitchFamily="-112" charset="0"/>
              </a:rPr>
              <a:t>££</a:t>
            </a:r>
            <a:endParaRPr lang="en-US" sz="1800">
              <a:latin typeface="Arial" pitchFamily="-112" charset="0"/>
            </a:endParaRPr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5219700" y="3213100"/>
            <a:ext cx="1657350" cy="576263"/>
          </a:xfrm>
          <a:prstGeom prst="rightArrow">
            <a:avLst>
              <a:gd name="adj1" fmla="val 50000"/>
              <a:gd name="adj2" fmla="val 71901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>
                <a:latin typeface="Arial" pitchFamily="-112" charset="0"/>
              </a:rPr>
              <a:t>Juice products</a:t>
            </a:r>
            <a:endParaRPr lang="en-US" sz="1200">
              <a:latin typeface="Arial" pitchFamily="-112" charset="0"/>
            </a:endParaRPr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5003800" y="2708275"/>
            <a:ext cx="1727200" cy="504825"/>
          </a:xfrm>
          <a:prstGeom prst="leftArrow">
            <a:avLst>
              <a:gd name="adj1" fmla="val 50000"/>
              <a:gd name="adj2" fmla="val 85535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dirty="0">
                <a:latin typeface="Arial" pitchFamily="-112" charset="0"/>
              </a:rPr>
              <a:t>Sales income</a:t>
            </a:r>
            <a:endParaRPr lang="en-US" sz="1200" dirty="0">
              <a:latin typeface="Arial" pitchFamily="-112" charset="0"/>
            </a:endParaRPr>
          </a:p>
        </p:txBody>
      </p:sp>
      <p:sp>
        <p:nvSpPr>
          <p:cNvPr id="19471" name="Text Box 16"/>
          <p:cNvSpPr txBox="1">
            <a:spLocks noChangeArrowheads="1"/>
          </p:cNvSpPr>
          <p:nvPr/>
        </p:nvSpPr>
        <p:spPr bwMode="auto">
          <a:xfrm>
            <a:off x="2700338" y="4581525"/>
            <a:ext cx="2879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pitchFamily="-112" charset="0"/>
              </a:rPr>
              <a:t>Problem: inadequate</a:t>
            </a:r>
            <a:endParaRPr lang="en-US">
              <a:latin typeface="Arial" pitchFamily="-112" charset="0"/>
            </a:endParaRPr>
          </a:p>
        </p:txBody>
      </p:sp>
      <p:sp>
        <p:nvSpPr>
          <p:cNvPr id="19472" name="Line 17"/>
          <p:cNvSpPr>
            <a:spLocks noChangeShapeType="1"/>
          </p:cNvSpPr>
          <p:nvPr/>
        </p:nvSpPr>
        <p:spPr bwMode="auto">
          <a:xfrm flipH="1" flipV="1">
            <a:off x="2843213" y="3860800"/>
            <a:ext cx="649287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latin typeface="+mn-lt"/>
              </a:rPr>
              <a:t>Networked market</a:t>
            </a:r>
            <a:endParaRPr lang="en-US" b="1" dirty="0">
              <a:latin typeface="+mn-lt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/>
              <a:t> </a:t>
            </a:r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492500" y="2636838"/>
            <a:ext cx="1439863" cy="1152525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solidFill>
                <a:schemeClr val="accent2"/>
              </a:solidFill>
              <a:latin typeface="Arial" pitchFamily="-112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635375" y="299720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Arial" pitchFamily="-112" charset="0"/>
              </a:rPr>
              <a:t>Press</a:t>
            </a:r>
            <a:endParaRPr lang="en-US" sz="1800">
              <a:latin typeface="Arial" pitchFamily="-112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39750" y="2708275"/>
            <a:ext cx="1368425" cy="10080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latin typeface="Arial" pitchFamily="-112" charset="0"/>
              </a:rPr>
              <a:t>Farmers</a:t>
            </a:r>
            <a:endParaRPr lang="en-US" sz="1800" dirty="0">
              <a:latin typeface="Arial" pitchFamily="-112" charset="0"/>
            </a:endParaRPr>
          </a:p>
          <a:p>
            <a:endParaRPr lang="en-US" sz="1800" dirty="0">
              <a:solidFill>
                <a:schemeClr val="hlink"/>
              </a:solidFill>
              <a:latin typeface="Arial" pitchFamily="-112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7019925" y="2708275"/>
            <a:ext cx="1657350" cy="108108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latin typeface="Arial" pitchFamily="-112" charset="0"/>
              </a:rPr>
              <a:t>Juice</a:t>
            </a:r>
          </a:p>
          <a:p>
            <a:pPr>
              <a:spcBef>
                <a:spcPct val="50000"/>
              </a:spcBef>
            </a:pPr>
            <a:r>
              <a:rPr lang="en-GB" sz="1800" dirty="0">
                <a:latin typeface="Arial" pitchFamily="-112" charset="0"/>
              </a:rPr>
              <a:t>products</a:t>
            </a:r>
            <a:endParaRPr lang="en-US" sz="1800" dirty="0">
              <a:latin typeface="Arial" pitchFamily="-112" charset="0"/>
            </a:endParaRPr>
          </a:p>
          <a:p>
            <a:endParaRPr lang="en-US" sz="1800" dirty="0">
              <a:latin typeface="Arial" pitchFamily="-112" charset="0"/>
            </a:endParaRPr>
          </a:p>
        </p:txBody>
      </p:sp>
      <p:sp>
        <p:nvSpPr>
          <p:cNvPr id="20488" name="AutoShape 9"/>
          <p:cNvSpPr>
            <a:spLocks noChangeArrowheads="1"/>
          </p:cNvSpPr>
          <p:nvPr/>
        </p:nvSpPr>
        <p:spPr bwMode="auto">
          <a:xfrm>
            <a:off x="2051050" y="2852738"/>
            <a:ext cx="1296988" cy="215900"/>
          </a:xfrm>
          <a:prstGeom prst="rightArrow">
            <a:avLst>
              <a:gd name="adj1" fmla="val 50000"/>
              <a:gd name="adj2" fmla="val 150184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solidFill>
                <a:schemeClr val="accent1"/>
              </a:solidFill>
              <a:latin typeface="Arial" pitchFamily="-112" charset="0"/>
            </a:endParaRPr>
          </a:p>
        </p:txBody>
      </p:sp>
      <p:sp>
        <p:nvSpPr>
          <p:cNvPr id="20489" name="AutoShape 10"/>
          <p:cNvSpPr>
            <a:spLocks noChangeArrowheads="1"/>
          </p:cNvSpPr>
          <p:nvPr/>
        </p:nvSpPr>
        <p:spPr bwMode="auto">
          <a:xfrm>
            <a:off x="2051050" y="3284538"/>
            <a:ext cx="1296988" cy="215900"/>
          </a:xfrm>
          <a:prstGeom prst="leftArrow">
            <a:avLst>
              <a:gd name="adj1" fmla="val 50000"/>
              <a:gd name="adj2" fmla="val 150184"/>
            </a:avLst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2051050" y="2565400"/>
            <a:ext cx="1081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Arial" pitchFamily="-112" charset="0"/>
              </a:rPr>
              <a:t>apples</a:t>
            </a:r>
            <a:endParaRPr lang="en-US" sz="1200">
              <a:latin typeface="Arial" pitchFamily="-112" charset="0"/>
            </a:endParaRPr>
          </a:p>
        </p:txBody>
      </p:sp>
      <p:sp>
        <p:nvSpPr>
          <p:cNvPr id="20491" name="Text Box 12"/>
          <p:cNvSpPr txBox="1">
            <a:spLocks noChangeArrowheads="1"/>
          </p:cNvSpPr>
          <p:nvPr/>
        </p:nvSpPr>
        <p:spPr bwMode="auto">
          <a:xfrm>
            <a:off x="2051050" y="3500438"/>
            <a:ext cx="1152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latin typeface="Arial" pitchFamily="-112" charset="0"/>
              </a:rPr>
              <a:t>more ££</a:t>
            </a:r>
            <a:endParaRPr lang="en-US" sz="1800" dirty="0">
              <a:latin typeface="Arial" pitchFamily="-112" charset="0"/>
            </a:endParaRPr>
          </a:p>
        </p:txBody>
      </p:sp>
      <p:sp>
        <p:nvSpPr>
          <p:cNvPr id="20492" name="AutoShape 13"/>
          <p:cNvSpPr>
            <a:spLocks noChangeArrowheads="1"/>
          </p:cNvSpPr>
          <p:nvPr/>
        </p:nvSpPr>
        <p:spPr bwMode="auto">
          <a:xfrm>
            <a:off x="5076825" y="3141663"/>
            <a:ext cx="1728788" cy="936625"/>
          </a:xfrm>
          <a:prstGeom prst="rightArrow">
            <a:avLst>
              <a:gd name="adj1" fmla="val 50000"/>
              <a:gd name="adj2" fmla="val 46144"/>
            </a:avLst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>
                <a:latin typeface="Arial" pitchFamily="-112" charset="0"/>
              </a:rPr>
              <a:t>Logistics, w’sale, retail</a:t>
            </a:r>
            <a:endParaRPr lang="en-US" sz="1200">
              <a:latin typeface="Arial" pitchFamily="-112" charset="0"/>
            </a:endParaRPr>
          </a:p>
        </p:txBody>
      </p:sp>
      <p:sp>
        <p:nvSpPr>
          <p:cNvPr id="20493" name="Rectangle 15"/>
          <p:cNvSpPr>
            <a:spLocks noChangeArrowheads="1"/>
          </p:cNvSpPr>
          <p:nvPr/>
        </p:nvSpPr>
        <p:spPr bwMode="auto">
          <a:xfrm>
            <a:off x="1763713" y="4581525"/>
            <a:ext cx="1800225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800">
                <a:latin typeface="Arial" pitchFamily="-112" charset="0"/>
              </a:rPr>
              <a:t>3</a:t>
            </a:r>
            <a:r>
              <a:rPr lang="en-GB" sz="1800" baseline="30000">
                <a:latin typeface="Arial" pitchFamily="-112" charset="0"/>
              </a:rPr>
              <a:t>rd</a:t>
            </a:r>
            <a:r>
              <a:rPr lang="en-GB" sz="1800">
                <a:latin typeface="Arial" pitchFamily="-112" charset="0"/>
              </a:rPr>
              <a:t> sector group</a:t>
            </a:r>
          </a:p>
          <a:p>
            <a:r>
              <a:rPr lang="en-GB" sz="1800">
                <a:latin typeface="Arial" pitchFamily="-112" charset="0"/>
              </a:rPr>
              <a:t>sets up</a:t>
            </a:r>
          </a:p>
          <a:p>
            <a:r>
              <a:rPr lang="en-GB" sz="1800">
                <a:latin typeface="Arial" pitchFamily="-112" charset="0"/>
              </a:rPr>
              <a:t>separate SE</a:t>
            </a:r>
          </a:p>
          <a:p>
            <a:endParaRPr lang="en-US" sz="1800">
              <a:latin typeface="Arial" pitchFamily="-112" charset="0"/>
            </a:endParaRPr>
          </a:p>
        </p:txBody>
      </p:sp>
      <p:sp>
        <p:nvSpPr>
          <p:cNvPr id="20494" name="AutoShape 18"/>
          <p:cNvSpPr>
            <a:spLocks noChangeArrowheads="1"/>
          </p:cNvSpPr>
          <p:nvPr/>
        </p:nvSpPr>
        <p:spPr bwMode="auto">
          <a:xfrm>
            <a:off x="1116013" y="3860800"/>
            <a:ext cx="576262" cy="792163"/>
          </a:xfrm>
          <a:prstGeom prst="upArrow">
            <a:avLst>
              <a:gd name="adj1" fmla="val 50000"/>
              <a:gd name="adj2" fmla="val 343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5" name="AutoShape 19"/>
          <p:cNvSpPr>
            <a:spLocks noChangeArrowheads="1"/>
          </p:cNvSpPr>
          <p:nvPr/>
        </p:nvSpPr>
        <p:spPr bwMode="auto">
          <a:xfrm>
            <a:off x="3563938" y="3860800"/>
            <a:ext cx="576262" cy="792163"/>
          </a:xfrm>
          <a:prstGeom prst="upArrow">
            <a:avLst>
              <a:gd name="adj1" fmla="val 50000"/>
              <a:gd name="adj2" fmla="val 343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Text Box 20"/>
          <p:cNvSpPr txBox="1">
            <a:spLocks noChangeArrowheads="1"/>
          </p:cNvSpPr>
          <p:nvPr/>
        </p:nvSpPr>
        <p:spPr bwMode="auto">
          <a:xfrm>
            <a:off x="971550" y="4221163"/>
            <a:ext cx="86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Arial" pitchFamily="-112" charset="0"/>
              </a:rPr>
              <a:t>contract</a:t>
            </a:r>
            <a:endParaRPr lang="en-US" sz="1200">
              <a:latin typeface="Arial" pitchFamily="-112" charset="0"/>
            </a:endParaRPr>
          </a:p>
        </p:txBody>
      </p:sp>
      <p:sp>
        <p:nvSpPr>
          <p:cNvPr id="20497" name="Text Box 21"/>
          <p:cNvSpPr txBox="1">
            <a:spLocks noChangeArrowheads="1"/>
          </p:cNvSpPr>
          <p:nvPr/>
        </p:nvSpPr>
        <p:spPr bwMode="auto">
          <a:xfrm>
            <a:off x="3276600" y="4149725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Arial" pitchFamily="-112" charset="0"/>
              </a:rPr>
              <a:t>differentiation</a:t>
            </a:r>
            <a:endParaRPr lang="en-US" sz="1200">
              <a:latin typeface="Arial" pitchFamily="-112" charset="0"/>
            </a:endParaRPr>
          </a:p>
        </p:txBody>
      </p:sp>
      <p:sp>
        <p:nvSpPr>
          <p:cNvPr id="20498" name="AutoShape 22"/>
          <p:cNvSpPr>
            <a:spLocks noChangeArrowheads="1"/>
          </p:cNvSpPr>
          <p:nvPr/>
        </p:nvSpPr>
        <p:spPr bwMode="auto">
          <a:xfrm>
            <a:off x="3886200" y="4076700"/>
            <a:ext cx="5257800" cy="13684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600">
                <a:latin typeface="Arial" pitchFamily="-112" charset="0"/>
              </a:rPr>
              <a:t>Marketing, customers, grants</a:t>
            </a:r>
            <a:endParaRPr lang="en-US" sz="1600">
              <a:latin typeface="Arial" pitchFamily="-112" charset="0"/>
            </a:endParaRPr>
          </a:p>
        </p:txBody>
      </p:sp>
      <p:sp>
        <p:nvSpPr>
          <p:cNvPr id="20499" name="AutoShape 24"/>
          <p:cNvSpPr>
            <a:spLocks noChangeArrowheads="1"/>
          </p:cNvSpPr>
          <p:nvPr/>
        </p:nvSpPr>
        <p:spPr bwMode="auto">
          <a:xfrm>
            <a:off x="5076825" y="2276475"/>
            <a:ext cx="1727200" cy="792163"/>
          </a:xfrm>
          <a:prstGeom prst="leftArrow">
            <a:avLst>
              <a:gd name="adj1" fmla="val 50000"/>
              <a:gd name="adj2" fmla="val 54509"/>
            </a:avLst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>
                <a:latin typeface="Arial" pitchFamily="-112" charset="0"/>
              </a:rPr>
              <a:t>Sales income</a:t>
            </a:r>
            <a:endParaRPr lang="en-US" sz="1200">
              <a:latin typeface="Arial" pitchFamily="-11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19925" y="2133600"/>
            <a:ext cx="1657350" cy="574675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39000" y="227647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Civic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Aims of this presentation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Part1: To present some of Prof </a:t>
            </a:r>
            <a:r>
              <a:rPr lang="en-US" sz="2800" dirty="0" err="1" smtClean="0"/>
              <a:t>Beckert’s</a:t>
            </a:r>
            <a:r>
              <a:rPr lang="en-US" sz="2800" dirty="0" smtClean="0"/>
              <a:t> ideas about the social order and coordinating  ‘problems’ inherent in market exchange.</a:t>
            </a:r>
          </a:p>
          <a:p>
            <a:endParaRPr lang="en-US" sz="1000" dirty="0" smtClean="0"/>
          </a:p>
          <a:p>
            <a:r>
              <a:rPr lang="en-US" sz="2800" dirty="0" smtClean="0">
                <a:latin typeface="+mj-lt"/>
              </a:rPr>
              <a:t>Ask: </a:t>
            </a:r>
            <a:r>
              <a:rPr lang="en-GB" sz="2800" dirty="0">
                <a:latin typeface="+mj-lt"/>
              </a:rPr>
              <a:t>Can </a:t>
            </a:r>
            <a:r>
              <a:rPr lang="en-GB" sz="2800" dirty="0" err="1">
                <a:latin typeface="+mj-lt"/>
              </a:rPr>
              <a:t>Beckert’s</a:t>
            </a:r>
            <a:r>
              <a:rPr lang="en-GB" sz="2800" dirty="0">
                <a:latin typeface="+mj-lt"/>
              </a:rPr>
              <a:t> ideas be adapted so that they are useful for observing environmental outcomes from rural markets? In this case the environmental mission is orchard biosphere </a:t>
            </a:r>
            <a:r>
              <a:rPr lang="en-GB" sz="2800" dirty="0" smtClean="0">
                <a:latin typeface="+mj-lt"/>
              </a:rPr>
              <a:t>conservation</a:t>
            </a:r>
            <a:r>
              <a:rPr lang="en-US" sz="2800" dirty="0" smtClean="0">
                <a:latin typeface="+mj-lt"/>
              </a:rPr>
              <a:t>?</a:t>
            </a:r>
          </a:p>
          <a:p>
            <a:endParaRPr lang="en-US" sz="1000" dirty="0" smtClean="0"/>
          </a:p>
          <a:p>
            <a:r>
              <a:rPr lang="en-US" sz="2800" dirty="0" smtClean="0"/>
              <a:t>Part 2: Explore that question with recourse to research on some German social enterprises, </a:t>
            </a:r>
            <a:r>
              <a:rPr lang="en-US" sz="2800" dirty="0" err="1" smtClean="0"/>
              <a:t>ie</a:t>
            </a:r>
            <a:r>
              <a:rPr lang="en-US" sz="2800" dirty="0" smtClean="0"/>
              <a:t>. I will attempt the leap.     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latin typeface="+mn-lt"/>
              </a:rPr>
              <a:t>Reciprocal </a:t>
            </a:r>
            <a:r>
              <a:rPr lang="en-GB" b="1" dirty="0">
                <a:latin typeface="+mn-lt"/>
              </a:rPr>
              <a:t>model</a:t>
            </a:r>
            <a:endParaRPr lang="en-US" b="1" dirty="0">
              <a:latin typeface="+mn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2800">
                <a:latin typeface="Arial" pitchFamily="-112" charset="0"/>
              </a:rPr>
              <a:t> </a:t>
            </a:r>
            <a:endParaRPr lang="en-US" sz="2800">
              <a:latin typeface="Arial" pitchFamily="-112" charset="0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1979613" y="1773238"/>
            <a:ext cx="193675" cy="122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2268538" y="1989138"/>
            <a:ext cx="193675" cy="122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2700338" y="1916113"/>
            <a:ext cx="193675" cy="122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2484438" y="2205038"/>
            <a:ext cx="193675" cy="122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2771775" y="2133600"/>
            <a:ext cx="193675" cy="122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2195513" y="2276475"/>
            <a:ext cx="193675" cy="122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2700338" y="2420938"/>
            <a:ext cx="193675" cy="122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2411413" y="2420938"/>
            <a:ext cx="193675" cy="122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2916238" y="2349500"/>
            <a:ext cx="193675" cy="122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3060700" y="1989138"/>
            <a:ext cx="193675" cy="122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3203575" y="2205038"/>
            <a:ext cx="193675" cy="122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3203575" y="2420938"/>
            <a:ext cx="193675" cy="122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8" name="Oval 16"/>
          <p:cNvSpPr>
            <a:spLocks noChangeArrowheads="1"/>
          </p:cNvSpPr>
          <p:nvPr/>
        </p:nvSpPr>
        <p:spPr bwMode="auto">
          <a:xfrm>
            <a:off x="3348038" y="1989138"/>
            <a:ext cx="193675" cy="122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2484438" y="1773238"/>
            <a:ext cx="193675" cy="122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0" name="Oval 18"/>
          <p:cNvSpPr>
            <a:spLocks noChangeArrowheads="1"/>
          </p:cNvSpPr>
          <p:nvPr/>
        </p:nvSpPr>
        <p:spPr bwMode="auto">
          <a:xfrm>
            <a:off x="2987675" y="1700213"/>
            <a:ext cx="193675" cy="122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1" name="Oval 19"/>
          <p:cNvSpPr>
            <a:spLocks noChangeArrowheads="1"/>
          </p:cNvSpPr>
          <p:nvPr/>
        </p:nvSpPr>
        <p:spPr bwMode="auto">
          <a:xfrm>
            <a:off x="3276600" y="1773238"/>
            <a:ext cx="193675" cy="122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2" name="Oval 20"/>
          <p:cNvSpPr>
            <a:spLocks noChangeArrowheads="1"/>
          </p:cNvSpPr>
          <p:nvPr/>
        </p:nvSpPr>
        <p:spPr bwMode="auto">
          <a:xfrm>
            <a:off x="3563938" y="1844675"/>
            <a:ext cx="193675" cy="122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3" name="Oval 21"/>
          <p:cNvSpPr>
            <a:spLocks noChangeArrowheads="1"/>
          </p:cNvSpPr>
          <p:nvPr/>
        </p:nvSpPr>
        <p:spPr bwMode="auto">
          <a:xfrm>
            <a:off x="3635375" y="2133600"/>
            <a:ext cx="193675" cy="122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4" name="Oval 22"/>
          <p:cNvSpPr>
            <a:spLocks noChangeArrowheads="1"/>
          </p:cNvSpPr>
          <p:nvPr/>
        </p:nvSpPr>
        <p:spPr bwMode="auto">
          <a:xfrm>
            <a:off x="3492500" y="2276475"/>
            <a:ext cx="193675" cy="122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3708400" y="2420938"/>
            <a:ext cx="193675" cy="122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6" name="Oval 24"/>
          <p:cNvSpPr>
            <a:spLocks noChangeArrowheads="1"/>
          </p:cNvSpPr>
          <p:nvPr/>
        </p:nvSpPr>
        <p:spPr bwMode="auto">
          <a:xfrm>
            <a:off x="3852863" y="1989138"/>
            <a:ext cx="193675" cy="122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7" name="Oval 25"/>
          <p:cNvSpPr>
            <a:spLocks noChangeArrowheads="1"/>
          </p:cNvSpPr>
          <p:nvPr/>
        </p:nvSpPr>
        <p:spPr bwMode="auto">
          <a:xfrm>
            <a:off x="3995738" y="2276475"/>
            <a:ext cx="193675" cy="122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8" name="Oval 26"/>
          <p:cNvSpPr>
            <a:spLocks noChangeArrowheads="1"/>
          </p:cNvSpPr>
          <p:nvPr/>
        </p:nvSpPr>
        <p:spPr bwMode="auto">
          <a:xfrm>
            <a:off x="3852863" y="1773238"/>
            <a:ext cx="193675" cy="122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9" name="Oval 27"/>
          <p:cNvSpPr>
            <a:spLocks noChangeArrowheads="1"/>
          </p:cNvSpPr>
          <p:nvPr/>
        </p:nvSpPr>
        <p:spPr bwMode="auto">
          <a:xfrm>
            <a:off x="4211638" y="2060575"/>
            <a:ext cx="193675" cy="122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0" name="Oval 28"/>
          <p:cNvSpPr>
            <a:spLocks noChangeArrowheads="1"/>
          </p:cNvSpPr>
          <p:nvPr/>
        </p:nvSpPr>
        <p:spPr bwMode="auto">
          <a:xfrm>
            <a:off x="4140200" y="2492375"/>
            <a:ext cx="193675" cy="122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1" name="Oval 29"/>
          <p:cNvSpPr>
            <a:spLocks noChangeArrowheads="1"/>
          </p:cNvSpPr>
          <p:nvPr/>
        </p:nvSpPr>
        <p:spPr bwMode="auto">
          <a:xfrm>
            <a:off x="4500563" y="1773238"/>
            <a:ext cx="193675" cy="122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2" name="Oval 30"/>
          <p:cNvSpPr>
            <a:spLocks noChangeArrowheads="1"/>
          </p:cNvSpPr>
          <p:nvPr/>
        </p:nvSpPr>
        <p:spPr bwMode="auto">
          <a:xfrm>
            <a:off x="4500563" y="1989138"/>
            <a:ext cx="193675" cy="122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3" name="Oval 31"/>
          <p:cNvSpPr>
            <a:spLocks noChangeArrowheads="1"/>
          </p:cNvSpPr>
          <p:nvPr/>
        </p:nvSpPr>
        <p:spPr bwMode="auto">
          <a:xfrm>
            <a:off x="5003800" y="2205038"/>
            <a:ext cx="193675" cy="122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4" name="Oval 32"/>
          <p:cNvSpPr>
            <a:spLocks noChangeArrowheads="1"/>
          </p:cNvSpPr>
          <p:nvPr/>
        </p:nvSpPr>
        <p:spPr bwMode="auto">
          <a:xfrm>
            <a:off x="4716463" y="2205038"/>
            <a:ext cx="193675" cy="122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5" name="Oval 33"/>
          <p:cNvSpPr>
            <a:spLocks noChangeArrowheads="1"/>
          </p:cNvSpPr>
          <p:nvPr/>
        </p:nvSpPr>
        <p:spPr bwMode="auto">
          <a:xfrm>
            <a:off x="5003800" y="1773238"/>
            <a:ext cx="193675" cy="122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6" name="Oval 34"/>
          <p:cNvSpPr>
            <a:spLocks noChangeArrowheads="1"/>
          </p:cNvSpPr>
          <p:nvPr/>
        </p:nvSpPr>
        <p:spPr bwMode="auto">
          <a:xfrm>
            <a:off x="4787900" y="1916113"/>
            <a:ext cx="193675" cy="122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7" name="Oval 35"/>
          <p:cNvSpPr>
            <a:spLocks noChangeArrowheads="1"/>
          </p:cNvSpPr>
          <p:nvPr/>
        </p:nvSpPr>
        <p:spPr bwMode="auto">
          <a:xfrm>
            <a:off x="4500563" y="2349500"/>
            <a:ext cx="193675" cy="122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8" name="Rectangle 36"/>
          <p:cNvSpPr>
            <a:spLocks noChangeArrowheads="1"/>
          </p:cNvSpPr>
          <p:nvPr/>
        </p:nvSpPr>
        <p:spPr bwMode="auto">
          <a:xfrm>
            <a:off x="2555875" y="3573463"/>
            <a:ext cx="1655763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800">
                <a:latin typeface="Arial" pitchFamily="-112" charset="0"/>
              </a:rPr>
              <a:t>Co-op owned</a:t>
            </a:r>
          </a:p>
          <a:p>
            <a:r>
              <a:rPr lang="en-GB" sz="1800">
                <a:latin typeface="Arial" pitchFamily="-112" charset="0"/>
              </a:rPr>
              <a:t>press.</a:t>
            </a:r>
            <a:endParaRPr lang="en-US" sz="1800">
              <a:latin typeface="Arial" pitchFamily="-112" charset="0"/>
            </a:endParaRPr>
          </a:p>
        </p:txBody>
      </p:sp>
      <p:cxnSp>
        <p:nvCxnSpPr>
          <p:cNvPr id="18469" name="AutoShape 37"/>
          <p:cNvCxnSpPr>
            <a:cxnSpLocks noChangeShapeType="1"/>
            <a:stCxn id="18443" idx="5"/>
            <a:endCxn id="18468" idx="0"/>
          </p:cNvCxnSpPr>
          <p:nvPr/>
        </p:nvCxnSpPr>
        <p:spPr bwMode="auto">
          <a:xfrm>
            <a:off x="2576513" y="2525713"/>
            <a:ext cx="808037" cy="1047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470" name="AutoShape 38"/>
          <p:cNvCxnSpPr>
            <a:cxnSpLocks noChangeShapeType="1"/>
            <a:stCxn id="18444" idx="5"/>
            <a:endCxn id="18468" idx="0"/>
          </p:cNvCxnSpPr>
          <p:nvPr/>
        </p:nvCxnSpPr>
        <p:spPr bwMode="auto">
          <a:xfrm>
            <a:off x="3081338" y="2454275"/>
            <a:ext cx="303212" cy="1119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471" name="AutoShape 39"/>
          <p:cNvCxnSpPr>
            <a:cxnSpLocks noChangeShapeType="1"/>
            <a:stCxn id="18454" idx="4"/>
            <a:endCxn id="18468" idx="0"/>
          </p:cNvCxnSpPr>
          <p:nvPr/>
        </p:nvCxnSpPr>
        <p:spPr bwMode="auto">
          <a:xfrm flipH="1">
            <a:off x="3384550" y="2398713"/>
            <a:ext cx="204788" cy="1174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472" name="AutoShape 40"/>
          <p:cNvCxnSpPr>
            <a:cxnSpLocks noChangeShapeType="1"/>
            <a:stCxn id="18457" idx="3"/>
            <a:endCxn id="18468" idx="0"/>
          </p:cNvCxnSpPr>
          <p:nvPr/>
        </p:nvCxnSpPr>
        <p:spPr bwMode="auto">
          <a:xfrm flipH="1">
            <a:off x="3384550" y="2381250"/>
            <a:ext cx="639763" cy="1192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473" name="AutoShape 41"/>
          <p:cNvCxnSpPr>
            <a:cxnSpLocks noChangeShapeType="1"/>
            <a:stCxn id="18460" idx="4"/>
            <a:endCxn id="18468" idx="0"/>
          </p:cNvCxnSpPr>
          <p:nvPr/>
        </p:nvCxnSpPr>
        <p:spPr bwMode="auto">
          <a:xfrm flipH="1">
            <a:off x="3384550" y="2614613"/>
            <a:ext cx="852488" cy="958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474" name="AutoShape 42"/>
          <p:cNvCxnSpPr>
            <a:cxnSpLocks noChangeShapeType="1"/>
            <a:stCxn id="18462" idx="7"/>
            <a:endCxn id="18468" idx="0"/>
          </p:cNvCxnSpPr>
          <p:nvPr/>
        </p:nvCxnSpPr>
        <p:spPr bwMode="auto">
          <a:xfrm flipH="1">
            <a:off x="3384550" y="2006600"/>
            <a:ext cx="1281113" cy="1566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475" name="AutoShape 43"/>
          <p:cNvCxnSpPr>
            <a:cxnSpLocks noChangeShapeType="1"/>
            <a:stCxn id="18445" idx="4"/>
            <a:endCxn id="18468" idx="0"/>
          </p:cNvCxnSpPr>
          <p:nvPr/>
        </p:nvCxnSpPr>
        <p:spPr bwMode="auto">
          <a:xfrm>
            <a:off x="3157538" y="2111375"/>
            <a:ext cx="227012" cy="1462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476" name="AutoShape 44"/>
          <p:cNvCxnSpPr>
            <a:cxnSpLocks noChangeShapeType="1"/>
            <a:stCxn id="18463" idx="4"/>
            <a:endCxn id="18468" idx="0"/>
          </p:cNvCxnSpPr>
          <p:nvPr/>
        </p:nvCxnSpPr>
        <p:spPr bwMode="auto">
          <a:xfrm flipH="1">
            <a:off x="3384550" y="2327275"/>
            <a:ext cx="1716088" cy="1246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477" name="AutoShape 45"/>
          <p:cNvCxnSpPr>
            <a:cxnSpLocks noChangeShapeType="1"/>
            <a:stCxn id="18437" idx="4"/>
            <a:endCxn id="18468" idx="0"/>
          </p:cNvCxnSpPr>
          <p:nvPr/>
        </p:nvCxnSpPr>
        <p:spPr bwMode="auto">
          <a:xfrm>
            <a:off x="2365375" y="2111375"/>
            <a:ext cx="1019175" cy="1462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5219700" y="1916113"/>
            <a:ext cx="1871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Arial" pitchFamily="-112" charset="0"/>
              </a:rPr>
              <a:t>Co-op members (265)</a:t>
            </a:r>
            <a:endParaRPr lang="en-US" sz="1800">
              <a:latin typeface="Arial" pitchFamily="-112" charset="0"/>
            </a:endParaRPr>
          </a:p>
        </p:txBody>
      </p:sp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3924300" y="2781300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80" name="Text Box 48"/>
          <p:cNvSpPr txBox="1">
            <a:spLocks noChangeArrowheads="1"/>
          </p:cNvSpPr>
          <p:nvPr/>
        </p:nvSpPr>
        <p:spPr bwMode="auto">
          <a:xfrm>
            <a:off x="4645025" y="2565400"/>
            <a:ext cx="2087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pitchFamily="-112" charset="0"/>
              </a:rPr>
              <a:t>Capital </a:t>
            </a:r>
            <a:r>
              <a:rPr lang="en-US" sz="1600">
                <a:latin typeface="Arial" pitchFamily="-112" charset="0"/>
              </a:rPr>
              <a:t>€100 min per member</a:t>
            </a:r>
          </a:p>
        </p:txBody>
      </p:sp>
      <p:sp>
        <p:nvSpPr>
          <p:cNvPr id="18481" name="Oval 50"/>
          <p:cNvSpPr>
            <a:spLocks noChangeArrowheads="1"/>
          </p:cNvSpPr>
          <p:nvPr/>
        </p:nvSpPr>
        <p:spPr bwMode="auto">
          <a:xfrm>
            <a:off x="5580063" y="3644900"/>
            <a:ext cx="1800225" cy="1655763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800">
                <a:latin typeface="Arial" pitchFamily="-112" charset="0"/>
              </a:rPr>
              <a:t>Parish council</a:t>
            </a:r>
          </a:p>
          <a:p>
            <a:r>
              <a:rPr lang="en-GB" sz="1800">
                <a:latin typeface="Arial" pitchFamily="-112" charset="0"/>
              </a:rPr>
              <a:t>building</a:t>
            </a:r>
            <a:endParaRPr lang="en-US" sz="1800">
              <a:latin typeface="Arial" pitchFamily="-112" charset="0"/>
            </a:endParaRPr>
          </a:p>
        </p:txBody>
      </p:sp>
      <p:cxnSp>
        <p:nvCxnSpPr>
          <p:cNvPr id="18482" name="AutoShape 51"/>
          <p:cNvCxnSpPr>
            <a:cxnSpLocks noChangeShapeType="1"/>
            <a:stCxn id="18481" idx="2"/>
            <a:endCxn id="18468" idx="3"/>
          </p:cNvCxnSpPr>
          <p:nvPr/>
        </p:nvCxnSpPr>
        <p:spPr bwMode="auto">
          <a:xfrm flipH="1" flipV="1">
            <a:off x="4211638" y="4221163"/>
            <a:ext cx="1368425" cy="252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8483" name="Rectangle 52"/>
          <p:cNvSpPr>
            <a:spLocks noChangeArrowheads="1"/>
          </p:cNvSpPr>
          <p:nvPr/>
        </p:nvSpPr>
        <p:spPr bwMode="auto">
          <a:xfrm>
            <a:off x="2555875" y="5373688"/>
            <a:ext cx="1728788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800">
                <a:latin typeface="Arial" pitchFamily="-112" charset="0"/>
              </a:rPr>
              <a:t>Juices</a:t>
            </a:r>
            <a:endParaRPr lang="en-US" sz="1800">
              <a:latin typeface="Arial" pitchFamily="-112" charset="0"/>
            </a:endParaRPr>
          </a:p>
        </p:txBody>
      </p:sp>
      <p:sp>
        <p:nvSpPr>
          <p:cNvPr id="18484" name="Text Box 58"/>
          <p:cNvSpPr txBox="1">
            <a:spLocks noChangeArrowheads="1"/>
          </p:cNvSpPr>
          <p:nvPr/>
        </p:nvSpPr>
        <p:spPr bwMode="auto">
          <a:xfrm>
            <a:off x="684213" y="2852738"/>
            <a:ext cx="18732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pitchFamily="-112" charset="0"/>
              </a:rPr>
              <a:t>€0.60 sales: H</a:t>
            </a:r>
            <a:r>
              <a:rPr lang="en-GB" sz="1600">
                <a:latin typeface="Arial" pitchFamily="-112" charset="0"/>
              </a:rPr>
              <a:t>ome c’spn or home re-sale</a:t>
            </a:r>
            <a:endParaRPr lang="en-US" sz="1600">
              <a:latin typeface="Arial" pitchFamily="-112" charset="0"/>
            </a:endParaRPr>
          </a:p>
        </p:txBody>
      </p:sp>
      <p:sp>
        <p:nvSpPr>
          <p:cNvPr id="18485" name="AutoShape 59"/>
          <p:cNvSpPr>
            <a:spLocks noChangeArrowheads="1"/>
          </p:cNvSpPr>
          <p:nvPr/>
        </p:nvSpPr>
        <p:spPr bwMode="auto">
          <a:xfrm>
            <a:off x="3276600" y="4941888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6" name="Rectangle 60"/>
          <p:cNvSpPr>
            <a:spLocks noChangeArrowheads="1"/>
          </p:cNvSpPr>
          <p:nvPr/>
        </p:nvSpPr>
        <p:spPr bwMode="auto">
          <a:xfrm>
            <a:off x="179388" y="6237288"/>
            <a:ext cx="1368425" cy="4318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600">
                <a:latin typeface="Arial" pitchFamily="-112" charset="0"/>
              </a:rPr>
              <a:t>Nursery school</a:t>
            </a:r>
            <a:endParaRPr lang="en-US" sz="1600">
              <a:latin typeface="Arial" pitchFamily="-112" charset="0"/>
            </a:endParaRPr>
          </a:p>
        </p:txBody>
      </p:sp>
      <p:sp>
        <p:nvSpPr>
          <p:cNvPr id="18487" name="Rectangle 61"/>
          <p:cNvSpPr>
            <a:spLocks noChangeArrowheads="1"/>
          </p:cNvSpPr>
          <p:nvPr/>
        </p:nvSpPr>
        <p:spPr bwMode="auto">
          <a:xfrm>
            <a:off x="179388" y="5516563"/>
            <a:ext cx="1368425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600">
                <a:latin typeface="Arial" pitchFamily="-112" charset="0"/>
              </a:rPr>
              <a:t>Retail at press</a:t>
            </a:r>
            <a:endParaRPr lang="en-US" sz="1600">
              <a:latin typeface="Arial" pitchFamily="-112" charset="0"/>
            </a:endParaRPr>
          </a:p>
        </p:txBody>
      </p:sp>
      <p:sp>
        <p:nvSpPr>
          <p:cNvPr id="18488" name="Rectangle 62"/>
          <p:cNvSpPr>
            <a:spLocks noChangeArrowheads="1"/>
          </p:cNvSpPr>
          <p:nvPr/>
        </p:nvSpPr>
        <p:spPr bwMode="auto">
          <a:xfrm>
            <a:off x="179388" y="4724400"/>
            <a:ext cx="1368425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600">
                <a:latin typeface="Arial" pitchFamily="-112" charset="0"/>
              </a:rPr>
              <a:t>Wholesale</a:t>
            </a:r>
            <a:endParaRPr lang="en-US" sz="1600">
              <a:latin typeface="Arial" pitchFamily="-112" charset="0"/>
            </a:endParaRPr>
          </a:p>
        </p:txBody>
      </p:sp>
      <p:cxnSp>
        <p:nvCxnSpPr>
          <p:cNvPr id="18489" name="AutoShape 68"/>
          <p:cNvCxnSpPr>
            <a:cxnSpLocks noChangeShapeType="1"/>
            <a:stCxn id="18481" idx="4"/>
            <a:endCxn id="18486" idx="3"/>
          </p:cNvCxnSpPr>
          <p:nvPr/>
        </p:nvCxnSpPr>
        <p:spPr bwMode="auto">
          <a:xfrm rot="5400000">
            <a:off x="3437731" y="3410745"/>
            <a:ext cx="1152525" cy="49323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8490" name="Line 69"/>
          <p:cNvSpPr>
            <a:spLocks noChangeShapeType="1"/>
          </p:cNvSpPr>
          <p:nvPr/>
        </p:nvSpPr>
        <p:spPr bwMode="auto">
          <a:xfrm flipH="1">
            <a:off x="1547813" y="5805488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1" name="Line 70"/>
          <p:cNvSpPr>
            <a:spLocks noChangeShapeType="1"/>
          </p:cNvSpPr>
          <p:nvPr/>
        </p:nvSpPr>
        <p:spPr bwMode="auto">
          <a:xfrm flipH="1" flipV="1">
            <a:off x="1547813" y="5157788"/>
            <a:ext cx="10080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8492" name="AutoShape 72"/>
          <p:cNvCxnSpPr>
            <a:cxnSpLocks noChangeShapeType="1"/>
            <a:stCxn id="18483" idx="1"/>
            <a:endCxn id="18441" idx="2"/>
          </p:cNvCxnSpPr>
          <p:nvPr/>
        </p:nvCxnSpPr>
        <p:spPr bwMode="auto">
          <a:xfrm rot="10800000">
            <a:off x="2195513" y="2338388"/>
            <a:ext cx="360362" cy="3432175"/>
          </a:xfrm>
          <a:prstGeom prst="curvedConnector3">
            <a:avLst>
              <a:gd name="adj1" fmla="val 16343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8493" name="Line 73"/>
          <p:cNvSpPr>
            <a:spLocks noChangeShapeType="1"/>
          </p:cNvSpPr>
          <p:nvPr/>
        </p:nvSpPr>
        <p:spPr bwMode="auto">
          <a:xfrm flipH="1">
            <a:off x="1619250" y="5805488"/>
            <a:ext cx="9366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4" name="TextBox 1"/>
          <p:cNvSpPr txBox="1">
            <a:spLocks noChangeArrowheads="1"/>
          </p:cNvSpPr>
          <p:nvPr/>
        </p:nvSpPr>
        <p:spPr bwMode="auto">
          <a:xfrm>
            <a:off x="2328863" y="4983163"/>
            <a:ext cx="21097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200">
                <a:latin typeface="Arial" pitchFamily="-112" charset="0"/>
                <a:ea typeface="Arial" pitchFamily="-112" charset="0"/>
                <a:cs typeface="Arial" pitchFamily="-112" charset="0"/>
              </a:rPr>
              <a:t>paid seasonal labour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latin typeface="+mn-lt"/>
              </a:rPr>
              <a:t>Market </a:t>
            </a:r>
            <a:r>
              <a:rPr lang="en-GB" b="1" dirty="0">
                <a:latin typeface="+mn-lt"/>
              </a:rPr>
              <a:t>building model</a:t>
            </a:r>
            <a:endParaRPr lang="en-US" b="1" dirty="0">
              <a:latin typeface="+mn-lt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dirty="0"/>
              <a:t> </a:t>
            </a:r>
            <a:endParaRPr lang="en-US" dirty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563938" y="2997200"/>
            <a:ext cx="1657350" cy="151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>
                <a:latin typeface="Arial" pitchFamily="-112" charset="0"/>
              </a:rPr>
              <a:t>SE</a:t>
            </a:r>
          </a:p>
          <a:p>
            <a:r>
              <a:rPr lang="en-GB" sz="1400">
                <a:latin typeface="Arial" pitchFamily="-112" charset="0"/>
              </a:rPr>
              <a:t>warehouse</a:t>
            </a:r>
          </a:p>
          <a:p>
            <a:r>
              <a:rPr lang="en-GB" sz="1400">
                <a:latin typeface="Arial" pitchFamily="-112" charset="0"/>
              </a:rPr>
              <a:t>&amp; labour</a:t>
            </a:r>
            <a:endParaRPr lang="en-US" sz="1400">
              <a:latin typeface="Arial" pitchFamily="-112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971550" y="1773238"/>
            <a:ext cx="3603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971550" y="2349500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971550" y="2997200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971550" y="3644900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971550" y="4365625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1514" name="AutoShape 10"/>
          <p:cNvCxnSpPr>
            <a:cxnSpLocks noChangeShapeType="1"/>
            <a:stCxn id="21509" idx="3"/>
            <a:endCxn id="21508" idx="1"/>
          </p:cNvCxnSpPr>
          <p:nvPr/>
        </p:nvCxnSpPr>
        <p:spPr bwMode="auto">
          <a:xfrm>
            <a:off x="1331913" y="1954213"/>
            <a:ext cx="2232025" cy="18002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1515" name="AutoShape 11"/>
          <p:cNvCxnSpPr>
            <a:cxnSpLocks noChangeShapeType="1"/>
            <a:stCxn id="21510" idx="3"/>
            <a:endCxn id="21508" idx="1"/>
          </p:cNvCxnSpPr>
          <p:nvPr/>
        </p:nvCxnSpPr>
        <p:spPr bwMode="auto">
          <a:xfrm>
            <a:off x="1331913" y="2530475"/>
            <a:ext cx="2232025" cy="12239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1516" name="AutoShape 12"/>
          <p:cNvCxnSpPr>
            <a:cxnSpLocks noChangeShapeType="1"/>
            <a:stCxn id="21511" idx="3"/>
            <a:endCxn id="21508" idx="1"/>
          </p:cNvCxnSpPr>
          <p:nvPr/>
        </p:nvCxnSpPr>
        <p:spPr bwMode="auto">
          <a:xfrm>
            <a:off x="1331913" y="3178175"/>
            <a:ext cx="2232025" cy="5762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1517" name="AutoShape 13"/>
          <p:cNvCxnSpPr>
            <a:cxnSpLocks noChangeShapeType="1"/>
            <a:stCxn id="21512" idx="3"/>
            <a:endCxn id="21508" idx="1"/>
          </p:cNvCxnSpPr>
          <p:nvPr/>
        </p:nvCxnSpPr>
        <p:spPr bwMode="auto">
          <a:xfrm flipV="1">
            <a:off x="1331913" y="3754438"/>
            <a:ext cx="2232025" cy="714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1518" name="AutoShape 14"/>
          <p:cNvCxnSpPr>
            <a:cxnSpLocks noChangeShapeType="1"/>
            <a:stCxn id="21513" idx="3"/>
            <a:endCxn id="21508" idx="1"/>
          </p:cNvCxnSpPr>
          <p:nvPr/>
        </p:nvCxnSpPr>
        <p:spPr bwMode="auto">
          <a:xfrm flipV="1">
            <a:off x="1331913" y="3754438"/>
            <a:ext cx="2232025" cy="7921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971550" y="5084763"/>
            <a:ext cx="3603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1520" name="AutoShape 16"/>
          <p:cNvCxnSpPr>
            <a:cxnSpLocks noChangeShapeType="1"/>
            <a:stCxn id="21519" idx="3"/>
            <a:endCxn id="21508" idx="1"/>
          </p:cNvCxnSpPr>
          <p:nvPr/>
        </p:nvCxnSpPr>
        <p:spPr bwMode="auto">
          <a:xfrm flipV="1">
            <a:off x="1331913" y="3754438"/>
            <a:ext cx="2232025" cy="15113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323850" y="5516563"/>
            <a:ext cx="1727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pitchFamily="-112" charset="0"/>
              </a:rPr>
              <a:t>Shareholders, of which one is operational director</a:t>
            </a:r>
            <a:endParaRPr lang="en-US" sz="1600">
              <a:latin typeface="Arial" pitchFamily="-112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3563938" y="6092825"/>
            <a:ext cx="504825" cy="431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4211638" y="6092825"/>
            <a:ext cx="504825" cy="431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4859338" y="6092825"/>
            <a:ext cx="504825" cy="431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5" name="AutoShape 22"/>
          <p:cNvSpPr>
            <a:spLocks noChangeArrowheads="1"/>
          </p:cNvSpPr>
          <p:nvPr/>
        </p:nvSpPr>
        <p:spPr bwMode="auto">
          <a:xfrm>
            <a:off x="3492500" y="4652963"/>
            <a:ext cx="215900" cy="1296987"/>
          </a:xfrm>
          <a:prstGeom prst="downArrow">
            <a:avLst>
              <a:gd name="adj1" fmla="val 50000"/>
              <a:gd name="adj2" fmla="val 150184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6" name="Rectangle 23"/>
          <p:cNvSpPr>
            <a:spLocks noChangeArrowheads="1"/>
          </p:cNvSpPr>
          <p:nvPr/>
        </p:nvSpPr>
        <p:spPr bwMode="auto">
          <a:xfrm>
            <a:off x="3851275" y="4797425"/>
            <a:ext cx="1225550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>
                <a:latin typeface="Arial" pitchFamily="-112" charset="0"/>
              </a:rPr>
              <a:t>Collection points</a:t>
            </a:r>
          </a:p>
          <a:p>
            <a:r>
              <a:rPr lang="en-GB" sz="1200">
                <a:latin typeface="Arial" pitchFamily="-112" charset="0"/>
              </a:rPr>
              <a:t>for quality control</a:t>
            </a:r>
          </a:p>
          <a:p>
            <a:r>
              <a:rPr lang="en-GB" sz="1200">
                <a:latin typeface="Arial" pitchFamily="-112" charset="0"/>
              </a:rPr>
              <a:t>and payment</a:t>
            </a:r>
            <a:endParaRPr lang="en-US" sz="1200">
              <a:latin typeface="Arial" pitchFamily="-112" charset="0"/>
            </a:endParaRPr>
          </a:p>
        </p:txBody>
      </p:sp>
      <p:sp>
        <p:nvSpPr>
          <p:cNvPr id="21527" name="Text Box 24"/>
          <p:cNvSpPr txBox="1">
            <a:spLocks noChangeArrowheads="1"/>
          </p:cNvSpPr>
          <p:nvPr/>
        </p:nvSpPr>
        <p:spPr bwMode="auto">
          <a:xfrm>
            <a:off x="3924300" y="5661025"/>
            <a:ext cx="720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Arial" pitchFamily="-112" charset="0"/>
              </a:rPr>
              <a:t>apples</a:t>
            </a:r>
            <a:endParaRPr lang="en-US" sz="1200">
              <a:latin typeface="Arial" pitchFamily="-112" charset="0"/>
            </a:endParaRPr>
          </a:p>
        </p:txBody>
      </p:sp>
      <p:sp>
        <p:nvSpPr>
          <p:cNvPr id="21528" name="Text Box 25"/>
          <p:cNvSpPr txBox="1">
            <a:spLocks noChangeArrowheads="1"/>
          </p:cNvSpPr>
          <p:nvPr/>
        </p:nvSpPr>
        <p:spPr bwMode="auto">
          <a:xfrm>
            <a:off x="3563938" y="5661025"/>
            <a:ext cx="361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Arial" pitchFamily="-112" charset="0"/>
              </a:rPr>
              <a:t>££</a:t>
            </a:r>
            <a:endParaRPr lang="en-US" sz="1200">
              <a:latin typeface="Arial" pitchFamily="-112" charset="0"/>
            </a:endParaRPr>
          </a:p>
        </p:txBody>
      </p:sp>
      <p:sp>
        <p:nvSpPr>
          <p:cNvPr id="21529" name="AutoShape 26"/>
          <p:cNvSpPr>
            <a:spLocks noChangeArrowheads="1"/>
          </p:cNvSpPr>
          <p:nvPr/>
        </p:nvSpPr>
        <p:spPr bwMode="auto">
          <a:xfrm>
            <a:off x="5292725" y="4230688"/>
            <a:ext cx="1439863" cy="431800"/>
          </a:xfrm>
          <a:prstGeom prst="rightArrow">
            <a:avLst>
              <a:gd name="adj1" fmla="val 50000"/>
              <a:gd name="adj2" fmla="val 83364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>
                <a:latin typeface="Arial" pitchFamily="-112" charset="0"/>
              </a:rPr>
              <a:t>Buy services</a:t>
            </a:r>
            <a:endParaRPr lang="en-US" sz="1200">
              <a:latin typeface="Arial" pitchFamily="-112" charset="0"/>
            </a:endParaRPr>
          </a:p>
        </p:txBody>
      </p:sp>
      <p:sp>
        <p:nvSpPr>
          <p:cNvPr id="21530" name="Oval 27"/>
          <p:cNvSpPr>
            <a:spLocks noChangeArrowheads="1"/>
          </p:cNvSpPr>
          <p:nvPr/>
        </p:nvSpPr>
        <p:spPr bwMode="auto">
          <a:xfrm>
            <a:off x="6877050" y="3500438"/>
            <a:ext cx="1512888" cy="1368425"/>
          </a:xfrm>
          <a:prstGeom prst="ellipse">
            <a:avLst/>
          </a:prstGeom>
          <a:solidFill>
            <a:schemeClr val="accent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800">
                <a:latin typeface="Arial" pitchFamily="-112" charset="0"/>
              </a:rPr>
              <a:t>Press &amp;</a:t>
            </a:r>
          </a:p>
          <a:p>
            <a:r>
              <a:rPr lang="en-GB" sz="1800">
                <a:latin typeface="Arial" pitchFamily="-112" charset="0"/>
              </a:rPr>
              <a:t>Specialist</a:t>
            </a:r>
          </a:p>
          <a:p>
            <a:r>
              <a:rPr lang="en-GB" sz="1800">
                <a:latin typeface="Arial" pitchFamily="-112" charset="0"/>
              </a:rPr>
              <a:t>processors</a:t>
            </a:r>
            <a:endParaRPr lang="en-US" sz="1800">
              <a:latin typeface="Arial" pitchFamily="-112" charset="0"/>
            </a:endParaRPr>
          </a:p>
        </p:txBody>
      </p:sp>
      <p:sp>
        <p:nvSpPr>
          <p:cNvPr id="21531" name="Oval 31"/>
          <p:cNvSpPr>
            <a:spLocks noChangeArrowheads="1"/>
          </p:cNvSpPr>
          <p:nvPr/>
        </p:nvSpPr>
        <p:spPr bwMode="auto">
          <a:xfrm>
            <a:off x="3203575" y="1700213"/>
            <a:ext cx="647700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600">
                <a:latin typeface="Arial" pitchFamily="-112" charset="0"/>
              </a:rPr>
              <a:t>pubs</a:t>
            </a:r>
            <a:endParaRPr lang="en-US" sz="1600">
              <a:latin typeface="Arial" pitchFamily="-112" charset="0"/>
            </a:endParaRPr>
          </a:p>
        </p:txBody>
      </p:sp>
      <p:sp>
        <p:nvSpPr>
          <p:cNvPr id="21532" name="Oval 32"/>
          <p:cNvSpPr>
            <a:spLocks noChangeArrowheads="1"/>
          </p:cNvSpPr>
          <p:nvPr/>
        </p:nvSpPr>
        <p:spPr bwMode="auto">
          <a:xfrm>
            <a:off x="3995738" y="1700213"/>
            <a:ext cx="720725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600" dirty="0">
                <a:latin typeface="Arial" pitchFamily="-112" charset="0"/>
              </a:rPr>
              <a:t>retailer</a:t>
            </a:r>
            <a:endParaRPr lang="en-US" sz="1600" dirty="0">
              <a:latin typeface="Arial" pitchFamily="-112" charset="0"/>
            </a:endParaRPr>
          </a:p>
        </p:txBody>
      </p:sp>
      <p:sp>
        <p:nvSpPr>
          <p:cNvPr id="21533" name="Oval 33"/>
          <p:cNvSpPr>
            <a:spLocks noChangeArrowheads="1"/>
          </p:cNvSpPr>
          <p:nvPr/>
        </p:nvSpPr>
        <p:spPr bwMode="auto">
          <a:xfrm>
            <a:off x="5795963" y="1700213"/>
            <a:ext cx="792162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600">
                <a:latin typeface="Arial" pitchFamily="-112" charset="0"/>
              </a:rPr>
              <a:t>civic</a:t>
            </a:r>
            <a:endParaRPr lang="en-US" sz="1600">
              <a:latin typeface="Arial" pitchFamily="-112" charset="0"/>
            </a:endParaRPr>
          </a:p>
        </p:txBody>
      </p:sp>
      <p:sp>
        <p:nvSpPr>
          <p:cNvPr id="21534" name="Oval 34"/>
          <p:cNvSpPr>
            <a:spLocks noChangeArrowheads="1"/>
          </p:cNvSpPr>
          <p:nvPr/>
        </p:nvSpPr>
        <p:spPr bwMode="auto">
          <a:xfrm>
            <a:off x="4932362" y="1702594"/>
            <a:ext cx="720725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600" dirty="0" err="1">
                <a:latin typeface="Arial" pitchFamily="-112" charset="0"/>
              </a:rPr>
              <a:t>w’sale</a:t>
            </a:r>
            <a:endParaRPr lang="en-US" sz="1600" dirty="0">
              <a:latin typeface="Arial" pitchFamily="-112" charset="0"/>
            </a:endParaRPr>
          </a:p>
        </p:txBody>
      </p:sp>
      <p:sp>
        <p:nvSpPr>
          <p:cNvPr id="21535" name="Text Box 42"/>
          <p:cNvSpPr txBox="1">
            <a:spLocks noChangeArrowheads="1"/>
          </p:cNvSpPr>
          <p:nvPr/>
        </p:nvSpPr>
        <p:spPr bwMode="auto">
          <a:xfrm>
            <a:off x="5435600" y="6092825"/>
            <a:ext cx="935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pitchFamily="-112" charset="0"/>
              </a:rPr>
              <a:t>farmers</a:t>
            </a:r>
            <a:endParaRPr lang="en-US" sz="1600">
              <a:latin typeface="Arial" pitchFamily="-112" charset="0"/>
            </a:endParaRPr>
          </a:p>
        </p:txBody>
      </p:sp>
      <p:sp>
        <p:nvSpPr>
          <p:cNvPr id="21536" name="AutoShape 43"/>
          <p:cNvSpPr>
            <a:spLocks noChangeArrowheads="1"/>
          </p:cNvSpPr>
          <p:nvPr/>
        </p:nvSpPr>
        <p:spPr bwMode="auto">
          <a:xfrm>
            <a:off x="4500563" y="5734050"/>
            <a:ext cx="576262" cy="287338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1537" name="AutoShape 45"/>
          <p:cNvCxnSpPr>
            <a:cxnSpLocks noChangeShapeType="1"/>
            <a:stCxn id="21508" idx="1"/>
            <a:endCxn id="21522" idx="1"/>
          </p:cNvCxnSpPr>
          <p:nvPr/>
        </p:nvCxnSpPr>
        <p:spPr bwMode="auto">
          <a:xfrm rot="10800000" flipH="1" flipV="1">
            <a:off x="3563938" y="3754438"/>
            <a:ext cx="1587" cy="2554287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21538" name="Text Box 47"/>
          <p:cNvSpPr txBox="1">
            <a:spLocks noChangeArrowheads="1"/>
          </p:cNvSpPr>
          <p:nvPr/>
        </p:nvSpPr>
        <p:spPr bwMode="auto">
          <a:xfrm>
            <a:off x="2555875" y="4581525"/>
            <a:ext cx="86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Arial" pitchFamily="-112" charset="0"/>
              </a:rPr>
              <a:t>contract</a:t>
            </a:r>
            <a:endParaRPr lang="en-US" sz="1200">
              <a:latin typeface="Arial" pitchFamily="-112" charset="0"/>
            </a:endParaRPr>
          </a:p>
        </p:txBody>
      </p:sp>
      <p:sp>
        <p:nvSpPr>
          <p:cNvPr id="21539" name="Text Box 48"/>
          <p:cNvSpPr txBox="1">
            <a:spLocks noChangeArrowheads="1"/>
          </p:cNvSpPr>
          <p:nvPr/>
        </p:nvSpPr>
        <p:spPr bwMode="auto">
          <a:xfrm>
            <a:off x="2484438" y="2852738"/>
            <a:ext cx="86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Arial" pitchFamily="-112" charset="0"/>
              </a:rPr>
              <a:t>capitalise</a:t>
            </a:r>
            <a:endParaRPr lang="en-US" sz="1200">
              <a:latin typeface="Arial" pitchFamily="-112" charset="0"/>
            </a:endParaRPr>
          </a:p>
        </p:txBody>
      </p:sp>
      <p:sp>
        <p:nvSpPr>
          <p:cNvPr id="21540" name="AutoShape 59"/>
          <p:cNvSpPr>
            <a:spLocks noChangeArrowheads="1"/>
          </p:cNvSpPr>
          <p:nvPr/>
        </p:nvSpPr>
        <p:spPr bwMode="auto">
          <a:xfrm>
            <a:off x="4105275" y="2341563"/>
            <a:ext cx="71913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>
                <a:latin typeface="Arial" pitchFamily="-112" charset="0"/>
              </a:rPr>
              <a:t>Sales income</a:t>
            </a:r>
            <a:endParaRPr lang="en-US" sz="1200">
              <a:latin typeface="Arial" pitchFamily="-112" charset="0"/>
            </a:endParaRPr>
          </a:p>
        </p:txBody>
      </p:sp>
      <p:sp>
        <p:nvSpPr>
          <p:cNvPr id="21541" name="Left Arrow 1"/>
          <p:cNvSpPr>
            <a:spLocks noChangeArrowheads="1"/>
          </p:cNvSpPr>
          <p:nvPr/>
        </p:nvSpPr>
        <p:spPr bwMode="auto">
          <a:xfrm>
            <a:off x="5291138" y="3756025"/>
            <a:ext cx="1223962" cy="396875"/>
          </a:xfrm>
          <a:prstGeom prst="leftArrow">
            <a:avLst>
              <a:gd name="adj1" fmla="val 50000"/>
              <a:gd name="adj2" fmla="val 50001"/>
            </a:avLst>
          </a:pr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>
                <a:latin typeface="Arial" pitchFamily="-112" charset="0"/>
                <a:ea typeface="Arial" pitchFamily="-112" charset="0"/>
                <a:cs typeface="Arial" pitchFamily="-112" charset="0"/>
              </a:rPr>
              <a:t>Product range</a:t>
            </a:r>
          </a:p>
        </p:txBody>
      </p:sp>
      <p:sp>
        <p:nvSpPr>
          <p:cNvPr id="38" name="Oval 37"/>
          <p:cNvSpPr/>
          <p:nvPr/>
        </p:nvSpPr>
        <p:spPr>
          <a:xfrm>
            <a:off x="2320600" y="1702594"/>
            <a:ext cx="719137" cy="57626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371003" y="1773238"/>
            <a:ext cx="61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Civic</a:t>
            </a:r>
            <a:endParaRPr lang="en-US" dirty="0"/>
          </a:p>
        </p:txBody>
      </p:sp>
      <p:sp>
        <p:nvSpPr>
          <p:cNvPr id="40" name="Left-Right Arrow 39"/>
          <p:cNvSpPr/>
          <p:nvPr/>
        </p:nvSpPr>
        <p:spPr>
          <a:xfrm rot="2589894">
            <a:off x="2742825" y="2529322"/>
            <a:ext cx="986147" cy="177863"/>
          </a:xfrm>
          <a:prstGeom prst="leftRightArrow">
            <a:avLst/>
          </a:prstGeom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latin typeface="Arial" charset="0"/>
              </a:rPr>
              <a:t>Numbers…</a:t>
            </a:r>
          </a:p>
        </p:txBody>
      </p:sp>
      <p:graphicFrame>
        <p:nvGraphicFramePr>
          <p:cNvPr id="6" name="Diagramm 5"/>
          <p:cNvGraphicFramePr>
            <a:graphicFrameLocks noGrp="1"/>
          </p:cNvGraphicFramePr>
          <p:nvPr/>
        </p:nvGraphicFramePr>
        <p:xfrm>
          <a:off x="460548" y="1682990"/>
          <a:ext cx="7994304" cy="4863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61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>
                <a:latin typeface="Calibri" pitchFamily="34" charset="0"/>
                <a:cs typeface="Calibri" pitchFamily="34" charset="0"/>
              </a:rPr>
              <a:t>Some summary points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991407"/>
              </p:ext>
            </p:extLst>
          </p:nvPr>
        </p:nvGraphicFramePr>
        <p:xfrm>
          <a:off x="900113" y="1916113"/>
          <a:ext cx="7488237" cy="4529646"/>
        </p:xfrm>
        <a:graphic>
          <a:graphicData uri="http://schemas.openxmlformats.org/drawingml/2006/table">
            <a:tbl>
              <a:tblPr/>
              <a:tblGrid>
                <a:gridCol w="1006475"/>
                <a:gridCol w="1441450"/>
                <a:gridCol w="5040312"/>
              </a:tblGrid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SimSun" pitchFamily="2" charset="-122"/>
                          <a:cs typeface="Arial" pitchFamily="-112" charset="0"/>
                        </a:rPr>
                        <a:t>Model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SimSun" pitchFamily="2" charset="-122"/>
                        <a:cs typeface="Arial" pitchFamily="-112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SimSun" pitchFamily="2" charset="-122"/>
                          <a:cs typeface="Arial" pitchFamily="-112" charset="0"/>
                        </a:rPr>
                        <a:t>Output (litres)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SimSun" pitchFamily="2" charset="-122"/>
                          <a:cs typeface="Arial" pitchFamily="-112" charset="0"/>
                        </a:rPr>
                        <a:t>Some key points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SimSun" pitchFamily="2" charset="-122"/>
                        <a:cs typeface="Arial" pitchFamily="-112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4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SimSun" pitchFamily="2" charset="-122"/>
                          <a:cs typeface="Arial" pitchFamily="-112" charset="0"/>
                        </a:rPr>
                        <a:t>Reciprocal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SimSun" pitchFamily="2" charset="-122"/>
                          <a:cs typeface="Arial" pitchFamily="-112" charset="0"/>
                        </a:rPr>
                        <a:t>30,000 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SimSun" pitchFamily="2" charset="-122"/>
                          <a:cs typeface="Arial" pitchFamily="-112" charset="0"/>
                        </a:rPr>
                        <a:t>70,000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12" charset="2"/>
                        <a:buChar char=""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SimSun" pitchFamily="2" charset="-122"/>
                          <a:cs typeface="Arial" pitchFamily="-112" charset="0"/>
                        </a:rPr>
                        <a:t>Development of new infrastructure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12" charset="2"/>
                        <a:buChar char=""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SimSun" pitchFamily="2" charset="-122"/>
                          <a:cs typeface="Arial" pitchFamily="-112" charset="0"/>
                        </a:rPr>
                        <a:t>Overlap between consumers, producers, stakeholders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12" charset="2"/>
                        <a:buChar char=""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SimSun" pitchFamily="2" charset="-122"/>
                          <a:cs typeface="Arial" pitchFamily="-112" charset="0"/>
                        </a:rPr>
                        <a:t>Economic value of juice is multiple – w/sale, home-retail, public procurement, self-provisioning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12" charset="2"/>
                        <a:buChar char=""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SimSun" pitchFamily="2" charset="-122"/>
                          <a:cs typeface="Arial" pitchFamily="-112" charset="0"/>
                        </a:rPr>
                        <a:t>Environmental gain unclear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12" charset="2"/>
                        <a:buNone/>
                        <a:tabLst/>
                      </a:pPr>
                      <a:endParaRPr kumimoji="0" lang="en-GB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SimSun" pitchFamily="2" charset="-122"/>
                        <a:cs typeface="Arial" pitchFamily="-112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SimSun" pitchFamily="2" charset="-122"/>
                          <a:cs typeface="Arial" pitchFamily="-112" charset="0"/>
                        </a:rPr>
                        <a:t>Network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SimSun" pitchFamily="2" charset="-122"/>
                          <a:cs typeface="Arial" pitchFamily="-112" charset="0"/>
                        </a:rPr>
                        <a:t>15,000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SimSun" pitchFamily="2" charset="-122"/>
                          <a:cs typeface="Arial" pitchFamily="-112" charset="0"/>
                        </a:rPr>
                        <a:t>600,000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12" charset="2"/>
                        <a:buChar char=""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SimSun" pitchFamily="2" charset="-122"/>
                          <a:cs typeface="Arial" pitchFamily="-112" charset="0"/>
                        </a:rPr>
                        <a:t>Stimulation/negotiation of existing market relations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12" charset="2"/>
                        <a:buChar char=""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SimSun" pitchFamily="2" charset="-122"/>
                          <a:cs typeface="Arial" pitchFamily="-112" charset="0"/>
                        </a:rPr>
                        <a:t>Mobilisation of supporters to create demand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12" charset="2"/>
                        <a:buChar char=""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SimSun" pitchFamily="2" charset="-122"/>
                          <a:cs typeface="Arial" pitchFamily="-112" charset="0"/>
                        </a:rPr>
                        <a:t>Increased sales create higher supply price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12" charset="2"/>
                        <a:buChar char=""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SimSun" pitchFamily="2" charset="-122"/>
                          <a:cs typeface="Arial" pitchFamily="-112" charset="0"/>
                        </a:rPr>
                        <a:t>NGO link helps create civic support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12" charset="2"/>
                        <a:buChar char=""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SimSun" pitchFamily="2" charset="-122"/>
                          <a:cs typeface="Arial" pitchFamily="-112" charset="0"/>
                        </a:rPr>
                        <a:t>Expansion of commercial </a:t>
                      </a:r>
                      <a:r>
                        <a:rPr kumimoji="0" lang="en-GB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SimSun" pitchFamily="2" charset="-122"/>
                          <a:cs typeface="Arial" pitchFamily="-112" charset="0"/>
                        </a:rPr>
                        <a:t>organic</a:t>
                      </a: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SimSun" pitchFamily="2" charset="-122"/>
                          <a:cs typeface="Arial" pitchFamily="-112" charset="0"/>
                        </a:rPr>
                        <a:t> production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12" charset="2"/>
                        <a:buNone/>
                        <a:tabLst/>
                      </a:pPr>
                      <a:endParaRPr kumimoji="0" lang="en-GB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SimSun" pitchFamily="2" charset="-122"/>
                        <a:cs typeface="Arial" pitchFamily="-112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4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SimSun" pitchFamily="2" charset="-122"/>
                          <a:cs typeface="Arial" pitchFamily="-112" charset="0"/>
                        </a:rPr>
                        <a:t>Market-building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SimSun" pitchFamily="2" charset="-122"/>
                          <a:cs typeface="Arial" pitchFamily="-112" charset="0"/>
                        </a:rPr>
                        <a:t>40,000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SimSun" pitchFamily="2" charset="-122"/>
                          <a:cs typeface="Arial" pitchFamily="-112" charset="0"/>
                        </a:rPr>
                        <a:t>80,000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12" charset="2"/>
                        <a:buChar char=""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SimSun" pitchFamily="2" charset="-122"/>
                          <a:cs typeface="Arial" pitchFamily="-112" charset="0"/>
                        </a:rPr>
                        <a:t>Co-option of competitors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12" charset="2"/>
                        <a:buChar char=""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SimSun" pitchFamily="2" charset="-122"/>
                          <a:cs typeface="Arial" pitchFamily="-112" charset="0"/>
                        </a:rPr>
                        <a:t>Differentiation on basis of product range and fruit variety, client base and price ranges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12" charset="2"/>
                        <a:buChar char=""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SimSun" pitchFamily="2" charset="-122"/>
                          <a:cs typeface="Arial" pitchFamily="-112" charset="0"/>
                        </a:rPr>
                        <a:t>High level of market research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12" charset="2"/>
                        <a:buChar char=""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SimSun" pitchFamily="2" charset="-122"/>
                          <a:cs typeface="Arial" pitchFamily="-112" charset="0"/>
                        </a:rPr>
                        <a:t>Retention 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SimSun" pitchFamily="2" charset="-122"/>
                          <a:cs typeface="Arial" pitchFamily="-112" charset="0"/>
                        </a:rPr>
                        <a:t>of </a:t>
                      </a:r>
                      <a:r>
                        <a:rPr kumimoji="0" lang="en-GB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SimSun" pitchFamily="2" charset="-122"/>
                          <a:cs typeface="Arial" pitchFamily="-112" charset="0"/>
                        </a:rPr>
                        <a:t>traditional orchard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SimSun" pitchFamily="2" charset="-122"/>
                          <a:cs typeface="Arial" pitchFamily="-112" charset="0"/>
                        </a:rPr>
                        <a:t> management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12" charset="2"/>
                        <a:buChar char=""/>
                        <a:tabLst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SimSun" pitchFamily="2" charset="-122"/>
                        <a:cs typeface="Arial" pitchFamily="-112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5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3746500"/>
            <a:ext cx="287338" cy="584200"/>
          </a:xfrm>
          <a:noFill/>
        </p:spPr>
        <p:txBody>
          <a:bodyPr wrap="none" anchor="ctr"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Field analysis of networked market SE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700213"/>
            <a:ext cx="8153400" cy="452596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39940" name="Rectangle 7"/>
          <p:cNvSpPr>
            <a:spLocks noChangeArrowheads="1"/>
          </p:cNvSpPr>
          <p:nvPr/>
        </p:nvSpPr>
        <p:spPr bwMode="auto">
          <a:xfrm>
            <a:off x="3492500" y="1773237"/>
            <a:ext cx="1800225" cy="15811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1400" b="1" dirty="0" smtClean="0"/>
          </a:p>
          <a:p>
            <a:pPr algn="ctr"/>
            <a:endParaRPr lang="en-GB" sz="1400" b="1" dirty="0" smtClean="0"/>
          </a:p>
          <a:p>
            <a:pPr algn="ctr"/>
            <a:endParaRPr lang="en-GB" sz="1400" b="1" dirty="0"/>
          </a:p>
          <a:p>
            <a:pPr algn="ctr"/>
            <a:r>
              <a:rPr lang="en-GB" sz="1400" b="1" dirty="0" smtClean="0"/>
              <a:t>Cognitive frames</a:t>
            </a:r>
          </a:p>
          <a:p>
            <a:pPr algn="ctr"/>
            <a:r>
              <a:rPr lang="en-US" sz="1400" dirty="0"/>
              <a:t>Local identity</a:t>
            </a:r>
            <a:endParaRPr lang="en-GB" sz="1400" dirty="0"/>
          </a:p>
          <a:p>
            <a:pPr algn="ctr"/>
            <a:r>
              <a:rPr lang="en-US" sz="1400" dirty="0"/>
              <a:t>Juice qualities</a:t>
            </a:r>
            <a:endParaRPr lang="en-GB" sz="1400" dirty="0"/>
          </a:p>
          <a:p>
            <a:pPr algn="ctr"/>
            <a:r>
              <a:rPr lang="en-US" sz="1400" dirty="0"/>
              <a:t>Cultural landscape</a:t>
            </a:r>
            <a:endParaRPr lang="en-GB" sz="1400" dirty="0"/>
          </a:p>
          <a:p>
            <a:pPr algn="ctr"/>
            <a:r>
              <a:rPr lang="en-US" sz="1400" dirty="0"/>
              <a:t>Biological data</a:t>
            </a:r>
            <a:endParaRPr lang="en-GB" sz="1400" dirty="0"/>
          </a:p>
          <a:p>
            <a:pPr algn="ctr"/>
            <a:r>
              <a:rPr lang="en-US" sz="1400" dirty="0"/>
              <a:t>Knowledge transfer</a:t>
            </a:r>
            <a:endParaRPr lang="en-GB" sz="1400" dirty="0"/>
          </a:p>
          <a:p>
            <a:pPr algn="ctr"/>
            <a:r>
              <a:rPr lang="en-US" sz="1400" dirty="0"/>
              <a:t>Civil alliances</a:t>
            </a:r>
            <a:endParaRPr lang="en-GB" sz="1400" dirty="0" smtClean="0"/>
          </a:p>
          <a:p>
            <a:pPr algn="ctr"/>
            <a:endParaRPr lang="en-GB" sz="1600" dirty="0" smtClean="0"/>
          </a:p>
          <a:p>
            <a:pPr algn="ctr"/>
            <a:endParaRPr lang="en-GB" dirty="0" smtClean="0"/>
          </a:p>
        </p:txBody>
      </p:sp>
      <p:sp>
        <p:nvSpPr>
          <p:cNvPr id="39941" name="Rectangle 8"/>
          <p:cNvSpPr>
            <a:spLocks noChangeArrowheads="1"/>
          </p:cNvSpPr>
          <p:nvPr/>
        </p:nvSpPr>
        <p:spPr bwMode="auto">
          <a:xfrm>
            <a:off x="1187624" y="4572000"/>
            <a:ext cx="2012776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1400" b="1" dirty="0" smtClean="0"/>
          </a:p>
          <a:p>
            <a:pPr algn="ctr"/>
            <a:endParaRPr lang="en-GB" sz="1400" b="1" dirty="0"/>
          </a:p>
          <a:p>
            <a:pPr algn="ctr"/>
            <a:r>
              <a:rPr lang="en-GB" sz="1400" b="1" dirty="0" smtClean="0"/>
              <a:t>Networks</a:t>
            </a:r>
          </a:p>
          <a:p>
            <a:pPr algn="ctr"/>
            <a:r>
              <a:rPr lang="en-US" sz="1400" dirty="0"/>
              <a:t>Social enterprises</a:t>
            </a:r>
            <a:endParaRPr lang="en-GB" sz="1400" dirty="0"/>
          </a:p>
          <a:p>
            <a:pPr algn="ctr"/>
            <a:r>
              <a:rPr lang="en-US" sz="1400" dirty="0"/>
              <a:t>NGO supporters</a:t>
            </a:r>
            <a:endParaRPr lang="en-GB" sz="1400" dirty="0"/>
          </a:p>
          <a:p>
            <a:pPr algn="ctr"/>
            <a:r>
              <a:rPr lang="en-US" sz="1400" dirty="0"/>
              <a:t>SE supporters</a:t>
            </a:r>
            <a:endParaRPr lang="en-GB" sz="1400" dirty="0"/>
          </a:p>
          <a:p>
            <a:pPr algn="ctr"/>
            <a:r>
              <a:rPr lang="en-US" sz="1400" dirty="0"/>
              <a:t>Commercial presses</a:t>
            </a:r>
            <a:endParaRPr lang="en-GB" sz="1400" dirty="0"/>
          </a:p>
          <a:p>
            <a:pPr algn="ctr"/>
            <a:r>
              <a:rPr lang="en-US" sz="1400" dirty="0"/>
              <a:t>Regional orchard networks</a:t>
            </a:r>
            <a:endParaRPr lang="en-GB" sz="1400" dirty="0"/>
          </a:p>
          <a:p>
            <a:pPr algn="ctr"/>
            <a:endParaRPr lang="en-GB" sz="1400" dirty="0" smtClean="0"/>
          </a:p>
          <a:p>
            <a:pPr algn="ctr"/>
            <a:endParaRPr lang="en-GB" dirty="0"/>
          </a:p>
        </p:txBody>
      </p:sp>
      <p:sp>
        <p:nvSpPr>
          <p:cNvPr id="39942" name="Rectangle 9"/>
          <p:cNvSpPr>
            <a:spLocks noChangeArrowheads="1"/>
          </p:cNvSpPr>
          <p:nvPr/>
        </p:nvSpPr>
        <p:spPr bwMode="auto">
          <a:xfrm>
            <a:off x="5410200" y="4572000"/>
            <a:ext cx="18288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1400" b="1" dirty="0" smtClean="0"/>
          </a:p>
          <a:p>
            <a:pPr algn="ctr"/>
            <a:r>
              <a:rPr lang="en-GB" sz="1400" b="1" dirty="0" smtClean="0"/>
              <a:t>Institutions</a:t>
            </a:r>
          </a:p>
          <a:p>
            <a:pPr algn="ctr"/>
            <a:r>
              <a:rPr lang="en-GB" sz="1400" dirty="0" smtClean="0"/>
              <a:t>Federalism</a:t>
            </a:r>
          </a:p>
          <a:p>
            <a:pPr algn="ctr"/>
            <a:r>
              <a:rPr lang="en-GB" sz="1400" dirty="0" smtClean="0"/>
              <a:t>Local councils</a:t>
            </a:r>
          </a:p>
          <a:p>
            <a:pPr algn="ctr"/>
            <a:r>
              <a:rPr lang="en-GB" sz="1400" dirty="0" smtClean="0"/>
              <a:t>Self-provision</a:t>
            </a:r>
          </a:p>
          <a:p>
            <a:pPr algn="ctr"/>
            <a:r>
              <a:rPr lang="en-GB" sz="1400" dirty="0" smtClean="0"/>
              <a:t>Registered associations</a:t>
            </a:r>
          </a:p>
          <a:p>
            <a:pPr algn="ctr"/>
            <a:r>
              <a:rPr lang="en-GB" sz="1400" dirty="0" smtClean="0"/>
              <a:t>Contracts</a:t>
            </a:r>
          </a:p>
          <a:p>
            <a:pPr algn="ctr"/>
            <a:endParaRPr lang="en-GB" sz="1400" dirty="0" smtClean="0"/>
          </a:p>
        </p:txBody>
      </p:sp>
      <p:cxnSp>
        <p:nvCxnSpPr>
          <p:cNvPr id="39943" name="AutoShape 10"/>
          <p:cNvCxnSpPr>
            <a:cxnSpLocks noChangeShapeType="1"/>
            <a:stCxn id="39941" idx="3"/>
            <a:endCxn id="39942" idx="1"/>
          </p:cNvCxnSpPr>
          <p:nvPr/>
        </p:nvCxnSpPr>
        <p:spPr bwMode="auto">
          <a:xfrm>
            <a:off x="3200400" y="5219700"/>
            <a:ext cx="2209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9944" name="AutoShape 11"/>
          <p:cNvCxnSpPr>
            <a:cxnSpLocks noChangeShapeType="1"/>
            <a:stCxn id="39940" idx="3"/>
            <a:endCxn id="39942" idx="0"/>
          </p:cNvCxnSpPr>
          <p:nvPr/>
        </p:nvCxnSpPr>
        <p:spPr bwMode="auto">
          <a:xfrm>
            <a:off x="5292725" y="2563813"/>
            <a:ext cx="1031875" cy="20081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9945" name="AutoShape 12"/>
          <p:cNvCxnSpPr>
            <a:cxnSpLocks noChangeShapeType="1"/>
            <a:stCxn id="39941" idx="0"/>
            <a:endCxn id="39940" idx="1"/>
          </p:cNvCxnSpPr>
          <p:nvPr/>
        </p:nvCxnSpPr>
        <p:spPr bwMode="auto">
          <a:xfrm flipV="1">
            <a:off x="2194012" y="2563813"/>
            <a:ext cx="1298488" cy="20081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9946" name="TextBox 1"/>
          <p:cNvSpPr txBox="1">
            <a:spLocks noChangeArrowheads="1"/>
          </p:cNvSpPr>
          <p:nvPr/>
        </p:nvSpPr>
        <p:spPr bwMode="auto">
          <a:xfrm>
            <a:off x="2555875" y="3500438"/>
            <a:ext cx="1441450" cy="4635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CN" sz="1200">
                <a:ea typeface="宋体" charset="-122"/>
              </a:rPr>
              <a:t>Shape and diffuse cognitive frames</a:t>
            </a:r>
            <a:endParaRPr lang="en-GB" sz="1200"/>
          </a:p>
        </p:txBody>
      </p:sp>
      <p:sp>
        <p:nvSpPr>
          <p:cNvPr id="39951" name="TextBox 1"/>
          <p:cNvSpPr txBox="1">
            <a:spLocks noChangeArrowheads="1"/>
          </p:cNvSpPr>
          <p:nvPr/>
        </p:nvSpPr>
        <p:spPr bwMode="auto">
          <a:xfrm>
            <a:off x="1763713" y="2708275"/>
            <a:ext cx="1441450" cy="6461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CN" sz="1200">
                <a:ea typeface="宋体" charset="-122"/>
              </a:rPr>
              <a:t>Shape perception of network structures</a:t>
            </a:r>
            <a:endParaRPr lang="en-GB" sz="1200"/>
          </a:p>
        </p:txBody>
      </p:sp>
      <p:sp>
        <p:nvSpPr>
          <p:cNvPr id="39953" name="TextBox 1"/>
          <p:cNvSpPr txBox="1">
            <a:spLocks noChangeArrowheads="1"/>
          </p:cNvSpPr>
          <p:nvPr/>
        </p:nvSpPr>
        <p:spPr bwMode="auto">
          <a:xfrm>
            <a:off x="5435600" y="2781300"/>
            <a:ext cx="1441450" cy="8286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CN" sz="1200">
                <a:ea typeface="宋体" charset="-122"/>
              </a:rPr>
              <a:t>Provide legitimation &amp; shape perception of institutions</a:t>
            </a:r>
            <a:endParaRPr lang="en-GB" sz="1200"/>
          </a:p>
        </p:txBody>
      </p:sp>
      <p:sp>
        <p:nvSpPr>
          <p:cNvPr id="39954" name="TextBox 1"/>
          <p:cNvSpPr txBox="1">
            <a:spLocks noChangeArrowheads="1"/>
          </p:cNvSpPr>
          <p:nvPr/>
        </p:nvSpPr>
        <p:spPr bwMode="auto">
          <a:xfrm>
            <a:off x="6156325" y="3716338"/>
            <a:ext cx="1441450" cy="4635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CN" sz="1200">
                <a:ea typeface="宋体" charset="-122"/>
              </a:rPr>
              <a:t>Makes values socially relevant</a:t>
            </a:r>
            <a:endParaRPr lang="en-GB" sz="1200"/>
          </a:p>
        </p:txBody>
      </p:sp>
      <p:sp>
        <p:nvSpPr>
          <p:cNvPr id="39955" name="TextBox 1"/>
          <p:cNvSpPr txBox="1">
            <a:spLocks noChangeArrowheads="1"/>
          </p:cNvSpPr>
          <p:nvPr/>
        </p:nvSpPr>
        <p:spPr bwMode="auto">
          <a:xfrm>
            <a:off x="3851275" y="5373688"/>
            <a:ext cx="1441450" cy="4635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CN" sz="1200">
                <a:ea typeface="宋体" charset="-122"/>
              </a:rPr>
              <a:t>Influence structure of social networks</a:t>
            </a:r>
            <a:endParaRPr lang="en-GB" sz="1200"/>
          </a:p>
        </p:txBody>
      </p:sp>
      <p:sp>
        <p:nvSpPr>
          <p:cNvPr id="39956" name="TextBox 1"/>
          <p:cNvSpPr txBox="1">
            <a:spLocks noChangeArrowheads="1"/>
          </p:cNvSpPr>
          <p:nvPr/>
        </p:nvSpPr>
        <p:spPr bwMode="auto">
          <a:xfrm>
            <a:off x="3276600" y="4508500"/>
            <a:ext cx="1441450" cy="6461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CN" sz="1200">
                <a:ea typeface="宋体" charset="-122"/>
              </a:rPr>
              <a:t>Est. collective power to shape institutions</a:t>
            </a:r>
            <a:endParaRPr lang="en-GB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Field analysis of market-building SE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700213"/>
            <a:ext cx="8153400" cy="452596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39940" name="Rectangle 7"/>
          <p:cNvSpPr>
            <a:spLocks noChangeArrowheads="1"/>
          </p:cNvSpPr>
          <p:nvPr/>
        </p:nvSpPr>
        <p:spPr bwMode="auto">
          <a:xfrm>
            <a:off x="3492500" y="1773238"/>
            <a:ext cx="18288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1400" b="1" dirty="0" smtClean="0">
              <a:solidFill>
                <a:prstClr val="black"/>
              </a:solidFill>
            </a:endParaRPr>
          </a:p>
          <a:p>
            <a:pPr algn="ctr"/>
            <a:endParaRPr lang="en-GB" sz="1400" b="1" dirty="0" smtClean="0">
              <a:solidFill>
                <a:prstClr val="black"/>
              </a:solidFill>
            </a:endParaRPr>
          </a:p>
          <a:p>
            <a:pPr algn="ctr"/>
            <a:endParaRPr lang="en-GB" sz="1400" b="1" dirty="0">
              <a:solidFill>
                <a:prstClr val="black"/>
              </a:solidFill>
            </a:endParaRPr>
          </a:p>
          <a:p>
            <a:pPr algn="ctr"/>
            <a:r>
              <a:rPr lang="en-GB" sz="1400" b="1" dirty="0" smtClean="0">
                <a:solidFill>
                  <a:prstClr val="black"/>
                </a:solidFill>
              </a:rPr>
              <a:t>Cognitive frames</a:t>
            </a:r>
          </a:p>
          <a:p>
            <a:pPr algn="ctr"/>
            <a:r>
              <a:rPr lang="en-GB" sz="1400" dirty="0" smtClean="0">
                <a:solidFill>
                  <a:prstClr val="black"/>
                </a:solidFill>
              </a:rPr>
              <a:t>Self provision</a:t>
            </a:r>
          </a:p>
          <a:p>
            <a:pPr algn="ctr"/>
            <a:r>
              <a:rPr lang="en-GB" sz="1400" i="1" dirty="0" err="1" smtClean="0">
                <a:solidFill>
                  <a:prstClr val="black"/>
                </a:solidFill>
              </a:rPr>
              <a:t>Kulturlandschaft</a:t>
            </a:r>
            <a:endParaRPr lang="en-GB" sz="1400" i="1" dirty="0" smtClean="0">
              <a:solidFill>
                <a:prstClr val="black"/>
              </a:solidFill>
            </a:endParaRPr>
          </a:p>
          <a:p>
            <a:pPr algn="ctr"/>
            <a:r>
              <a:rPr lang="en-GB" sz="1400" dirty="0" smtClean="0">
                <a:solidFill>
                  <a:prstClr val="black"/>
                </a:solidFill>
              </a:rPr>
              <a:t>Juice qualities</a:t>
            </a:r>
          </a:p>
          <a:p>
            <a:pPr algn="ctr"/>
            <a:r>
              <a:rPr lang="en-GB" sz="1400" dirty="0" smtClean="0">
                <a:solidFill>
                  <a:prstClr val="black"/>
                </a:solidFill>
              </a:rPr>
              <a:t>Risk esp. harvest</a:t>
            </a:r>
          </a:p>
          <a:p>
            <a:pPr algn="ctr"/>
            <a:endParaRPr lang="en-GB" sz="1400" dirty="0" smtClean="0">
              <a:solidFill>
                <a:prstClr val="black"/>
              </a:solidFill>
            </a:endParaRPr>
          </a:p>
          <a:p>
            <a:pPr algn="ctr"/>
            <a:endParaRPr lang="en-GB" sz="1600" dirty="0" smtClean="0">
              <a:solidFill>
                <a:prstClr val="black"/>
              </a:solidFill>
            </a:endParaRPr>
          </a:p>
          <a:p>
            <a:pPr algn="ctr"/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39941" name="Rectangle 8"/>
          <p:cNvSpPr>
            <a:spLocks noChangeArrowheads="1"/>
          </p:cNvSpPr>
          <p:nvPr/>
        </p:nvSpPr>
        <p:spPr bwMode="auto">
          <a:xfrm>
            <a:off x="1371600" y="4572000"/>
            <a:ext cx="18288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400" b="1" dirty="0" smtClean="0">
                <a:solidFill>
                  <a:prstClr val="black"/>
                </a:solidFill>
              </a:rPr>
              <a:t>Networks</a:t>
            </a:r>
          </a:p>
          <a:p>
            <a:pPr algn="ctr"/>
            <a:r>
              <a:rPr lang="en-GB" sz="1400" dirty="0" smtClean="0">
                <a:solidFill>
                  <a:prstClr val="black"/>
                </a:solidFill>
              </a:rPr>
              <a:t>SE &amp; inter-SE Alliances</a:t>
            </a:r>
          </a:p>
          <a:p>
            <a:pPr algn="ctr"/>
            <a:r>
              <a:rPr lang="en-GB" sz="1400" dirty="0" smtClean="0">
                <a:solidFill>
                  <a:prstClr val="black"/>
                </a:solidFill>
              </a:rPr>
              <a:t>Local councils</a:t>
            </a:r>
          </a:p>
          <a:p>
            <a:pPr algn="ctr"/>
            <a:r>
              <a:rPr lang="en-GB" sz="1400" dirty="0" smtClean="0">
                <a:solidFill>
                  <a:prstClr val="black"/>
                </a:solidFill>
              </a:rPr>
              <a:t>Presses</a:t>
            </a:r>
          </a:p>
          <a:p>
            <a:pPr algn="ctr"/>
            <a:endParaRPr lang="en-GB" sz="1400" dirty="0" smtClean="0">
              <a:solidFill>
                <a:prstClr val="black"/>
              </a:solidFill>
            </a:endParaRPr>
          </a:p>
          <a:p>
            <a:pPr algn="ctr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9942" name="Rectangle 9"/>
          <p:cNvSpPr>
            <a:spLocks noChangeArrowheads="1"/>
          </p:cNvSpPr>
          <p:nvPr/>
        </p:nvSpPr>
        <p:spPr bwMode="auto">
          <a:xfrm>
            <a:off x="5410200" y="4572000"/>
            <a:ext cx="18288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400" b="1" dirty="0" smtClean="0">
                <a:solidFill>
                  <a:prstClr val="black"/>
                </a:solidFill>
              </a:rPr>
              <a:t>Institutions</a:t>
            </a:r>
          </a:p>
          <a:p>
            <a:pPr algn="ctr"/>
            <a:r>
              <a:rPr lang="en-GB" sz="1400" dirty="0" smtClean="0">
                <a:solidFill>
                  <a:prstClr val="black"/>
                </a:solidFill>
              </a:rPr>
              <a:t>Federalism</a:t>
            </a:r>
          </a:p>
          <a:p>
            <a:pPr algn="ctr"/>
            <a:r>
              <a:rPr lang="en-GB" sz="1400" dirty="0" smtClean="0">
                <a:solidFill>
                  <a:prstClr val="black"/>
                </a:solidFill>
              </a:rPr>
              <a:t>Company/</a:t>
            </a:r>
            <a:r>
              <a:rPr lang="en-GB" sz="1400" dirty="0" err="1" smtClean="0">
                <a:solidFill>
                  <a:prstClr val="black"/>
                </a:solidFill>
              </a:rPr>
              <a:t>employ’t</a:t>
            </a:r>
            <a:r>
              <a:rPr lang="en-GB" sz="1400" dirty="0" smtClean="0">
                <a:solidFill>
                  <a:prstClr val="black"/>
                </a:solidFill>
              </a:rPr>
              <a:t> law</a:t>
            </a:r>
          </a:p>
          <a:p>
            <a:pPr algn="ctr"/>
            <a:r>
              <a:rPr lang="en-GB" sz="1400" i="1" dirty="0" err="1" smtClean="0">
                <a:solidFill>
                  <a:prstClr val="black"/>
                </a:solidFill>
              </a:rPr>
              <a:t>Aufpreis</a:t>
            </a:r>
            <a:endParaRPr lang="en-GB" sz="1400" i="1" dirty="0" smtClean="0">
              <a:solidFill>
                <a:prstClr val="black"/>
              </a:solidFill>
            </a:endParaRPr>
          </a:p>
          <a:p>
            <a:pPr algn="ctr"/>
            <a:endParaRPr lang="en-GB" sz="1400" dirty="0" smtClean="0">
              <a:solidFill>
                <a:prstClr val="black"/>
              </a:solidFill>
            </a:endParaRPr>
          </a:p>
        </p:txBody>
      </p:sp>
      <p:cxnSp>
        <p:nvCxnSpPr>
          <p:cNvPr id="39943" name="AutoShape 10"/>
          <p:cNvCxnSpPr>
            <a:cxnSpLocks noChangeShapeType="1"/>
            <a:stCxn id="39941" idx="3"/>
            <a:endCxn id="39942" idx="1"/>
          </p:cNvCxnSpPr>
          <p:nvPr/>
        </p:nvCxnSpPr>
        <p:spPr bwMode="auto">
          <a:xfrm>
            <a:off x="3200400" y="5219700"/>
            <a:ext cx="2209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9944" name="AutoShape 11"/>
          <p:cNvCxnSpPr>
            <a:cxnSpLocks noChangeShapeType="1"/>
            <a:stCxn id="39940" idx="3"/>
            <a:endCxn id="39942" idx="0"/>
          </p:cNvCxnSpPr>
          <p:nvPr/>
        </p:nvCxnSpPr>
        <p:spPr bwMode="auto">
          <a:xfrm>
            <a:off x="5321300" y="2420938"/>
            <a:ext cx="1003300" cy="2151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9945" name="AutoShape 12"/>
          <p:cNvCxnSpPr>
            <a:cxnSpLocks noChangeShapeType="1"/>
            <a:stCxn id="39941" idx="0"/>
            <a:endCxn id="39940" idx="1"/>
          </p:cNvCxnSpPr>
          <p:nvPr/>
        </p:nvCxnSpPr>
        <p:spPr bwMode="auto">
          <a:xfrm flipV="1">
            <a:off x="2286000" y="2420938"/>
            <a:ext cx="1206500" cy="2151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9946" name="TextBox 1"/>
          <p:cNvSpPr txBox="1">
            <a:spLocks noChangeArrowheads="1"/>
          </p:cNvSpPr>
          <p:nvPr/>
        </p:nvSpPr>
        <p:spPr bwMode="auto">
          <a:xfrm>
            <a:off x="2555875" y="3500438"/>
            <a:ext cx="1441450" cy="4635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CN" sz="1200">
                <a:solidFill>
                  <a:prstClr val="black"/>
                </a:solidFill>
              </a:rPr>
              <a:t>Shape and diffuse cognitive frames</a:t>
            </a:r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39951" name="TextBox 1"/>
          <p:cNvSpPr txBox="1">
            <a:spLocks noChangeArrowheads="1"/>
          </p:cNvSpPr>
          <p:nvPr/>
        </p:nvSpPr>
        <p:spPr bwMode="auto">
          <a:xfrm>
            <a:off x="1763713" y="2708275"/>
            <a:ext cx="1441450" cy="6461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CN" sz="1200">
                <a:solidFill>
                  <a:prstClr val="black"/>
                </a:solidFill>
              </a:rPr>
              <a:t>Shape perception of network structures</a:t>
            </a:r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39953" name="TextBox 1"/>
          <p:cNvSpPr txBox="1">
            <a:spLocks noChangeArrowheads="1"/>
          </p:cNvSpPr>
          <p:nvPr/>
        </p:nvSpPr>
        <p:spPr bwMode="auto">
          <a:xfrm>
            <a:off x="5435600" y="2781300"/>
            <a:ext cx="1441450" cy="8286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CN" sz="1200">
                <a:solidFill>
                  <a:prstClr val="black"/>
                </a:solidFill>
              </a:rPr>
              <a:t>Provide legitimation &amp; shape perception of institutions</a:t>
            </a:r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39954" name="TextBox 1"/>
          <p:cNvSpPr txBox="1">
            <a:spLocks noChangeArrowheads="1"/>
          </p:cNvSpPr>
          <p:nvPr/>
        </p:nvSpPr>
        <p:spPr bwMode="auto">
          <a:xfrm>
            <a:off x="6156325" y="3716338"/>
            <a:ext cx="1441450" cy="4635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CN" sz="1200">
                <a:solidFill>
                  <a:prstClr val="black"/>
                </a:solidFill>
              </a:rPr>
              <a:t>Makes values socially relevant</a:t>
            </a:r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39955" name="TextBox 1"/>
          <p:cNvSpPr txBox="1">
            <a:spLocks noChangeArrowheads="1"/>
          </p:cNvSpPr>
          <p:nvPr/>
        </p:nvSpPr>
        <p:spPr bwMode="auto">
          <a:xfrm>
            <a:off x="3851275" y="5373688"/>
            <a:ext cx="1441450" cy="4635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CN" sz="1200">
                <a:solidFill>
                  <a:prstClr val="black"/>
                </a:solidFill>
              </a:rPr>
              <a:t>Influence structure of social networks</a:t>
            </a:r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39956" name="TextBox 1"/>
          <p:cNvSpPr txBox="1">
            <a:spLocks noChangeArrowheads="1"/>
          </p:cNvSpPr>
          <p:nvPr/>
        </p:nvSpPr>
        <p:spPr bwMode="auto">
          <a:xfrm>
            <a:off x="3276600" y="4508500"/>
            <a:ext cx="1441450" cy="6461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CN" sz="1200">
                <a:solidFill>
                  <a:prstClr val="black"/>
                </a:solidFill>
              </a:rPr>
              <a:t>Est. collective power to shape institutions</a:t>
            </a:r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3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Discussion (1)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In a market building model, the risk associated with harvest failure is big. Alliances with networked models are a clever mitigation.</a:t>
            </a:r>
          </a:p>
          <a:p>
            <a:endParaRPr lang="en-US" sz="900" dirty="0" smtClean="0"/>
          </a:p>
          <a:p>
            <a:r>
              <a:rPr lang="en-US" sz="2800" dirty="0" smtClean="0"/>
              <a:t>That alliance means that </a:t>
            </a:r>
            <a:r>
              <a:rPr lang="en-US" sz="2800" i="1" dirty="0" err="1" smtClean="0"/>
              <a:t>Aufpreis</a:t>
            </a:r>
            <a:r>
              <a:rPr lang="en-US" sz="2800" dirty="0" smtClean="0"/>
              <a:t> becomes an environmental institution not just a commercial technique.</a:t>
            </a:r>
          </a:p>
          <a:p>
            <a:endParaRPr lang="en-US" sz="900" dirty="0" smtClean="0"/>
          </a:p>
          <a:p>
            <a:r>
              <a:rPr lang="en-US" sz="2800" dirty="0" smtClean="0"/>
              <a:t>Creating marketable qualities which stimulate ‘social skill’ (</a:t>
            </a:r>
            <a:r>
              <a:rPr lang="en-US" sz="2800" dirty="0" err="1" smtClean="0"/>
              <a:t>Fligstein</a:t>
            </a:r>
            <a:r>
              <a:rPr lang="en-US" sz="2800" dirty="0" smtClean="0"/>
              <a:t> 2001) in the local market (co-operation), ties customers and suppliers to environmental production (orchard conservation), whether they are interested or not.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Discussion (2)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By contrast, in the networked market, SEs intervene but seek no power and actively avoid competition, concentrating all their efforts on value (supply price and juice qualities).</a:t>
            </a:r>
          </a:p>
          <a:p>
            <a:endParaRPr lang="en-US" sz="1100" dirty="0"/>
          </a:p>
          <a:p>
            <a:r>
              <a:rPr lang="en-US" sz="2600" dirty="0" smtClean="0"/>
              <a:t>Though they depend on existing market structures, they succeed in constructing ‘civil’ supply chains which support the conservation of orchards.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67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Despite the problems outlined, </a:t>
            </a:r>
            <a:r>
              <a:rPr lang="en-US" b="1" dirty="0" err="1" smtClean="0"/>
              <a:t>Beckert’s</a:t>
            </a:r>
            <a:r>
              <a:rPr lang="en-US" b="1" dirty="0" smtClean="0"/>
              <a:t> ideas can be usefully adapted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the operations of different SE formats in rural markets.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Empirically unearth new arrangements of cognition, institutions and networks.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Expose the influence of third sector </a:t>
            </a:r>
            <a:r>
              <a:rPr lang="en-US" dirty="0" err="1" smtClean="0"/>
              <a:t>organisations</a:t>
            </a:r>
            <a:r>
              <a:rPr lang="en-US" dirty="0" smtClean="0"/>
              <a:t> in creating supply chain, civil, co-operative and civic alliances bound together by local and regional </a:t>
            </a:r>
            <a:r>
              <a:rPr lang="en-US" u="sng" dirty="0" smtClean="0"/>
              <a:t>environmental concerns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Potentially assist decision-making for those wishing to conserve orchard biospheres and their species.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latin typeface="Arial" charset="0"/>
                <a:cs typeface="Arial" charset="0"/>
              </a:rPr>
              <a:t>How </a:t>
            </a:r>
            <a:r>
              <a:rPr lang="en-GB" b="1" dirty="0" err="1" smtClean="0">
                <a:latin typeface="Arial" charset="0"/>
                <a:cs typeface="Arial" charset="0"/>
              </a:rPr>
              <a:t>d’ya</a:t>
            </a:r>
            <a:r>
              <a:rPr lang="en-GB" b="1" dirty="0" smtClean="0">
                <a:latin typeface="Arial" charset="0"/>
                <a:cs typeface="Arial" charset="0"/>
              </a:rPr>
              <a:t> like them apples?</a:t>
            </a:r>
          </a:p>
        </p:txBody>
      </p:sp>
      <p:pic>
        <p:nvPicPr>
          <p:cNvPr id="57346" name="Picture 5" descr="press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844675"/>
            <a:ext cx="6119813" cy="4070350"/>
          </a:xfrm>
        </p:spPr>
      </p:pic>
      <p:sp>
        <p:nvSpPr>
          <p:cNvPr id="57347" name="TextBox 4"/>
          <p:cNvSpPr txBox="1">
            <a:spLocks noChangeArrowheads="1"/>
          </p:cNvSpPr>
          <p:nvPr/>
        </p:nvSpPr>
        <p:spPr bwMode="auto">
          <a:xfrm>
            <a:off x="5364163" y="6021388"/>
            <a:ext cx="2879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>
                <a:latin typeface="Arial" charset="0"/>
                <a:cs typeface="Arial" charset="0"/>
              </a:rPr>
              <a:t>Photo: Common Ground</a:t>
            </a:r>
          </a:p>
        </p:txBody>
      </p:sp>
    </p:spTree>
    <p:extLst>
      <p:ext uri="{BB962C8B-B14F-4D97-AF65-F5344CB8AC3E}">
        <p14:creationId xmlns:p14="http://schemas.microsoft.com/office/powerpoint/2010/main" val="250936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Jens who?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Beckert</a:t>
            </a:r>
            <a:r>
              <a:rPr lang="en-US" sz="2800" dirty="0" smtClean="0"/>
              <a:t> is Director of the Max Planck Institute for the Study of Societies in Cologne.</a:t>
            </a:r>
          </a:p>
          <a:p>
            <a:endParaRPr lang="en-US" sz="1000" dirty="0" smtClean="0"/>
          </a:p>
          <a:p>
            <a:r>
              <a:rPr lang="en-US" sz="2800" dirty="0" smtClean="0"/>
              <a:t>Publications on market order and stability, social structures, Polanyi, value, inherited wealth, wine, empirical contributions to economic sociology.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Selected bibliography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err="1" smtClean="0"/>
              <a:t>Beckert</a:t>
            </a:r>
            <a:r>
              <a:rPr lang="en-US" sz="1400" dirty="0" smtClean="0"/>
              <a:t>, J. (2002) Transl. </a:t>
            </a:r>
            <a:r>
              <a:rPr lang="en-US" sz="1400" dirty="0" err="1" smtClean="0"/>
              <a:t>Harshav</a:t>
            </a:r>
            <a:r>
              <a:rPr lang="en-US" sz="1400" dirty="0" smtClean="0"/>
              <a:t>, B. </a:t>
            </a:r>
            <a:r>
              <a:rPr lang="en-US" sz="1400" i="1" dirty="0" smtClean="0"/>
              <a:t>Beyond the Market: The Social Foundations of Economic Efficiency</a:t>
            </a:r>
            <a:r>
              <a:rPr lang="en-US" sz="1400" dirty="0" smtClean="0"/>
              <a:t>. Princeton University Press.</a:t>
            </a:r>
          </a:p>
          <a:p>
            <a:pPr marL="0" indent="0">
              <a:buNone/>
            </a:pPr>
            <a:r>
              <a:rPr lang="en-US" sz="1400" dirty="0" smtClean="0"/>
              <a:t> - (2007) The Great Transformation of </a:t>
            </a:r>
            <a:r>
              <a:rPr lang="en-US" sz="1400" dirty="0" err="1" smtClean="0"/>
              <a:t>Embeddedness</a:t>
            </a:r>
            <a:r>
              <a:rPr lang="en-US" sz="1400" dirty="0" smtClean="0"/>
              <a:t> – Karl Polanyi and the New Economic Sociology. </a:t>
            </a:r>
            <a:r>
              <a:rPr lang="en-US" sz="1400" dirty="0" err="1" smtClean="0"/>
              <a:t>MPIfG</a:t>
            </a:r>
            <a:r>
              <a:rPr lang="en-US" sz="1400" dirty="0" smtClean="0"/>
              <a:t> </a:t>
            </a:r>
            <a:r>
              <a:rPr lang="en-US" sz="1400" dirty="0" err="1" smtClean="0"/>
              <a:t>Duscussion</a:t>
            </a:r>
            <a:r>
              <a:rPr lang="en-US" sz="1400" dirty="0" smtClean="0"/>
              <a:t> Paper 07/1.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- (2007) </a:t>
            </a:r>
            <a:r>
              <a:rPr lang="en-US" sz="1400" i="1" dirty="0" smtClean="0"/>
              <a:t>The Social Order of Markets</a:t>
            </a:r>
            <a:r>
              <a:rPr lang="en-US" sz="1400" dirty="0" smtClean="0"/>
              <a:t>. </a:t>
            </a:r>
            <a:r>
              <a:rPr lang="en-US" sz="1400" dirty="0" err="1" smtClean="0"/>
              <a:t>MPIfG</a:t>
            </a:r>
            <a:r>
              <a:rPr lang="en-US" sz="1400" dirty="0" smtClean="0"/>
              <a:t> Discussion Paper 07/15.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- (2010) </a:t>
            </a:r>
            <a:r>
              <a:rPr lang="en-US" sz="1400" i="1" dirty="0" smtClean="0"/>
              <a:t>How do fields change? The interrelations of institutions, networks and cognition in the dynamics of market</a:t>
            </a:r>
            <a:r>
              <a:rPr lang="en-US" sz="1400" dirty="0" smtClean="0"/>
              <a:t>s. </a:t>
            </a:r>
            <a:r>
              <a:rPr lang="en-US" sz="1400" dirty="0" err="1" smtClean="0"/>
              <a:t>Organisation</a:t>
            </a:r>
            <a:r>
              <a:rPr lang="en-US" sz="1400" dirty="0" smtClean="0"/>
              <a:t> Studies Vol. 31, pp.605-626.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- (2010) </a:t>
            </a:r>
            <a:r>
              <a:rPr lang="en-US" sz="1400" i="1" dirty="0" smtClean="0"/>
              <a:t>The Transcending Power of Goods </a:t>
            </a:r>
            <a:r>
              <a:rPr lang="en-US" sz="1400" dirty="0" smtClean="0"/>
              <a:t>– Imaginative Value in the Economy. </a:t>
            </a:r>
            <a:r>
              <a:rPr lang="en-US" sz="1400" dirty="0" err="1" smtClean="0"/>
              <a:t>MPIfG</a:t>
            </a:r>
            <a:r>
              <a:rPr lang="en-US" sz="1400" dirty="0" smtClean="0"/>
              <a:t> Discussion Paper 10/4.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- &amp; </a:t>
            </a:r>
            <a:r>
              <a:rPr lang="en-US" sz="1400" dirty="0" err="1" smtClean="0"/>
              <a:t>Aspers</a:t>
            </a:r>
            <a:r>
              <a:rPr lang="en-US" sz="1400" dirty="0" smtClean="0"/>
              <a:t>, P. (2011) </a:t>
            </a:r>
            <a:r>
              <a:rPr lang="en-US" sz="1400" i="1" dirty="0" smtClean="0"/>
              <a:t>The Worth of Goods: Valuation and Pricing in the Economy</a:t>
            </a:r>
            <a:r>
              <a:rPr lang="en-US" sz="1400" dirty="0" smtClean="0"/>
              <a:t>. Oxford University Press.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- (2012) </a:t>
            </a:r>
            <a:r>
              <a:rPr lang="en-US" sz="1400" i="1" dirty="0" smtClean="0"/>
              <a:t>Capitalism as a system of Contingent Expectations</a:t>
            </a:r>
            <a:r>
              <a:rPr lang="en-US" sz="1400" dirty="0" smtClean="0"/>
              <a:t>. </a:t>
            </a:r>
            <a:r>
              <a:rPr lang="en-US" sz="1400" dirty="0" err="1" smtClean="0"/>
              <a:t>MPIfG</a:t>
            </a:r>
            <a:r>
              <a:rPr lang="en-US" sz="1400" dirty="0" smtClean="0"/>
              <a:t> Discussion Paper 12/4.</a:t>
            </a:r>
          </a:p>
          <a:p>
            <a:pPr marL="0" indent="0">
              <a:buNone/>
            </a:pPr>
            <a:r>
              <a:rPr lang="en-US" sz="1400" dirty="0" err="1" smtClean="0"/>
              <a:t>Fligstein</a:t>
            </a:r>
            <a:r>
              <a:rPr lang="en-US" sz="1400" dirty="0"/>
              <a:t>,</a:t>
            </a:r>
            <a:r>
              <a:rPr lang="en-US" sz="1400" dirty="0" smtClean="0"/>
              <a:t> N. (2001) </a:t>
            </a:r>
            <a:r>
              <a:rPr lang="en-US" sz="1400" i="1" dirty="0" smtClean="0"/>
              <a:t>Social Skill and the Theory of Fields</a:t>
            </a:r>
            <a:r>
              <a:rPr lang="en-US" sz="1400" dirty="0" smtClean="0"/>
              <a:t>. Sociological Theory, Vol. 19, pp.105-125.</a:t>
            </a:r>
          </a:p>
          <a:p>
            <a:pPr marL="0" indent="0">
              <a:buNone/>
            </a:pPr>
            <a:r>
              <a:rPr lang="en-US" sz="1400" dirty="0" err="1" smtClean="0"/>
              <a:t>Gemici</a:t>
            </a:r>
            <a:r>
              <a:rPr lang="en-US" sz="1400" dirty="0" smtClean="0"/>
              <a:t>, K. (2012) </a:t>
            </a:r>
            <a:r>
              <a:rPr lang="en-US" sz="1400" i="1" dirty="0" smtClean="0"/>
              <a:t>Uncertainty, the problem of order, and markets: a critique of </a:t>
            </a:r>
            <a:r>
              <a:rPr lang="en-US" sz="1400" i="1" dirty="0" err="1" smtClean="0"/>
              <a:t>Beckert</a:t>
            </a:r>
            <a:r>
              <a:rPr lang="en-US" sz="1400" i="1" dirty="0" smtClean="0"/>
              <a:t>, Theory and Society, May 2009</a:t>
            </a:r>
            <a:r>
              <a:rPr lang="en-US" sz="1400" dirty="0" smtClean="0"/>
              <a:t>. Theory and Society, Vol. 41, pp. 107-118.</a:t>
            </a:r>
          </a:p>
          <a:p>
            <a:pPr marL="0" indent="0">
              <a:buNone/>
            </a:pPr>
            <a:r>
              <a:rPr lang="en-US" sz="1400" dirty="0" err="1" smtClean="0"/>
              <a:t>Rössel</a:t>
            </a:r>
            <a:r>
              <a:rPr lang="en-US" sz="1400" dirty="0" smtClean="0"/>
              <a:t>, J. &amp; </a:t>
            </a:r>
            <a:r>
              <a:rPr lang="en-US" sz="1400" dirty="0" err="1" smtClean="0"/>
              <a:t>Beckert</a:t>
            </a:r>
            <a:r>
              <a:rPr lang="en-US" sz="1400" dirty="0" smtClean="0"/>
              <a:t>, J. (2012) </a:t>
            </a:r>
            <a:r>
              <a:rPr lang="en-US" sz="1400" i="1" dirty="0" smtClean="0"/>
              <a:t>Quality Classifications in Competition – Price Formation in the German Wine Market</a:t>
            </a:r>
            <a:r>
              <a:rPr lang="en-US" sz="1400" dirty="0" smtClean="0"/>
              <a:t>. </a:t>
            </a:r>
            <a:r>
              <a:rPr lang="en-US" sz="1400" dirty="0" err="1" smtClean="0"/>
              <a:t>MPIfG</a:t>
            </a:r>
            <a:r>
              <a:rPr lang="en-US" sz="1400" dirty="0" smtClean="0"/>
              <a:t> Discussion Paper 12/3.</a:t>
            </a:r>
          </a:p>
          <a:p>
            <a:pPr marL="0" indent="0">
              <a:buNone/>
            </a:pPr>
            <a:r>
              <a:rPr lang="en-US" sz="1400" dirty="0" smtClean="0"/>
              <a:t>White, H. &amp; </a:t>
            </a:r>
            <a:r>
              <a:rPr lang="en-US" sz="1400" dirty="0" err="1" smtClean="0"/>
              <a:t>Godart</a:t>
            </a:r>
            <a:r>
              <a:rPr lang="en-US" sz="1400" dirty="0" smtClean="0"/>
              <a:t>, F. </a:t>
            </a:r>
            <a:r>
              <a:rPr lang="en-US" sz="1400" i="1" dirty="0" err="1" smtClean="0"/>
              <a:t>Märkte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als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soziale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Formationen</a:t>
            </a:r>
            <a:r>
              <a:rPr lang="en-US" sz="1400" i="1" dirty="0" smtClean="0"/>
              <a:t>.</a:t>
            </a:r>
            <a:r>
              <a:rPr lang="en-US" sz="1400" dirty="0" smtClean="0"/>
              <a:t> In: </a:t>
            </a:r>
            <a:r>
              <a:rPr lang="en-US" sz="1400" dirty="0" err="1" smtClean="0"/>
              <a:t>Beckert</a:t>
            </a:r>
            <a:r>
              <a:rPr lang="en-US" sz="1400" dirty="0" smtClean="0"/>
              <a:t>, J., Diaz-Bone, R., &amp; </a:t>
            </a:r>
            <a:r>
              <a:rPr lang="en-US" sz="1400" dirty="0" err="1" smtClean="0"/>
              <a:t>Gau</a:t>
            </a:r>
            <a:r>
              <a:rPr lang="el-GR" sz="1400" dirty="0" smtClean="0"/>
              <a:t>β</a:t>
            </a:r>
            <a:r>
              <a:rPr lang="en-GB" sz="1400" dirty="0" err="1" smtClean="0"/>
              <a:t>mann</a:t>
            </a:r>
            <a:r>
              <a:rPr lang="en-GB" sz="1400" dirty="0" smtClean="0"/>
              <a:t> (eds.) (2002) </a:t>
            </a:r>
            <a:r>
              <a:rPr lang="en-US" sz="1400" i="1" dirty="0" err="1"/>
              <a:t>Märkte</a:t>
            </a:r>
            <a:r>
              <a:rPr lang="en-US" sz="1400" i="1" dirty="0"/>
              <a:t> </a:t>
            </a:r>
            <a:r>
              <a:rPr lang="en-US" sz="1400" i="1" dirty="0" err="1"/>
              <a:t>als</a:t>
            </a:r>
            <a:r>
              <a:rPr lang="en-US" sz="1400" i="1" dirty="0"/>
              <a:t> </a:t>
            </a:r>
            <a:r>
              <a:rPr lang="en-US" sz="1400" i="1" dirty="0" err="1" smtClean="0"/>
              <a:t>soziale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Strukturen</a:t>
            </a:r>
            <a:r>
              <a:rPr lang="en-US" sz="1400" dirty="0" smtClean="0"/>
              <a:t>. Campus </a:t>
            </a:r>
            <a:r>
              <a:rPr lang="en-US" sz="1400" dirty="0" err="1" smtClean="0"/>
              <a:t>Verlag</a:t>
            </a:r>
            <a:r>
              <a:rPr lang="en-US" sz="1400" dirty="0" smtClean="0"/>
              <a:t>, Frankfurt am Main.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813652"/>
            <a:ext cx="5400600" cy="104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Economic sociology (1)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Beckert</a:t>
            </a:r>
            <a:r>
              <a:rPr lang="en-US" sz="2800" dirty="0" smtClean="0"/>
              <a:t> follows a distinguished line from across the disciplines whose position is that rational actor theory is inadequate to explain market action.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800" b="1" dirty="0" smtClean="0"/>
              <a:t>Durkheim </a:t>
            </a:r>
            <a:r>
              <a:rPr lang="en-US" sz="2800" dirty="0" smtClean="0"/>
              <a:t>(1858-1917) studied the social implications of </a:t>
            </a:r>
            <a:r>
              <a:rPr lang="en-US" sz="2800" dirty="0" err="1" smtClean="0"/>
              <a:t>industrialisation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b="1" dirty="0" smtClean="0"/>
              <a:t>Weber </a:t>
            </a:r>
            <a:r>
              <a:rPr lang="en-US" sz="2800" dirty="0" smtClean="0"/>
              <a:t>(1964-1920) traced protestant faith as a motivator in pursuit and accumulation of capital.</a:t>
            </a:r>
          </a:p>
          <a:p>
            <a:pPr>
              <a:buNone/>
            </a:pPr>
            <a:r>
              <a:rPr lang="en-US" sz="2800" b="1" dirty="0" smtClean="0"/>
              <a:t>Parsons </a:t>
            </a:r>
            <a:r>
              <a:rPr lang="en-US" sz="2800" dirty="0" smtClean="0"/>
              <a:t>(1902-79) rejected idea that social stability comes </a:t>
            </a:r>
            <a:r>
              <a:rPr lang="en-US" sz="2800" i="1" dirty="0" smtClean="0"/>
              <a:t>a priori </a:t>
            </a:r>
            <a:r>
              <a:rPr lang="en-US" sz="2800" dirty="0" smtClean="0"/>
              <a:t>from pursuing self-interest. Norms and values also needed to integrate econ &amp; society towards order.   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2895600"/>
            <a:ext cx="822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Beckert</a:t>
            </a:r>
            <a:r>
              <a:rPr lang="en-US" b="1" dirty="0" smtClean="0"/>
              <a:t> adds…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Markets are social spheres where action is influenced by regulation, power, coercion, welfare, custom, place, acting like sheep…</a:t>
            </a:r>
          </a:p>
          <a:p>
            <a:endParaRPr lang="en-US" sz="1100" dirty="0"/>
          </a:p>
          <a:p>
            <a:r>
              <a:rPr lang="en-GB" sz="2800" dirty="0" err="1"/>
              <a:t>Beckert</a:t>
            </a:r>
            <a:r>
              <a:rPr lang="en-GB" sz="2800" dirty="0"/>
              <a:t> acknowledges the hierarchy within capitalism – private, state, third sectors. But he is concerned that the tools used by the subsidiaries (redistribution and reciprocation) are not adequately recognised as resource allocation mechanisms</a:t>
            </a:r>
            <a:r>
              <a:rPr lang="en-GB" sz="2800" dirty="0" smtClean="0"/>
              <a:t>.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sz="2800" dirty="0"/>
              <a:t>Actors seek stability and social order so that they can make reliable predictions about the results of </a:t>
            </a:r>
            <a:r>
              <a:rPr lang="en-US" sz="2800" dirty="0" smtClean="0"/>
              <a:t>actions.</a:t>
            </a:r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Beckert</a:t>
            </a:r>
            <a:r>
              <a:rPr lang="en-GB" b="1" dirty="0" smtClean="0"/>
              <a:t> adds… (2)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Exchange </a:t>
            </a:r>
            <a:r>
              <a:rPr lang="en-US" sz="2600" dirty="0"/>
              <a:t>can only work if actors manage to co-ordinate the trio of inherent ‘problems</a:t>
            </a:r>
            <a:r>
              <a:rPr lang="en-US" sz="2600" dirty="0" smtClean="0"/>
              <a:t>’ in the market: </a:t>
            </a:r>
            <a:r>
              <a:rPr lang="en-US" sz="2600" dirty="0"/>
              <a:t>co-operation, competition and value</a:t>
            </a:r>
            <a:r>
              <a:rPr lang="en-US" sz="2600" dirty="0" smtClean="0"/>
              <a:t>.</a:t>
            </a:r>
          </a:p>
          <a:p>
            <a:endParaRPr lang="en-US" sz="1000" dirty="0"/>
          </a:p>
          <a:p>
            <a:r>
              <a:rPr lang="en-US" sz="2600" dirty="0" smtClean="0"/>
              <a:t>The </a:t>
            </a:r>
            <a:r>
              <a:rPr lang="en-US" sz="2600" dirty="0"/>
              <a:t>use of field theory allows insights into market dynamism, which has implications for market order.</a:t>
            </a:r>
          </a:p>
          <a:p>
            <a:endParaRPr lang="en-GB" sz="26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b="1" dirty="0" err="1" smtClean="0"/>
              <a:t>Beckert</a:t>
            </a:r>
            <a:r>
              <a:rPr lang="en-GB" b="1" dirty="0" smtClean="0"/>
              <a:t> and markets as fields</a:t>
            </a:r>
            <a:endParaRPr lang="en-US" b="1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700213"/>
            <a:ext cx="8153400" cy="452596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smtClean="0">
              <a:solidFill>
                <a:srgbClr val="FF0000"/>
              </a:solidFill>
            </a:endParaRPr>
          </a:p>
        </p:txBody>
      </p:sp>
      <p:sp>
        <p:nvSpPr>
          <p:cNvPr id="39940" name="Rectangle 7"/>
          <p:cNvSpPr>
            <a:spLocks noChangeArrowheads="1"/>
          </p:cNvSpPr>
          <p:nvPr/>
        </p:nvSpPr>
        <p:spPr bwMode="auto">
          <a:xfrm>
            <a:off x="3492500" y="1773238"/>
            <a:ext cx="18288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Cognition</a:t>
            </a:r>
          </a:p>
        </p:txBody>
      </p:sp>
      <p:sp>
        <p:nvSpPr>
          <p:cNvPr id="39941" name="Rectangle 8"/>
          <p:cNvSpPr>
            <a:spLocks noChangeArrowheads="1"/>
          </p:cNvSpPr>
          <p:nvPr/>
        </p:nvSpPr>
        <p:spPr bwMode="auto">
          <a:xfrm>
            <a:off x="1371600" y="4572000"/>
            <a:ext cx="18288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Networks</a:t>
            </a:r>
          </a:p>
        </p:txBody>
      </p:sp>
      <p:sp>
        <p:nvSpPr>
          <p:cNvPr id="39942" name="Rectangle 9"/>
          <p:cNvSpPr>
            <a:spLocks noChangeArrowheads="1"/>
          </p:cNvSpPr>
          <p:nvPr/>
        </p:nvSpPr>
        <p:spPr bwMode="auto">
          <a:xfrm>
            <a:off x="5410200" y="4572000"/>
            <a:ext cx="18288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Institutions</a:t>
            </a:r>
          </a:p>
        </p:txBody>
      </p:sp>
      <p:cxnSp>
        <p:nvCxnSpPr>
          <p:cNvPr id="39943" name="AutoShape 10"/>
          <p:cNvCxnSpPr>
            <a:cxnSpLocks noChangeShapeType="1"/>
            <a:stCxn id="39941" idx="3"/>
            <a:endCxn id="39942" idx="1"/>
          </p:cNvCxnSpPr>
          <p:nvPr/>
        </p:nvCxnSpPr>
        <p:spPr bwMode="auto">
          <a:xfrm>
            <a:off x="3200400" y="5219700"/>
            <a:ext cx="2209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9944" name="AutoShape 11"/>
          <p:cNvCxnSpPr>
            <a:cxnSpLocks noChangeShapeType="1"/>
            <a:stCxn id="39940" idx="3"/>
            <a:endCxn id="39942" idx="0"/>
          </p:cNvCxnSpPr>
          <p:nvPr/>
        </p:nvCxnSpPr>
        <p:spPr bwMode="auto">
          <a:xfrm>
            <a:off x="5321300" y="2420938"/>
            <a:ext cx="1003300" cy="2151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9945" name="AutoShape 12"/>
          <p:cNvCxnSpPr>
            <a:cxnSpLocks noChangeShapeType="1"/>
            <a:stCxn id="39941" idx="0"/>
            <a:endCxn id="39940" idx="1"/>
          </p:cNvCxnSpPr>
          <p:nvPr/>
        </p:nvCxnSpPr>
        <p:spPr bwMode="auto">
          <a:xfrm flipV="1">
            <a:off x="2286000" y="2420938"/>
            <a:ext cx="1206500" cy="2151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9946" name="TextBox 1"/>
          <p:cNvSpPr txBox="1">
            <a:spLocks noChangeArrowheads="1"/>
          </p:cNvSpPr>
          <p:nvPr/>
        </p:nvSpPr>
        <p:spPr bwMode="auto">
          <a:xfrm>
            <a:off x="2555875" y="3500438"/>
            <a:ext cx="1441450" cy="4635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CN" sz="1200">
                <a:ea typeface="宋体" charset="-122"/>
              </a:rPr>
              <a:t>Shape and diffuse cognitive frames</a:t>
            </a:r>
            <a:endParaRPr lang="en-GB" sz="1200"/>
          </a:p>
        </p:txBody>
      </p:sp>
      <p:sp>
        <p:nvSpPr>
          <p:cNvPr id="39951" name="TextBox 1"/>
          <p:cNvSpPr txBox="1">
            <a:spLocks noChangeArrowheads="1"/>
          </p:cNvSpPr>
          <p:nvPr/>
        </p:nvSpPr>
        <p:spPr bwMode="auto">
          <a:xfrm>
            <a:off x="1763713" y="2708275"/>
            <a:ext cx="1441450" cy="6461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CN" sz="1200">
                <a:ea typeface="宋体" charset="-122"/>
              </a:rPr>
              <a:t>Shape perception of network structures</a:t>
            </a:r>
            <a:endParaRPr lang="en-GB" sz="1200"/>
          </a:p>
        </p:txBody>
      </p:sp>
      <p:sp>
        <p:nvSpPr>
          <p:cNvPr id="39953" name="TextBox 1"/>
          <p:cNvSpPr txBox="1">
            <a:spLocks noChangeArrowheads="1"/>
          </p:cNvSpPr>
          <p:nvPr/>
        </p:nvSpPr>
        <p:spPr bwMode="auto">
          <a:xfrm>
            <a:off x="5435600" y="2781300"/>
            <a:ext cx="1441450" cy="8286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CN" sz="1200">
                <a:ea typeface="宋体" charset="-122"/>
              </a:rPr>
              <a:t>Provide legitimation &amp; shape perception of institutions</a:t>
            </a:r>
            <a:endParaRPr lang="en-GB" sz="1200"/>
          </a:p>
        </p:txBody>
      </p:sp>
      <p:sp>
        <p:nvSpPr>
          <p:cNvPr id="39954" name="TextBox 1"/>
          <p:cNvSpPr txBox="1">
            <a:spLocks noChangeArrowheads="1"/>
          </p:cNvSpPr>
          <p:nvPr/>
        </p:nvSpPr>
        <p:spPr bwMode="auto">
          <a:xfrm>
            <a:off x="6156325" y="3716338"/>
            <a:ext cx="1441450" cy="4635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CN" sz="1200">
                <a:ea typeface="宋体" charset="-122"/>
              </a:rPr>
              <a:t>Makes values socially relevant</a:t>
            </a:r>
            <a:endParaRPr lang="en-GB" sz="1200"/>
          </a:p>
        </p:txBody>
      </p:sp>
      <p:sp>
        <p:nvSpPr>
          <p:cNvPr id="39955" name="TextBox 1"/>
          <p:cNvSpPr txBox="1">
            <a:spLocks noChangeArrowheads="1"/>
          </p:cNvSpPr>
          <p:nvPr/>
        </p:nvSpPr>
        <p:spPr bwMode="auto">
          <a:xfrm>
            <a:off x="3851275" y="5373688"/>
            <a:ext cx="1441450" cy="4635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CN" sz="1200">
                <a:ea typeface="宋体" charset="-122"/>
              </a:rPr>
              <a:t>Influence structure of social networks</a:t>
            </a:r>
            <a:endParaRPr lang="en-GB" sz="1200"/>
          </a:p>
        </p:txBody>
      </p:sp>
      <p:sp>
        <p:nvSpPr>
          <p:cNvPr id="39956" name="TextBox 1"/>
          <p:cNvSpPr txBox="1">
            <a:spLocks noChangeArrowheads="1"/>
          </p:cNvSpPr>
          <p:nvPr/>
        </p:nvSpPr>
        <p:spPr bwMode="auto">
          <a:xfrm>
            <a:off x="3276600" y="4508500"/>
            <a:ext cx="1441450" cy="6461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CN" sz="1200">
                <a:ea typeface="宋体" charset="-122"/>
              </a:rPr>
              <a:t>Est. collective power to shape institutions</a:t>
            </a:r>
            <a:endParaRPr lang="en-GB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Field theory is, in this context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way to examine how social/market dynamics work and what happens when market actors try to co-ordinate their ‘problems’.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err="1" smtClean="0"/>
              <a:t>Beckert</a:t>
            </a:r>
            <a:r>
              <a:rPr lang="en-US" sz="2800" dirty="0" smtClean="0"/>
              <a:t> never mentions the environment.</a:t>
            </a:r>
          </a:p>
          <a:p>
            <a:endParaRPr lang="en-US" sz="1000" dirty="0" smtClean="0"/>
          </a:p>
          <a:p>
            <a:r>
              <a:rPr lang="en-US" sz="2800" dirty="0" smtClean="0"/>
              <a:t>Critics feel he misses a range of more conventional influences on market action, e.g. exchange and interest rates (</a:t>
            </a:r>
            <a:r>
              <a:rPr lang="en-US" sz="2800" dirty="0" err="1" smtClean="0"/>
              <a:t>Gemici</a:t>
            </a:r>
            <a:r>
              <a:rPr lang="en-US" sz="2800" dirty="0" smtClean="0"/>
              <a:t> 2011); or that historical and political developments define order more significantly than markets (e.g. </a:t>
            </a:r>
            <a:r>
              <a:rPr lang="en-US" sz="2800" dirty="0" err="1" smtClean="0"/>
              <a:t>Giddens</a:t>
            </a:r>
            <a:r>
              <a:rPr lang="en-US" sz="2800" dirty="0" smtClean="0"/>
              <a:t>).</a:t>
            </a:r>
          </a:p>
          <a:p>
            <a:endParaRPr lang="en-US" sz="1000" dirty="0" smtClean="0"/>
          </a:p>
          <a:p>
            <a:r>
              <a:rPr lang="en-US" sz="2800" dirty="0" smtClean="0"/>
              <a:t>Power is used by some market actors to consolidate their market position. How does this sit with my interest study in social enterprise?</a:t>
            </a:r>
          </a:p>
          <a:p>
            <a:endParaRPr lang="en-US" sz="1081" dirty="0" smtClean="0"/>
          </a:p>
          <a:p>
            <a:r>
              <a:rPr lang="en-US" sz="2800" dirty="0" err="1" smtClean="0"/>
              <a:t>Fligstein</a:t>
            </a:r>
            <a:r>
              <a:rPr lang="en-US" sz="2800" dirty="0" smtClean="0"/>
              <a:t> (2001) can be a helpful supplement (social skill in fields)… later.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1798</Words>
  <Application>Microsoft Office PowerPoint</Application>
  <PresentationFormat>Předvádění na obrazovce (4:3)</PresentationFormat>
  <Paragraphs>303</Paragraphs>
  <Slides>30</Slides>
  <Notes>16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30</vt:i4>
      </vt:variant>
    </vt:vector>
  </HeadingPairs>
  <TitlesOfParts>
    <vt:vector size="32" baseType="lpstr">
      <vt:lpstr>Office Theme</vt:lpstr>
      <vt:lpstr>Default Design</vt:lpstr>
      <vt:lpstr>Prezentace aplikace PowerPoint</vt:lpstr>
      <vt:lpstr>Aims of this presentation</vt:lpstr>
      <vt:lpstr>Jens who?</vt:lpstr>
      <vt:lpstr>Economic sociology (1)</vt:lpstr>
      <vt:lpstr>Beckert adds…</vt:lpstr>
      <vt:lpstr>Beckert adds… (2)</vt:lpstr>
      <vt:lpstr>Beckert and markets as fields</vt:lpstr>
      <vt:lpstr>Field theory is, in this context</vt:lpstr>
      <vt:lpstr>Problems?</vt:lpstr>
      <vt:lpstr>Facing the leap</vt:lpstr>
      <vt:lpstr>Summary part 1</vt:lpstr>
      <vt:lpstr>Part 2: SE, Beckert and orchards</vt:lpstr>
      <vt:lpstr>Orchard social enterprises</vt:lpstr>
      <vt:lpstr>Bavarian Streuobstwiese</vt:lpstr>
      <vt:lpstr>What’s the problem?</vt:lpstr>
      <vt:lpstr>Child labour?</vt:lpstr>
      <vt:lpstr>Farmers deliver to press</vt:lpstr>
      <vt:lpstr>Disorder in the juice market</vt:lpstr>
      <vt:lpstr>Networked market</vt:lpstr>
      <vt:lpstr>Reciprocal model</vt:lpstr>
      <vt:lpstr>Market building model</vt:lpstr>
      <vt:lpstr>Numbers…</vt:lpstr>
      <vt:lpstr>Some summary points</vt:lpstr>
      <vt:lpstr>Field analysis of networked market SE</vt:lpstr>
      <vt:lpstr>Field analysis of market-building SE</vt:lpstr>
      <vt:lpstr>Discussion (1)</vt:lpstr>
      <vt:lpstr>Discussion (2)</vt:lpstr>
      <vt:lpstr>Conclusions</vt:lpstr>
      <vt:lpstr>How d’ya like them apples?</vt:lpstr>
      <vt:lpstr>Selected 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Keech</dc:creator>
  <cp:lastModifiedBy>Zdeňka Lechnerová</cp:lastModifiedBy>
  <cp:revision>46</cp:revision>
  <dcterms:created xsi:type="dcterms:W3CDTF">2013-10-07T10:33:52Z</dcterms:created>
  <dcterms:modified xsi:type="dcterms:W3CDTF">2013-10-09T15:51:26Z</dcterms:modified>
</cp:coreProperties>
</file>