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9"/>
  </p:notesMasterIdLst>
  <p:sldIdLst>
    <p:sldId id="256" r:id="rId2"/>
    <p:sldId id="257" r:id="rId3"/>
    <p:sldId id="258" r:id="rId4"/>
    <p:sldId id="276" r:id="rId5"/>
    <p:sldId id="259" r:id="rId6"/>
    <p:sldId id="260" r:id="rId7"/>
    <p:sldId id="263" r:id="rId8"/>
    <p:sldId id="261" r:id="rId9"/>
    <p:sldId id="262" r:id="rId10"/>
    <p:sldId id="264" r:id="rId11"/>
    <p:sldId id="265" r:id="rId12"/>
    <p:sldId id="266" r:id="rId13"/>
    <p:sldId id="267" r:id="rId14"/>
    <p:sldId id="270" r:id="rId15"/>
    <p:sldId id="268" r:id="rId16"/>
    <p:sldId id="269" r:id="rId17"/>
    <p:sldId id="275" r:id="rId18"/>
  </p:sldIdLst>
  <p:sldSz cx="10080625" cy="7559675"/>
  <p:notesSz cx="7559675" cy="106918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6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6010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53FFAC-7FC4-44BF-871F-C24B65B7E8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C6655-63ED-41C7-907C-79D46D467B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6A628-5BB3-4502-A347-CFB404B22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6C3D8-15E6-4A76-864D-50B6A9134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B258DBE-3403-46E5-B5FC-50D042FCE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540580-D91F-4A7F-BAE2-1DFA863771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98032F-56AE-496E-B90D-B0C61FF6E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054A0-04E7-4959-B7DD-35A9A971AF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C71677B-A0EB-40F5-9FBF-0734A0F0DC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0D2C6-9B7C-41F5-BB46-5243C97835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C9548CCB-A564-4094-9F25-C3BEF4DBD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8F4AF2-9C46-40FA-B0AF-27E650D1AC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9" r:id="rId2"/>
    <p:sldLayoutId id="2147483704" r:id="rId3"/>
    <p:sldLayoutId id="2147483705" r:id="rId4"/>
    <p:sldLayoutId id="2147483706" r:id="rId5"/>
    <p:sldLayoutId id="2147483700" r:id="rId6"/>
    <p:sldLayoutId id="2147483707" r:id="rId7"/>
    <p:sldLayoutId id="2147483701" r:id="rId8"/>
    <p:sldLayoutId id="2147483708" r:id="rId9"/>
    <p:sldLayoutId id="2147483702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ite.ebrary.com/lib/masaryk/Top?channelName=masaryk&amp;cpage=1&amp;docID=10057307&amp;f00=text&amp;frm=smp.x&amp;hitsPerPage=10&amp;layout=document&amp;p00=coping&amp;sortBy=score&amp;sortOrder=des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th/65365/fss_b/" TargetMode="External"/><Relationship Id="rId4" Type="http://schemas.openxmlformats.org/officeDocument/2006/relationships/hyperlink" Target="http://jbd.sagepub.com/content/35/1/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somaticmedicine.org/cgi/reprint/55/3/234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 lIns="0" tIns="0" rIns="0" bIns="0" anchor="ctr">
            <a:normAutofit/>
          </a:bodyPr>
          <a:lstStyle/>
          <a:p>
            <a:pPr marL="358775" indent="-358775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s-CZ" dirty="0" smtClean="0"/>
              <a:t>Psychologie výchovy a vzdělávání</a:t>
            </a:r>
            <a:endParaRPr lang="en-GB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b="1" smtClean="0"/>
              <a:t>Zvládání </a:t>
            </a:r>
            <a:r>
              <a:rPr lang="cs-CZ" b="1" smtClean="0"/>
              <a:t>(školní) </a:t>
            </a:r>
            <a:r>
              <a:rPr lang="en-GB" b="1" smtClean="0"/>
              <a:t>zátěže žáky a studenty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Hodnocení zátěže žákem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431338" cy="4995862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Primární </a:t>
            </a:r>
            <a:r>
              <a:rPr lang="cs-CZ" sz="2700" b="1" smtClean="0"/>
              <a:t>(apraisal)</a:t>
            </a:r>
            <a:endParaRPr lang="en-GB" sz="2700" b="1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hodnocení stresoru a situace (možný problém – rozsah zkušeností žáka; vnímání ovlivněno ego-obranou atd.)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Sekundární</a:t>
            </a:r>
            <a:r>
              <a:rPr lang="cs-CZ" sz="2700" b="1" smtClean="0"/>
              <a:t> (secondary apraisal)</a:t>
            </a:r>
            <a:endParaRPr lang="en-GB" sz="2700" b="1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odhad vlastních možností zvládnout stresor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úvaha, zda obstojím nebo selžu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úvaha, zda mám potenciál řešit problém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úvaha, zda zvládnu své vlastní emoce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odhad dalšího vývoje problému</a:t>
            </a:r>
            <a:endParaRPr lang="cs-CZ" sz="2000" smtClean="0"/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000" smtClean="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smtClean="0"/>
              <a:t>Je důležité, zda žák vnímá situaci jako ovlivnitelnou.</a:t>
            </a:r>
            <a:endParaRPr lang="cs-CZ" sz="2700" smtClean="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700" smtClean="0"/>
              <a:t>Nácvik / intervence je snažší u aktivních strategií</a:t>
            </a:r>
            <a:endParaRPr lang="en-GB" sz="27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4000" smtClean="0"/>
              <a:t>Typy zvládání školních zátěžových situací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432925" cy="4995862"/>
          </a:xfrm>
        </p:spPr>
        <p:txBody>
          <a:bodyPr lIns="0" tIns="0" rIns="0" bIns="0"/>
          <a:lstStyle/>
          <a:p>
            <a:pPr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Skinnerová, Wellborn,</a:t>
            </a:r>
            <a:r>
              <a:rPr lang="en-GB" sz="2700" smtClean="0"/>
              <a:t> 1997</a:t>
            </a:r>
            <a:r>
              <a:rPr lang="cs-CZ" sz="2700" smtClean="0"/>
              <a:t> – analýza teorií</a:t>
            </a:r>
            <a:endParaRPr lang="en-GB" sz="270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plánovité řešení problému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hledání kontaktu s jinými lidmi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vyhýbání se kontaktu s nepříjemnou situací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nekontrolované vybití emocí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absence zvládání</a:t>
            </a:r>
          </a:p>
          <a:p>
            <a:pPr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Ayers et al.</a:t>
            </a:r>
            <a:r>
              <a:rPr lang="en-GB" sz="2700" smtClean="0"/>
              <a:t> </a:t>
            </a:r>
            <a:r>
              <a:rPr lang="en-GB" sz="2700" i="1" smtClean="0"/>
              <a:t>(dotazník HICUPS)</a:t>
            </a:r>
            <a:r>
              <a:rPr lang="cs-CZ" sz="2700" i="1" smtClean="0"/>
              <a:t> – faktorová an.</a:t>
            </a:r>
            <a:endParaRPr lang="en-GB" sz="2700" i="1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aktivní zvládací strategie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strategie odvádějící pozornost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strategie vyhýbání se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strategie vyhledávání sociální opory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Faktory komplikující zvládání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92687"/>
          </a:xfrm>
        </p:spPr>
        <p:txBody>
          <a:bodyPr lIns="0" tIns="0" rIns="0" bIns="0">
            <a:normAutofit fontScale="925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b="1"/>
              <a:t>Vnitřní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naučená bezmocnost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pesimistický vysvětlovací styl 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příčiny neúspěchu stabilní, globální a vnitřní; úspěchu nestabilní, lokální a vnější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i="1"/>
              <a:t>(Eisner, Seligman, Taylor)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GB" i="1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b="1" i="1"/>
              <a:t>Vnější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i="1"/>
              <a:t>rozporné výchovné styly rodičů, či jejich chybění, nepříznivé vlivy vrstevníků, nepříznivé vlivy školy, nepříznivé vlivy komunity (např. etnicita – Gonzales, Kim 1997)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Faktory usnadňující zvládání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4995862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smtClean="0"/>
              <a:t>Vnitřní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b="1" smtClean="0"/>
              <a:t>osobnost:</a:t>
            </a:r>
            <a:r>
              <a:rPr lang="en-GB" sz="2200" smtClean="0"/>
              <a:t> temperament, well-being, sebedůvěra, self-efficacy, smysl pro humor...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odolnost (resiliency) a nezdolnost (hardiness)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optimistický vysvětlovací styl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naděje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vnímaná kontrola a řízení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vnímaná osobní zdatnost (self-efficacy)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smtClean="0"/>
              <a:t>Vnější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smtClean="0"/>
              <a:t>sociální opora</a:t>
            </a:r>
            <a:endParaRPr lang="cs-CZ" sz="2200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sz="2200" smtClean="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700" smtClean="0"/>
              <a:t>J. Křivohlavý - Psychologie zdraví (Portál, Praha 2001)</a:t>
            </a:r>
            <a:endParaRPr lang="en-GB" sz="27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Metody - příklady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b="1" smtClean="0"/>
              <a:t>Pozorování</a:t>
            </a:r>
            <a:r>
              <a:rPr lang="cs-CZ" sz="22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(Coping Inventory – Zeitlin)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b="1" smtClean="0"/>
              <a:t>Rozhovor</a:t>
            </a:r>
            <a:r>
              <a:rPr lang="cs-CZ" sz="22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(standardizovná či polostandardizovaná podoba)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i="1" smtClean="0"/>
              <a:t>často problematický u chlapců (neradi hovoří o problémech)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b="1" smtClean="0"/>
              <a:t>Dotazníky a posuzovací škály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klasika žánru (pro dospělé) - </a:t>
            </a:r>
            <a:r>
              <a:rPr lang="en-US" sz="2000" smtClean="0"/>
              <a:t>Ways of Coping Questionnaire </a:t>
            </a:r>
            <a:r>
              <a:rPr lang="cs-CZ" sz="2000" smtClean="0"/>
              <a:t>-</a:t>
            </a:r>
            <a:r>
              <a:rPr lang="en-US" sz="2000" smtClean="0"/>
              <a:t> Susan Folkman &amp; Richard S. Lazarus</a:t>
            </a: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i="1" smtClean="0"/>
              <a:t>diskutabilní psychometrické parametry (self-report); často průřezový charakter, problematické statistické zpracování (FA); Lazarus doporučuje klastrovou analýzu (zajímá nás právě individuální specifičnost)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i="1" smtClean="0"/>
              <a:t>přehled metod – Čáp, Mareš, s. 548-549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i="1" smtClean="0"/>
              <a:t>v ČR v současnosti neexistuje standardizovaný nástroj; převažují metody pro experimentální použití – např.: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/>
              <a:t>CTK (T. Kohoutek, inspirováno Seifke-Krenke, Lazarus, Folkman)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z="4500" smtClean="0"/>
              <a:t>Metody – inventáře situací (př. CTK)</a:t>
            </a:r>
          </a:p>
        </p:txBody>
      </p:sp>
      <p:pic>
        <p:nvPicPr>
          <p:cNvPr id="22531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7700" y="1668463"/>
            <a:ext cx="7848600" cy="58912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Metody – inventáře reakcí (př. CTK)</a:t>
            </a:r>
          </a:p>
        </p:txBody>
      </p:sp>
      <p:pic>
        <p:nvPicPr>
          <p:cNvPr id="23555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7700" y="1763713"/>
            <a:ext cx="8353425" cy="5795962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Literatura (výběr)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sz="2500" dirty="0" err="1"/>
              <a:t>Čáp</a:t>
            </a:r>
            <a:r>
              <a:rPr lang="en-US" sz="2500" dirty="0"/>
              <a:t>, Jan, </a:t>
            </a:r>
            <a:r>
              <a:rPr lang="en-US" sz="2500" dirty="0" err="1"/>
              <a:t>Mareš</a:t>
            </a:r>
            <a:r>
              <a:rPr lang="en-US" sz="2500" dirty="0"/>
              <a:t>, </a:t>
            </a:r>
            <a:r>
              <a:rPr lang="en-US" sz="2500" dirty="0" err="1"/>
              <a:t>Jiří</a:t>
            </a:r>
            <a:r>
              <a:rPr lang="en-US" sz="2500" dirty="0"/>
              <a:t>. </a:t>
            </a:r>
            <a:r>
              <a:rPr lang="en-US" sz="2500" i="1" dirty="0" err="1"/>
              <a:t>Psychologie</a:t>
            </a:r>
            <a:r>
              <a:rPr lang="en-US" sz="2500" i="1" dirty="0"/>
              <a:t> pro </a:t>
            </a:r>
            <a:r>
              <a:rPr lang="en-US" sz="2500" i="1" dirty="0" err="1"/>
              <a:t>učitele</a:t>
            </a:r>
            <a:r>
              <a:rPr lang="en-US" sz="2500" dirty="0"/>
              <a:t>. </a:t>
            </a:r>
            <a:r>
              <a:rPr lang="en-US" sz="2500" dirty="0" err="1"/>
              <a:t>Praha</a:t>
            </a:r>
            <a:r>
              <a:rPr lang="en-US" sz="2500" dirty="0"/>
              <a:t>, </a:t>
            </a:r>
            <a:r>
              <a:rPr lang="en-US" sz="2500" dirty="0" err="1"/>
              <a:t>Portál</a:t>
            </a:r>
            <a:r>
              <a:rPr lang="en-US" sz="2500" dirty="0"/>
              <a:t>, 2001. s. 527-563</a:t>
            </a:r>
          </a:p>
          <a:p>
            <a:pPr eaLnBrk="1" hangingPunct="1"/>
            <a:r>
              <a:rPr lang="en-US" sz="2500" dirty="0"/>
              <a:t>Lazarus, Richard S. </a:t>
            </a:r>
            <a:r>
              <a:rPr lang="en-US" sz="2500" i="1" dirty="0"/>
              <a:t>Stress and emotion: A new synthesis</a:t>
            </a:r>
            <a:r>
              <a:rPr lang="en-US" sz="2500" dirty="0"/>
              <a:t>, 1999, New York: Springer Pub. Co. ISBN 978-0-8261-0261-4</a:t>
            </a:r>
          </a:p>
          <a:p>
            <a:pPr eaLnBrk="1" hangingPunct="1"/>
            <a:r>
              <a:rPr lang="en-US" sz="2500" dirty="0" err="1"/>
              <a:t>Frydenberg</a:t>
            </a:r>
            <a:r>
              <a:rPr lang="en-US" sz="2500" dirty="0"/>
              <a:t>, Erica. </a:t>
            </a:r>
            <a:r>
              <a:rPr lang="en-US" sz="2500" i="1" dirty="0"/>
              <a:t>Adolescent Coping : Theoretical and Research Perspectives</a:t>
            </a:r>
            <a:r>
              <a:rPr lang="en-US" sz="2500" dirty="0"/>
              <a:t>. </a:t>
            </a:r>
            <a:r>
              <a:rPr lang="en-US" sz="2500" dirty="0" err="1"/>
              <a:t>Routledge</a:t>
            </a:r>
            <a:r>
              <a:rPr lang="en-US" sz="2500" dirty="0"/>
              <a:t> 1996. (a </a:t>
            </a:r>
            <a:r>
              <a:rPr lang="en-US" sz="2500" dirty="0" err="1"/>
              <a:t>novější</a:t>
            </a:r>
            <a:r>
              <a:rPr lang="en-US" sz="2500" dirty="0"/>
              <a:t> </a:t>
            </a:r>
            <a:r>
              <a:rPr lang="en-US" sz="2500" dirty="0" err="1"/>
              <a:t>vydání</a:t>
            </a:r>
            <a:r>
              <a:rPr lang="en-US" sz="2500" dirty="0"/>
              <a:t>)</a:t>
            </a:r>
          </a:p>
          <a:p>
            <a:pPr lvl="1" eaLnBrk="1" hangingPunct="1"/>
            <a:r>
              <a:rPr lang="en-US" sz="2200" dirty="0">
                <a:hlinkClick r:id="rId3"/>
              </a:rPr>
              <a:t>http://</a:t>
            </a:r>
            <a:r>
              <a:rPr lang="en-US" sz="2200" dirty="0" smtClean="0">
                <a:hlinkClick r:id="rId3"/>
              </a:rPr>
              <a:t>site.ebrary.com/lib/masaryk/Top?channelName=masaryk&amp;cpage=1&amp;docID=10057307&amp;f00=text&amp;frm=smp.x&amp;hitsPerPage=10&amp;layout=document&amp;p00=coping&amp;sortBy=score&amp;sortOrder=desc</a:t>
            </a:r>
            <a:r>
              <a:rPr lang="cs-CZ" sz="2200" dirty="0" smtClean="0"/>
              <a:t> </a:t>
            </a:r>
          </a:p>
          <a:p>
            <a:pPr eaLnBrk="1" hangingPunct="1"/>
            <a:r>
              <a:rPr lang="en-US" sz="2500" dirty="0"/>
              <a:t>Zimmer-</a:t>
            </a:r>
            <a:r>
              <a:rPr lang="en-US" sz="2500" dirty="0" err="1"/>
              <a:t>Gembeck</a:t>
            </a:r>
            <a:r>
              <a:rPr lang="en-US" sz="2500" dirty="0"/>
              <a:t>, M. J., Skinner, E. A. The development of coping across childhood and adolescence: An integrative review and critique of research. </a:t>
            </a:r>
            <a:r>
              <a:rPr lang="en-US" sz="2500" i="1" dirty="0"/>
              <a:t>International Journal of Behavioral Development</a:t>
            </a:r>
            <a:r>
              <a:rPr lang="en-US" sz="2500" dirty="0"/>
              <a:t>, </a:t>
            </a:r>
            <a:r>
              <a:rPr lang="cs-CZ" sz="2500" dirty="0"/>
              <a:t>2011, </a:t>
            </a:r>
            <a:r>
              <a:rPr lang="en-US" sz="2500" dirty="0"/>
              <a:t>35(1), 1-17.  Retrieved from </a:t>
            </a:r>
            <a:r>
              <a:rPr lang="en-US" sz="2500" dirty="0">
                <a:hlinkClick r:id="rId4"/>
              </a:rPr>
              <a:t>http://jbd.sagepub.com/content/35/1/1</a:t>
            </a:r>
            <a:r>
              <a:rPr lang="cs-CZ" sz="2500" dirty="0"/>
              <a:t> </a:t>
            </a:r>
            <a:endParaRPr lang="en-US" sz="2500" dirty="0"/>
          </a:p>
          <a:p>
            <a:pPr eaLnBrk="1" hangingPunct="1"/>
            <a:r>
              <a:rPr lang="en-US" sz="2500" dirty="0" err="1" smtClean="0"/>
              <a:t>Bočková</a:t>
            </a:r>
            <a:r>
              <a:rPr lang="en-US" sz="2500" dirty="0"/>
              <a:t>, </a:t>
            </a:r>
            <a:r>
              <a:rPr lang="en-US" sz="2500" dirty="0" err="1"/>
              <a:t>Taťána</a:t>
            </a:r>
            <a:r>
              <a:rPr lang="en-US" sz="2500" dirty="0"/>
              <a:t>. </a:t>
            </a:r>
            <a:r>
              <a:rPr lang="en-US" sz="2500" dirty="0" err="1"/>
              <a:t>Proč</a:t>
            </a:r>
            <a:r>
              <a:rPr lang="en-US" sz="2500" dirty="0"/>
              <a:t> se </a:t>
            </a:r>
            <a:r>
              <a:rPr lang="en-US" sz="2500" dirty="0" err="1"/>
              <a:t>děti</a:t>
            </a:r>
            <a:r>
              <a:rPr lang="en-US" sz="2500" dirty="0"/>
              <a:t> (ne)</a:t>
            </a:r>
            <a:r>
              <a:rPr lang="en-US" sz="2500" dirty="0" err="1"/>
              <a:t>těší</a:t>
            </a:r>
            <a:r>
              <a:rPr lang="en-US" sz="2500" dirty="0"/>
              <a:t> do </a:t>
            </a:r>
            <a:r>
              <a:rPr lang="en-US" sz="2500" dirty="0" err="1"/>
              <a:t>školy</a:t>
            </a:r>
            <a:r>
              <a:rPr lang="en-US" sz="2500" dirty="0"/>
              <a:t> [online]. 2006 [cit. 2012-11-20]. </a:t>
            </a:r>
            <a:r>
              <a:rPr lang="en-US" sz="2500" dirty="0" err="1"/>
              <a:t>Bakalářská</a:t>
            </a:r>
            <a:r>
              <a:rPr lang="en-US" sz="2500" dirty="0"/>
              <a:t> </a:t>
            </a:r>
            <a:r>
              <a:rPr lang="en-US" sz="2500" dirty="0" err="1"/>
              <a:t>práce</a:t>
            </a:r>
            <a:r>
              <a:rPr lang="en-US" sz="2500" dirty="0"/>
              <a:t>. </a:t>
            </a:r>
            <a:r>
              <a:rPr lang="en-US" sz="2500" dirty="0" err="1"/>
              <a:t>Masarykova</a:t>
            </a:r>
            <a:r>
              <a:rPr lang="en-US" sz="2500" dirty="0"/>
              <a:t> </a:t>
            </a:r>
            <a:r>
              <a:rPr lang="en-US" sz="2500" dirty="0" err="1"/>
              <a:t>univerzita</a:t>
            </a:r>
            <a:r>
              <a:rPr lang="en-US" sz="2500" dirty="0"/>
              <a:t>, </a:t>
            </a:r>
            <a:r>
              <a:rPr lang="en-US" sz="2500" dirty="0" err="1"/>
              <a:t>Fakulta</a:t>
            </a:r>
            <a:r>
              <a:rPr lang="en-US" sz="2500" dirty="0"/>
              <a:t> </a:t>
            </a:r>
            <a:r>
              <a:rPr lang="en-US" sz="2500" dirty="0" err="1"/>
              <a:t>sociálních</a:t>
            </a:r>
            <a:r>
              <a:rPr lang="en-US" sz="2500" dirty="0"/>
              <a:t> </a:t>
            </a:r>
            <a:r>
              <a:rPr lang="en-US" sz="2500" dirty="0" err="1"/>
              <a:t>studií</a:t>
            </a:r>
            <a:r>
              <a:rPr lang="en-US" sz="2500" dirty="0"/>
              <a:t>. </a:t>
            </a:r>
            <a:r>
              <a:rPr lang="en-US" sz="2500" dirty="0" err="1"/>
              <a:t>Vedoucí</a:t>
            </a:r>
            <a:r>
              <a:rPr lang="en-US" sz="2500" dirty="0"/>
              <a:t> </a:t>
            </a:r>
            <a:r>
              <a:rPr lang="en-US" sz="2500" dirty="0" err="1"/>
              <a:t>práce</a:t>
            </a:r>
            <a:r>
              <a:rPr lang="en-US" sz="2500" dirty="0"/>
              <a:t> Jan </a:t>
            </a:r>
            <a:r>
              <a:rPr lang="en-US" sz="2500" dirty="0" err="1"/>
              <a:t>Mareš</a:t>
            </a:r>
            <a:r>
              <a:rPr lang="en-US" sz="2500" dirty="0"/>
              <a:t>. </a:t>
            </a:r>
            <a:r>
              <a:rPr lang="en-US" sz="2500" dirty="0" err="1"/>
              <a:t>Dostupné</a:t>
            </a:r>
            <a:r>
              <a:rPr lang="en-US" sz="2500" dirty="0"/>
              <a:t> z: </a:t>
            </a:r>
            <a:r>
              <a:rPr lang="en-US" sz="2500" dirty="0">
                <a:hlinkClick r:id="rId5"/>
              </a:rPr>
              <a:t>http://is.muni.cz/th/65365/fss_b</a:t>
            </a:r>
            <a:r>
              <a:rPr lang="en-US" sz="2500" dirty="0" smtClean="0">
                <a:hlinkClick r:id="rId5"/>
              </a:rPr>
              <a:t>/</a:t>
            </a:r>
            <a:r>
              <a:rPr lang="cs-CZ" sz="2500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mtClean="0"/>
              <a:t>Škola jako zdroj zátěže</a:t>
            </a:r>
            <a:r>
              <a:rPr lang="en-GB" smtClean="0"/>
              <a:t> 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5041900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smtClean="0"/>
              <a:t>Od posouzení připravenosti ke školní docházce je škola zdrojem napětí a stresu </a:t>
            </a:r>
            <a:r>
              <a:rPr lang="en-GB" sz="2700" i="1" smtClean="0"/>
              <a:t>(reakce rodičů)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i="1" smtClean="0"/>
              <a:t>Zdroje ve škole: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i="1" smtClean="0"/>
              <a:t>učitelé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i="1" smtClean="0"/>
              <a:t>spolužáci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i="1" smtClean="0"/>
              <a:t>rodiče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i="1" smtClean="0"/>
              <a:t>požadované činnosti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i="1" smtClean="0"/>
              <a:t>požadované tempo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200" i="1" smtClean="0"/>
              <a:t>kvalita činnosti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i="1" smtClean="0"/>
              <a:t>kurikulum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i="1" smtClean="0"/>
              <a:t>skryté kurikulum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044575"/>
          </a:xfrm>
        </p:spPr>
        <p:txBody>
          <a:bodyPr lIns="0" tIns="0" rIns="0" bIns="0">
            <a:normAutofit fontScale="90000"/>
          </a:bodyPr>
          <a:lstStyle/>
          <a:p>
            <a:pPr marL="358775" indent="-358775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dirty="0" err="1"/>
              <a:t>Školní</a:t>
            </a:r>
            <a:r>
              <a:rPr lang="en-GB" dirty="0"/>
              <a:t> </a:t>
            </a:r>
            <a:r>
              <a:rPr lang="en-GB" dirty="0" err="1"/>
              <a:t>zátěžová</a:t>
            </a:r>
            <a:r>
              <a:rPr lang="en-GB" dirty="0"/>
              <a:t> </a:t>
            </a:r>
            <a:r>
              <a:rPr lang="en-GB" dirty="0" err="1"/>
              <a:t>situace</a:t>
            </a:r>
            <a:r>
              <a:rPr lang="en-GB" dirty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en-GB" sz="4500" dirty="0"/>
              <a:t>(academic stressors)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9224962" cy="513715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smtClean="0"/>
              <a:t>týká se primárně žáka nebo skupiny žáků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vyskytuje se ve škole, nebo s ní těsně souvisí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různé zdroje</a:t>
            </a:r>
            <a:r>
              <a:rPr lang="cs-CZ" sz="2700" b="1" smtClean="0"/>
              <a:t>:</a:t>
            </a:r>
            <a:r>
              <a:rPr lang="en-GB" sz="2700" smtClean="0"/>
              <a:t> </a:t>
            </a:r>
            <a:r>
              <a:rPr lang="en-GB" sz="2700" i="1" smtClean="0"/>
              <a:t>(vnitřní / vnější; stabilní /nestabilní; žákem ovlivnitelné / neovlivnitelné)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působí:</a:t>
            </a:r>
            <a:r>
              <a:rPr lang="en-GB" sz="2700" i="1" smtClean="0"/>
              <a:t> dlouhodobě / krátkodobě; spojitě / přerušovaně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funguje:</a:t>
            </a:r>
            <a:r>
              <a:rPr lang="en-GB" sz="2700" i="1" smtClean="0"/>
              <a:t> reálně / jako hrozba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podoba:</a:t>
            </a:r>
            <a:r>
              <a:rPr lang="en-GB" sz="2700" i="1" smtClean="0"/>
              <a:t> obvyklé požadavky / výzvy / mezní situace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provázena</a:t>
            </a:r>
            <a:r>
              <a:rPr lang="cs-CZ" sz="2700" b="1" smtClean="0"/>
              <a:t>:</a:t>
            </a:r>
            <a:r>
              <a:rPr lang="en-GB" sz="2700" smtClean="0"/>
              <a:t> negativními a nepříjemnými emocemi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účinek:</a:t>
            </a:r>
            <a:r>
              <a:rPr lang="en-GB" sz="2700" smtClean="0"/>
              <a:t> postupná kumulace / aktuální nápor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700" b="1" smtClean="0"/>
              <a:t>rozměr:</a:t>
            </a:r>
            <a:r>
              <a:rPr lang="en-GB" sz="2700" smtClean="0"/>
              <a:t> objektivní i </a:t>
            </a:r>
            <a:r>
              <a:rPr lang="en-GB" sz="2700" b="1" smtClean="0"/>
              <a:t>subjektivní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Historicky součást psychohygieny</a:t>
            </a:r>
          </a:p>
          <a:p>
            <a:pPr lvl="1"/>
            <a:r>
              <a:rPr lang="cs-CZ" dirty="0" smtClean="0"/>
              <a:t>Problematika psychosomatických obtíží a navazujících témat</a:t>
            </a:r>
          </a:p>
          <a:p>
            <a:pPr lvl="2"/>
            <a:r>
              <a:rPr lang="cs-CZ" dirty="0" smtClean="0"/>
              <a:t>Neurózy, prevence stresu (chápaného biologicky – klasická teorie stresu </a:t>
            </a:r>
            <a:r>
              <a:rPr lang="cs-CZ" dirty="0" err="1" smtClean="0"/>
              <a:t>Selye</a:t>
            </a:r>
            <a:r>
              <a:rPr lang="cs-CZ" dirty="0" smtClean="0"/>
              <a:t>) , závislostní chování, problémové chování…</a:t>
            </a:r>
          </a:p>
          <a:p>
            <a:r>
              <a:rPr lang="cs-CZ" dirty="0" smtClean="0"/>
              <a:t>V současnosti jedno z významných témat pedagogické psychologie (subjektivní vnímání edukace a její prožívání) i dalších psychologických věd</a:t>
            </a:r>
          </a:p>
          <a:p>
            <a:pPr lvl="1"/>
            <a:r>
              <a:rPr lang="cs-CZ" dirty="0" smtClean="0"/>
              <a:t>Vliv psychologie zdraví</a:t>
            </a:r>
          </a:p>
          <a:p>
            <a:pPr lvl="1"/>
            <a:r>
              <a:rPr lang="cs-CZ" dirty="0" smtClean="0"/>
              <a:t>Vliv pozitivní psychologie</a:t>
            </a:r>
          </a:p>
          <a:p>
            <a:pPr lvl="1"/>
            <a:r>
              <a:rPr lang="cs-CZ" dirty="0" smtClean="0"/>
              <a:t>(…)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Příklady (tzv. skryté kurikulum)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64112"/>
          </a:xfrm>
        </p:spPr>
        <p:txBody>
          <a:bodyPr lIns="0" tIns="0" rIns="0" bIns="0">
            <a:normAutofit fontScale="92500"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řešení nepřiměřeně obtížné úlohy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řešení úlohy nepřiměřeným tempem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kontakt s učitelem, který má k žákovi negativní vztah (až tzv. Golem efekt)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rvačka se spolužáky jako výzva a kriterium sociální pozice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vyrovnání se s vědomím vlastní noblíbenosti mezi spolužáky atd.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GB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b="1"/>
              <a:t>výsledkem je tzv. psychosociální stres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Kontinuum stresorů </a:t>
            </a:r>
            <a:r>
              <a:rPr lang="en-GB" sz="3600" smtClean="0"/>
              <a:t>(Wheaton, 1996, s. 48)</a:t>
            </a:r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615950" y="6051550"/>
            <a:ext cx="9040813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16" name="Line 3"/>
          <p:cNvSpPr>
            <a:spLocks noChangeShapeType="1"/>
          </p:cNvSpPr>
          <p:nvPr/>
        </p:nvSpPr>
        <p:spPr bwMode="auto">
          <a:xfrm>
            <a:off x="1187450" y="419100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7224713" y="4806950"/>
            <a:ext cx="1587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3252788" y="4762500"/>
            <a:ext cx="15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9172575" y="423545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6264275" y="226695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4248150" y="226695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5275263" y="4732338"/>
            <a:ext cx="15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4176713" y="1763713"/>
            <a:ext cx="2182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2600" b="1">
                <a:latin typeface="Times New Roman" pitchFamily="18" charset="0"/>
              </a:rPr>
              <a:t>makrostresory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630238" y="3633788"/>
            <a:ext cx="1204912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2400">
                <a:latin typeface="Times New Roman" pitchFamily="18" charset="0"/>
              </a:rPr>
              <a:t>traumata</a:t>
            </a: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8513763" y="3457575"/>
            <a:ext cx="13049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2400">
                <a:latin typeface="Times New Roman" pitchFamily="18" charset="0"/>
              </a:rPr>
              <a:t>chronické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2400">
                <a:latin typeface="Times New Roman" pitchFamily="18" charset="0"/>
              </a:rPr>
              <a:t>stresory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4557713" y="3883025"/>
            <a:ext cx="14033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2400">
                <a:latin typeface="Times New Roman" pitchFamily="18" charset="0"/>
              </a:rPr>
              <a:t>každodenní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2400">
                <a:latin typeface="Times New Roman" pitchFamily="18" charset="0"/>
              </a:rPr>
              <a:t>starosti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2711450" y="3824288"/>
            <a:ext cx="10493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2400">
                <a:latin typeface="Times New Roman" pitchFamily="18" charset="0"/>
              </a:rPr>
              <a:t>životní</a:t>
            </a:r>
          </a:p>
          <a:p>
            <a:pPr algn="ctr"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2400">
                <a:latin typeface="Times New Roman" pitchFamily="18" charset="0"/>
              </a:rPr>
              <a:t>události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6784975" y="4176713"/>
            <a:ext cx="915988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</a:tabLst>
            </a:pPr>
            <a:r>
              <a:rPr lang="en-GB" sz="2400">
                <a:latin typeface="Times New Roman" pitchFamily="18" charset="0"/>
              </a:rPr>
              <a:t>hrozby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542925" y="6227763"/>
            <a:ext cx="23241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GB" sz="2400" i="1">
                <a:latin typeface="Times New Roman" pitchFamily="18" charset="0"/>
              </a:rPr>
              <a:t>diskrétní stresory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7634288" y="6227763"/>
            <a:ext cx="205105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</a:pPr>
            <a:r>
              <a:rPr lang="en-GB" sz="2400" i="1">
                <a:latin typeface="Times New Roman" pitchFamily="18" charset="0"/>
              </a:rPr>
              <a:t>spojité stresory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248150" y="226695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Zvládání zátěže (coping)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463" y="1692275"/>
            <a:ext cx="9048750" cy="5154613"/>
          </a:xfrm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nejednotnost vymezení</a:t>
            </a:r>
            <a:r>
              <a:rPr lang="cs-CZ" sz="2000" smtClean="0"/>
              <a:t> – řada teorií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>
                <a:hlinkClick r:id="rId3"/>
              </a:rPr>
              <a:t>http://www.psychosomaticmedicine.org/cgi/reprint/55/3/234.pdf</a:t>
            </a:r>
            <a:r>
              <a:rPr lang="cs-CZ" sz="1600" smtClean="0"/>
              <a:t> </a:t>
            </a:r>
            <a:endParaRPr lang="en-GB" sz="1600" smtClean="0"/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smtClean="0"/>
              <a:t>původně – jen </a:t>
            </a:r>
            <a:r>
              <a:rPr lang="en-GB" sz="2000" smtClean="0"/>
              <a:t>zvládání nadlimitní zátěže </a:t>
            </a:r>
            <a:r>
              <a:rPr lang="cs-CZ" sz="2000" smtClean="0"/>
              <a:t>s důrazem na fyziologické projevy </a:t>
            </a:r>
            <a:r>
              <a:rPr lang="en-GB" sz="2000" smtClean="0"/>
              <a:t>(</a:t>
            </a:r>
            <a:r>
              <a:rPr lang="cs-CZ" sz="2000" smtClean="0"/>
              <a:t>Selye</a:t>
            </a:r>
            <a:r>
              <a:rPr lang="en-GB" sz="200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smtClean="0"/>
              <a:t>současná pojetí 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b="1" smtClean="0"/>
              <a:t>obranné vs. zvládací reakce</a:t>
            </a:r>
            <a:r>
              <a:rPr lang="cs-CZ" sz="1600" smtClean="0"/>
              <a:t> (Haanová)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b="1" smtClean="0"/>
              <a:t>transakční model</a:t>
            </a:r>
            <a:r>
              <a:rPr lang="cs-CZ" sz="1600" smtClean="0"/>
              <a:t> (Lazarus, Folkmanová)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400" smtClean="0"/>
              <a:t>vztah mezi prostředím a osobou; zdůrazňují i jeho procesuální povahu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400" smtClean="0"/>
              <a:t>zvládací strategie, zvládací styl vs. aktuální rešený problém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b="1" smtClean="0"/>
              <a:t>teorie adaptační úrovně</a:t>
            </a:r>
            <a:r>
              <a:rPr lang="cs-CZ" sz="1600" smtClean="0"/>
              <a:t> (adaption-level theory; Cohen a Evans)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400" smtClean="0"/>
              <a:t>úroveň stresoru posuzujeme podle naší předchozí zkušenosti; známé vnímáme jako méně závažné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smtClean="0"/>
              <a:t>vědomá adaptace na stresor</a:t>
            </a:r>
            <a:r>
              <a:rPr lang="en-GB" sz="1600" smtClean="0"/>
              <a:t> (</a:t>
            </a:r>
            <a:r>
              <a:rPr lang="cs-CZ" sz="1600" smtClean="0"/>
              <a:t>např. </a:t>
            </a:r>
            <a:r>
              <a:rPr lang="en-GB" sz="1600" smtClean="0"/>
              <a:t>Kohn)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/>
              <a:t>daily hasless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u="sng" smtClean="0"/>
              <a:t>obsahově neutrální kategorie</a:t>
            </a:r>
            <a:r>
              <a:rPr lang="cs-CZ" sz="2000" u="sng" smtClean="0"/>
              <a:t> – příklady:</a:t>
            </a:r>
            <a:endParaRPr lang="en-GB" sz="2000" u="sng" smtClean="0"/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smtClean="0"/>
              <a:t>pozitivní</a:t>
            </a:r>
            <a:r>
              <a:rPr lang="en-GB" sz="1800" smtClean="0"/>
              <a:t> – aktivní přístup, hledání sociální opory...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smtClean="0"/>
              <a:t>negativní</a:t>
            </a:r>
            <a:r>
              <a:rPr lang="en-GB" sz="1800" smtClean="0"/>
              <a:t> – self-handicaping strategies, útěk do nemoci, abúzus, přejídání, </a:t>
            </a:r>
            <a:r>
              <a:rPr lang="cs-CZ" sz="1800" smtClean="0"/>
              <a:t>„závadové </a:t>
            </a:r>
            <a:r>
              <a:rPr lang="en-GB" sz="1800" smtClean="0"/>
              <a:t>party</a:t>
            </a:r>
            <a:r>
              <a:rPr lang="cs-CZ" sz="1800" smtClean="0"/>
              <a:t>“</a:t>
            </a:r>
            <a:r>
              <a:rPr lang="en-GB" sz="1800" smtClean="0"/>
              <a:t>...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hlavní dimenze: 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smtClean="0"/>
              <a:t>funkce</a:t>
            </a:r>
            <a:r>
              <a:rPr lang="en-GB" sz="1800" smtClean="0"/>
              <a:t> (zvládnutí situace / emoce); </a:t>
            </a:r>
            <a:r>
              <a:rPr lang="en-GB" sz="1800" b="1" smtClean="0"/>
              <a:t>cíle</a:t>
            </a:r>
            <a:r>
              <a:rPr lang="en-GB" sz="1800" smtClean="0"/>
              <a:t> (primární / sekundární kontrola); </a:t>
            </a:r>
            <a:r>
              <a:rPr lang="en-GB" sz="1800" b="1" smtClean="0"/>
              <a:t>orientace</a:t>
            </a:r>
            <a:r>
              <a:rPr lang="en-GB" sz="1800" smtClean="0"/>
              <a:t> (k / od problému); </a:t>
            </a:r>
            <a:r>
              <a:rPr lang="en-GB" sz="1800" b="1" smtClean="0"/>
              <a:t>podstata řídících procesů</a:t>
            </a:r>
            <a:r>
              <a:rPr lang="en-GB" sz="1800" smtClean="0"/>
              <a:t> (behaviorální / emocionální)</a:t>
            </a:r>
            <a:endParaRPr lang="cs-CZ" sz="1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Zvládání zátěže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4995862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u="sng" smtClean="0"/>
              <a:t>obranné</a:t>
            </a:r>
            <a:r>
              <a:rPr lang="en-GB" smtClean="0"/>
              <a:t> nebo </a:t>
            </a:r>
            <a:r>
              <a:rPr lang="en-GB" u="sng" smtClean="0"/>
              <a:t>zvládací</a:t>
            </a:r>
            <a:r>
              <a:rPr lang="en-GB" smtClean="0"/>
              <a:t> reakce – funkce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redukují distres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řídí emoce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mají dynamickou povahu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jsou potencionálně vratné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obsahují dílčí složky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rozvíjejí se s věkem</a:t>
            </a:r>
          </a:p>
          <a:p>
            <a:pPr lvl="1" algn="r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i="1" smtClean="0"/>
              <a:t>(dle Ericksonová, 1997)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Zvládání zátěže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28788"/>
            <a:ext cx="4281487" cy="5222875"/>
          </a:xfrm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b="1" smtClean="0"/>
              <a:t>Obranné reakce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obsahují implicitní operace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aktivace intrapsychicky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obtížněji pozorovatelné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neuvědomované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neovlivněné vůlí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determinovány osobnostně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základem instinktivní chování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nepředchází hodnocení situace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výsledkem automatické chování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743075"/>
            <a:ext cx="4557713" cy="5222875"/>
          </a:xfrm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b="1" smtClean="0"/>
              <a:t>Zvládací reakce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obsahují explicitní operace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aktivovány okolnostmi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snadněji pozorovatelné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uvědomované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ovládané vůlí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determinovány osobnostně i situačně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základem kognitivní procesy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předchází analýza situace a vlastních možností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400" smtClean="0"/>
              <a:t>výsledkem je promyšlené chování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106</TotalTime>
  <Words>1061</Words>
  <Application>Microsoft Office PowerPoint</Application>
  <PresentationFormat>Vlastní</PresentationFormat>
  <Paragraphs>165</Paragraphs>
  <Slides>17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Medián</vt:lpstr>
      <vt:lpstr>Psychologie výchovy a vzdělávání</vt:lpstr>
      <vt:lpstr>Škola jako zdroj zátěže </vt:lpstr>
      <vt:lpstr>Školní zátěžová situace  (academic stressors)</vt:lpstr>
      <vt:lpstr>Historie tématu</vt:lpstr>
      <vt:lpstr>Příklady (tzv. skryté kurikulum)</vt:lpstr>
      <vt:lpstr>Kontinuum stresorů (Wheaton, 1996, s. 48)</vt:lpstr>
      <vt:lpstr>Zvládání zátěže (coping)</vt:lpstr>
      <vt:lpstr>Zvládání zátěže</vt:lpstr>
      <vt:lpstr>Zvládání zátěže</vt:lpstr>
      <vt:lpstr>Hodnocení zátěže žákem</vt:lpstr>
      <vt:lpstr>Typy zvládání školních zátěžových situací</vt:lpstr>
      <vt:lpstr>Faktory komplikující zvládání</vt:lpstr>
      <vt:lpstr>Faktory usnadňující zvládání</vt:lpstr>
      <vt:lpstr>Metody - příklady</vt:lpstr>
      <vt:lpstr>Metody – inventáře situací (př. CTK)</vt:lpstr>
      <vt:lpstr>Metody – inventáře reakcí (př. CTK)</vt:lpstr>
      <vt:lpstr>Literatura (výběr)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cp:lastModifiedBy>Mares</cp:lastModifiedBy>
  <cp:revision>20</cp:revision>
  <dcterms:modified xsi:type="dcterms:W3CDTF">2012-11-20T13:43:08Z</dcterms:modified>
</cp:coreProperties>
</file>