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64" r:id="rId14"/>
    <p:sldId id="265" r:id="rId15"/>
    <p:sldId id="270" r:id="rId16"/>
    <p:sldId id="271" r:id="rId17"/>
    <p:sldId id="272" r:id="rId18"/>
    <p:sldId id="274" r:id="rId19"/>
    <p:sldId id="275" r:id="rId20"/>
    <p:sldId id="273" r:id="rId21"/>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232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351B4B4-732B-44A2-9DEE-77F0F279E57E}"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8B6E3A09-4CFA-4EC3-A32E-034EAD9CEEA5}"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BFC1935C-2CA3-4749-BF59-DEA2BD645FDB}"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603C9386-7048-4F63-A8C4-788B363E96AA}"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394C3635-8706-43C4-A091-65DD9121D27A}"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25F31DC2-06D2-47BF-9EA4-3507FE11F6A3}"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15A30805-202E-4BFD-BD13-0063690458F5}"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09BB4B87-4D16-4B5D-8A39-56840E715253}"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068B6286-4541-4334-A073-5C25524475F5}"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20464D22-1BAD-4B67-9241-D3AA7DA229BA}"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DF1D1FE0-A8BB-4882-9809-2E84928758D8}"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8468B17C-61B2-4C2E-B250-FBA6BF3F6FA1}"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5.jpe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youtube.com/watch?v=HPPj6viIBmU"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youtube.com/watch?v=bdQBurXQOeQ"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ctrTitle"/>
          </p:nvPr>
        </p:nvSpPr>
        <p:spPr>
          <a:xfrm>
            <a:off x="611188" y="3141663"/>
            <a:ext cx="7772400" cy="1466850"/>
          </a:xfrm>
        </p:spPr>
        <p:txBody>
          <a:bodyPr/>
          <a:lstStyle/>
          <a:p>
            <a:pPr eaLnBrk="1" hangingPunct="1"/>
            <a:r>
              <a:rPr lang="cs-CZ" sz="5400" b="1" smtClean="0"/>
              <a:t>Zdraví a internet</a:t>
            </a:r>
            <a:br>
              <a:rPr lang="cs-CZ" sz="5400" b="1" smtClean="0"/>
            </a:br>
            <a:r>
              <a:rPr lang="cs-CZ" sz="3200" smtClean="0"/>
              <a:t>Online obtěžování, kyberšikana a další</a:t>
            </a:r>
            <a:endParaRPr lang="cs-CZ" sz="3200" b="1" smtClean="0"/>
          </a:p>
        </p:txBody>
      </p:sp>
      <p:sp>
        <p:nvSpPr>
          <p:cNvPr id="13314" name="Rectangle 3"/>
          <p:cNvSpPr>
            <a:spLocks noGrp="1" noChangeArrowheads="1"/>
          </p:cNvSpPr>
          <p:nvPr>
            <p:ph type="subTitle" idx="1"/>
          </p:nvPr>
        </p:nvSpPr>
        <p:spPr>
          <a:xfrm>
            <a:off x="468313" y="4941888"/>
            <a:ext cx="2376487" cy="1366837"/>
          </a:xfrm>
        </p:spPr>
        <p:txBody>
          <a:bodyPr/>
          <a:lstStyle/>
          <a:p>
            <a:pPr eaLnBrk="1" hangingPunct="1"/>
            <a:r>
              <a:rPr lang="cs-CZ" sz="2800" dirty="0" smtClean="0"/>
              <a:t>Alena Černá</a:t>
            </a:r>
          </a:p>
          <a:p>
            <a:pPr eaLnBrk="1" hangingPunct="1"/>
            <a:r>
              <a:rPr lang="cs-CZ" sz="2800" dirty="0" smtClean="0"/>
              <a:t>PSY279</a:t>
            </a:r>
            <a:endParaRPr lang="cs-CZ" sz="2800" dirty="0" smtClean="0"/>
          </a:p>
        </p:txBody>
      </p:sp>
      <p:pic>
        <p:nvPicPr>
          <p:cNvPr id="13315" name="Picture 4" descr="inovace-logo"/>
          <p:cNvPicPr>
            <a:picLocks noChangeAspect="1" noChangeArrowheads="1"/>
          </p:cNvPicPr>
          <p:nvPr/>
        </p:nvPicPr>
        <p:blipFill>
          <a:blip r:embed="rId2"/>
          <a:srcRect/>
          <a:stretch>
            <a:fillRect/>
          </a:stretch>
        </p:blipFill>
        <p:spPr bwMode="auto">
          <a:xfrm>
            <a:off x="3059113" y="4797425"/>
            <a:ext cx="5551487" cy="1584325"/>
          </a:xfrm>
          <a:prstGeom prst="rect">
            <a:avLst/>
          </a:prstGeom>
          <a:noFill/>
          <a:ln w="9525">
            <a:noFill/>
            <a:miter lim="800000"/>
            <a:headEnd/>
            <a:tailEnd/>
          </a:ln>
        </p:spPr>
      </p:pic>
      <p:pic>
        <p:nvPicPr>
          <p:cNvPr id="13316" name="Picture 5" descr="images"/>
          <p:cNvPicPr>
            <a:picLocks noChangeAspect="1" noChangeArrowheads="1"/>
          </p:cNvPicPr>
          <p:nvPr/>
        </p:nvPicPr>
        <p:blipFill>
          <a:blip r:embed="rId3"/>
          <a:srcRect/>
          <a:stretch>
            <a:fillRect/>
          </a:stretch>
        </p:blipFill>
        <p:spPr bwMode="auto">
          <a:xfrm>
            <a:off x="468313" y="476250"/>
            <a:ext cx="2409825" cy="1895475"/>
          </a:xfrm>
          <a:prstGeom prst="rect">
            <a:avLst/>
          </a:prstGeom>
          <a:noFill/>
          <a:ln w="9525">
            <a:noFill/>
            <a:miter lim="800000"/>
            <a:headEnd/>
            <a:tailEnd/>
          </a:ln>
        </p:spPr>
      </p:pic>
      <p:pic>
        <p:nvPicPr>
          <p:cNvPr id="13317" name="Picture 6" descr="obr2"/>
          <p:cNvPicPr>
            <a:picLocks noChangeAspect="1" noChangeArrowheads="1"/>
          </p:cNvPicPr>
          <p:nvPr/>
        </p:nvPicPr>
        <p:blipFill>
          <a:blip r:embed="rId4"/>
          <a:srcRect/>
          <a:stretch>
            <a:fillRect/>
          </a:stretch>
        </p:blipFill>
        <p:spPr bwMode="auto">
          <a:xfrm>
            <a:off x="2916238" y="476250"/>
            <a:ext cx="2143125" cy="2143125"/>
          </a:xfrm>
          <a:prstGeom prst="rect">
            <a:avLst/>
          </a:prstGeom>
          <a:noFill/>
          <a:ln w="9525">
            <a:noFill/>
            <a:miter lim="800000"/>
            <a:headEnd/>
            <a:tailEnd/>
          </a:ln>
        </p:spPr>
      </p:pic>
      <p:pic>
        <p:nvPicPr>
          <p:cNvPr id="13318" name="Picture 7" descr="obr3"/>
          <p:cNvPicPr>
            <a:picLocks noChangeAspect="1" noChangeArrowheads="1"/>
          </p:cNvPicPr>
          <p:nvPr/>
        </p:nvPicPr>
        <p:blipFill>
          <a:blip r:embed="rId5"/>
          <a:srcRect/>
          <a:stretch>
            <a:fillRect/>
          </a:stretch>
        </p:blipFill>
        <p:spPr bwMode="auto">
          <a:xfrm>
            <a:off x="5148263" y="476250"/>
            <a:ext cx="1800225" cy="2543175"/>
          </a:xfrm>
          <a:prstGeom prst="rect">
            <a:avLst/>
          </a:prstGeom>
          <a:noFill/>
          <a:ln w="9525">
            <a:noFill/>
            <a:miter lim="800000"/>
            <a:headEnd/>
            <a:tailEnd/>
          </a:ln>
        </p:spPr>
      </p:pic>
      <p:pic>
        <p:nvPicPr>
          <p:cNvPr id="13319" name="Picture 8" descr="obr4"/>
          <p:cNvPicPr>
            <a:picLocks noChangeAspect="1" noChangeArrowheads="1"/>
          </p:cNvPicPr>
          <p:nvPr/>
        </p:nvPicPr>
        <p:blipFill>
          <a:blip r:embed="rId6"/>
          <a:srcRect/>
          <a:stretch>
            <a:fillRect/>
          </a:stretch>
        </p:blipFill>
        <p:spPr bwMode="auto">
          <a:xfrm>
            <a:off x="6877050" y="476250"/>
            <a:ext cx="2105025" cy="21717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cs-CZ" smtClean="0"/>
              <a:t>Kdo se častěji stává obětí?</a:t>
            </a:r>
          </a:p>
        </p:txBody>
      </p:sp>
      <p:sp>
        <p:nvSpPr>
          <p:cNvPr id="22530" name="Content Placeholder 2"/>
          <p:cNvSpPr>
            <a:spLocks noGrp="1"/>
          </p:cNvSpPr>
          <p:nvPr>
            <p:ph idx="1"/>
          </p:nvPr>
        </p:nvSpPr>
        <p:spPr/>
        <p:txBody>
          <a:bodyPr/>
          <a:lstStyle/>
          <a:p>
            <a:pPr lvl="1"/>
            <a:endParaRPr lang="cs-CZ" smtClean="0"/>
          </a:p>
          <a:p>
            <a:pPr lvl="1"/>
            <a:r>
              <a:rPr lang="cs-CZ" smtClean="0"/>
              <a:t>ti, co více používají internet (banální zjištění?)</a:t>
            </a:r>
          </a:p>
          <a:p>
            <a:pPr lvl="1"/>
            <a:r>
              <a:rPr lang="cs-CZ" smtClean="0"/>
              <a:t>ti, co používají IM a webkameru (vizualita?)</a:t>
            </a:r>
          </a:p>
          <a:p>
            <a:pPr lvl="1"/>
            <a:r>
              <a:rPr lang="cs-CZ" smtClean="0"/>
              <a:t>ti, co vykazují problémové chování offline (problémy ve škole, napadání druhých, zneužívání návykových látek) – jsou častější oběti i agresoři</a:t>
            </a:r>
          </a:p>
          <a:p>
            <a:endParaRPr lang="cs-CZ"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cs-CZ" smtClean="0"/>
              <a:t>… a kdo se spíše stane agresorem</a:t>
            </a:r>
          </a:p>
        </p:txBody>
      </p:sp>
      <p:sp>
        <p:nvSpPr>
          <p:cNvPr id="3" name="Content Placeholder 2"/>
          <p:cNvSpPr>
            <a:spLocks noGrp="1"/>
          </p:cNvSpPr>
          <p:nvPr>
            <p:ph idx="1"/>
          </p:nvPr>
        </p:nvSpPr>
        <p:spPr/>
        <p:txBody>
          <a:bodyPr/>
          <a:lstStyle/>
          <a:p>
            <a:pPr>
              <a:lnSpc>
                <a:spcPct val="80000"/>
              </a:lnSpc>
              <a:defRPr/>
            </a:pPr>
            <a:endParaRPr lang="cs-CZ" sz="2800" dirty="0" smtClean="0"/>
          </a:p>
          <a:p>
            <a:pPr>
              <a:lnSpc>
                <a:spcPct val="80000"/>
              </a:lnSpc>
              <a:defRPr/>
            </a:pPr>
            <a:r>
              <a:rPr lang="cs-CZ" sz="2800" dirty="0" smtClean="0"/>
              <a:t>vysoká míra hněvu</a:t>
            </a:r>
          </a:p>
          <a:p>
            <a:pPr>
              <a:lnSpc>
                <a:spcPct val="80000"/>
              </a:lnSpc>
              <a:defRPr/>
            </a:pPr>
            <a:r>
              <a:rPr lang="cs-CZ" sz="2800" dirty="0" smtClean="0"/>
              <a:t>agrese</a:t>
            </a:r>
          </a:p>
          <a:p>
            <a:pPr>
              <a:lnSpc>
                <a:spcPct val="80000"/>
              </a:lnSpc>
              <a:defRPr/>
            </a:pPr>
            <a:r>
              <a:rPr lang="cs-CZ" sz="2800" dirty="0" smtClean="0"/>
              <a:t>stresu</a:t>
            </a:r>
          </a:p>
          <a:p>
            <a:pPr>
              <a:lnSpc>
                <a:spcPct val="80000"/>
              </a:lnSpc>
              <a:defRPr/>
            </a:pPr>
            <a:r>
              <a:rPr lang="cs-CZ" sz="2800" dirty="0" smtClean="0"/>
              <a:t>obranného egoismu</a:t>
            </a:r>
          </a:p>
          <a:p>
            <a:pPr>
              <a:lnSpc>
                <a:spcPct val="80000"/>
              </a:lnSpc>
              <a:defRPr/>
            </a:pPr>
            <a:r>
              <a:rPr lang="cs-CZ" sz="2800" dirty="0" smtClean="0"/>
              <a:t>slabé ovládání hněvu a dalších emocí – </a:t>
            </a:r>
            <a:r>
              <a:rPr lang="cs-CZ" sz="2800" dirty="0" err="1" smtClean="0"/>
              <a:t>impulzitivita</a:t>
            </a:r>
            <a:endParaRPr lang="cs-CZ" sz="2800" dirty="0" smtClean="0"/>
          </a:p>
          <a:p>
            <a:pPr>
              <a:lnSpc>
                <a:spcPct val="80000"/>
              </a:lnSpc>
              <a:defRPr/>
            </a:pPr>
            <a:r>
              <a:rPr lang="en-US" sz="2800" dirty="0"/>
              <a:t>n</a:t>
            </a:r>
            <a:r>
              <a:rPr lang="cs-CZ" sz="2800" dirty="0" err="1" smtClean="0"/>
              <a:t>ízká</a:t>
            </a:r>
            <a:r>
              <a:rPr lang="cs-CZ" sz="2800" dirty="0" smtClean="0"/>
              <a:t> míra empatie</a:t>
            </a:r>
            <a:endParaRPr lang="cs-CZ" sz="2800" dirty="0" smtClean="0"/>
          </a:p>
          <a:p>
            <a:pPr marL="0" indent="0">
              <a:lnSpc>
                <a:spcPct val="80000"/>
              </a:lnSpc>
              <a:buFontTx/>
              <a:buNone/>
              <a:defRPr/>
            </a:pPr>
            <a:endParaRPr lang="cs-CZ" sz="2800" dirty="0" smtClean="0"/>
          </a:p>
          <a:p>
            <a:pPr>
              <a:lnSpc>
                <a:spcPct val="80000"/>
              </a:lnSpc>
              <a:defRPr/>
            </a:pPr>
            <a:r>
              <a:rPr lang="cs-CZ" sz="2800" dirty="0" smtClean="0"/>
              <a:t>Špatné vztahy s rodiči, zneužívání návykových látek, delikventní chování</a:t>
            </a:r>
          </a:p>
          <a:p>
            <a:pPr>
              <a:defRPr/>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cs-CZ" smtClean="0"/>
              <a:t>Co umožňuje online útoky?</a:t>
            </a:r>
          </a:p>
        </p:txBody>
      </p:sp>
      <p:sp>
        <p:nvSpPr>
          <p:cNvPr id="24578" name="Content Placeholder 2"/>
          <p:cNvSpPr>
            <a:spLocks noGrp="1"/>
          </p:cNvSpPr>
          <p:nvPr>
            <p:ph idx="1"/>
          </p:nvPr>
        </p:nvSpPr>
        <p:spPr/>
        <p:txBody>
          <a:bodyPr/>
          <a:lstStyle/>
          <a:p>
            <a:pPr>
              <a:lnSpc>
                <a:spcPct val="80000"/>
              </a:lnSpc>
            </a:pPr>
            <a:r>
              <a:rPr lang="cs-CZ" smtClean="0"/>
              <a:t>Anonymita</a:t>
            </a:r>
          </a:p>
          <a:p>
            <a:pPr>
              <a:lnSpc>
                <a:spcPct val="80000"/>
              </a:lnSpc>
            </a:pPr>
            <a:r>
              <a:rPr lang="cs-CZ" smtClean="0"/>
              <a:t>Disinhibice</a:t>
            </a:r>
          </a:p>
          <a:p>
            <a:pPr>
              <a:lnSpc>
                <a:spcPct val="80000"/>
              </a:lnSpc>
            </a:pPr>
            <a:r>
              <a:rPr lang="cs-CZ" smtClean="0"/>
              <a:t>Absence nonverbální komunikace (agresor nevidí reakci oběti -&gt; může vést k vyšší míře agrese) (</a:t>
            </a:r>
            <a:r>
              <a:rPr lang="cs-CZ" i="1" smtClean="0"/>
              <a:t>I can’t see you, I can’t hurt you</a:t>
            </a:r>
            <a:r>
              <a:rPr lang="cs-CZ" smtClean="0"/>
              <a:t>); „kokpit efekt“</a:t>
            </a:r>
            <a:endParaRPr lang="cs-CZ" i="1" smtClean="0"/>
          </a:p>
          <a:p>
            <a:r>
              <a:rPr lang="cs-CZ" smtClean="0"/>
              <a:t>Nemožnost agresora dopadnout (jaké máme dnes možnosti?)</a:t>
            </a:r>
          </a:p>
          <a:p>
            <a:r>
              <a:rPr lang="cs-CZ" i="1" smtClean="0"/>
              <a:t>Jaké si umíte představit formy kyberšikany?</a:t>
            </a:r>
            <a:r>
              <a:rPr lang="cs-CZ" smtClean="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cs-CZ" smtClean="0"/>
              <a:t>FORMY KYBERŠIKANY</a:t>
            </a:r>
          </a:p>
        </p:txBody>
      </p:sp>
      <p:sp>
        <p:nvSpPr>
          <p:cNvPr id="25602" name="Content Placeholder 2"/>
          <p:cNvSpPr>
            <a:spLocks noGrp="1"/>
          </p:cNvSpPr>
          <p:nvPr>
            <p:ph idx="1"/>
          </p:nvPr>
        </p:nvSpPr>
        <p:spPr/>
        <p:txBody>
          <a:bodyPr/>
          <a:lstStyle/>
          <a:p>
            <a:r>
              <a:rPr lang="cs-CZ" b="1" smtClean="0"/>
              <a:t>Vydávání se za někoho jiného (jinak také impersonace) a krádež hesla</a:t>
            </a:r>
            <a:endParaRPr lang="cs-CZ" smtClean="0"/>
          </a:p>
          <a:p>
            <a:r>
              <a:rPr lang="cs-CZ" b="1" smtClean="0"/>
              <a:t>Vyloučení a ostrakizace </a:t>
            </a:r>
            <a:endParaRPr lang="cs-CZ" smtClean="0"/>
          </a:p>
          <a:p>
            <a:r>
              <a:rPr lang="cs-CZ" b="1" smtClean="0"/>
              <a:t>Flaming</a:t>
            </a:r>
            <a:endParaRPr lang="cs-CZ" smtClean="0"/>
          </a:p>
          <a:p>
            <a:r>
              <a:rPr lang="cs-CZ" b="1" smtClean="0"/>
              <a:t>Kyber-harašení a kyber-stalking </a:t>
            </a:r>
            <a:endParaRPr lang="cs-CZ" smtClean="0"/>
          </a:p>
          <a:p>
            <a:r>
              <a:rPr lang="cs-CZ" b="1" smtClean="0"/>
              <a:t>Pomlouvání </a:t>
            </a:r>
            <a:endParaRPr lang="cs-CZ" smtClean="0"/>
          </a:p>
          <a:p>
            <a:r>
              <a:rPr lang="cs-CZ" b="1" smtClean="0"/>
              <a:t>Odhalení a podvádění </a:t>
            </a:r>
            <a:endParaRPr lang="cs-CZ" smtClean="0"/>
          </a:p>
          <a:p>
            <a:r>
              <a:rPr lang="cs-CZ" b="1" smtClean="0"/>
              <a:t>Happy slapping </a:t>
            </a:r>
            <a:endParaRPr lang="cs-CZ" smtClean="0"/>
          </a:p>
          <a:p>
            <a:endParaRPr lang="cs-CZ"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2"/>
          <p:cNvSpPr>
            <a:spLocks noGrp="1"/>
          </p:cNvSpPr>
          <p:nvPr>
            <p:ph idx="1"/>
          </p:nvPr>
        </p:nvSpPr>
        <p:spPr>
          <a:xfrm>
            <a:off x="323850" y="188913"/>
            <a:ext cx="8640763" cy="6480175"/>
          </a:xfrm>
        </p:spPr>
        <p:txBody>
          <a:bodyPr/>
          <a:lstStyle/>
          <a:p>
            <a:pPr marL="0" indent="0">
              <a:buFontTx/>
              <a:buNone/>
            </a:pPr>
            <a:r>
              <a:rPr lang="cs-CZ" sz="2400" smtClean="0"/>
              <a:t>Anna Halman (1992 - 2006)</a:t>
            </a:r>
          </a:p>
          <a:p>
            <a:pPr marL="0" indent="0">
              <a:buFontTx/>
              <a:buNone/>
            </a:pPr>
            <a:r>
              <a:rPr lang="cs-CZ" sz="2400" smtClean="0"/>
              <a:t>Případ polské studentky Anny Halman je často citován jako jeden z prvních známých případů kyberšikany v Evropě. Anna byla ve svých 14 letech během školní hodiny, ze které učitelka na delší dobu odešla, šikanována před zraky všech spolužáků. Čtyři chlapci ji napadli, svlékali, osahávali a předstírali, že ji znásilňují. Anna plakala a prosila ostatní spolužáky o pomoc, ti ale nijak nezasáhli. Další spolužák celou událost natáčel na mobilní telefon a plánoval pořízené video zveřejnit na internetu. Další den Anna spáchala sebevraždu.</a:t>
            </a:r>
          </a:p>
          <a:p>
            <a:pPr marL="0" indent="0">
              <a:buFontTx/>
              <a:buNone/>
            </a:pPr>
            <a:r>
              <a:rPr lang="cs-CZ" sz="2400" smtClean="0"/>
              <a:t>Podle všeho byla Anna ze strany těchto spolužáků šikanována již před touto událostí, nikdy se s tím ale nikomu nesvěřila. Když se spolužák, který pořídil z události video, dozvěděl o Annině sebevraždě, video z telefonu vymazal a nikdy jej nezveřejnil; policejní technici však byli schopni nahrávku obnovit a ta poté posloužila jako důkazní materiál</a:t>
            </a:r>
            <a:r>
              <a:rPr lang="cs-CZ" smtClean="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cs-CZ" smtClean="0"/>
              <a:t>Další známé případy</a:t>
            </a:r>
          </a:p>
        </p:txBody>
      </p:sp>
      <p:sp>
        <p:nvSpPr>
          <p:cNvPr id="27650" name="Content Placeholder 2"/>
          <p:cNvSpPr>
            <a:spLocks noGrp="1"/>
          </p:cNvSpPr>
          <p:nvPr>
            <p:ph idx="1"/>
          </p:nvPr>
        </p:nvSpPr>
        <p:spPr/>
        <p:txBody>
          <a:bodyPr/>
          <a:lstStyle/>
          <a:p>
            <a:r>
              <a:rPr lang="cs-CZ" smtClean="0"/>
              <a:t>Star Wars kid (Ghyslain Raza) (2003) – „první případ CB se závažnými důsledky“</a:t>
            </a:r>
          </a:p>
          <a:p>
            <a:r>
              <a:rPr lang="cs-CZ" smtClean="0">
                <a:hlinkClick r:id="rId2"/>
              </a:rPr>
              <a:t>http://www.youtube.com/watch?v=HPPj6viIBmU</a:t>
            </a:r>
            <a:endParaRPr lang="cs-CZ" smtClean="0"/>
          </a:p>
          <a:p>
            <a:r>
              <a:rPr lang="cs-CZ" smtClean="0"/>
              <a:t>Ryan Halligan (2003)</a:t>
            </a:r>
          </a:p>
          <a:p>
            <a:endParaRPr lang="cs-CZ" smtClean="0"/>
          </a:p>
          <a:p>
            <a:r>
              <a:rPr lang="cs-CZ" smtClean="0"/>
              <a:t>Znáte nějaké další?</a:t>
            </a:r>
          </a:p>
          <a:p>
            <a:endParaRPr lang="cs-CZ"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cs-CZ" smtClean="0"/>
              <a:t>Dopady kyberšikany</a:t>
            </a:r>
          </a:p>
        </p:txBody>
      </p:sp>
      <p:sp>
        <p:nvSpPr>
          <p:cNvPr id="28674" name="Content Placeholder 2"/>
          <p:cNvSpPr>
            <a:spLocks noGrp="1"/>
          </p:cNvSpPr>
          <p:nvPr>
            <p:ph idx="1"/>
          </p:nvPr>
        </p:nvSpPr>
        <p:spPr/>
        <p:txBody>
          <a:bodyPr/>
          <a:lstStyle/>
          <a:p>
            <a:pPr>
              <a:lnSpc>
                <a:spcPct val="90000"/>
              </a:lnSpc>
            </a:pPr>
            <a:r>
              <a:rPr lang="cs-CZ" smtClean="0"/>
              <a:t>Vztek, smutek, úzkost, strach, sebeobviňování, trapnost, pocity ohrožení vlastního bezpečí, bezmoc</a:t>
            </a:r>
          </a:p>
          <a:p>
            <a:pPr>
              <a:lnSpc>
                <a:spcPct val="90000"/>
              </a:lnSpc>
            </a:pPr>
            <a:r>
              <a:rPr lang="cs-CZ" smtClean="0"/>
              <a:t>Zhoršení koncentrace, školních výsledků, absence ve škole</a:t>
            </a:r>
          </a:p>
          <a:p>
            <a:pPr>
              <a:lnSpc>
                <a:spcPct val="90000"/>
              </a:lnSpc>
            </a:pPr>
            <a:r>
              <a:rPr lang="cs-CZ" smtClean="0"/>
              <a:t>Internalizace - stres, snížené sebehodnocení, osamělost</a:t>
            </a:r>
          </a:p>
          <a:p>
            <a:pPr>
              <a:lnSpc>
                <a:spcPct val="90000"/>
              </a:lnSpc>
            </a:pPr>
            <a:r>
              <a:rPr lang="cs-CZ" smtClean="0"/>
              <a:t>Externalizace – hněv, agrese, podrážděnost, rizikové chování (návykové látky)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cs-CZ" smtClean="0"/>
              <a:t>Dopady</a:t>
            </a:r>
          </a:p>
        </p:txBody>
      </p:sp>
      <p:sp>
        <p:nvSpPr>
          <p:cNvPr id="29698" name="Content Placeholder 2"/>
          <p:cNvSpPr>
            <a:spLocks noGrp="1"/>
          </p:cNvSpPr>
          <p:nvPr>
            <p:ph idx="1"/>
          </p:nvPr>
        </p:nvSpPr>
        <p:spPr/>
        <p:txBody>
          <a:bodyPr/>
          <a:lstStyle/>
          <a:p>
            <a:pPr>
              <a:lnSpc>
                <a:spcPct val="90000"/>
              </a:lnSpc>
            </a:pPr>
            <a:r>
              <a:rPr lang="cs-CZ" smtClean="0"/>
              <a:t>Zhoršení vztahů – s kamarády, v rodině</a:t>
            </a:r>
          </a:p>
          <a:p>
            <a:pPr>
              <a:lnSpc>
                <a:spcPct val="90000"/>
              </a:lnSpc>
            </a:pPr>
            <a:r>
              <a:rPr lang="cs-CZ" smtClean="0"/>
              <a:t>Chlapci x dívky – dívky více negativních dopadů než chlapci (Price a Dalgleish, 2010)</a:t>
            </a:r>
          </a:p>
          <a:p>
            <a:pPr>
              <a:lnSpc>
                <a:spcPct val="90000"/>
              </a:lnSpc>
            </a:pPr>
            <a:r>
              <a:rPr lang="cs-CZ" smtClean="0"/>
              <a:t>„Dvojité oběti“ – online i offline šikana – výraznější negativní dopady</a:t>
            </a:r>
          </a:p>
          <a:p>
            <a:pPr marL="342900" lvl="1" indent="-342900">
              <a:buFontTx/>
              <a:buChar char="•"/>
            </a:pPr>
            <a:r>
              <a:rPr lang="cs-CZ" smtClean="0"/>
              <a:t>Nejzávažnější– zneužití fotografií nebo videí (Smith, et al., 2008). (nejméně zraňující chat)</a:t>
            </a:r>
          </a:p>
          <a:p>
            <a:pPr marL="342900" lvl="1" indent="-342900">
              <a:buFontTx/>
              <a:buChar char="•"/>
            </a:pPr>
            <a:endParaRPr lang="cs-CZ" smtClean="0"/>
          </a:p>
          <a:p>
            <a:endParaRPr lang="cs-CZ"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cs-CZ" smtClean="0"/>
              <a:t>Meeting strangers</a:t>
            </a:r>
          </a:p>
        </p:txBody>
      </p:sp>
      <p:sp>
        <p:nvSpPr>
          <p:cNvPr id="30722" name="Content Placeholder 2"/>
          <p:cNvSpPr>
            <a:spLocks noGrp="1"/>
          </p:cNvSpPr>
          <p:nvPr>
            <p:ph idx="1"/>
          </p:nvPr>
        </p:nvSpPr>
        <p:spPr/>
        <p:txBody>
          <a:bodyPr/>
          <a:lstStyle/>
          <a:p>
            <a:r>
              <a:rPr lang="cs-CZ" smtClean="0"/>
              <a:t>Děti a dospívající – často dlouhý online kontakt před prvním setkáním v reálu</a:t>
            </a:r>
          </a:p>
          <a:p>
            <a:r>
              <a:rPr lang="cs-CZ" smtClean="0"/>
              <a:t>Vnímání nebezpečí jako nereálného, snaha o „preventivní opatření“</a:t>
            </a:r>
          </a:p>
          <a:p>
            <a:r>
              <a:rPr lang="cs-CZ" sz="2600" smtClean="0"/>
              <a:t>Negativní zkušenosti</a:t>
            </a:r>
          </a:p>
          <a:p>
            <a:pPr lvl="1"/>
            <a:r>
              <a:rPr lang="cs-CZ" sz="2200" smtClean="0"/>
              <a:t>Sexuální obtěžování, příliš rychlé pokusy o sblížení, znásilnění</a:t>
            </a:r>
          </a:p>
          <a:p>
            <a:pPr lvl="1"/>
            <a:r>
              <a:rPr lang="cs-CZ" sz="2200" smtClean="0"/>
              <a:t>Vzhled, věk</a:t>
            </a:r>
          </a:p>
          <a:p>
            <a:pPr lvl="1"/>
            <a:r>
              <a:rPr lang="cs-CZ" sz="2200" smtClean="0"/>
              <a:t>Rozdíl v chování online a offline</a:t>
            </a:r>
          </a:p>
          <a:p>
            <a:pPr lvl="1"/>
            <a:r>
              <a:rPr lang="cs-CZ" sz="2200" smtClean="0"/>
              <a:t>Vulgární, nezdvořilé chování</a:t>
            </a:r>
            <a:endParaRPr lang="cs-CZ"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cs-CZ" smtClean="0"/>
              <a:t>Dopady MS</a:t>
            </a:r>
          </a:p>
        </p:txBody>
      </p:sp>
      <p:sp>
        <p:nvSpPr>
          <p:cNvPr id="31746" name="Content Placeholder 2"/>
          <p:cNvSpPr>
            <a:spLocks noGrp="1"/>
          </p:cNvSpPr>
          <p:nvPr>
            <p:ph idx="1"/>
          </p:nvPr>
        </p:nvSpPr>
        <p:spPr/>
        <p:txBody>
          <a:bodyPr/>
          <a:lstStyle/>
          <a:p>
            <a:pPr lvl="1"/>
            <a:endParaRPr lang="cs-CZ" sz="2200" smtClean="0"/>
          </a:p>
          <a:p>
            <a:pPr lvl="1"/>
            <a:r>
              <a:rPr lang="cs-CZ" sz="2200" smtClean="0"/>
              <a:t>Emoční problémy – deprese, problémy v komunikaci s opačným pohlavím, snížené sebevědomí</a:t>
            </a:r>
          </a:p>
          <a:p>
            <a:pPr lvl="1"/>
            <a:r>
              <a:rPr lang="cs-CZ" sz="2200" smtClean="0"/>
              <a:t>Pokračující obtěžování</a:t>
            </a:r>
          </a:p>
          <a:p>
            <a:pPr lvl="1"/>
            <a:endParaRPr lang="cs-CZ" sz="2200" smtClean="0"/>
          </a:p>
          <a:p>
            <a:pPr lvl="1"/>
            <a:r>
              <a:rPr lang="cs-CZ" sz="2200" smtClean="0"/>
              <a:t>Snaha zapomenout (jiné aktivity…), zabránit dalšímu kontaktu, svěření se</a:t>
            </a:r>
          </a:p>
          <a:p>
            <a:pPr lvl="1"/>
            <a:endParaRPr lang="cs-CZ" sz="2200" smtClean="0"/>
          </a:p>
          <a:p>
            <a:endParaRPr lang="cs-CZ"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cs-CZ" smtClean="0"/>
              <a:t>Kyberšikana</a:t>
            </a:r>
          </a:p>
        </p:txBody>
      </p:sp>
      <p:sp>
        <p:nvSpPr>
          <p:cNvPr id="14338" name="Content Placeholder 2"/>
          <p:cNvSpPr>
            <a:spLocks noGrp="1"/>
          </p:cNvSpPr>
          <p:nvPr>
            <p:ph idx="1"/>
          </p:nvPr>
        </p:nvSpPr>
        <p:spPr/>
        <p:txBody>
          <a:bodyPr/>
          <a:lstStyle/>
          <a:p>
            <a:r>
              <a:rPr lang="cs-CZ" i="1" smtClean="0"/>
              <a:t>„Kyberšikana</a:t>
            </a:r>
            <a:r>
              <a:rPr lang="cs-CZ" smtClean="0"/>
              <a:t> </a:t>
            </a:r>
            <a:r>
              <a:rPr lang="cs-CZ" i="1" smtClean="0"/>
              <a:t>je</a:t>
            </a:r>
            <a:r>
              <a:rPr lang="cs-CZ" smtClean="0"/>
              <a:t> </a:t>
            </a:r>
            <a:r>
              <a:rPr lang="cs-CZ" i="1" smtClean="0"/>
              <a:t>kolektivní</a:t>
            </a:r>
            <a:r>
              <a:rPr lang="cs-CZ" smtClean="0"/>
              <a:t> </a:t>
            </a:r>
            <a:r>
              <a:rPr lang="cs-CZ" i="1" smtClean="0"/>
              <a:t>označení forem šikany prostřednictvím elektronických médií, jako je internet a mobilní telefony, které slouží k agresivnímu a záměrnému poškození uživatele těchto médií. Stejně jako tradiční šikana i kyberšikana zahrnuje opakované chování a nepoměr sil mezi agresorem a obětí.“ (Price &amp; Dalgleish, 2010)</a:t>
            </a:r>
            <a:endParaRPr lang="cs-CZ" smtClean="0"/>
          </a:p>
          <a:p>
            <a:endParaRPr lang="cs-CZ"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cs-CZ" smtClean="0"/>
              <a:t>Literatura</a:t>
            </a:r>
          </a:p>
        </p:txBody>
      </p:sp>
      <p:sp>
        <p:nvSpPr>
          <p:cNvPr id="3" name="Content Placeholder 2"/>
          <p:cNvSpPr>
            <a:spLocks noGrp="1"/>
          </p:cNvSpPr>
          <p:nvPr>
            <p:ph idx="1"/>
          </p:nvPr>
        </p:nvSpPr>
        <p:spPr/>
        <p:txBody>
          <a:bodyPr/>
          <a:lstStyle/>
          <a:p>
            <a:pPr>
              <a:lnSpc>
                <a:spcPct val="80000"/>
              </a:lnSpc>
              <a:defRPr/>
            </a:pPr>
            <a:r>
              <a:rPr lang="cs-CZ" sz="2000" dirty="0"/>
              <a:t>Smith, P. K., Mahdavi, J., Carvalho, M., Fisher, S., Russell, S., &amp; Tippett, N. (2008). Cyberbullying: its nature and impact in secondary school pupils. Journal of Child Psychology and Psychiatry, 49(4), 376-385.</a:t>
            </a:r>
          </a:p>
          <a:p>
            <a:pPr>
              <a:lnSpc>
                <a:spcPct val="80000"/>
              </a:lnSpc>
              <a:defRPr/>
            </a:pPr>
            <a:r>
              <a:rPr lang="cs-CZ" sz="2000" dirty="0"/>
              <a:t>Subrahmanyam, K., </a:t>
            </a:r>
            <a:r>
              <a:rPr lang="en-US" sz="2000" dirty="0"/>
              <a:t>&amp;</a:t>
            </a:r>
            <a:r>
              <a:rPr lang="cs-CZ" sz="2000" dirty="0"/>
              <a:t> Šmahel, D. (2011). </a:t>
            </a:r>
            <a:r>
              <a:rPr lang="cs-CZ" sz="2000" i="1" dirty="0"/>
              <a:t>Digital Youth: The Role of Media in Development.</a:t>
            </a:r>
            <a:r>
              <a:rPr lang="cs-CZ" sz="2000" dirty="0"/>
              <a:t> New York : Springer.</a:t>
            </a:r>
          </a:p>
          <a:p>
            <a:pPr>
              <a:lnSpc>
                <a:spcPct val="80000"/>
              </a:lnSpc>
              <a:defRPr/>
            </a:pPr>
            <a:r>
              <a:rPr lang="nl-NL" sz="2000" dirty="0"/>
              <a:t>Vandebosch, H. </a:t>
            </a:r>
            <a:r>
              <a:rPr lang="cs-CZ" sz="2000" dirty="0"/>
              <a:t>&amp; Cleemput, K. Van (2008). </a:t>
            </a:r>
            <a:r>
              <a:rPr lang="nl-NL" sz="2000" dirty="0"/>
              <a:t> </a:t>
            </a:r>
            <a:r>
              <a:rPr lang="en-US" sz="2000" dirty="0"/>
              <a:t>Defining </a:t>
            </a:r>
            <a:r>
              <a:rPr lang="en-US" sz="2000" dirty="0" err="1"/>
              <a:t>Cyberbullying</a:t>
            </a:r>
            <a:r>
              <a:rPr lang="en-US" sz="2000" dirty="0"/>
              <a:t>: A Qualitative Research into the Perceptions of Youngsters. </a:t>
            </a:r>
            <a:r>
              <a:rPr lang="en-US" sz="2000" i="1" dirty="0" err="1"/>
              <a:t>CyberPsychology</a:t>
            </a:r>
            <a:r>
              <a:rPr lang="en-US" sz="2000" i="1" dirty="0"/>
              <a:t> </a:t>
            </a:r>
            <a:r>
              <a:rPr lang="cs-CZ" sz="2000" i="1" dirty="0"/>
              <a:t>&amp; Behavior, 11</a:t>
            </a:r>
            <a:r>
              <a:rPr lang="cs-CZ" sz="2000" dirty="0"/>
              <a:t>(4).</a:t>
            </a:r>
          </a:p>
          <a:p>
            <a:pPr>
              <a:lnSpc>
                <a:spcPct val="80000"/>
              </a:lnSpc>
              <a:defRPr/>
            </a:pPr>
            <a:r>
              <a:rPr lang="nl-NL" sz="2000" dirty="0"/>
              <a:t>Vandebosch, H. </a:t>
            </a:r>
            <a:r>
              <a:rPr lang="cs-CZ" sz="2000" dirty="0"/>
              <a:t>&amp; Cleemput, K. Van (2009). </a:t>
            </a:r>
            <a:r>
              <a:rPr lang="en-US" sz="2000" dirty="0" err="1"/>
              <a:t>Cyberbullying</a:t>
            </a:r>
            <a:r>
              <a:rPr lang="en-US" sz="2000" dirty="0"/>
              <a:t> among</a:t>
            </a:r>
            <a:r>
              <a:rPr lang="cs-CZ" sz="2000" dirty="0"/>
              <a:t> </a:t>
            </a:r>
            <a:r>
              <a:rPr lang="en-US" sz="2000" dirty="0"/>
              <a:t>youngsters: profiles of</a:t>
            </a:r>
            <a:r>
              <a:rPr lang="cs-CZ" sz="2000" dirty="0"/>
              <a:t> </a:t>
            </a:r>
            <a:r>
              <a:rPr lang="en-US" sz="2000" dirty="0"/>
              <a:t>bullies and victims</a:t>
            </a:r>
            <a:r>
              <a:rPr lang="cs-CZ" sz="2000" dirty="0"/>
              <a:t>. </a:t>
            </a:r>
            <a:r>
              <a:rPr lang="cs-CZ" sz="2000" i="1" dirty="0"/>
              <a:t>N</a:t>
            </a:r>
            <a:r>
              <a:rPr lang="en-US" sz="2000" i="1" dirty="0" err="1"/>
              <a:t>ew</a:t>
            </a:r>
            <a:r>
              <a:rPr lang="en-US" sz="2000" i="1" dirty="0"/>
              <a:t> media &amp; </a:t>
            </a:r>
            <a:r>
              <a:rPr lang="cs-CZ" sz="2000" i="1" dirty="0"/>
              <a:t>S</a:t>
            </a:r>
            <a:r>
              <a:rPr lang="en-US" sz="2000" i="1" dirty="0" err="1"/>
              <a:t>ociety</a:t>
            </a:r>
            <a:r>
              <a:rPr lang="cs-CZ" sz="2000" i="1" dirty="0"/>
              <a:t>, 11</a:t>
            </a:r>
            <a:r>
              <a:rPr lang="cs-CZ" sz="2000" dirty="0"/>
              <a:t>(8), </a:t>
            </a:r>
            <a:r>
              <a:rPr lang="en-US" sz="2000" dirty="0"/>
              <a:t>1349–1371</a:t>
            </a:r>
            <a:r>
              <a:rPr lang="cs-CZ" sz="2000" dirty="0"/>
              <a:t>.</a:t>
            </a:r>
            <a:r>
              <a:rPr lang="en-US" sz="2000" dirty="0"/>
              <a:t> </a:t>
            </a:r>
            <a:endParaRPr lang="cs-CZ" sz="2000" dirty="0"/>
          </a:p>
          <a:p>
            <a:pPr>
              <a:lnSpc>
                <a:spcPct val="80000"/>
              </a:lnSpc>
              <a:defRPr/>
            </a:pPr>
            <a:r>
              <a:rPr lang="en-US" sz="2000" dirty="0"/>
              <a:t>Ybarra, M. L., </a:t>
            </a:r>
            <a:r>
              <a:rPr lang="en-US" sz="2000" dirty="0" err="1"/>
              <a:t>Diener</a:t>
            </a:r>
            <a:r>
              <a:rPr lang="en-US" sz="2000" dirty="0"/>
              <a:t>-West, M., &amp; Leaf, P. J. (2007). Examining the Overlap in Internet-Harassment and School Bullying: Implications for School Intervention. </a:t>
            </a:r>
            <a:r>
              <a:rPr lang="en-US" sz="2000" i="1" dirty="0"/>
              <a:t>Journal of Adolescent Health, 41</a:t>
            </a:r>
            <a:r>
              <a:rPr lang="en-US" sz="2000" dirty="0"/>
              <a:t>(6), 42-50.</a:t>
            </a:r>
          </a:p>
          <a:p>
            <a:pPr marL="0" indent="0">
              <a:buFontTx/>
              <a:buNone/>
              <a:defRPr/>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cs-CZ" smtClean="0"/>
              <a:t>Kyberšikana</a:t>
            </a:r>
          </a:p>
        </p:txBody>
      </p:sp>
      <p:sp>
        <p:nvSpPr>
          <p:cNvPr id="15362" name="Content Placeholder 2"/>
          <p:cNvSpPr>
            <a:spLocks noGrp="1"/>
          </p:cNvSpPr>
          <p:nvPr>
            <p:ph idx="1"/>
          </p:nvPr>
        </p:nvSpPr>
        <p:spPr/>
        <p:txBody>
          <a:bodyPr/>
          <a:lstStyle/>
          <a:p>
            <a:r>
              <a:rPr lang="cs-CZ" dirty="0" smtClean="0"/>
              <a:t>Obtížnost definice</a:t>
            </a:r>
          </a:p>
          <a:p>
            <a:r>
              <a:rPr lang="cs-CZ" dirty="0" smtClean="0"/>
              <a:t>Spjata s tradiční šikanou (až 85 %)</a:t>
            </a:r>
          </a:p>
          <a:p>
            <a:r>
              <a:rPr lang="cs-CZ" dirty="0" smtClean="0"/>
              <a:t>Specifika online prostředí – nemožnost úniku, prolínání rolí</a:t>
            </a:r>
          </a:p>
          <a:p>
            <a:r>
              <a:rPr lang="cs-CZ" dirty="0" smtClean="0">
                <a:hlinkClick r:id="rId2"/>
              </a:rPr>
              <a:t>http://www.youtube.com/watch?v=bdQBurXQOeQ</a:t>
            </a:r>
            <a:endParaRPr lang="cs-CZ" dirty="0" smtClean="0"/>
          </a:p>
          <a:p>
            <a:endParaRPr lang="cs-CZ"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cs-CZ" smtClean="0"/>
              <a:t>Rysy kyberšikany</a:t>
            </a:r>
          </a:p>
        </p:txBody>
      </p:sp>
      <p:sp>
        <p:nvSpPr>
          <p:cNvPr id="16386" name="Content Placeholder 2"/>
          <p:cNvSpPr>
            <a:spLocks noGrp="1"/>
          </p:cNvSpPr>
          <p:nvPr>
            <p:ph idx="1"/>
          </p:nvPr>
        </p:nvSpPr>
        <p:spPr/>
        <p:txBody>
          <a:bodyPr/>
          <a:lstStyle/>
          <a:p>
            <a:r>
              <a:rPr lang="cs-CZ" b="1" smtClean="0"/>
              <a:t>DĚJE SE PROSTŘEDNICTVÍM ELEKTRONICKÝCH MÉDIÍ</a:t>
            </a:r>
            <a:endParaRPr lang="cs-CZ" smtClean="0"/>
          </a:p>
          <a:p>
            <a:r>
              <a:rPr lang="cs-CZ" b="1" smtClean="0"/>
              <a:t>OPAKOVANOST</a:t>
            </a:r>
            <a:endParaRPr lang="cs-CZ" smtClean="0"/>
          </a:p>
          <a:p>
            <a:r>
              <a:rPr lang="cs-CZ" b="1" smtClean="0"/>
              <a:t>ZÁMĚRNOST AGRESIVNÍHO AKTU ZE STRANY ÚTOČNÍKA</a:t>
            </a:r>
            <a:endParaRPr lang="cs-CZ" smtClean="0"/>
          </a:p>
          <a:p>
            <a:r>
              <a:rPr lang="cs-CZ" b="1" smtClean="0"/>
              <a:t>MOCENSKÁ NEROVNOVÁHA</a:t>
            </a:r>
            <a:endParaRPr lang="cs-CZ" smtClean="0"/>
          </a:p>
          <a:p>
            <a:r>
              <a:rPr lang="cs-CZ" b="1" smtClean="0"/>
              <a:t>OBĚŤ VNÍMÁ TOTO JEDNÁNÍ JAKO NEPŘÍJEMNÉ, UBLIŽUJÍCÍ</a:t>
            </a:r>
            <a:endParaRPr lang="cs-CZ" smtClean="0"/>
          </a:p>
          <a:p>
            <a:endParaRPr lang="cs-CZ"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457200" y="476250"/>
            <a:ext cx="8229600" cy="5649913"/>
          </a:xfrm>
        </p:spPr>
        <p:txBody>
          <a:bodyPr/>
          <a:lstStyle/>
          <a:p>
            <a:r>
              <a:rPr lang="cs-CZ" b="1" smtClean="0"/>
              <a:t>Opakovanost</a:t>
            </a:r>
            <a:r>
              <a:rPr lang="cs-CZ" smtClean="0"/>
              <a:t> může být například v případě kyberšikany zajišťována ne samotným agresorem, ale publikem (přihlížejícími). Každý nový komentář, který se objeví pod urážlivou fotografií oběti, je určitou formou opakování agrese, stejně jako každé nové kliknutí na tlačítko „to se mi líbí“ u urážlivého vzkazu na FaceBooku. V případě kyberšikany tak může například ze strany agresora stačit jediné publikování zraňující fotografie.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2"/>
          <p:cNvSpPr>
            <a:spLocks noGrp="1"/>
          </p:cNvSpPr>
          <p:nvPr>
            <p:ph idx="1"/>
          </p:nvPr>
        </p:nvSpPr>
        <p:spPr>
          <a:xfrm>
            <a:off x="457200" y="549275"/>
            <a:ext cx="8229600" cy="5576888"/>
          </a:xfrm>
        </p:spPr>
        <p:txBody>
          <a:bodyPr/>
          <a:lstStyle/>
          <a:p>
            <a:r>
              <a:rPr lang="cs-CZ" sz="2400" b="1" smtClean="0"/>
              <a:t>Mocenská nerovnováha – </a:t>
            </a:r>
            <a:r>
              <a:rPr lang="cs-CZ" sz="2400" smtClean="0"/>
              <a:t>ne fyzická jako u tradiční; agresorovi nelze zamezit v přístupu k oběti</a:t>
            </a:r>
          </a:p>
          <a:p>
            <a:endParaRPr lang="cs-CZ" sz="2400" smtClean="0"/>
          </a:p>
          <a:p>
            <a:r>
              <a:rPr lang="cs-CZ" sz="2400" smtClean="0"/>
              <a:t>Ačkoli se napadený člověk může snažit útokům vyhnout tak, že opustí určité konkrétní prostředí (stránku, profil), agresor si zpravidla oběť dovede znovu „najít“.</a:t>
            </a:r>
          </a:p>
          <a:p>
            <a:endParaRPr lang="cs-CZ" sz="2400" smtClean="0"/>
          </a:p>
          <a:p>
            <a:r>
              <a:rPr lang="cs-CZ" sz="2400" smtClean="0"/>
              <a:t>Pokud napadený využije některou z technických možností obrany (např. nahlášení agresora, což vede – nebo by vést mělo - k zablokování agresorova účtu), nikdo nemůže zajistit, aby si agresor nezaložil účet nový. Navíc anonymita agresora už ze samé své podstaty vytváří tuto mocenskou nerovnováhu – nevíme-li, kdo na nás útočí, máme velmi omezené možnosti se bránit.</a:t>
            </a:r>
          </a:p>
          <a:p>
            <a:endParaRPr lang="cs-CZ"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idx="1"/>
          </p:nvPr>
        </p:nvSpPr>
        <p:spPr>
          <a:xfrm>
            <a:off x="457200" y="692150"/>
            <a:ext cx="8229600" cy="5434013"/>
          </a:xfrm>
        </p:spPr>
        <p:txBody>
          <a:bodyPr/>
          <a:lstStyle/>
          <a:p>
            <a:r>
              <a:rPr lang="cs-CZ" sz="2400" smtClean="0"/>
              <a:t>Stejné pak v porovnání s šikanou tradiční zůstává </a:t>
            </a:r>
            <a:r>
              <a:rPr lang="cs-CZ" sz="2400" b="1" smtClean="0"/>
              <a:t>úmyslné ubližující jednání</a:t>
            </a:r>
            <a:r>
              <a:rPr lang="cs-CZ" sz="2400" smtClean="0"/>
              <a:t> ze strany agresora, a především související </a:t>
            </a:r>
            <a:r>
              <a:rPr lang="cs-CZ" sz="2400" b="1" smtClean="0"/>
              <a:t>vnímání tohoto jednání jako nepříjemného a ubližujícího</a:t>
            </a:r>
            <a:r>
              <a:rPr lang="cs-CZ" sz="2400" smtClean="0"/>
              <a:t> obětí. Pokud vnímání negativního charakteru agresorova jednání chybí, nemluvíme o kyberšikaně. Může jít například o projev vrstevnického (přátelského) „škádlení“, může se ale jednat i o úmyslný agresivní čin, který ovšem jeho příjemce takto nepociťuje a nijak se jím nezabývá. </a:t>
            </a:r>
          </a:p>
          <a:p>
            <a:r>
              <a:rPr lang="cs-CZ" sz="2400" smtClean="0"/>
              <a:t>Když agresivní chování nenaplňuje definici kyberšikany (tj. chybí některý z atributů nezbytných pro její identifikaci) mluvíme spíše o </a:t>
            </a:r>
            <a:r>
              <a:rPr lang="cs-CZ" sz="2400" b="1" i="1" smtClean="0"/>
              <a:t>online obtěžování</a:t>
            </a:r>
            <a:r>
              <a:rPr lang="cs-CZ" sz="2400" smtClean="0"/>
              <a:t>. </a:t>
            </a:r>
          </a:p>
          <a:p>
            <a:endParaRPr lang="cs-CZ" sz="24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2"/>
          <p:cNvSpPr>
            <a:spLocks noGrp="1"/>
          </p:cNvSpPr>
          <p:nvPr>
            <p:ph idx="1"/>
          </p:nvPr>
        </p:nvSpPr>
        <p:spPr>
          <a:xfrm>
            <a:off x="457200" y="692150"/>
            <a:ext cx="8229600" cy="5434013"/>
          </a:xfrm>
        </p:spPr>
        <p:txBody>
          <a:bodyPr/>
          <a:lstStyle/>
          <a:p>
            <a:r>
              <a:rPr lang="cs-CZ" b="1" smtClean="0"/>
              <a:t>Online obtěžování</a:t>
            </a:r>
            <a:r>
              <a:rPr lang="cs-CZ" smtClean="0"/>
              <a:t> a skutečnou kyberšikanu je nutné oddělovat, zejména pro nesrovnatelně závažnější dopady na postižené u kyberšikany.</a:t>
            </a:r>
          </a:p>
          <a:p>
            <a:r>
              <a:rPr lang="cs-CZ" smtClean="0"/>
              <a:t>„</a:t>
            </a:r>
            <a:r>
              <a:rPr lang="cs-CZ" b="1" smtClean="0"/>
              <a:t>kyberšikana v zastoupení“</a:t>
            </a:r>
            <a:r>
              <a:rPr lang="cs-CZ" smtClean="0"/>
              <a:t> (anglicky „cyberbullying by proxy“) - agresor využije služby internetového poskytovatele „upozornění“ (jde o upozornění na závadný obsah, zneužití účtu a podobně)</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cs-CZ" smtClean="0"/>
              <a:t>Předpoklady na straně obětí</a:t>
            </a:r>
          </a:p>
        </p:txBody>
      </p:sp>
      <p:sp>
        <p:nvSpPr>
          <p:cNvPr id="21506" name="Content Placeholder 2"/>
          <p:cNvSpPr>
            <a:spLocks noGrp="1"/>
          </p:cNvSpPr>
          <p:nvPr>
            <p:ph idx="1"/>
          </p:nvPr>
        </p:nvSpPr>
        <p:spPr/>
        <p:txBody>
          <a:bodyPr/>
          <a:lstStyle/>
          <a:p>
            <a:pPr>
              <a:lnSpc>
                <a:spcPct val="80000"/>
              </a:lnSpc>
            </a:pPr>
            <a:r>
              <a:rPr lang="cs-CZ" smtClean="0"/>
              <a:t>Depresivita</a:t>
            </a:r>
          </a:p>
          <a:p>
            <a:pPr>
              <a:lnSpc>
                <a:spcPct val="80000"/>
              </a:lnSpc>
            </a:pPr>
            <a:r>
              <a:rPr lang="cs-CZ" smtClean="0"/>
              <a:t>Úzkostnost</a:t>
            </a:r>
          </a:p>
          <a:p>
            <a:pPr>
              <a:lnSpc>
                <a:spcPct val="80000"/>
              </a:lnSpc>
            </a:pPr>
            <a:r>
              <a:rPr lang="cs-CZ" smtClean="0"/>
              <a:t>Nízké sebehodnocení</a:t>
            </a:r>
          </a:p>
          <a:p>
            <a:pPr>
              <a:lnSpc>
                <a:spcPct val="80000"/>
              </a:lnSpc>
            </a:pPr>
            <a:r>
              <a:rPr lang="cs-CZ" smtClean="0"/>
              <a:t>Slabé sociální dovednosti</a:t>
            </a:r>
          </a:p>
          <a:p>
            <a:pPr>
              <a:lnSpc>
                <a:spcPct val="80000"/>
              </a:lnSpc>
            </a:pPr>
            <a:r>
              <a:rPr lang="cs-CZ" smtClean="0"/>
              <a:t>Vyhýbání se konfliktům</a:t>
            </a:r>
          </a:p>
          <a:p>
            <a:pPr>
              <a:lnSpc>
                <a:spcPct val="80000"/>
              </a:lnSpc>
            </a:pPr>
            <a:r>
              <a:rPr lang="cs-CZ" smtClean="0"/>
              <a:t>Nízká úroveň schopností</a:t>
            </a:r>
          </a:p>
          <a:p>
            <a:pPr>
              <a:lnSpc>
                <a:spcPct val="80000"/>
              </a:lnSpc>
            </a:pPr>
            <a:endParaRPr lang="cs-CZ" smtClean="0"/>
          </a:p>
          <a:p>
            <a:pPr>
              <a:lnSpc>
                <a:spcPct val="80000"/>
              </a:lnSpc>
            </a:pPr>
            <a:r>
              <a:rPr lang="cs-CZ" smtClean="0"/>
              <a:t>Submisivní x provokující oběť (oběť vyvolávající v agresorovi zlost, závist…)</a:t>
            </a:r>
          </a:p>
          <a:p>
            <a:endParaRPr lang="cs-CZ" smtClean="0"/>
          </a:p>
        </p:txBody>
      </p:sp>
    </p:spTree>
  </p:cSld>
  <p:clrMapOvr>
    <a:masterClrMapping/>
  </p:clrMapOvr>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717</TotalTime>
  <Words>850</Words>
  <Application>Microsoft Macintosh PowerPoint</Application>
  <PresentationFormat>On-screen Show (4:3)</PresentationFormat>
  <Paragraphs>103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Výchozí návrh</vt:lpstr>
      <vt:lpstr>Zdraví a internet Online obtěžování, kyberšikana a další</vt:lpstr>
      <vt:lpstr>Kyberšikana</vt:lpstr>
      <vt:lpstr>Kyberšikana</vt:lpstr>
      <vt:lpstr>Rysy kyberšikany</vt:lpstr>
      <vt:lpstr>PowerPoint Presentation</vt:lpstr>
      <vt:lpstr>PowerPoint Presentation</vt:lpstr>
      <vt:lpstr>PowerPoint Presentation</vt:lpstr>
      <vt:lpstr>PowerPoint Presentation</vt:lpstr>
      <vt:lpstr>Předpoklady na straně obětí</vt:lpstr>
      <vt:lpstr>Kdo se častěji stává obětí?</vt:lpstr>
      <vt:lpstr>… a kdo se spíše stane agresorem</vt:lpstr>
      <vt:lpstr>Co umožňuje online útoky?</vt:lpstr>
      <vt:lpstr>FORMY KYBERŠIKANY</vt:lpstr>
      <vt:lpstr>PowerPoint Presentation</vt:lpstr>
      <vt:lpstr>Další známé případy</vt:lpstr>
      <vt:lpstr>Dopady kyberšikany</vt:lpstr>
      <vt:lpstr>Dopady</vt:lpstr>
      <vt:lpstr>Meeting strangers</vt:lpstr>
      <vt:lpstr>Dopady MS</vt:lpstr>
      <vt:lpstr>Literatura</vt:lpstr>
    </vt:vector>
  </TitlesOfParts>
  <Company>FSS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Zdraví a internet</dc:title>
  <dc:creator>cerna</dc:creator>
  <cp:lastModifiedBy>Apple</cp:lastModifiedBy>
  <cp:revision>34</cp:revision>
  <dcterms:created xsi:type="dcterms:W3CDTF">2012-10-01T12:57:48Z</dcterms:created>
  <dcterms:modified xsi:type="dcterms:W3CDTF">2013-10-29T14:44:31Z</dcterms:modified>
</cp:coreProperties>
</file>