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84" r:id="rId4"/>
    <p:sldId id="258" r:id="rId5"/>
    <p:sldId id="259" r:id="rId6"/>
    <p:sldId id="293" r:id="rId7"/>
    <p:sldId id="292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94" r:id="rId22"/>
    <p:sldId id="274" r:id="rId23"/>
    <p:sldId id="276" r:id="rId24"/>
    <p:sldId id="277" r:id="rId25"/>
    <p:sldId id="279" r:id="rId26"/>
    <p:sldId id="280" r:id="rId27"/>
    <p:sldId id="281" r:id="rId28"/>
    <p:sldId id="282" r:id="rId29"/>
    <p:sldId id="283" r:id="rId30"/>
    <p:sldId id="285" r:id="rId31"/>
    <p:sldId id="291" r:id="rId32"/>
    <p:sldId id="286" r:id="rId33"/>
    <p:sldId id="287" r:id="rId34"/>
    <p:sldId id="288" r:id="rId35"/>
    <p:sldId id="289" r:id="rId36"/>
    <p:sldId id="290" r:id="rId37"/>
    <p:sldId id="295" r:id="rId38"/>
    <p:sldId id="296" r:id="rId39"/>
    <p:sldId id="297" r:id="rId40"/>
    <p:sldId id="304" r:id="rId41"/>
    <p:sldId id="305" r:id="rId42"/>
    <p:sldId id="298" r:id="rId43"/>
    <p:sldId id="301" r:id="rId44"/>
    <p:sldId id="300" r:id="rId45"/>
    <p:sldId id="302" r:id="rId46"/>
    <p:sldId id="303" r:id="rId47"/>
    <p:sldId id="278" r:id="rId4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1904</c:v>
                </c:pt>
                <c:pt idx="1">
                  <c:v>1940</c:v>
                </c:pt>
                <c:pt idx="2">
                  <c:v>1970</c:v>
                </c:pt>
                <c:pt idx="3">
                  <c:v>2009</c:v>
                </c:pt>
              </c:numCache>
            </c:numRef>
          </c:cat>
          <c:val>
            <c:numRef>
              <c:f>List1!$B$2:$B$5</c:f>
              <c:numCache>
                <c:formatCode>General</c:formatCode>
                <c:ptCount val="4"/>
                <c:pt idx="0">
                  <c:v>7</c:v>
                </c:pt>
                <c:pt idx="1">
                  <c:v>57</c:v>
                </c:pt>
                <c:pt idx="2">
                  <c:v>137</c:v>
                </c:pt>
                <c:pt idx="3">
                  <c:v>208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Sloupec1</c:v>
                </c:pt>
              </c:strCache>
            </c:strRef>
          </c:tx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1904</c:v>
                </c:pt>
                <c:pt idx="1">
                  <c:v>1940</c:v>
                </c:pt>
                <c:pt idx="2">
                  <c:v>1970</c:v>
                </c:pt>
                <c:pt idx="3">
                  <c:v>2009</c:v>
                </c:pt>
              </c:numCache>
            </c:numRef>
          </c:cat>
          <c:val>
            <c:numRef>
              <c:f>List1!$C$2:$C$5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Sloupec2</c:v>
                </c:pt>
              </c:strCache>
            </c:strRef>
          </c:tx>
          <c:invertIfNegative val="0"/>
          <c:cat>
            <c:numRef>
              <c:f>List1!$A$2:$A$5</c:f>
              <c:numCache>
                <c:formatCode>General</c:formatCode>
                <c:ptCount val="4"/>
                <c:pt idx="0">
                  <c:v>1904</c:v>
                </c:pt>
                <c:pt idx="1">
                  <c:v>1940</c:v>
                </c:pt>
                <c:pt idx="2">
                  <c:v>1970</c:v>
                </c:pt>
                <c:pt idx="3">
                  <c:v>2009</c:v>
                </c:pt>
              </c:numCache>
            </c:numRef>
          </c:cat>
          <c:val>
            <c:numRef>
              <c:f>List1!$D$2:$D$5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5069840"/>
        <c:axId val="165070232"/>
      </c:barChart>
      <c:catAx>
        <c:axId val="165069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5070232"/>
        <c:crosses val="autoZero"/>
        <c:auto val="1"/>
        <c:lblAlgn val="ctr"/>
        <c:lblOffset val="100"/>
        <c:noMultiLvlLbl val="0"/>
      </c:catAx>
      <c:valAx>
        <c:axId val="1650702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50698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CA74395-24AC-4F14-85FB-A9F834030B7F}" type="datetimeFigureOut">
              <a:rPr lang="cs-CZ" smtClean="0"/>
              <a:pPr/>
              <a:t>13.11.2013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4C3E27F-2696-4268-8000-3E8E4E76286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lympic.org/ioc-governance-national-olympic-committees" TargetMode="External"/><Relationship Id="rId2" Type="http://schemas.openxmlformats.org/officeDocument/2006/relationships/hyperlink" Target="http://www.olympic.org/content/The-IOC/Governance/International-Federation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lympic.org/ioc-governance-organising-committees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fa.com/aboutfifa/federation/confederations/confederation=23913.html" TargetMode="External"/><Relationship Id="rId7" Type="http://schemas.openxmlformats.org/officeDocument/2006/relationships/hyperlink" Target="http://www.fifa.com/aboutfifa/federation/confederations/confederation=27275.html" TargetMode="External"/><Relationship Id="rId2" Type="http://schemas.openxmlformats.org/officeDocument/2006/relationships/hyperlink" Target="http://www.fifa.com/aboutfifa/federation/confederations/confederation=2599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ifa.com/aboutfifa/federation/confederations/confederation=23916.html" TargetMode="External"/><Relationship Id="rId5" Type="http://schemas.openxmlformats.org/officeDocument/2006/relationships/hyperlink" Target="http://www.fifa.com/aboutfifa/federation/confederations/confederation=23915.html" TargetMode="External"/><Relationship Id="rId4" Type="http://schemas.openxmlformats.org/officeDocument/2006/relationships/hyperlink" Target="http://www.fifa.com/aboutfifa/federation/confederations/confederation=23914.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Bojov%C3%A9_um%C4%9Bn%C3%AD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Organizace</a:t>
            </a:r>
            <a:r>
              <a:rPr lang="en-US" dirty="0" smtClean="0"/>
              <a:t> </a:t>
            </a:r>
            <a:r>
              <a:rPr lang="cs-CZ" dirty="0" smtClean="0"/>
              <a:t>sportu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cs-CZ" dirty="0" smtClean="0"/>
              <a:t>Mgr. Markéta </a:t>
            </a:r>
            <a:r>
              <a:rPr lang="cs-CZ" dirty="0" err="1" smtClean="0"/>
              <a:t>Haindlová</a:t>
            </a:r>
            <a:r>
              <a:rPr lang="cs-CZ" dirty="0" smtClean="0"/>
              <a:t>, LL.M.</a:t>
            </a:r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 smtClean="0"/>
          </a:p>
          <a:p>
            <a:pPr algn="ctr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dirty="0" smtClean="0"/>
              <a:t>189</a:t>
            </a:r>
            <a:r>
              <a:rPr lang="en-US" b="1" dirty="0" smtClean="0"/>
              <a:t>6</a:t>
            </a:r>
            <a:r>
              <a:rPr lang="cs-CZ" b="1" dirty="0" smtClean="0"/>
              <a:t> </a:t>
            </a:r>
            <a:r>
              <a:rPr lang="cs-CZ" b="1" dirty="0" err="1" smtClean="0"/>
              <a:t>Pierre</a:t>
            </a:r>
            <a:r>
              <a:rPr lang="cs-CZ" b="1" dirty="0" smtClean="0"/>
              <a:t> de </a:t>
            </a:r>
            <a:r>
              <a:rPr lang="cs-CZ" b="1" dirty="0" err="1" smtClean="0"/>
              <a:t>Coubertin</a:t>
            </a:r>
            <a:endParaRPr lang="cs-CZ" b="1" dirty="0" smtClean="0"/>
          </a:p>
          <a:p>
            <a:r>
              <a:rPr lang="cs-CZ" b="1" dirty="0" err="1" smtClean="0"/>
              <a:t>Lasusanne</a:t>
            </a:r>
            <a:r>
              <a:rPr lang="cs-CZ" b="1" dirty="0" smtClean="0"/>
              <a:t> od r.1915</a:t>
            </a:r>
          </a:p>
          <a:p>
            <a:r>
              <a:rPr lang="cs-CZ" b="1" dirty="0" smtClean="0"/>
              <a:t>Mezinárodní nevládní organizace</a:t>
            </a:r>
          </a:p>
          <a:p>
            <a:r>
              <a:rPr lang="cs-CZ" b="1" dirty="0" smtClean="0"/>
              <a:t>Prezident </a:t>
            </a:r>
            <a:r>
              <a:rPr lang="cs-CZ" b="1" dirty="0" err="1" smtClean="0"/>
              <a:t>Jacques</a:t>
            </a:r>
            <a:r>
              <a:rPr lang="cs-CZ" b="1" dirty="0" smtClean="0"/>
              <a:t> </a:t>
            </a:r>
            <a:r>
              <a:rPr lang="cs-CZ" b="1" dirty="0" err="1" smtClean="0"/>
              <a:t>Rogge</a:t>
            </a:r>
            <a:r>
              <a:rPr lang="cs-CZ" b="1" dirty="0" smtClean="0"/>
              <a:t> od r.2001</a:t>
            </a:r>
            <a:endParaRPr lang="cs-CZ" dirty="0" smtClean="0"/>
          </a:p>
          <a:p>
            <a:r>
              <a:rPr lang="cs-CZ" b="1" dirty="0" smtClean="0"/>
              <a:t>106 členů</a:t>
            </a:r>
          </a:p>
          <a:p>
            <a:endParaRPr lang="cs-CZ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u="sng" dirty="0" smtClean="0"/>
              <a:t>IOC</a:t>
            </a:r>
            <a:r>
              <a:rPr lang="cs-CZ" dirty="0" smtClean="0"/>
              <a:t> – </a:t>
            </a:r>
            <a:r>
              <a:rPr lang="cs-CZ" i="1" dirty="0" err="1" smtClean="0"/>
              <a:t>International</a:t>
            </a:r>
            <a:r>
              <a:rPr lang="cs-CZ" i="1" dirty="0" smtClean="0"/>
              <a:t> </a:t>
            </a:r>
            <a:r>
              <a:rPr lang="cs-CZ" i="1" dirty="0" err="1" smtClean="0"/>
              <a:t>Olympic</a:t>
            </a:r>
            <a:r>
              <a:rPr lang="cs-CZ" i="1" dirty="0" smtClean="0"/>
              <a:t> </a:t>
            </a:r>
            <a:r>
              <a:rPr lang="cs-CZ" i="1" dirty="0" err="1" smtClean="0"/>
              <a:t>Committee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IF</a:t>
            </a:r>
            <a:r>
              <a:rPr lang="cs-CZ" dirty="0" smtClean="0"/>
              <a:t>				</a:t>
            </a:r>
            <a:r>
              <a:rPr lang="cs-CZ" b="1" u="sng" dirty="0" smtClean="0"/>
              <a:t>NOC</a:t>
            </a:r>
            <a:r>
              <a:rPr lang="cs-CZ" dirty="0" smtClean="0"/>
              <a:t>			</a:t>
            </a:r>
            <a:r>
              <a:rPr lang="cs-CZ" b="1" u="sng" dirty="0" smtClean="0"/>
              <a:t>OCOG</a:t>
            </a:r>
          </a:p>
          <a:p>
            <a:r>
              <a:rPr lang="cs-CZ" sz="1200" dirty="0" err="1" smtClean="0">
                <a:hlinkClick r:id="rId2" action="ppaction://hlinkfile"/>
              </a:rPr>
              <a:t>International</a:t>
            </a:r>
            <a:r>
              <a:rPr lang="cs-CZ" sz="1200" dirty="0" smtClean="0">
                <a:hlinkClick r:id="rId2" action="ppaction://hlinkfile"/>
              </a:rPr>
              <a:t> </a:t>
            </a:r>
            <a:r>
              <a:rPr lang="cs-CZ" sz="1200" dirty="0" err="1" smtClean="0">
                <a:hlinkClick r:id="rId2" action="ppaction://hlinkfile"/>
              </a:rPr>
              <a:t>Sports</a:t>
            </a:r>
            <a:r>
              <a:rPr lang="cs-CZ" sz="1200" dirty="0" smtClean="0">
                <a:hlinkClick r:id="rId2" action="ppaction://hlinkfile"/>
              </a:rPr>
              <a:t> </a:t>
            </a:r>
            <a:r>
              <a:rPr lang="cs-CZ" sz="1200" dirty="0" err="1" smtClean="0">
                <a:hlinkClick r:id="rId2" action="ppaction://hlinkfile"/>
              </a:rPr>
              <a:t>Federations</a:t>
            </a:r>
            <a:r>
              <a:rPr lang="cs-CZ" sz="1200" dirty="0" smtClean="0">
                <a:hlinkClick r:id="rId2" action="ppaction://hlinkfile"/>
              </a:rPr>
              <a:t> </a:t>
            </a:r>
            <a:r>
              <a:rPr lang="en-US" sz="1200" dirty="0" smtClean="0"/>
              <a:t>                   </a:t>
            </a:r>
            <a:r>
              <a:rPr lang="cs-CZ" sz="1200" dirty="0" err="1" smtClean="0">
                <a:hlinkClick r:id="rId3"/>
              </a:rPr>
              <a:t>National</a:t>
            </a:r>
            <a:r>
              <a:rPr lang="cs-CZ" sz="1200" dirty="0" smtClean="0">
                <a:hlinkClick r:id="rId3"/>
              </a:rPr>
              <a:t> </a:t>
            </a:r>
            <a:r>
              <a:rPr lang="cs-CZ" sz="1200" dirty="0" err="1" smtClean="0">
                <a:hlinkClick r:id="rId3"/>
              </a:rPr>
              <a:t>Olympic</a:t>
            </a:r>
            <a:r>
              <a:rPr lang="cs-CZ" sz="1200" dirty="0" smtClean="0">
                <a:hlinkClick r:id="rId3"/>
              </a:rPr>
              <a:t> </a:t>
            </a:r>
            <a:r>
              <a:rPr lang="cs-CZ" sz="1200" dirty="0" err="1" smtClean="0">
                <a:hlinkClick r:id="rId3"/>
              </a:rPr>
              <a:t>Committees</a:t>
            </a:r>
            <a:r>
              <a:rPr lang="cs-CZ" sz="1200" dirty="0" smtClean="0">
                <a:hlinkClick r:id="rId3"/>
              </a:rPr>
              <a:t> </a:t>
            </a:r>
            <a:r>
              <a:rPr lang="en-US" sz="1200" dirty="0" smtClean="0"/>
              <a:t>   </a:t>
            </a:r>
            <a:r>
              <a:rPr lang="en-US" sz="1200" dirty="0" err="1" smtClean="0">
                <a:hlinkClick r:id="rId4"/>
              </a:rPr>
              <a:t>Organising</a:t>
            </a:r>
            <a:r>
              <a:rPr lang="en-US" sz="1200" dirty="0" smtClean="0">
                <a:hlinkClick r:id="rId4"/>
              </a:rPr>
              <a:t> Committees</a:t>
            </a:r>
            <a:endParaRPr lang="en-US" sz="1200" dirty="0" smtClean="0"/>
          </a:p>
          <a:p>
            <a:r>
              <a:rPr lang="en-US" sz="1200" b="1" dirty="0" smtClean="0"/>
              <a:t>                                                                                                                       </a:t>
            </a:r>
            <a:r>
              <a:rPr lang="en-US" sz="1200" dirty="0" smtClean="0">
                <a:hlinkClick r:id="rId4"/>
              </a:rPr>
              <a:t>for the Olympic Games </a:t>
            </a:r>
            <a:endParaRPr lang="cs-CZ" sz="1200" b="1" dirty="0" smtClean="0"/>
          </a:p>
          <a:p>
            <a:endParaRPr lang="cs-CZ" b="1" dirty="0" smtClean="0"/>
          </a:p>
          <a:p>
            <a:r>
              <a:rPr lang="cs-CZ" b="1" dirty="0" smtClean="0"/>
              <a:t>NF				ANOCA</a:t>
            </a:r>
            <a:r>
              <a:rPr lang="en-US" b="1" dirty="0" smtClean="0"/>
              <a:t>-</a:t>
            </a:r>
            <a:r>
              <a:rPr lang="en-US" b="1" dirty="0" err="1" smtClean="0"/>
              <a:t>Afrika</a:t>
            </a:r>
            <a:endParaRPr lang="cs-CZ" b="1" dirty="0" smtClean="0"/>
          </a:p>
          <a:p>
            <a:pPr>
              <a:buNone/>
            </a:pPr>
            <a:r>
              <a:rPr lang="en-US" b="1" dirty="0" smtClean="0"/>
              <a:t>                                OCA-</a:t>
            </a:r>
            <a:r>
              <a:rPr lang="en-US" b="1" dirty="0" err="1" smtClean="0"/>
              <a:t>Asie</a:t>
            </a:r>
            <a:endParaRPr lang="cs-CZ" b="1" dirty="0" smtClean="0"/>
          </a:p>
          <a:p>
            <a:r>
              <a:rPr lang="cs-CZ" b="1" dirty="0" smtClean="0"/>
              <a:t>Kluby			EOC</a:t>
            </a:r>
            <a:r>
              <a:rPr lang="en-US" b="1" dirty="0" smtClean="0"/>
              <a:t>-</a:t>
            </a:r>
            <a:r>
              <a:rPr lang="en-US" b="1" dirty="0" err="1" smtClean="0"/>
              <a:t>Evropa</a:t>
            </a:r>
            <a:endParaRPr lang="cs-CZ" b="1" dirty="0" smtClean="0"/>
          </a:p>
          <a:p>
            <a:endParaRPr lang="cs-CZ" b="1" dirty="0" smtClean="0"/>
          </a:p>
          <a:p>
            <a:r>
              <a:rPr lang="cs-CZ" b="1" dirty="0" smtClean="0"/>
              <a:t>Sportovci		PASO</a:t>
            </a:r>
            <a:r>
              <a:rPr lang="en-US" b="1" dirty="0" smtClean="0"/>
              <a:t>-</a:t>
            </a:r>
            <a:r>
              <a:rPr lang="en-US" b="1" dirty="0" err="1" smtClean="0"/>
              <a:t>Panamerika</a:t>
            </a:r>
            <a:r>
              <a:rPr lang="en-US" b="1" dirty="0" smtClean="0"/>
              <a:t>,</a:t>
            </a:r>
          </a:p>
          <a:p>
            <a:pPr>
              <a:buNone/>
            </a:pPr>
            <a:r>
              <a:rPr lang="en-US" b="1" dirty="0" smtClean="0"/>
              <a:t>                                </a:t>
            </a:r>
            <a:r>
              <a:rPr lang="cs-CZ" b="1" dirty="0" smtClean="0"/>
              <a:t>ONOC</a:t>
            </a:r>
            <a:r>
              <a:rPr lang="en-US" b="1" dirty="0" smtClean="0"/>
              <a:t>-</a:t>
            </a:r>
            <a:r>
              <a:rPr lang="en-US" b="1" dirty="0" err="1" smtClean="0"/>
              <a:t>Oceanie</a:t>
            </a:r>
            <a:r>
              <a:rPr lang="en-US" b="1" dirty="0" smtClean="0"/>
              <a:t>                                                           </a:t>
            </a:r>
            <a:endParaRPr lang="cs-CZ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IOC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FIFA </a:t>
            </a:r>
            <a:r>
              <a:rPr lang="fr-FR" sz="2800" dirty="0" smtClean="0"/>
              <a:t>Fédération Internationale de Football Association</a:t>
            </a:r>
            <a:endParaRPr lang="cs-CZ" sz="2800" dirty="0" smtClean="0"/>
          </a:p>
          <a:p>
            <a:r>
              <a:rPr lang="cs-CZ" dirty="0" smtClean="0"/>
              <a:t>Založena 7 členy v r. 1904        –Belgie</a:t>
            </a:r>
          </a:p>
          <a:p>
            <a:pPr>
              <a:buNone/>
            </a:pPr>
            <a:r>
              <a:rPr lang="cs-CZ" dirty="0" smtClean="0"/>
              <a:t>                                                   -Dánsko</a:t>
            </a:r>
          </a:p>
          <a:p>
            <a:pPr>
              <a:buNone/>
            </a:pPr>
            <a:r>
              <a:rPr lang="cs-CZ" dirty="0" smtClean="0"/>
              <a:t>                                                   -Francie</a:t>
            </a:r>
          </a:p>
          <a:p>
            <a:pPr>
              <a:buNone/>
            </a:pPr>
            <a:r>
              <a:rPr lang="cs-CZ" dirty="0" smtClean="0"/>
              <a:t>                                                   -Nizozemí</a:t>
            </a:r>
          </a:p>
          <a:p>
            <a:pPr>
              <a:buNone/>
            </a:pPr>
            <a:r>
              <a:rPr lang="cs-CZ" dirty="0" smtClean="0"/>
              <a:t>                                                   -Španělsko</a:t>
            </a:r>
          </a:p>
          <a:p>
            <a:pPr>
              <a:buNone/>
            </a:pPr>
            <a:r>
              <a:rPr lang="cs-CZ" dirty="0" smtClean="0"/>
              <a:t>                                                   -Švédsko</a:t>
            </a:r>
          </a:p>
          <a:p>
            <a:pPr>
              <a:buNone/>
            </a:pPr>
            <a:r>
              <a:rPr lang="cs-CZ" dirty="0" smtClean="0"/>
              <a:t>                                                   -Švýcarsko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IF=FIFA </a:t>
            </a:r>
            <a:r>
              <a:rPr lang="cs-CZ" dirty="0" err="1" smtClean="0"/>
              <a:t>vs.FAČR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Počet členů – v r. 201</a:t>
            </a:r>
            <a:r>
              <a:rPr lang="en-US" dirty="0" smtClean="0"/>
              <a:t>3</a:t>
            </a:r>
            <a:r>
              <a:rPr lang="cs-CZ" dirty="0" smtClean="0"/>
              <a:t> – 20</a:t>
            </a:r>
            <a:r>
              <a:rPr lang="en-US" dirty="0" smtClean="0"/>
              <a:t>9</a:t>
            </a:r>
            <a:r>
              <a:rPr lang="cs-CZ" dirty="0" smtClean="0"/>
              <a:t>    </a:t>
            </a:r>
            <a:r>
              <a:rPr lang="cs-CZ" sz="2000" dirty="0" smtClean="0"/>
              <a:t>(196 států, 192 OSN)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FIFA</a:t>
            </a:r>
            <a:endParaRPr lang="cs-CZ" dirty="0"/>
          </a:p>
        </p:txBody>
      </p:sp>
      <p:graphicFrame>
        <p:nvGraphicFramePr>
          <p:cNvPr id="4" name="Graf 3"/>
          <p:cNvGraphicFramePr/>
          <p:nvPr/>
        </p:nvGraphicFramePr>
        <p:xfrm>
          <a:off x="2699792" y="249289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20</a:t>
            </a:r>
            <a:r>
              <a:rPr lang="en-US" dirty="0" smtClean="0"/>
              <a:t>9</a:t>
            </a:r>
            <a:r>
              <a:rPr lang="cs-CZ" dirty="0" smtClean="0"/>
              <a:t> členských asociací seskupeno v 6 konfederacích</a:t>
            </a:r>
          </a:p>
          <a:p>
            <a:pPr lvl="1"/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Asian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Football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Confederation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/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Confédération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Africaine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 de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Football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 </a:t>
            </a:r>
          </a:p>
          <a:p>
            <a:pPr lvl="1"/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Confederation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of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North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,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Central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American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and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Caribbean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Association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Football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 </a:t>
            </a:r>
          </a:p>
          <a:p>
            <a:pPr lvl="1"/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Confederación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Sudamericana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 de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Fútbol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 </a:t>
            </a:r>
          </a:p>
          <a:p>
            <a:pPr lvl="1"/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Oceania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Football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Confederation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 </a:t>
            </a:r>
          </a:p>
          <a:p>
            <a:pPr lvl="1"/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Union des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Associations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Européennes</a:t>
            </a:r>
            <a:r>
              <a:rPr lang="cs-CZ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 de </a:t>
            </a:r>
            <a:r>
              <a:rPr lang="cs-CZ" u="sng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7"/>
              </a:rPr>
              <a:t>Football</a:t>
            </a:r>
            <a:endParaRPr lang="cs-CZ" u="sng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linkClick r:id="rId2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FIFA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Kongres – nejvyšší a demokratický orgán</a:t>
            </a:r>
          </a:p>
          <a:p>
            <a:r>
              <a:rPr lang="cs-CZ" dirty="0" smtClean="0"/>
              <a:t>20</a:t>
            </a:r>
            <a:r>
              <a:rPr lang="en-US" dirty="0" smtClean="0"/>
              <a:t>9 </a:t>
            </a:r>
            <a:r>
              <a:rPr lang="cs-CZ" dirty="0" smtClean="0"/>
              <a:t>členů</a:t>
            </a:r>
          </a:p>
          <a:p>
            <a:r>
              <a:rPr lang="cs-CZ" dirty="0" smtClean="0"/>
              <a:t>3 delegáti na jednoho člena</a:t>
            </a:r>
          </a:p>
          <a:p>
            <a:r>
              <a:rPr lang="cs-CZ" dirty="0" smtClean="0"/>
              <a:t>Každý člen – 1 hlas</a:t>
            </a:r>
          </a:p>
          <a:p>
            <a:r>
              <a:rPr lang="cs-CZ" dirty="0" smtClean="0"/>
              <a:t>Pravomoci – volba prezidenta, stanovy, rozpočet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FIFA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Kongres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Prezident –Josef S. </a:t>
            </a:r>
            <a:r>
              <a:rPr lang="cs-CZ" sz="2400" dirty="0" err="1" smtClean="0"/>
              <a:t>Blatter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Generální sekretář -300 </a:t>
            </a:r>
            <a:r>
              <a:rPr lang="cs-CZ" sz="2400" dirty="0" err="1" smtClean="0"/>
              <a:t>zaměstanců</a:t>
            </a:r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FIFA</a:t>
            </a:r>
            <a:endParaRPr lang="cs-CZ" dirty="0"/>
          </a:p>
        </p:txBody>
      </p:sp>
      <p:pic>
        <p:nvPicPr>
          <p:cNvPr id="4" name="Obrázek 3" descr="Blat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64088" y="1700808"/>
            <a:ext cx="2416964" cy="1152128"/>
          </a:xfrm>
          <a:prstGeom prst="rect">
            <a:avLst/>
          </a:prstGeom>
        </p:spPr>
      </p:pic>
      <p:pic>
        <p:nvPicPr>
          <p:cNvPr id="5" name="Obrázek 4" descr="fifa_build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43886" y="4149080"/>
            <a:ext cx="5841961" cy="24090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FIFA - Logo</a:t>
            </a:r>
            <a:endParaRPr lang="cs-CZ" dirty="0"/>
          </a:p>
        </p:txBody>
      </p:sp>
      <p:pic>
        <p:nvPicPr>
          <p:cNvPr id="4" name="Zástupný symbol pro obsah 3" descr="fifa1904-19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4953306" cy="4525962"/>
          </a:xfrm>
        </p:spPr>
      </p:pic>
      <p:pic>
        <p:nvPicPr>
          <p:cNvPr id="5" name="Obrázek 4" descr="fifa20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86737" y="1340768"/>
            <a:ext cx="4557263" cy="5374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smtClean="0"/>
              <a:t>Právní oddělení 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– </a:t>
            </a:r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sz="2800" dirty="0" smtClean="0"/>
              <a:t>(</a:t>
            </a:r>
            <a:r>
              <a:rPr lang="cs-CZ" sz="2800" dirty="0" err="1" smtClean="0"/>
              <a:t>korporátně</a:t>
            </a:r>
            <a:r>
              <a:rPr lang="cs-CZ" sz="2800" dirty="0" smtClean="0"/>
              <a:t> právní)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- </a:t>
            </a:r>
            <a:r>
              <a:rPr lang="cs-CZ" dirty="0" err="1" smtClean="0"/>
              <a:t>Commercial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sz="2800" dirty="0" smtClean="0"/>
              <a:t>(komerčně právní)</a:t>
            </a:r>
          </a:p>
          <a:p>
            <a:pPr>
              <a:buFontTx/>
              <a:buChar char="-"/>
            </a:pPr>
            <a:r>
              <a:rPr lang="cs-CZ" sz="2800" dirty="0" err="1" smtClean="0"/>
              <a:t>Disciplinary</a:t>
            </a:r>
            <a:r>
              <a:rPr lang="cs-CZ" sz="2800" dirty="0" smtClean="0"/>
              <a:t> </a:t>
            </a:r>
            <a:r>
              <a:rPr lang="cs-CZ" sz="2800" dirty="0" err="1" smtClean="0"/>
              <a:t>and</a:t>
            </a:r>
            <a:r>
              <a:rPr lang="cs-CZ" sz="2800" dirty="0" smtClean="0"/>
              <a:t> </a:t>
            </a:r>
            <a:r>
              <a:rPr lang="cs-CZ" sz="2800" dirty="0" err="1" smtClean="0"/>
              <a:t>Governance</a:t>
            </a:r>
            <a:r>
              <a:rPr lang="cs-CZ" sz="2800" dirty="0" smtClean="0"/>
              <a:t> (disciplinárně právní) </a:t>
            </a:r>
          </a:p>
          <a:p>
            <a:pPr>
              <a:buNone/>
            </a:pPr>
            <a:r>
              <a:rPr lang="cs-CZ" sz="2800" dirty="0" smtClean="0"/>
              <a:t>- </a:t>
            </a:r>
            <a:r>
              <a:rPr lang="cs-CZ" sz="2800" dirty="0" err="1" smtClean="0"/>
              <a:t>Player</a:t>
            </a:r>
            <a:r>
              <a:rPr lang="en-US" sz="2800" dirty="0" smtClean="0"/>
              <a:t>’s Status</a:t>
            </a:r>
            <a:r>
              <a:rPr lang="cs-CZ" sz="2800" dirty="0" smtClean="0"/>
              <a:t> </a:t>
            </a:r>
            <a:r>
              <a:rPr lang="en-US" sz="2800" dirty="0" smtClean="0"/>
              <a:t>(</a:t>
            </a:r>
            <a:r>
              <a:rPr lang="cs-CZ" sz="2800" dirty="0" smtClean="0"/>
              <a:t>status a přestupy hráčů</a:t>
            </a:r>
            <a:r>
              <a:rPr lang="en-US" sz="2800" dirty="0" smtClean="0"/>
              <a:t>)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       </a:t>
            </a:r>
          </a:p>
          <a:p>
            <a:pPr>
              <a:buNone/>
            </a:pPr>
            <a:r>
              <a:rPr lang="cs-CZ" sz="2800" dirty="0" smtClean="0"/>
              <a:t>                                                         </a:t>
            </a:r>
          </a:p>
          <a:p>
            <a:pPr>
              <a:buNone/>
            </a:pPr>
            <a:endParaRPr lang="cs-CZ" sz="2800" dirty="0" smtClean="0"/>
          </a:p>
          <a:p>
            <a:endParaRPr lang="cs-CZ" dirty="0" smtClean="0"/>
          </a:p>
          <a:p>
            <a:pPr lvl="8"/>
            <a:endParaRPr lang="en-US" sz="2100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FIFA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1901 založen</a:t>
            </a:r>
          </a:p>
          <a:p>
            <a:r>
              <a:rPr lang="cs-CZ" dirty="0" smtClean="0"/>
              <a:t>1907 vstup do FIFA</a:t>
            </a:r>
          </a:p>
          <a:p>
            <a:r>
              <a:rPr lang="cs-CZ" dirty="0" smtClean="0"/>
              <a:t>1954 vstup do UEFA</a:t>
            </a:r>
          </a:p>
          <a:p>
            <a:r>
              <a:rPr lang="cs-CZ" dirty="0" smtClean="0"/>
              <a:t>4 148 počet členských klubů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jakého důvodu existuje sportovní veřejný sektor?</a:t>
            </a:r>
          </a:p>
          <a:p>
            <a:endParaRPr lang="cs-CZ" dirty="0" smtClean="0"/>
          </a:p>
          <a:p>
            <a:r>
              <a:rPr lang="cs-CZ" dirty="0" smtClean="0"/>
              <a:t>Stačí pro organizaci sportu národní asociace, případně kluby?</a:t>
            </a:r>
          </a:p>
          <a:p>
            <a:endParaRPr lang="cs-CZ" dirty="0" smtClean="0"/>
          </a:p>
          <a:p>
            <a:r>
              <a:rPr lang="cs-CZ" dirty="0" smtClean="0"/>
              <a:t>Co znamená „sport“ pro každého z </a:t>
            </a:r>
            <a:r>
              <a:rPr lang="en-US" dirty="0" smtClean="0"/>
              <a:t>v</a:t>
            </a:r>
            <a:r>
              <a:rPr lang="cs-CZ" dirty="0" err="1" smtClean="0"/>
              <a:t>ás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Organizace sportovního veřejného sektoru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Valná hromada – možnost účasti na základě plné moci?</a:t>
            </a:r>
          </a:p>
          <a:p>
            <a:endParaRPr lang="cs-CZ" dirty="0" smtClean="0"/>
          </a:p>
          <a:p>
            <a:r>
              <a:rPr lang="cs-CZ" dirty="0" smtClean="0"/>
              <a:t>Předseda – Miroslav </a:t>
            </a:r>
            <a:r>
              <a:rPr lang="cs-CZ" dirty="0" err="1" smtClean="0"/>
              <a:t>Pelta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Generální sekretář – Rudolf Řepka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Ústav státu a práva</a:t>
            </a:r>
          </a:p>
          <a:p>
            <a:pPr>
              <a:buNone/>
            </a:pPr>
            <a:endParaRPr lang="cs-CZ" u="sng" dirty="0" smtClean="0"/>
          </a:p>
          <a:p>
            <a:r>
              <a:rPr lang="cs-CZ" dirty="0" smtClean="0"/>
              <a:t>-zastoupení není možné</a:t>
            </a:r>
          </a:p>
          <a:p>
            <a:r>
              <a:rPr lang="cs-CZ" dirty="0" smtClean="0"/>
              <a:t>Stanovy-účast+hlasování statutárního</a:t>
            </a:r>
          </a:p>
          <a:p>
            <a:pPr>
              <a:buNone/>
            </a:pPr>
            <a:r>
              <a:rPr lang="cs-CZ" dirty="0" smtClean="0"/>
              <a:t>                 zástupce členského klubu</a:t>
            </a:r>
          </a:p>
          <a:p>
            <a:pPr>
              <a:buNone/>
            </a:pPr>
            <a:r>
              <a:rPr lang="cs-CZ" dirty="0" smtClean="0"/>
              <a:t>X Plna moc=zásah do autonomie OS</a:t>
            </a:r>
          </a:p>
          <a:p>
            <a:pPr>
              <a:buNone/>
            </a:pPr>
            <a:r>
              <a:rPr lang="cs-CZ" dirty="0" smtClean="0"/>
              <a:t>                 -čl.20Listiny </a:t>
            </a:r>
            <a:r>
              <a:rPr lang="cs-CZ" dirty="0" err="1" smtClean="0"/>
              <a:t>zákl.práv</a:t>
            </a:r>
            <a:r>
              <a:rPr lang="cs-CZ" dirty="0" smtClean="0"/>
              <a:t> a svobod</a:t>
            </a:r>
          </a:p>
          <a:p>
            <a:pPr>
              <a:buNone/>
            </a:pPr>
            <a:r>
              <a:rPr lang="cs-CZ" dirty="0" smtClean="0"/>
              <a:t>Usnesení VH obchod.</a:t>
            </a:r>
            <a:r>
              <a:rPr lang="cs-CZ" dirty="0" err="1" smtClean="0"/>
              <a:t>spol</a:t>
            </a:r>
            <a:r>
              <a:rPr lang="cs-CZ" dirty="0" smtClean="0"/>
              <a:t> </a:t>
            </a:r>
            <a:r>
              <a:rPr lang="cs-CZ" dirty="0" err="1" smtClean="0"/>
              <a:t>Xneni</a:t>
            </a:r>
            <a:r>
              <a:rPr lang="cs-CZ" dirty="0" smtClean="0"/>
              <a:t> právní úkon=</a:t>
            </a:r>
          </a:p>
          <a:p>
            <a:pPr>
              <a:buNone/>
            </a:pPr>
            <a:r>
              <a:rPr lang="cs-CZ" dirty="0" smtClean="0"/>
              <a:t>Právní úkon není ani výkon hlas.práva na VH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Zastoupeni</a:t>
            </a:r>
            <a:r>
              <a:rPr lang="en-US" dirty="0" smtClean="0"/>
              <a:t>-VH –</a:t>
            </a:r>
            <a:r>
              <a:rPr lang="en-US" dirty="0" err="1" smtClean="0"/>
              <a:t>plna</a:t>
            </a:r>
            <a:r>
              <a:rPr lang="en-US" dirty="0" smtClean="0"/>
              <a:t> </a:t>
            </a:r>
            <a:r>
              <a:rPr lang="en-US" dirty="0" err="1" smtClean="0"/>
              <a:t>moc</a:t>
            </a:r>
            <a:r>
              <a:rPr lang="en-US" dirty="0" smtClean="0"/>
              <a:t>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4784"/>
            <a:ext cx="4114800" cy="331236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 smtClean="0"/>
              <a:t>Komise rozhodčích</a:t>
            </a:r>
            <a:endParaRPr lang="cs-CZ" sz="2000" dirty="0"/>
          </a:p>
          <a:p>
            <a:pPr>
              <a:lnSpc>
                <a:spcPct val="150000"/>
              </a:lnSpc>
            </a:pPr>
            <a:r>
              <a:rPr lang="cs-CZ" sz="2000" dirty="0" smtClean="0"/>
              <a:t>Arbitrážní </a:t>
            </a:r>
            <a:r>
              <a:rPr lang="cs-CZ" sz="2000" dirty="0"/>
              <a:t>komise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Sbor rozhodců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Disciplinární komise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Legislativní rada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Komise futsalu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Odvolací komise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Revizní a kontrolní komise</a:t>
            </a:r>
          </a:p>
          <a:p>
            <a:pPr>
              <a:lnSpc>
                <a:spcPct val="150000"/>
              </a:lnSpc>
            </a:pPr>
            <a:r>
              <a:rPr lang="cs-CZ" sz="2000" dirty="0" smtClean="0"/>
              <a:t>Licenční komise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FAČR-Komise a pracovní skupiny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355976" y="1428729"/>
            <a:ext cx="4549643" cy="46705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000" dirty="0"/>
              <a:t>Smírčí komise</a:t>
            </a:r>
          </a:p>
          <a:p>
            <a:pPr>
              <a:lnSpc>
                <a:spcPct val="150000"/>
              </a:lnSpc>
            </a:pPr>
            <a:r>
              <a:rPr lang="cs-CZ" sz="2000" dirty="0" err="1"/>
              <a:t>Pravidlová</a:t>
            </a:r>
            <a:r>
              <a:rPr lang="cs-CZ" sz="2000" dirty="0"/>
              <a:t> komise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Zdravotní komise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</a:pPr>
            <a:r>
              <a:rPr lang="cs-CZ" sz="2000" dirty="0" smtClean="0"/>
              <a:t>Komise </a:t>
            </a:r>
            <a:r>
              <a:rPr lang="cs-CZ" sz="2000" dirty="0"/>
              <a:t>pro stadióny a hrací </a:t>
            </a:r>
            <a:r>
              <a:rPr lang="cs-CZ" sz="2000" dirty="0" smtClean="0"/>
              <a:t>plochy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</a:pPr>
            <a:r>
              <a:rPr lang="cs-CZ" sz="2000" dirty="0" smtClean="0"/>
              <a:t>Komise fotbalu žen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</a:pPr>
            <a:r>
              <a:rPr lang="cs-CZ" sz="2000" dirty="0" smtClean="0"/>
              <a:t>Komise pro regionální fotbal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</a:pPr>
            <a:r>
              <a:rPr lang="cs-CZ" sz="2000" dirty="0" smtClean="0"/>
              <a:t>Komise mládeže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</a:pPr>
            <a:r>
              <a:rPr lang="cs-CZ" sz="2000" dirty="0" smtClean="0"/>
              <a:t>Komise pro agenty hráčů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</a:pPr>
            <a:r>
              <a:rPr lang="cs-CZ" sz="2000" dirty="0" smtClean="0"/>
              <a:t>Komise pro historii a statistiku</a:t>
            </a:r>
          </a:p>
          <a:p>
            <a:pPr>
              <a:lnSpc>
                <a:spcPct val="150000"/>
              </a:lnSpc>
              <a:buClr>
                <a:schemeClr val="bg2">
                  <a:lumMod val="50000"/>
                </a:schemeClr>
              </a:buClr>
            </a:pPr>
            <a:r>
              <a:rPr lang="cs-CZ" sz="2000" dirty="0" smtClean="0"/>
              <a:t>Legislativa FAČR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 smtClean="0"/>
              <a:t>Disciplinární komise FAČR</a:t>
            </a:r>
            <a:r>
              <a:rPr lang="cs-CZ" dirty="0" smtClean="0"/>
              <a:t>-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všechna disciplinární provinění ve FAČR, všechna provinění související s přípravou a organizací fotbalových soutěží, všechna provinění v reprezentaci a mezinárodním styku v tuzemsku i zahraničí, provinění v soutěžích MS, ME, OH, a v ostatních soutěžích organizovaných mezinárodními fotbalovými organizacemi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u="sng" dirty="0" smtClean="0"/>
              <a:t>OK FAČR</a:t>
            </a:r>
            <a:r>
              <a:rPr lang="cs-CZ" dirty="0" smtClean="0"/>
              <a:t>- funkce odvolacího orgánu u odvolání podaných proti rozhodnutím ve věcech</a:t>
            </a:r>
          </a:p>
          <a:p>
            <a:pPr lvl="0"/>
            <a:endParaRPr lang="cs-CZ" dirty="0" smtClean="0"/>
          </a:p>
          <a:p>
            <a:pPr lvl="1"/>
            <a:r>
              <a:rPr lang="cs-CZ" dirty="0"/>
              <a:t>s</a:t>
            </a:r>
            <a:r>
              <a:rPr lang="cs-CZ" dirty="0" smtClean="0"/>
              <a:t>outěžních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isciplinárních</a:t>
            </a:r>
          </a:p>
          <a:p>
            <a:pPr lvl="1"/>
            <a:r>
              <a:rPr lang="cs-CZ" dirty="0" smtClean="0"/>
              <a:t>registračních a přestupních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ve věcech agentů?</a:t>
            </a:r>
          </a:p>
          <a:p>
            <a:pPr lvl="1"/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FAČR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odvolání klubu proti rozhodnutí DK FAČR ze dne 10. listopadu 2011, </a:t>
            </a:r>
            <a:r>
              <a:rPr lang="cs-CZ" dirty="0" err="1" smtClean="0"/>
              <a:t>sp</a:t>
            </a:r>
            <a:r>
              <a:rPr lang="cs-CZ" dirty="0" smtClean="0"/>
              <a:t>. zn. DK 171/2011 o udělení trestu pokuty ve výši 40.000,- Kč</a:t>
            </a:r>
          </a:p>
          <a:p>
            <a:pPr algn="just"/>
            <a:r>
              <a:rPr lang="cs-CZ" dirty="0" smtClean="0"/>
              <a:t>za verbální projevy obecenstva hanobící příslušnost k rase, národu nebo etniku dle Přílohy 2 čl. 1 písm. b) disciplinárního řádu FAČR</a:t>
            </a:r>
          </a:p>
          <a:p>
            <a:pPr algn="just"/>
            <a:r>
              <a:rPr lang="cs-CZ" dirty="0" smtClean="0"/>
              <a:t>okolo 32. minuty zápasu byly projevy vůči hráči Theodoru </a:t>
            </a:r>
            <a:r>
              <a:rPr lang="cs-CZ" dirty="0" err="1" smtClean="0"/>
              <a:t>Gebre</a:t>
            </a:r>
            <a:r>
              <a:rPr lang="cs-CZ" dirty="0" smtClean="0"/>
              <a:t> </a:t>
            </a:r>
            <a:r>
              <a:rPr lang="cs-CZ" dirty="0" err="1" smtClean="0"/>
              <a:t>Selassiemu</a:t>
            </a:r>
            <a:r>
              <a:rPr lang="cs-CZ" dirty="0" smtClean="0"/>
              <a:t> trvající několik sekund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</a:t>
            </a:r>
            <a:r>
              <a:rPr lang="cs-CZ" dirty="0" err="1" smtClean="0"/>
              <a:t>řípad</a:t>
            </a:r>
            <a:r>
              <a:rPr lang="cs-CZ" dirty="0" smtClean="0"/>
              <a:t> AC Sparta Praha fotbal, a.s.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15.10.2011 došlo při prvoligovém utkání mezi odvolatelem a klubem FC Slovan Liberec, a.s. k rasistickým projevům fanoušků </a:t>
            </a:r>
          </a:p>
          <a:p>
            <a:pPr algn="just"/>
            <a:r>
              <a:rPr lang="cs-CZ" dirty="0" smtClean="0"/>
              <a:t>cca 31:08 – 31:12 utkání, kdy míč kontroluje hráč tmavé pleti Theodor </a:t>
            </a:r>
            <a:r>
              <a:rPr lang="cs-CZ" dirty="0" err="1" smtClean="0"/>
              <a:t>Gebre</a:t>
            </a:r>
            <a:r>
              <a:rPr lang="cs-CZ" dirty="0" smtClean="0"/>
              <a:t> </a:t>
            </a:r>
            <a:r>
              <a:rPr lang="cs-CZ" dirty="0" err="1" smtClean="0"/>
              <a:t>Selassie</a:t>
            </a:r>
            <a:r>
              <a:rPr lang="cs-CZ" dirty="0" smtClean="0"/>
              <a:t>, se na stadionu ozývá několikanásobné skandování „</a:t>
            </a:r>
            <a:r>
              <a:rPr lang="cs-CZ" dirty="0" err="1" smtClean="0"/>
              <a:t>hu</a:t>
            </a:r>
            <a:r>
              <a:rPr lang="cs-CZ" dirty="0" smtClean="0"/>
              <a:t> </a:t>
            </a:r>
            <a:r>
              <a:rPr lang="cs-CZ" dirty="0" err="1" smtClean="0"/>
              <a:t>hu</a:t>
            </a:r>
            <a:r>
              <a:rPr lang="cs-CZ" dirty="0" smtClean="0"/>
              <a:t> </a:t>
            </a:r>
            <a:r>
              <a:rPr lang="cs-CZ" dirty="0" err="1" smtClean="0"/>
              <a:t>hu</a:t>
            </a:r>
            <a:r>
              <a:rPr lang="cs-CZ" dirty="0" smtClean="0"/>
              <a:t>...“</a:t>
            </a:r>
          </a:p>
          <a:p>
            <a:pPr algn="just"/>
            <a:r>
              <a:rPr lang="cs-CZ" dirty="0" smtClean="0"/>
              <a:t>disciplinární provinění výtržností mezi diváky podle Přílohy 2 čl. 1 disciplinárního řádu FAČR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ORK FAČR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DŘ koncipuje odpovědnost kolektivů jako striktně objektivní, bez možnosti liberace</a:t>
            </a:r>
          </a:p>
          <a:p>
            <a:pPr algn="just"/>
            <a:r>
              <a:rPr lang="cs-CZ" dirty="0" smtClean="0"/>
              <a:t>čl. 2 odst. 1 in fine DŘ, podle kterého se za disciplinární provinění považují i závažná porušení pořádku jednotlivců v soutěži, za které nesou disciplinární odpovědnost i jejich kolektivy</a:t>
            </a:r>
          </a:p>
          <a:p>
            <a:pPr algn="just"/>
            <a:r>
              <a:rPr lang="cs-CZ" dirty="0" smtClean="0"/>
              <a:t>dle Přílohy 2 čl. 1 písm. b) ve spojení s čl. 6 odst. 5 DŘ hrozí kolektivu peněžitá pokuta až do výše 10.000.000,- Kč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ORK FAČR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Přílohy 4 čl. 2,4 disciplinárního řádu FAČR:</a:t>
            </a:r>
          </a:p>
          <a:p>
            <a:pPr algn="just"/>
            <a:r>
              <a:rPr lang="cs-CZ" dirty="0" smtClean="0"/>
              <a:t>2)</a:t>
            </a:r>
            <a:r>
              <a:rPr lang="cs-CZ" i="1" dirty="0" smtClean="0"/>
              <a:t>  </a:t>
            </a:r>
            <a:r>
              <a:rPr lang="cs-CZ" b="1" i="1" dirty="0" smtClean="0"/>
              <a:t> </a:t>
            </a:r>
            <a:r>
              <a:rPr lang="cs-CZ" b="1" dirty="0" smtClean="0"/>
              <a:t>Pokud při zápase budou diváci vystavovat transparenty s diskriminujícími nápisy nebo se dopustí jakéhokoli jiného diskriminujícího anebo hanobícího chování, příslušný orgán potrestá asociaci nebo klub podporovaný dotyčnými diváky pokutou nejméně </a:t>
            </a:r>
            <a:r>
              <a:rPr lang="cs-CZ" b="1" u="sng" dirty="0" smtClean="0"/>
              <a:t>30.000 CHF </a:t>
            </a:r>
            <a:r>
              <a:rPr lang="cs-CZ" b="1" dirty="0" smtClean="0"/>
              <a:t>a rozhodne, aby se </a:t>
            </a:r>
            <a:r>
              <a:rPr lang="cs-CZ" b="1" u="sng" dirty="0" smtClean="0"/>
              <a:t>příští soutěžní zápas odehrál bez diváků</a:t>
            </a:r>
            <a:r>
              <a:rPr lang="cs-CZ" b="1" dirty="0" smtClean="0"/>
              <a:t>. Pokud nebude možné jednoznačně stanovit, zda jsou tito diváci příznivci jedné či druhé fotbalové asociace nebo klubu,uhradí pokutu asociace nebo klub, který je </a:t>
            </a:r>
            <a:r>
              <a:rPr lang="cs-CZ" b="1" u="sng" dirty="0" smtClean="0"/>
              <a:t>pořadatelem utkání</a:t>
            </a:r>
            <a:r>
              <a:rPr lang="cs-CZ" b="1" dirty="0" smtClean="0"/>
              <a:t>.</a:t>
            </a:r>
            <a:endParaRPr lang="cs-CZ" i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ORK FAČR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b="1" dirty="0" smtClean="0"/>
              <a:t>4)  Pokud lze hráče, funkcionáře nebo diváka chovajícího se diskriminujícím nebo hanobícím způsobem spojit přímo s konkrétním týmem, budou tomuto družstvu </a:t>
            </a:r>
            <a:r>
              <a:rPr lang="cs-CZ" b="1" u="sng" dirty="0" smtClean="0"/>
              <a:t>odebrány tři body </a:t>
            </a:r>
            <a:r>
              <a:rPr lang="cs-CZ" b="1" dirty="0" smtClean="0"/>
              <a:t>za první případ tohoto přestupku. V případě, že se přestupek bude opakovat podruhé, družstvu bude odebráno šest bodů, a v případě dalšího přestupku bude tým vyloučen ze soutěže.</a:t>
            </a:r>
          </a:p>
          <a:p>
            <a:pPr algn="just"/>
            <a:r>
              <a:rPr lang="cs-CZ" b="1" dirty="0" smtClean="0"/>
              <a:t>V případě zápasů odehraných bez udělení bodů bude dotyčný tým diskvalifikován.</a:t>
            </a:r>
            <a:endParaRPr lang="cs-CZ" i="1" dirty="0" smtClean="0"/>
          </a:p>
          <a:p>
            <a:pPr>
              <a:buNone/>
            </a:pPr>
            <a:r>
              <a:rPr lang="cs-CZ" b="1" dirty="0" smtClean="0"/>
              <a:t> </a:t>
            </a:r>
            <a:endParaRPr lang="cs-CZ" i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ORK FAČR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cs-CZ" dirty="0" smtClean="0"/>
              <a:t>anglosaského původu, ze slova </a:t>
            </a:r>
            <a:r>
              <a:rPr lang="cs-CZ" u="sng" dirty="0" err="1" smtClean="0"/>
              <a:t>disport</a:t>
            </a:r>
            <a:r>
              <a:rPr lang="cs-CZ" dirty="0" smtClean="0"/>
              <a:t> →obveselení, rozptýlení, vlastně odklon od práce a povinností k zábavě</a:t>
            </a:r>
          </a:p>
          <a:p>
            <a:pPr algn="just"/>
            <a:r>
              <a:rPr lang="cs-CZ" b="1" u="sng" dirty="0" smtClean="0"/>
              <a:t>pohybová (fyzická) aktivita </a:t>
            </a:r>
            <a:r>
              <a:rPr lang="cs-CZ" dirty="0" smtClean="0"/>
              <a:t>(vylučuje počítačové hry nebo hazardní hry) provozovaná podle určitých </a:t>
            </a:r>
            <a:r>
              <a:rPr lang="cs-CZ" b="1" u="sng" dirty="0" smtClean="0"/>
              <a:t>pravidel </a:t>
            </a:r>
            <a:r>
              <a:rPr lang="cs-CZ" dirty="0" smtClean="0"/>
              <a:t>(vyluč válku) a zvyklostí, jejíž výsledky jsou navíc měřitelné nebo porovnatelné s jinými provozovateli téhož sportovního </a:t>
            </a:r>
            <a:r>
              <a:rPr lang="cs-CZ" b="1" u="sng" dirty="0" smtClean="0"/>
              <a:t>odvětví (soutěžní charakter</a:t>
            </a:r>
            <a:r>
              <a:rPr lang="cs-CZ" dirty="0" smtClean="0"/>
              <a:t>, dochází k poměřování jejích výsledků – to vylučuje například </a:t>
            </a:r>
            <a:r>
              <a:rPr lang="cs-CZ" dirty="0" smtClean="0">
                <a:hlinkClick r:id="rId2" action="ppaction://hlinkfile" tooltip="Bojové umění"/>
              </a:rPr>
              <a:t>bojová umění</a:t>
            </a:r>
            <a:r>
              <a:rPr lang="cs-CZ" dirty="0" smtClean="0"/>
              <a:t>, </a:t>
            </a:r>
            <a:r>
              <a:rPr lang="cs-CZ" dirty="0" err="1" smtClean="0"/>
              <a:t>jogu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Pojem slova „sport“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V FAČR doporučuje DK FAČR a DK ŘK FAČR </a:t>
            </a:r>
            <a:r>
              <a:rPr lang="cs-CZ" b="1" dirty="0" err="1" smtClean="0"/>
              <a:t>prerušit</a:t>
            </a:r>
            <a:r>
              <a:rPr lang="cs-CZ" dirty="0" smtClean="0"/>
              <a:t> disciplinární řízení případů </a:t>
            </a:r>
            <a:r>
              <a:rPr lang="cs-CZ" b="1" dirty="0" smtClean="0"/>
              <a:t>podaných</a:t>
            </a:r>
            <a:r>
              <a:rPr lang="cs-CZ" dirty="0" smtClean="0"/>
              <a:t> k DK FAČR a DK ŘK FAČR </a:t>
            </a:r>
            <a:r>
              <a:rPr lang="cs-CZ" b="1" dirty="0" smtClean="0"/>
              <a:t>do 23. 1. 2013</a:t>
            </a:r>
            <a:r>
              <a:rPr lang="cs-CZ" dirty="0" smtClean="0"/>
              <a:t>, týkajících se skutkové podstaty </a:t>
            </a:r>
            <a:r>
              <a:rPr lang="cs-CZ" b="1" dirty="0" smtClean="0"/>
              <a:t>provinění</a:t>
            </a:r>
            <a:r>
              <a:rPr lang="cs-CZ" dirty="0" smtClean="0"/>
              <a:t> podle Přílohového sazebníku provinění a trestů, Přílohy 1, DŘ FAČR, konkrétně článků </a:t>
            </a:r>
            <a:r>
              <a:rPr lang="cs-CZ" b="1" dirty="0" smtClean="0"/>
              <a:t>8, 9, 11 a 16</a:t>
            </a:r>
            <a:r>
              <a:rPr lang="cs-CZ" dirty="0" smtClean="0"/>
              <a:t>, které byly podány k DK FAČR do doby konečného uzavření případů PČR, na </a:t>
            </a:r>
            <a:r>
              <a:rPr lang="cs-CZ" b="1" dirty="0" err="1" smtClean="0"/>
              <a:t>V</a:t>
            </a:r>
            <a:r>
              <a:rPr lang="cs-CZ" dirty="0" err="1" smtClean="0"/>
              <a:t>základě</a:t>
            </a:r>
            <a:r>
              <a:rPr lang="cs-CZ" dirty="0" smtClean="0"/>
              <a:t> podnětu či předání </a:t>
            </a:r>
            <a:r>
              <a:rPr lang="cs-CZ" dirty="0" err="1" smtClean="0"/>
              <a:t>mateirálů</a:t>
            </a:r>
            <a:r>
              <a:rPr lang="cs-CZ" dirty="0" smtClean="0"/>
              <a:t> předsedou FAČR nebo členů FAČR resp. případů, které vyplývají </a:t>
            </a:r>
            <a:r>
              <a:rPr lang="cs-CZ" b="1" dirty="0" smtClean="0"/>
              <a:t>z vlastních poznatků</a:t>
            </a:r>
            <a:r>
              <a:rPr lang="cs-CZ" dirty="0" smtClean="0"/>
              <a:t> a </a:t>
            </a:r>
            <a:r>
              <a:rPr lang="cs-CZ" dirty="0" err="1" smtClean="0"/>
              <a:t>šetřní</a:t>
            </a:r>
            <a:r>
              <a:rPr lang="cs-CZ" dirty="0" smtClean="0"/>
              <a:t> Policie ČR.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cs-CZ" dirty="0" smtClean="0"/>
              <a:t>Rezignace předsedy DK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nezávislosti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VV FAČR přijal na svém zasedání konaném dne 23. 1. 2013 doplnění Disciplinárního řádu FAČR článku 1) Působnost disciplinárního řádu o odstavec 9. Text</a:t>
            </a:r>
            <a:r>
              <a:rPr lang="en-US" b="1" dirty="0" smtClean="0"/>
              <a:t>u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cs-CZ" b="1" dirty="0" smtClean="0"/>
              <a:t>VV FAČR doporučuje DK FAČR a DK ŘK FAČR</a:t>
            </a:r>
            <a:r>
              <a:rPr lang="cs-CZ" dirty="0" smtClean="0"/>
              <a:t> </a:t>
            </a:r>
            <a:r>
              <a:rPr lang="cs-CZ" b="1" dirty="0" smtClean="0"/>
              <a:t>nezahájit</a:t>
            </a:r>
            <a:r>
              <a:rPr lang="cs-CZ" dirty="0" smtClean="0"/>
              <a:t> žádná nová disciplinární řízení případů, jejichž skutková podstata se týká provinění podle Přílohového sazebníku provinění a trestů, Přílohy 1, DŘ FAČR, konkrétně článků </a:t>
            </a:r>
            <a:r>
              <a:rPr lang="cs-CZ" b="1" dirty="0" smtClean="0"/>
              <a:t>8, 9, 11 a 16,</a:t>
            </a:r>
            <a:r>
              <a:rPr lang="cs-CZ" dirty="0" smtClean="0"/>
              <a:t> a to za období </a:t>
            </a:r>
            <a:r>
              <a:rPr lang="cs-CZ" b="1" dirty="0" smtClean="0"/>
              <a:t>do 23. 1. 2013, v případě, že do tohoto data nebyly </a:t>
            </a:r>
            <a:r>
              <a:rPr lang="cs-CZ" dirty="0" smtClean="0"/>
              <a:t>k DK FAČR a DK ŘK FAČR</a:t>
            </a:r>
            <a:r>
              <a:rPr lang="cs-CZ" b="1" dirty="0" smtClean="0"/>
              <a:t> náležitě podány</a:t>
            </a:r>
            <a:r>
              <a:rPr lang="cs-CZ" dirty="0" smtClean="0"/>
              <a:t> jako návrhy nebo podněty k zahájení disciplinárního řízení.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1403648" y="274638"/>
            <a:ext cx="7283152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Jiří </a:t>
            </a:r>
            <a:r>
              <a:rPr lang="cs-CZ" b="1" dirty="0" err="1" smtClean="0"/>
              <a:t>Golda</a:t>
            </a:r>
            <a:r>
              <a:rPr lang="cs-CZ" b="1" dirty="0" smtClean="0"/>
              <a:t> v Událostech, komentářích:</a:t>
            </a:r>
            <a:r>
              <a:rPr lang="cs-CZ" dirty="0" smtClean="0"/>
              <a:t> </a:t>
            </a:r>
            <a:r>
              <a:rPr lang="cs-CZ" i="1" dirty="0" smtClean="0"/>
              <a:t>"Dlouhodobě jsem čelil tlakům, aby to bylo tak mírné řešení, které nepoškodí český fotbal a kluby, které v něm působí. Komunikoval jsem s panem předsedou (</a:t>
            </a:r>
            <a:r>
              <a:rPr lang="cs-CZ" i="1" dirty="0" err="1" smtClean="0"/>
              <a:t>Pelta</a:t>
            </a:r>
            <a:r>
              <a:rPr lang="cs-CZ" i="1" dirty="0" smtClean="0"/>
              <a:t>, pozn. </a:t>
            </a:r>
            <a:r>
              <a:rPr lang="cs-CZ" i="1" dirty="0" err="1" smtClean="0"/>
              <a:t>red</a:t>
            </a:r>
            <a:r>
              <a:rPr lang="cs-CZ" i="1" dirty="0" smtClean="0"/>
              <a:t>.). Minulé pondělí mi bylo navrženo, abych tu kauzu uzavřel v tom směru, že se to udělá způsobem, kdy se odeberou body Plzni. Tohle rozhodnutí udělá disciplinárka a následně odvolací a revizní komise toto rozhodnutí zruší. To jsou řešení, která jsem nechtěl akceptovat."</a:t>
            </a:r>
            <a:endParaRPr lang="cs-CZ" dirty="0" smtClean="0"/>
          </a:p>
          <a:p>
            <a:r>
              <a:rPr lang="cs-CZ" b="1" dirty="0" smtClean="0"/>
              <a:t>Miroslav </a:t>
            </a:r>
            <a:r>
              <a:rPr lang="cs-CZ" b="1" dirty="0" err="1" smtClean="0"/>
              <a:t>Pelta</a:t>
            </a:r>
            <a:r>
              <a:rPr lang="cs-CZ" b="1" dirty="0" smtClean="0"/>
              <a:t>:</a:t>
            </a:r>
            <a:r>
              <a:rPr lang="cs-CZ" dirty="0" smtClean="0"/>
              <a:t> </a:t>
            </a:r>
            <a:r>
              <a:rPr lang="cs-CZ" i="1" dirty="0" smtClean="0"/>
              <a:t>"Žasnu nad jeho komentářem. Že bych mohl ovlivnit rozhodnutí disciplinární komise, na to nemám kompetence. Na žádná řešení jsem netlačil."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Disciplinary</a:t>
            </a:r>
            <a:r>
              <a:rPr lang="cs-CZ" dirty="0" smtClean="0"/>
              <a:t> and </a:t>
            </a:r>
            <a:r>
              <a:rPr lang="cs-CZ" dirty="0" err="1" smtClean="0"/>
              <a:t>Sports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Services</a:t>
            </a:r>
            <a:endParaRPr lang="cs-CZ" dirty="0" smtClean="0"/>
          </a:p>
          <a:p>
            <a:endParaRPr lang="cs-CZ" sz="1100" dirty="0" smtClean="0"/>
          </a:p>
          <a:p>
            <a:r>
              <a:rPr lang="cs-CZ" dirty="0" smtClean="0"/>
              <a:t>nezávislost justičních orgánů - základní obecná zásada organizační struktury(ve smyslu Článků 85/1 a 146/3 </a:t>
            </a:r>
            <a:r>
              <a:rPr lang="cs-CZ" i="1" dirty="0" smtClean="0"/>
              <a:t>Disciplinárního řádu FI)</a:t>
            </a:r>
          </a:p>
          <a:p>
            <a:endParaRPr lang="cs-CZ" sz="1100" i="1" dirty="0" smtClean="0"/>
          </a:p>
          <a:p>
            <a:r>
              <a:rPr lang="cs-CZ" dirty="0" smtClean="0"/>
              <a:t>novelizace Disciplinárního řádu FAČR (tj. nový Článek 1, odstavec 9)-v rozporu s cílem daným stanovami UEFA - „</a:t>
            </a:r>
            <a:r>
              <a:rPr lang="cs-CZ" i="1" dirty="0" smtClean="0"/>
              <a:t>zabraňovat veškerým postupům a praktikám, které by mohly ohrozit regulérnost zápasů či soutěží </a:t>
            </a:r>
            <a:r>
              <a:rPr lang="cs-CZ" dirty="0" smtClean="0"/>
              <a:t>” (Článek 2/1/e </a:t>
            </a:r>
            <a:r>
              <a:rPr lang="cs-CZ" i="1" dirty="0" smtClean="0"/>
              <a:t>Stanov</a:t>
            </a:r>
            <a:r>
              <a:rPr lang="cs-CZ" dirty="0" smtClean="0"/>
              <a:t> </a:t>
            </a:r>
            <a:r>
              <a:rPr lang="cs-CZ" i="1" dirty="0" smtClean="0"/>
              <a:t>UEFA</a:t>
            </a:r>
            <a:r>
              <a:rPr lang="cs-CZ" dirty="0" smtClean="0"/>
              <a:t>) za situace kdy by to vedlo k „přenesení“ odpovědnosti na policii nebo státní úřady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 UEFA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i="1" dirty="0" smtClean="0"/>
              <a:t>Dle názoru tohoto Panelu je proto zásadní</a:t>
            </a:r>
            <a:r>
              <a:rPr lang="cs-CZ" dirty="0" smtClean="0"/>
              <a:t>, </a:t>
            </a:r>
            <a:r>
              <a:rPr lang="cs-CZ" i="1" dirty="0" smtClean="0"/>
              <a:t>aby řídící orgány ve sportu demonstrovaly </a:t>
            </a:r>
            <a:r>
              <a:rPr lang="cs-CZ" i="1" u="sng" dirty="0" smtClean="0"/>
              <a:t>nulovou toleranci </a:t>
            </a:r>
            <a:r>
              <a:rPr lang="cs-CZ" i="1" dirty="0" smtClean="0"/>
              <a:t>vůči veškerým formám korupce a uplatňovaly takové sankce, které dostatečně odradí ty, kteří by jinak z chamtivosti či strachu mohli uvažovat o zapojení se do takovéto trestné činnosti“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 2010/A/2172, bod 47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existuje riziko, že případy ovlivňování zápasů </a:t>
            </a:r>
            <a:r>
              <a:rPr lang="cs-CZ" u="sng" dirty="0" smtClean="0"/>
              <a:t>nemusejí končit odsuzujícím rozsudkem </a:t>
            </a:r>
            <a:r>
              <a:rPr lang="cs-CZ" dirty="0" smtClean="0"/>
              <a:t>vyneseným příslušnými státními úřady</a:t>
            </a:r>
          </a:p>
          <a:p>
            <a:endParaRPr lang="cs-CZ" dirty="0" smtClean="0"/>
          </a:p>
          <a:p>
            <a:r>
              <a:rPr lang="cs-CZ" dirty="0" smtClean="0"/>
              <a:t>– skutečnost, že úspěšně nefunguje trestní stíhání ovlivňování zápasů, ještě neznamená, že by v souvislosti se stejným chováním nemohl úspěšně fungovat příslušný sportovně disciplinární postup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podvod ve sportu není </a:t>
            </a:r>
            <a:r>
              <a:rPr lang="cs-CZ" dirty="0" err="1" smtClean="0"/>
              <a:t>tč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Postačí aby byly zjištěny relevantní skutečnosti </a:t>
            </a:r>
            <a:r>
              <a:rPr lang="cs-CZ" b="1" u="sng" dirty="0" smtClean="0"/>
              <a:t>„</a:t>
            </a:r>
            <a:r>
              <a:rPr lang="cs-CZ" b="1" i="1" u="sng" dirty="0" smtClean="0"/>
              <a:t>v míře uspokojivé pro rozhodující orgán“</a:t>
            </a:r>
            <a:r>
              <a:rPr lang="cs-CZ" i="1" dirty="0" smtClean="0"/>
              <a:t>.</a:t>
            </a:r>
            <a:r>
              <a:rPr lang="cs-CZ" dirty="0" smtClean="0"/>
              <a:t> Je jasné, že se jedná o nižší úroveň důkazů, než jaká je zapotřebí u trestních soudů (tj. </a:t>
            </a:r>
            <a:r>
              <a:rPr lang="cs-CZ" i="1" dirty="0" smtClean="0"/>
              <a:t>„nade vši pochybnost“</a:t>
            </a:r>
            <a:r>
              <a:rPr lang="cs-CZ" dirty="0" smtClean="0"/>
              <a:t>) [viz CAS 2010/A/2172, bod 20: „</a:t>
            </a:r>
            <a:r>
              <a:rPr lang="cs-CZ" i="1" dirty="0" smtClean="0"/>
              <a:t>S ohledem na charakter dotyčného jednání a na zásadní význam boje proti korupci všeho druhu ve sportu a také s ohledem na charakter a omezené pravomoci vyšetřovacích útvarů řídících orgánů ve sportu v porovnání s pravomocemi formálních státních vyšetřovacích orgánů se tento Panel domnívá, že případy ovlivňování zápasů by měly být řešeny v souladu se stálou jurisprudencí CAS uplatňovanou v disciplinárních dopingových případech. UEFA proto musí zjišťovat relevantní skutečnosti " v míře uspokojivé pro soud s ohledem na závažnost uvedených tvrzení“</a:t>
            </a:r>
            <a:r>
              <a:rPr lang="cs-CZ" dirty="0" smtClean="0"/>
              <a:t>]. Z výše uvedeného opět vyplývá, že </a:t>
            </a:r>
            <a:r>
              <a:rPr lang="cs-CZ" b="1" u="sng" dirty="0" smtClean="0"/>
              <a:t>sportovně disciplinární řízení nemůže (a nemělo by) být závislé na výsledku trestního řízení vedeného státními orgány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jurisprudence CAS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800" dirty="0"/>
              <a:t>sdružení sportovců za účelem </a:t>
            </a:r>
            <a:r>
              <a:rPr lang="cs-CZ" sz="2800" b="1" dirty="0"/>
              <a:t>ochrany jejich práv a prosazování jejich zájmů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800" b="1" dirty="0"/>
              <a:t>exkluzivní</a:t>
            </a:r>
            <a:r>
              <a:rPr lang="cs-CZ" sz="2800" dirty="0"/>
              <a:t> </a:t>
            </a:r>
            <a:r>
              <a:rPr lang="cs-CZ" sz="2800" b="1" dirty="0"/>
              <a:t>reprezentant</a:t>
            </a:r>
            <a:r>
              <a:rPr lang="cs-CZ" sz="2800" dirty="0"/>
              <a:t> hráčů </a:t>
            </a:r>
            <a:r>
              <a:rPr lang="cs-CZ" sz="2800" b="1" dirty="0"/>
              <a:t>na národní úrovni </a:t>
            </a:r>
            <a:r>
              <a:rPr lang="cs-CZ" sz="2800" dirty="0"/>
              <a:t>(např. ČAFH, CAIHP) i </a:t>
            </a:r>
            <a:r>
              <a:rPr lang="cs-CZ" sz="2800" b="1" dirty="0"/>
              <a:t>mezinárodní úrovni </a:t>
            </a:r>
            <a:r>
              <a:rPr lang="cs-CZ" sz="2800" dirty="0"/>
              <a:t>(např. </a:t>
            </a:r>
            <a:r>
              <a:rPr lang="cs-CZ" sz="2800" dirty="0" err="1"/>
              <a:t>FIFPro</a:t>
            </a:r>
            <a:r>
              <a:rPr lang="cs-CZ" sz="2800" dirty="0"/>
              <a:t>, WAIPU)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/>
              <a:t>nepostradatelný </a:t>
            </a:r>
            <a:r>
              <a:rPr lang="cs-CZ" sz="2800" b="1" dirty="0" err="1"/>
              <a:t>stakeholder</a:t>
            </a:r>
            <a:r>
              <a:rPr lang="cs-CZ" sz="2800" dirty="0"/>
              <a:t> vedle národní asociace, ligy, klubů či agentů – </a:t>
            </a:r>
            <a:r>
              <a:rPr lang="cs-CZ" sz="2800" b="1" dirty="0"/>
              <a:t>sociální dialog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/>
              <a:t>etablované u všech významných sportů – fotbal, lední hokej, americký fotbal, baseball, basketbal…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7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800" dirty="0"/>
              <a:t>první pokusy o založení ve fotbale již v 19. st. v Anglii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hráčské asociace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465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109537" indent="0">
              <a:buNone/>
            </a:pPr>
            <a:endParaRPr lang="cs-CZ" sz="700" dirty="0"/>
          </a:p>
          <a:p>
            <a:pPr marL="623887" indent="-514350">
              <a:buFont typeface="+mj-lt"/>
              <a:buAutoNum type="arabicParenR"/>
            </a:pPr>
            <a:r>
              <a:rPr lang="cs-CZ" sz="2800" b="1" dirty="0"/>
              <a:t>Sociální dialog a exkluzivní reprezentace hráčů</a:t>
            </a:r>
          </a:p>
          <a:p>
            <a:pPr marL="623887" indent="-514350">
              <a:buFont typeface="+mj-lt"/>
              <a:buAutoNum type="arabicParenR"/>
            </a:pPr>
            <a:endParaRPr lang="cs-CZ" sz="700" b="1" dirty="0"/>
          </a:p>
          <a:p>
            <a:pPr marL="623887" indent="-514350">
              <a:buFont typeface="+mj-lt"/>
              <a:buAutoNum type="arabicParenR"/>
            </a:pPr>
            <a:r>
              <a:rPr lang="cs-CZ" sz="2800" b="1" dirty="0"/>
              <a:t>Kolektivní vyjednávání </a:t>
            </a:r>
            <a:r>
              <a:rPr lang="cs-CZ" sz="2800" dirty="0"/>
              <a:t>– tzv. </a:t>
            </a:r>
            <a:r>
              <a:rPr lang="cs-CZ" sz="2800" b="1" dirty="0" err="1"/>
              <a:t>collective</a:t>
            </a:r>
            <a:r>
              <a:rPr lang="cs-CZ" sz="2800" b="1" dirty="0"/>
              <a:t> </a:t>
            </a:r>
            <a:r>
              <a:rPr lang="cs-CZ" sz="2800" b="1" dirty="0" err="1"/>
              <a:t>bargaining</a:t>
            </a:r>
            <a:r>
              <a:rPr lang="cs-CZ" sz="2800" b="1" dirty="0"/>
              <a:t> </a:t>
            </a:r>
            <a:r>
              <a:rPr lang="cs-CZ" sz="2800" b="1" dirty="0" err="1"/>
              <a:t>agreement</a:t>
            </a:r>
            <a:r>
              <a:rPr lang="cs-CZ" sz="2800" b="1" dirty="0"/>
              <a:t> </a:t>
            </a:r>
            <a:r>
              <a:rPr lang="cs-CZ" sz="2800" dirty="0"/>
              <a:t>(CBA); prosazování práv hráčů, krajní možností i stávka</a:t>
            </a:r>
          </a:p>
          <a:p>
            <a:pPr marL="623887" indent="-514350">
              <a:buFont typeface="+mj-lt"/>
              <a:buAutoNum type="arabicParenR"/>
            </a:pPr>
            <a:endParaRPr lang="cs-CZ" sz="700" b="1" dirty="0"/>
          </a:p>
          <a:p>
            <a:pPr marL="623887" indent="-514350">
              <a:buFont typeface="+mj-lt"/>
              <a:buAutoNum type="arabicParenR"/>
            </a:pPr>
            <a:r>
              <a:rPr lang="cs-CZ" sz="2800" b="1" dirty="0"/>
              <a:t>Právní poradenství</a:t>
            </a:r>
            <a:r>
              <a:rPr lang="cs-CZ" sz="2800" dirty="0"/>
              <a:t> – smlouvy s kluby a agenty, vymáhání pohledávek, řešení nestandardních situací (pokuty aj.)</a:t>
            </a:r>
          </a:p>
          <a:p>
            <a:pPr marL="623887" indent="-514350">
              <a:buFont typeface="+mj-lt"/>
              <a:buAutoNum type="arabicParenR"/>
            </a:pPr>
            <a:endParaRPr lang="cs-CZ" sz="700" dirty="0"/>
          </a:p>
          <a:p>
            <a:pPr marL="623887" indent="-514350">
              <a:buFont typeface="+mj-lt"/>
              <a:buAutoNum type="arabicParenR"/>
            </a:pPr>
            <a:r>
              <a:rPr lang="cs-CZ" sz="2800" b="1" dirty="0"/>
              <a:t>Pojištění a sociální fondy </a:t>
            </a:r>
            <a:r>
              <a:rPr lang="cs-CZ" sz="2800" dirty="0"/>
              <a:t>– krytí finančních ztrát v souvislosti se zraněním, ukončením kariéry atp.</a:t>
            </a:r>
          </a:p>
          <a:p>
            <a:pPr marL="623887" indent="-514350">
              <a:buFont typeface="+mj-lt"/>
              <a:buAutoNum type="arabicParenR"/>
            </a:pPr>
            <a:endParaRPr lang="cs-CZ" sz="700" dirty="0"/>
          </a:p>
          <a:p>
            <a:pPr marL="623887" indent="-514350">
              <a:buFont typeface="+mj-lt"/>
              <a:buAutoNum type="arabicParenR"/>
            </a:pPr>
            <a:r>
              <a:rPr lang="cs-CZ" sz="2800" b="1" dirty="0"/>
              <a:t>Pomoc hráčům bez angažmá </a:t>
            </a:r>
            <a:r>
              <a:rPr lang="cs-CZ" sz="2800" dirty="0"/>
              <a:t>– soustředění a turnaje v přestupových obdobích, zajištění trenéra</a:t>
            </a:r>
          </a:p>
          <a:p>
            <a:pPr marL="623887" indent="-514350">
              <a:buFont typeface="+mj-lt"/>
              <a:buAutoNum type="arabicParenR"/>
            </a:pPr>
            <a:endParaRPr lang="cs-CZ" sz="700" dirty="0"/>
          </a:p>
          <a:p>
            <a:pPr marL="623887" indent="-514350">
              <a:buFont typeface="+mj-lt"/>
              <a:buAutoNum type="arabicParenR"/>
            </a:pPr>
            <a:r>
              <a:rPr lang="cs-CZ" sz="2800" b="1" dirty="0"/>
              <a:t>Propagace a osvěta </a:t>
            </a:r>
            <a:r>
              <a:rPr lang="cs-CZ" sz="2800" dirty="0"/>
              <a:t>daného sportovního odvětví – edukační projekty ve školách, dětské kempy a turnaje</a:t>
            </a:r>
          </a:p>
          <a:p>
            <a:pPr marL="623887" indent="-514350">
              <a:buFont typeface="+mj-lt"/>
              <a:buAutoNum type="arabicParenR"/>
            </a:pPr>
            <a:endParaRPr lang="cs-CZ" sz="700" dirty="0"/>
          </a:p>
          <a:p>
            <a:pPr marL="623887" indent="-514350">
              <a:buFont typeface="+mj-lt"/>
              <a:buAutoNum type="arabicParenR"/>
            </a:pPr>
            <a:r>
              <a:rPr lang="cs-CZ" sz="2800" b="1" dirty="0"/>
              <a:t>Sociální rozměr sportu </a:t>
            </a:r>
            <a:r>
              <a:rPr lang="cs-CZ" sz="2800" dirty="0"/>
              <a:t>– prostředek k pozitivnímu ovlivňování, 			           např. ocenění za fair play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hráčské asociace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25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/>
          <a:lstStyle/>
          <a:p>
            <a:r>
              <a:rPr lang="cs-CZ" dirty="0" err="1" smtClean="0"/>
              <a:t>FIFPro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1628800"/>
            <a:ext cx="8075240" cy="446449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cs-CZ" sz="2000" b="1" dirty="0" smtClean="0"/>
              <a:t>F</a:t>
            </a:r>
            <a:r>
              <a:rPr lang="fr-FR" sz="2000" b="1" dirty="0" smtClean="0"/>
              <a:t>édération Internationale des Associations de Footballeurs Professionnels</a:t>
            </a:r>
            <a:endParaRPr lang="cs-CZ" sz="2000" b="1" dirty="0" smtClean="0"/>
          </a:p>
          <a:p>
            <a:pPr lvl="1"/>
            <a:endParaRPr lang="cs-CZ" sz="1000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světová reprezentativní organizace všech profesionálních fotbalistů (více než 65.000 hráčů v 55 zemích)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demokratická organizace založená na principu solidarity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j</a:t>
            </a:r>
            <a:r>
              <a:rPr lang="cs-CZ" sz="2000" dirty="0" smtClean="0"/>
              <a:t>ednotlivé hráčské asociace se aktivně zasazují o kolektivní a individuální osobnostní práva hráčů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hráčům garantována pomoc od hráčských asociací po celém světě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funguje po celém světě nezávisle na klubech, agentech a národních asociacích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FIFA ji uznala jako výlučného zástupce hráčů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založena 1965 (Francie, Anglie, Itálie, Nizozemí, Skotsko)</a:t>
            </a:r>
          </a:p>
          <a:p>
            <a:pPr marL="393192" lvl="1" indent="0">
              <a:buNone/>
            </a:pP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sídlo: </a:t>
            </a:r>
            <a:r>
              <a:rPr lang="cs-CZ" sz="2000" smtClean="0"/>
              <a:t>Hoofddorp</a:t>
            </a:r>
            <a:r>
              <a:rPr lang="cs-CZ" sz="2000" dirty="0" smtClean="0"/>
              <a:t>, Nizozemí</a:t>
            </a:r>
          </a:p>
          <a:p>
            <a:endParaRPr lang="cs-CZ" dirty="0" smtClean="0"/>
          </a:p>
        </p:txBody>
      </p:sp>
      <p:pic>
        <p:nvPicPr>
          <p:cNvPr id="6" name="Picture 2" descr="FIFPro-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24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u="sng" dirty="0" smtClean="0"/>
          </a:p>
          <a:p>
            <a:r>
              <a:rPr lang="cs-CZ" u="sng" dirty="0" smtClean="0"/>
              <a:t>Kulturní hodnoty </a:t>
            </a:r>
            <a:r>
              <a:rPr lang="cs-CZ" dirty="0" smtClean="0"/>
              <a:t>– antické olympijské hry</a:t>
            </a:r>
          </a:p>
          <a:p>
            <a:endParaRPr lang="cs-CZ" dirty="0" smtClean="0"/>
          </a:p>
          <a:p>
            <a:r>
              <a:rPr lang="cs-CZ" u="sng" dirty="0" smtClean="0"/>
              <a:t>Zdraví</a:t>
            </a:r>
            <a:r>
              <a:rPr lang="cs-CZ" dirty="0" smtClean="0"/>
              <a:t> – kardiovaskulární onemocnění</a:t>
            </a:r>
          </a:p>
          <a:p>
            <a:endParaRPr lang="cs-CZ" dirty="0" smtClean="0"/>
          </a:p>
          <a:p>
            <a:r>
              <a:rPr lang="cs-CZ" u="sng" dirty="0" smtClean="0"/>
              <a:t>Ekonomická aktivita </a:t>
            </a:r>
            <a:r>
              <a:rPr lang="cs-CZ" dirty="0" smtClean="0"/>
              <a:t>– olympijské hry=300 mil.</a:t>
            </a:r>
            <a:r>
              <a:rPr lang="en-US" dirty="0" smtClean="0"/>
              <a:t>$ r.2016</a:t>
            </a:r>
            <a:r>
              <a:rPr lang="cs-CZ" dirty="0" smtClean="0"/>
              <a:t> za kandidatury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Předběžná otázka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/>
          <a:lstStyle/>
          <a:p>
            <a:r>
              <a:rPr lang="cs-CZ" dirty="0" err="1" smtClean="0"/>
              <a:t>FIFPro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42402" y="1196752"/>
            <a:ext cx="8075240" cy="51845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cs-CZ" sz="1700" b="1" dirty="0" smtClean="0"/>
              <a:t>Pravidlo 6+5</a:t>
            </a:r>
          </a:p>
          <a:p>
            <a:pPr marL="395478" lvl="1" indent="-285750"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400" dirty="0" err="1" smtClean="0"/>
              <a:t>FIFPro</a:t>
            </a:r>
            <a:r>
              <a:rPr lang="cs-CZ" sz="1400" dirty="0" smtClean="0"/>
              <a:t> se staví kriticky </a:t>
            </a:r>
            <a:r>
              <a:rPr lang="cs-CZ" sz="1400" dirty="0"/>
              <a:t>k </a:t>
            </a:r>
            <a:r>
              <a:rPr lang="cs-CZ" sz="1400" dirty="0" smtClean="0"/>
              <a:t>pravidlu, podle kterého by měl být omezen počet hráčů – cizinců, a to z důvodu svobodného pohybu hráčů; nyní: 6 hráčů musí splňovat podmínky pro start v národní reprezentaci (v roce 2009 doplňující kritéria) </a:t>
            </a:r>
            <a:endParaRPr lang="cs-CZ" sz="1400" dirty="0"/>
          </a:p>
          <a:p>
            <a:pPr marL="109728" indent="0">
              <a:buNone/>
            </a:pPr>
            <a:endParaRPr lang="cs-CZ" sz="500" b="1" dirty="0" smtClean="0"/>
          </a:p>
          <a:p>
            <a:pPr marL="109728" indent="0">
              <a:buNone/>
            </a:pPr>
            <a:r>
              <a:rPr lang="cs-CZ" sz="1700" b="1" dirty="0" smtClean="0"/>
              <a:t>Agenti</a:t>
            </a:r>
            <a:endParaRPr lang="cs-CZ" sz="17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err="1" smtClean="0"/>
              <a:t>FIFPro</a:t>
            </a:r>
            <a:r>
              <a:rPr lang="cs-CZ" sz="1400" dirty="0" smtClean="0"/>
              <a:t> je velice kritické vůči </a:t>
            </a:r>
            <a:r>
              <a:rPr lang="cs-CZ" sz="1400" dirty="0"/>
              <a:t>hráčským agentům </a:t>
            </a:r>
            <a:r>
              <a:rPr lang="cs-CZ" sz="1400" dirty="0" smtClean="0"/>
              <a:t>obecně, když mnoho z nich upřednostňuje vlastní zájmy nad zájmy hráčů; agenti odčerpávají z fotbalu zbytečně mnoho peněz a stávající právní regulace se nejeví jako adekvátní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marL="109728" indent="0">
              <a:buNone/>
            </a:pPr>
            <a:r>
              <a:rPr lang="cs-CZ" sz="1700" b="1" dirty="0" smtClean="0"/>
              <a:t>Umělé trávníky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err="1" smtClean="0"/>
              <a:t>FIFPro</a:t>
            </a:r>
            <a:r>
              <a:rPr lang="cs-CZ" sz="1400" dirty="0" smtClean="0"/>
              <a:t> zkoumá využívání umělé povrchy a zdůrazňuje potřebu jejich vývoje, přičemž jejich význam spatřuje zejména v klimatických podmínkách, které neumožňují kvalitní travnaté povrchy; většina hráčů je proti umělým povrchům, protože hra není stejná jako na trávě, je zvýšené riziko zranění  a nevyhovující je i hraní střídavě na různých površích</a:t>
            </a:r>
          </a:p>
          <a:p>
            <a:pPr marL="109728" indent="0">
              <a:buNone/>
            </a:pPr>
            <a:endParaRPr lang="cs-CZ" sz="500" dirty="0"/>
          </a:p>
          <a:p>
            <a:pPr marL="109728" indent="0">
              <a:buNone/>
            </a:pPr>
            <a:r>
              <a:rPr lang="cs-CZ" sz="1400" b="1" dirty="0" smtClean="0"/>
              <a:t>Ochrana mládeže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err="1" smtClean="0"/>
              <a:t>FIFPro</a:t>
            </a:r>
            <a:r>
              <a:rPr lang="cs-CZ" sz="1400" dirty="0" smtClean="0"/>
              <a:t> zdůrazňuje potřebu ochrany mládeže; pro zamezení využívání a obchodování s mladými hráči je naprosto nezbytné monitorovat mezinárodní transfery hráčů mladších 18ti let </a:t>
            </a:r>
            <a:endParaRPr lang="cs-CZ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endParaRPr lang="cs-CZ" dirty="0" smtClean="0"/>
          </a:p>
        </p:txBody>
      </p:sp>
      <p:pic>
        <p:nvPicPr>
          <p:cNvPr id="6" name="Picture 2" descr="FIFPro-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310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/>
          <a:lstStyle/>
          <a:p>
            <a:r>
              <a:rPr lang="cs-CZ" dirty="0" err="1" smtClean="0"/>
              <a:t>FIFPro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268760"/>
            <a:ext cx="8423870" cy="5184576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cs-CZ" sz="1700" b="1" dirty="0" smtClean="0"/>
              <a:t>Dodržování smluv</a:t>
            </a:r>
          </a:p>
          <a:p>
            <a:pPr marL="395478" lvl="1" indent="-285750">
              <a:spcBef>
                <a:spcPts val="400"/>
              </a:spcBef>
              <a:buSzPct val="68000"/>
              <a:buFont typeface="Arial" panose="020B0604020202020204" pitchFamily="34" charset="0"/>
              <a:buChar char="•"/>
            </a:pPr>
            <a:r>
              <a:rPr lang="cs-CZ" sz="1400" dirty="0" err="1" smtClean="0"/>
              <a:t>FIFPro</a:t>
            </a:r>
            <a:r>
              <a:rPr lang="cs-CZ" sz="1400" dirty="0" smtClean="0"/>
              <a:t> trvá na dodržování smluv a je značně znepokojeno množstvím hráčů, kterým kluby neplatí odměny, i když byly smluvně sjednány; dodržování hráčských smluv je primární předpoklad pro fungování profesionálního fotbalu. </a:t>
            </a:r>
            <a:r>
              <a:rPr lang="cs-CZ" sz="1400" dirty="0" err="1" smtClean="0"/>
              <a:t>FIFPro</a:t>
            </a:r>
            <a:r>
              <a:rPr lang="cs-CZ" sz="1400" dirty="0" smtClean="0"/>
              <a:t> apeluje na FIFA, aby národní asociace dodržovala pravidla a aby je případně sankcionovala </a:t>
            </a:r>
            <a:endParaRPr lang="cs-CZ" sz="1400" dirty="0"/>
          </a:p>
          <a:p>
            <a:pPr marL="109728" indent="0">
              <a:buNone/>
            </a:pPr>
            <a:endParaRPr lang="cs-CZ" sz="500" b="1" dirty="0" smtClean="0"/>
          </a:p>
          <a:p>
            <a:pPr marL="109728" indent="0">
              <a:buNone/>
            </a:pPr>
            <a:r>
              <a:rPr lang="cs-CZ" sz="1700" b="1" dirty="0" err="1" smtClean="0"/>
              <a:t>Home</a:t>
            </a:r>
            <a:r>
              <a:rPr lang="cs-CZ" sz="1700" b="1" dirty="0" smtClean="0"/>
              <a:t> </a:t>
            </a:r>
            <a:r>
              <a:rPr lang="cs-CZ" sz="1700" b="1" dirty="0" err="1" smtClean="0"/>
              <a:t>grown</a:t>
            </a:r>
            <a:r>
              <a:rPr lang="cs-CZ" sz="1700" b="1" dirty="0" smtClean="0"/>
              <a:t> rule</a:t>
            </a:r>
            <a:endParaRPr lang="cs-CZ" sz="17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err="1" smtClean="0"/>
              <a:t>FIFPro</a:t>
            </a:r>
            <a:r>
              <a:rPr lang="cs-CZ" sz="1400" dirty="0" smtClean="0"/>
              <a:t> je kritické k pravidlu </a:t>
            </a:r>
            <a:r>
              <a:rPr lang="cs-CZ" sz="1400" dirty="0" smtClean="0"/>
              <a:t>UEFA, podle kterého týmy v </a:t>
            </a:r>
            <a:r>
              <a:rPr lang="cs-CZ" sz="1400" dirty="0" err="1" smtClean="0"/>
              <a:t>mezin</a:t>
            </a:r>
            <a:r>
              <a:rPr lang="cs-CZ" sz="1400" dirty="0" smtClean="0"/>
              <a:t>. evropských soutěžích mohou mít max. 25 hráčů,  z nichž 7 musí být vychováno stejnou asociací, pod kterou spadá daný klub (min. 3 roky); pravidlo je nedostačující a přispívá spíše k obchodování s hráči, když kluby uzavírají smlouvy s velmi mladými hráči, aby mohli splnit tyto podmínky.</a:t>
            </a: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marL="109728" indent="0">
              <a:buNone/>
            </a:pPr>
            <a:r>
              <a:rPr lang="cs-CZ" sz="1700" b="1" dirty="0" smtClean="0"/>
              <a:t>Jednostranné opce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err="1" smtClean="0"/>
              <a:t>FIFPro</a:t>
            </a:r>
            <a:r>
              <a:rPr lang="cs-CZ" sz="1400" dirty="0" smtClean="0"/>
              <a:t> je zásadně proti jednostranným opcím v hráčských smlouvách, které dávají klubům jednostranné právo prodloužit kontrakt po uplynutí jeho platnosti bez ohledu na vůli hráče. Jednostranné opce porušují evropské právo a svobodu pohybu, když hráči neumožňují svobodně uzavřít novou smlouvu, a FIFA DRC i CAS několikrát judikovali nepřípustnost jednostranných opcí.</a:t>
            </a:r>
          </a:p>
          <a:p>
            <a:pPr marL="109728" indent="0">
              <a:buNone/>
            </a:pPr>
            <a:endParaRPr lang="cs-CZ" sz="500" dirty="0"/>
          </a:p>
          <a:p>
            <a:pPr marL="109728" indent="0">
              <a:buNone/>
            </a:pPr>
            <a:r>
              <a:rPr lang="cs-CZ" sz="1700" b="1" dirty="0" smtClean="0"/>
              <a:t>Lisabonská smlouva a sociální dialog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dirty="0" smtClean="0"/>
              <a:t>Čl. 165 Lisabonské smlouvy právně zakotvil sportovní činnost a uznal její specifičnost; od 2008 probíhá na evropské úrovni sociální dialog ve fotbale, v jehož rámci se aktéři na fotbalové scéně zabývají důležitými otázkami.</a:t>
            </a:r>
            <a:endParaRPr lang="cs-CZ" dirty="0" smtClean="0"/>
          </a:p>
        </p:txBody>
      </p:sp>
      <p:pic>
        <p:nvPicPr>
          <p:cNvPr id="6" name="Picture 2" descr="FIFPro-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350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/>
          <a:lstStyle/>
          <a:p>
            <a:r>
              <a:rPr lang="cs-CZ" dirty="0" err="1" smtClean="0"/>
              <a:t>FIFPro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1417638"/>
            <a:ext cx="8568952" cy="4531642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prstClr val="black"/>
                </a:solidFill>
              </a:rPr>
              <a:t>Základní principy</a:t>
            </a:r>
          </a:p>
          <a:p>
            <a:pPr marL="109728" indent="0">
              <a:buNone/>
            </a:pPr>
            <a:endParaRPr lang="cs-CZ" sz="500" dirty="0" smtClean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prstClr val="black"/>
                </a:solidFill>
              </a:rPr>
              <a:t>právo hráčů na </a:t>
            </a:r>
            <a:r>
              <a:rPr lang="cs-CZ" sz="2000" b="1" dirty="0" smtClean="0">
                <a:solidFill>
                  <a:prstClr val="black"/>
                </a:solidFill>
              </a:rPr>
              <a:t>nezávislou a spravedlivou arbitráž </a:t>
            </a:r>
            <a:r>
              <a:rPr lang="cs-CZ" sz="2000" dirty="0" smtClean="0">
                <a:solidFill>
                  <a:prstClr val="black"/>
                </a:solidFill>
              </a:rPr>
              <a:t>– hráči musí mít rozhodčích orgánech </a:t>
            </a:r>
            <a:r>
              <a:rPr lang="cs-CZ" sz="2000" b="1" dirty="0" smtClean="0">
                <a:solidFill>
                  <a:prstClr val="black"/>
                </a:solidFill>
              </a:rPr>
              <a:t>50% zastoupení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prstClr val="black"/>
                </a:solidFill>
              </a:rPr>
              <a:t>rovná</a:t>
            </a:r>
            <a:r>
              <a:rPr lang="cs-CZ" sz="2000" dirty="0" smtClean="0">
                <a:solidFill>
                  <a:prstClr val="black"/>
                </a:solidFill>
              </a:rPr>
              <a:t> </a:t>
            </a:r>
            <a:r>
              <a:rPr lang="cs-CZ" sz="2000" b="1" dirty="0" smtClean="0">
                <a:solidFill>
                  <a:prstClr val="black"/>
                </a:solidFill>
              </a:rPr>
              <a:t>práva </a:t>
            </a:r>
            <a:r>
              <a:rPr lang="cs-CZ" sz="2000" b="1" dirty="0">
                <a:solidFill>
                  <a:prstClr val="black"/>
                </a:solidFill>
              </a:rPr>
              <a:t>a povinnosti </a:t>
            </a:r>
            <a:r>
              <a:rPr lang="cs-CZ" sz="2000" dirty="0">
                <a:solidFill>
                  <a:prstClr val="black"/>
                </a:solidFill>
              </a:rPr>
              <a:t>pro všechny </a:t>
            </a:r>
            <a:r>
              <a:rPr lang="cs-CZ" sz="2000" dirty="0" smtClean="0">
                <a:solidFill>
                  <a:prstClr val="black"/>
                </a:solidFill>
              </a:rPr>
              <a:t>fotbalisty na světě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prstClr val="black"/>
                </a:solidFill>
              </a:rPr>
              <a:t>k</a:t>
            </a:r>
            <a:r>
              <a:rPr lang="cs-CZ" sz="2000" dirty="0" smtClean="0">
                <a:solidFill>
                  <a:prstClr val="black"/>
                </a:solidFill>
              </a:rPr>
              <a:t>ritický postoj k transferovým systémům profesionálních hráčů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 smtClean="0"/>
              <a:t>vyváženost pracovněprávní úpravy a specifik sportovní činnosti </a:t>
            </a:r>
            <a:r>
              <a:rPr lang="cs-CZ" sz="2000" dirty="0" smtClean="0"/>
              <a:t>– nutnost mezinárodní kolektivní smlouvy (CBA)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standardizovaná mezinárodní hráčská smlouva a rozpis soutěží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 smtClean="0"/>
              <a:t>transparentnost vztahů </a:t>
            </a:r>
            <a:r>
              <a:rPr lang="cs-CZ" sz="2000" dirty="0"/>
              <a:t>– zamezení vlastnění hráčů třetími osobami </a:t>
            </a:r>
            <a:r>
              <a:rPr lang="cs-CZ" sz="2000" dirty="0" smtClean="0"/>
              <a:t>(</a:t>
            </a:r>
            <a:r>
              <a:rPr lang="cs-CZ" sz="2000" dirty="0" err="1" smtClean="0"/>
              <a:t>third</a:t>
            </a:r>
            <a:r>
              <a:rPr lang="cs-CZ" sz="2000" dirty="0" smtClean="0"/>
              <a:t> party </a:t>
            </a:r>
            <a:r>
              <a:rPr lang="cs-CZ" sz="2000" dirty="0" err="1" smtClean="0"/>
              <a:t>ownership</a:t>
            </a:r>
            <a:r>
              <a:rPr lang="cs-CZ" sz="20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b</a:t>
            </a:r>
            <a:r>
              <a:rPr lang="cs-CZ" sz="2000" dirty="0" smtClean="0"/>
              <a:t>oj proti dopingu – spolehlivé a jednotné metody testování, zohlednění osobních okolností, přiměřenost sankcí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ochrana právního postavení hráčů v souvislosti s medializací utkání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5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400" dirty="0" err="1" smtClean="0">
                <a:solidFill>
                  <a:prstClr val="black"/>
                </a:solidFill>
              </a:rPr>
              <a:t>FIFPro</a:t>
            </a:r>
            <a:endParaRPr lang="cs-CZ" sz="2000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 smtClean="0"/>
              <a:t>jmenuje</a:t>
            </a:r>
            <a:r>
              <a:rPr lang="cs-CZ" sz="2000" dirty="0" smtClean="0"/>
              <a:t> </a:t>
            </a:r>
            <a:r>
              <a:rPr lang="cs-CZ" sz="2000" b="1" dirty="0"/>
              <a:t>rozhodce FIFA Komory pro řešení sporů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aktivně se podílí na </a:t>
            </a:r>
            <a:r>
              <a:rPr lang="cs-CZ" sz="2000" dirty="0"/>
              <a:t>konceptu </a:t>
            </a:r>
            <a:r>
              <a:rPr lang="cs-CZ" sz="2000" b="1" dirty="0" err="1"/>
              <a:t>financial</a:t>
            </a:r>
            <a:r>
              <a:rPr lang="cs-CZ" sz="2000" b="1" dirty="0"/>
              <a:t> fair play </a:t>
            </a:r>
            <a:r>
              <a:rPr lang="cs-CZ" sz="2000" dirty="0"/>
              <a:t>klubů</a:t>
            </a:r>
          </a:p>
          <a:p>
            <a:endParaRPr lang="cs-CZ" dirty="0" smtClean="0"/>
          </a:p>
        </p:txBody>
      </p:sp>
      <p:pic>
        <p:nvPicPr>
          <p:cNvPr id="6" name="Picture 2" descr="FIFPro-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71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/>
          <a:lstStyle/>
          <a:p>
            <a:r>
              <a:rPr lang="cs-CZ" dirty="0" err="1" smtClean="0"/>
              <a:t>FIFPro</a:t>
            </a:r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1417638"/>
            <a:ext cx="8568952" cy="309148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q"/>
            </a:pPr>
            <a:r>
              <a:rPr lang="cs-CZ" sz="2400" dirty="0" smtClean="0">
                <a:solidFill>
                  <a:prstClr val="black"/>
                </a:solidFill>
              </a:rPr>
              <a:t>Projekty</a:t>
            </a:r>
          </a:p>
          <a:p>
            <a:pPr marL="109728" indent="0">
              <a:buNone/>
            </a:pPr>
            <a:endParaRPr lang="cs-CZ" sz="500" dirty="0" smtClean="0">
              <a:solidFill>
                <a:prstClr val="black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b="1" dirty="0" err="1"/>
              <a:t>FIFPro</a:t>
            </a:r>
            <a:r>
              <a:rPr lang="cs-CZ" sz="1700" b="1" dirty="0"/>
              <a:t> </a:t>
            </a:r>
            <a:r>
              <a:rPr lang="cs-CZ" sz="1700" b="1" dirty="0" err="1"/>
              <a:t>Tournament</a:t>
            </a:r>
            <a:r>
              <a:rPr lang="cs-CZ" sz="1700" b="1" dirty="0"/>
              <a:t> </a:t>
            </a:r>
            <a:r>
              <a:rPr lang="cs-CZ" sz="1700" dirty="0"/>
              <a:t>pro profesionální hráče bez kontraktů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dirty="0"/>
              <a:t>„</a:t>
            </a:r>
            <a:r>
              <a:rPr lang="cs-CZ" sz="1700" b="1" dirty="0"/>
              <a:t>Show </a:t>
            </a:r>
            <a:r>
              <a:rPr lang="cs-CZ" sz="1700" b="1" dirty="0" err="1"/>
              <a:t>racism</a:t>
            </a:r>
            <a:r>
              <a:rPr lang="cs-CZ" sz="1700" b="1" dirty="0"/>
              <a:t> </a:t>
            </a:r>
            <a:r>
              <a:rPr lang="cs-CZ" sz="1700" b="1" dirty="0" err="1"/>
              <a:t>the</a:t>
            </a:r>
            <a:r>
              <a:rPr lang="cs-CZ" sz="1700" b="1" dirty="0"/>
              <a:t> </a:t>
            </a:r>
            <a:r>
              <a:rPr lang="cs-CZ" sz="1700" b="1" dirty="0" err="1"/>
              <a:t>red</a:t>
            </a:r>
            <a:r>
              <a:rPr lang="cs-CZ" sz="1700" b="1" dirty="0"/>
              <a:t> </a:t>
            </a:r>
            <a:r>
              <a:rPr lang="cs-CZ" sz="1700" b="1" dirty="0" err="1"/>
              <a:t>card</a:t>
            </a:r>
            <a:r>
              <a:rPr lang="cs-CZ" sz="1700" dirty="0"/>
              <a:t>“ boj proti rasismu a násilí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dirty="0"/>
              <a:t>„</a:t>
            </a:r>
            <a:r>
              <a:rPr lang="cs-CZ" sz="1700" b="1" dirty="0" err="1"/>
              <a:t>Don´t</a:t>
            </a:r>
            <a:r>
              <a:rPr lang="cs-CZ" sz="1700" b="1" dirty="0"/>
              <a:t> fix </a:t>
            </a:r>
            <a:r>
              <a:rPr lang="cs-CZ" sz="1700" b="1" dirty="0" err="1"/>
              <a:t>it</a:t>
            </a:r>
            <a:r>
              <a:rPr lang="cs-CZ" sz="1700" dirty="0"/>
              <a:t>“ boj proti ovlivňování zápasů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dirty="0" smtClean="0"/>
              <a:t>„</a:t>
            </a:r>
            <a:r>
              <a:rPr lang="cs-CZ" sz="1700" b="1" dirty="0" err="1"/>
              <a:t>FIFPro</a:t>
            </a:r>
            <a:r>
              <a:rPr lang="cs-CZ" sz="1700" b="1" dirty="0"/>
              <a:t> Black </a:t>
            </a:r>
            <a:r>
              <a:rPr lang="cs-CZ" sz="1700" b="1" dirty="0" err="1"/>
              <a:t>Book</a:t>
            </a:r>
            <a:r>
              <a:rPr lang="cs-CZ" sz="1700" b="1" dirty="0"/>
              <a:t> </a:t>
            </a:r>
            <a:r>
              <a:rPr lang="cs-CZ" sz="1700" b="1" dirty="0" err="1"/>
              <a:t>Eastern</a:t>
            </a:r>
            <a:r>
              <a:rPr lang="cs-CZ" sz="1700" b="1" dirty="0"/>
              <a:t> </a:t>
            </a:r>
            <a:r>
              <a:rPr lang="cs-CZ" sz="1700" b="1" dirty="0" err="1"/>
              <a:t>Europe</a:t>
            </a:r>
            <a:r>
              <a:rPr lang="cs-CZ" sz="1700" dirty="0"/>
              <a:t>“ nedostatky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b="1" dirty="0" err="1" smtClean="0"/>
              <a:t>FIFPro</a:t>
            </a:r>
            <a:r>
              <a:rPr lang="cs-CZ" sz="1700" b="1" dirty="0" smtClean="0"/>
              <a:t> </a:t>
            </a:r>
            <a:r>
              <a:rPr lang="cs-CZ" sz="1700" b="1" dirty="0"/>
              <a:t>Online </a:t>
            </a:r>
            <a:r>
              <a:rPr lang="cs-CZ" sz="1700" b="1" dirty="0" err="1"/>
              <a:t>Academy</a:t>
            </a:r>
            <a:r>
              <a:rPr lang="cs-CZ" sz="1700" b="1" dirty="0"/>
              <a:t>, </a:t>
            </a:r>
            <a:r>
              <a:rPr lang="cs-CZ" sz="1700" dirty="0"/>
              <a:t>důraz na vzdělání a přípravu na další kariéru („second </a:t>
            </a:r>
            <a:r>
              <a:rPr lang="cs-CZ" sz="1700" dirty="0" err="1"/>
              <a:t>career</a:t>
            </a:r>
            <a:r>
              <a:rPr lang="cs-CZ" sz="1700" dirty="0"/>
              <a:t>“), </a:t>
            </a:r>
            <a:endParaRPr lang="cs-CZ" sz="17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b="1" dirty="0" smtClean="0"/>
              <a:t>FIFA/</a:t>
            </a:r>
            <a:r>
              <a:rPr lang="cs-CZ" sz="1700" b="1" dirty="0" err="1" smtClean="0"/>
              <a:t>FIFPro</a:t>
            </a:r>
            <a:r>
              <a:rPr lang="cs-CZ" sz="1700" b="1" dirty="0" smtClean="0"/>
              <a:t> </a:t>
            </a:r>
            <a:r>
              <a:rPr lang="cs-CZ" sz="1700" b="1" dirty="0" err="1"/>
              <a:t>World</a:t>
            </a:r>
            <a:r>
              <a:rPr lang="cs-CZ" sz="1700" b="1" dirty="0"/>
              <a:t> XI. </a:t>
            </a:r>
            <a:r>
              <a:rPr lang="cs-CZ" sz="1700" dirty="0"/>
              <a:t>– zlatá 11 od fotbalistů pro </a:t>
            </a:r>
            <a:r>
              <a:rPr lang="cs-CZ" sz="1700" dirty="0" smtClean="0"/>
              <a:t>fotbalisty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700" b="1" dirty="0" err="1" smtClean="0"/>
              <a:t>FIFPro</a:t>
            </a:r>
            <a:r>
              <a:rPr lang="cs-CZ" sz="1700" b="1" dirty="0" smtClean="0"/>
              <a:t> Golf </a:t>
            </a:r>
            <a:r>
              <a:rPr lang="cs-CZ" sz="1700" b="1" dirty="0" err="1" smtClean="0"/>
              <a:t>Tournament</a:t>
            </a:r>
            <a:r>
              <a:rPr lang="cs-CZ" sz="1700" b="1" dirty="0" smtClean="0"/>
              <a:t> </a:t>
            </a:r>
            <a:r>
              <a:rPr lang="cs-CZ" sz="1700" dirty="0" smtClean="0"/>
              <a:t>pro bývalé profesionální fotbalisty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500" b="1" dirty="0"/>
          </a:p>
          <a:p>
            <a:endParaRPr lang="cs-CZ" dirty="0" smtClean="0"/>
          </a:p>
        </p:txBody>
      </p:sp>
      <p:pic>
        <p:nvPicPr>
          <p:cNvPr id="6" name="Picture 2" descr="FIFPro-c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88640"/>
            <a:ext cx="142875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Messi_World IX 20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72352"/>
            <a:ext cx="23241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7" descr="http://www.fifpro.org/service/render_images/64d8c14243b9feb1d26dcce2dbbaac00.jpg/Upload.news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5707072"/>
            <a:ext cx="1606550" cy="988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2" descr="C:\Users\MH\Desktop\LUCIE\Dont-fix-Phone-324-2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7520" y="4575311"/>
            <a:ext cx="1660288" cy="101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718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ČAFH</a:t>
            </a:r>
            <a:r>
              <a:rPr lang="cs-CZ" dirty="0"/>
              <a:t/>
            </a:r>
            <a:br>
              <a:rPr lang="cs-CZ" dirty="0"/>
            </a:br>
            <a:endParaRPr lang="cs-CZ" sz="8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95536" y="1628800"/>
            <a:ext cx="8075240" cy="4464496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 panose="05000000000000000000" pitchFamily="2" charset="2"/>
              <a:buChar char="q"/>
            </a:pPr>
            <a:r>
              <a:rPr lang="cs-CZ" sz="2600" dirty="0"/>
              <a:t>Česká asociace fotbalových </a:t>
            </a:r>
            <a:r>
              <a:rPr lang="cs-CZ" sz="2600" dirty="0" smtClean="0"/>
              <a:t>hráčů</a:t>
            </a:r>
            <a:endParaRPr lang="cs-CZ" sz="2600" dirty="0"/>
          </a:p>
          <a:p>
            <a:endParaRPr lang="cs-CZ" sz="300" dirty="0"/>
          </a:p>
          <a:p>
            <a:pPr lvl="1"/>
            <a:endParaRPr lang="cs-CZ" sz="1000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občanské sdružení profesionálních i neprofesionálních fotbalistů v ČR dle zákona o sdružování občanů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založeno 2011 - Karel Poborský a Markéta </a:t>
            </a:r>
            <a:r>
              <a:rPr lang="cs-CZ" sz="2000" dirty="0" err="1"/>
              <a:t>Haindlová</a:t>
            </a:r>
            <a:endParaRPr lang="cs-CZ" sz="20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/>
              <a:t>člen </a:t>
            </a:r>
            <a:r>
              <a:rPr lang="cs-CZ" sz="2000" b="1" dirty="0" err="1"/>
              <a:t>FIFPro</a:t>
            </a:r>
            <a:r>
              <a:rPr lang="cs-CZ" sz="2000" b="1" dirty="0"/>
              <a:t>, účast v EU </a:t>
            </a:r>
            <a:r>
              <a:rPr lang="cs-CZ" sz="2000" b="1" dirty="0" err="1"/>
              <a:t>Athletes</a:t>
            </a:r>
            <a:r>
              <a:rPr lang="cs-CZ" sz="2000" b="1" dirty="0"/>
              <a:t> (</a:t>
            </a:r>
            <a:r>
              <a:rPr lang="cs-CZ" sz="2000" b="1" dirty="0" err="1"/>
              <a:t>UniGlobal</a:t>
            </a:r>
            <a:r>
              <a:rPr lang="cs-CZ" sz="2000" b="1" dirty="0"/>
              <a:t> Union)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 smtClean="0"/>
              <a:t>uznána </a:t>
            </a:r>
            <a:r>
              <a:rPr lang="cs-CZ" sz="2000" dirty="0"/>
              <a:t>FAČR jako </a:t>
            </a:r>
            <a:r>
              <a:rPr lang="cs-CZ" sz="2000" b="1" dirty="0"/>
              <a:t>jediné oficiální sdružení fotbalistů 1. a 2. ligy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předseda: Markéta </a:t>
            </a:r>
            <a:r>
              <a:rPr lang="cs-CZ" sz="2000" dirty="0" err="1"/>
              <a:t>Haindlová</a:t>
            </a:r>
            <a:r>
              <a:rPr lang="cs-CZ" sz="2000" dirty="0"/>
              <a:t>, ambasador: Pavel Nedvěd, výkonný výbor: Vladimír </a:t>
            </a:r>
            <a:r>
              <a:rPr lang="cs-CZ" sz="2000" dirty="0" err="1"/>
              <a:t>Šmicer</a:t>
            </a:r>
            <a:r>
              <a:rPr lang="cs-CZ" sz="2000" dirty="0"/>
              <a:t>, Pavel Horváth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memorandum o porozumění a spolupráci s FAČR, MŠMT, Unií českých fotbalových trenérů, spolupráce s Českou unií sportu</a:t>
            </a:r>
          </a:p>
          <a:p>
            <a:endParaRPr lang="cs-CZ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88640"/>
            <a:ext cx="792518" cy="126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55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ČAFH</a:t>
            </a:r>
            <a:r>
              <a:rPr lang="cs-CZ" dirty="0"/>
              <a:t/>
            </a:r>
            <a:br>
              <a:rPr lang="cs-CZ" dirty="0"/>
            </a:br>
            <a:endParaRPr lang="cs-CZ" sz="8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23528" y="1124744"/>
            <a:ext cx="8075240" cy="45365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/>
            <a:endParaRPr lang="cs-CZ" sz="1000" i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3100" dirty="0" smtClean="0"/>
              <a:t>Činnost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dirty="0" smtClean="0"/>
              <a:t>reprezentace hráčů na národní i mezinárodní úrovni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 smtClean="0"/>
              <a:t>právní </a:t>
            </a:r>
            <a:r>
              <a:rPr lang="cs-CZ" sz="1900" b="1" dirty="0"/>
              <a:t>poradenství </a:t>
            </a:r>
            <a:r>
              <a:rPr lang="cs-CZ" sz="1900" dirty="0"/>
              <a:t>v případě sporů či uzavírání smluv včetně zahraničních </a:t>
            </a:r>
            <a:r>
              <a:rPr lang="cs-CZ" sz="1900" dirty="0" smtClean="0"/>
              <a:t>kauz (problémy s kluby, agenty aj.) - konzultace </a:t>
            </a:r>
            <a:r>
              <a:rPr lang="cs-CZ" sz="1900" dirty="0"/>
              <a:t>a poradenství s </a:t>
            </a:r>
            <a:r>
              <a:rPr lang="cs-CZ" sz="1900" dirty="0" err="1"/>
              <a:t>FIFPro</a:t>
            </a:r>
            <a:r>
              <a:rPr lang="cs-CZ" sz="1900" dirty="0"/>
              <a:t> ostatními hráčskými </a:t>
            </a:r>
            <a:r>
              <a:rPr lang="cs-CZ" sz="1900" dirty="0" smtClean="0"/>
              <a:t>asociacemi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 smtClean="0"/>
              <a:t>vzdělávání</a:t>
            </a:r>
            <a:r>
              <a:rPr lang="cs-CZ" sz="1900" dirty="0" smtClean="0"/>
              <a:t> hráčů – prohlubování jazykové vybavenosti, </a:t>
            </a:r>
            <a:r>
              <a:rPr lang="cs-CZ" sz="1900" dirty="0" smtClean="0"/>
              <a:t>zapojení do univerzitního </a:t>
            </a:r>
            <a:r>
              <a:rPr lang="cs-CZ" sz="1900" dirty="0" smtClean="0"/>
              <a:t>studijního programu </a:t>
            </a:r>
            <a:r>
              <a:rPr lang="cs-CZ" sz="1900" dirty="0" err="1" smtClean="0"/>
              <a:t>FIFPro</a:t>
            </a:r>
            <a:r>
              <a:rPr lang="cs-CZ" sz="1900" dirty="0" smtClean="0"/>
              <a:t> Online </a:t>
            </a:r>
            <a:r>
              <a:rPr lang="cs-CZ" sz="1900" dirty="0" err="1" smtClean="0"/>
              <a:t>Academy</a:t>
            </a:r>
            <a:endParaRPr lang="cs-CZ" sz="19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/>
              <a:t>o</a:t>
            </a:r>
            <a:r>
              <a:rPr lang="cs-CZ" sz="1900" b="1" dirty="0" smtClean="0"/>
              <a:t>světa</a:t>
            </a:r>
            <a:r>
              <a:rPr lang="cs-CZ" sz="1900" dirty="0" smtClean="0"/>
              <a:t> hráčů – informování o jejich právech a povinnostech, modelové situace</a:t>
            </a:r>
            <a:endParaRPr lang="cs-CZ" sz="19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1700" b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88640"/>
            <a:ext cx="792518" cy="1265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83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26968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ČAFH</a:t>
            </a:r>
            <a:r>
              <a:rPr lang="cs-CZ" dirty="0"/>
              <a:t/>
            </a:r>
            <a:br>
              <a:rPr lang="cs-CZ" dirty="0"/>
            </a:br>
            <a:endParaRPr lang="cs-CZ" sz="800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23528" y="1124744"/>
            <a:ext cx="8075240" cy="453650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/>
            <a:endParaRPr lang="cs-CZ" sz="1000" i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3100" dirty="0" smtClean="0"/>
              <a:t>Projekty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dirty="0"/>
              <a:t>telefonní </a:t>
            </a:r>
            <a:r>
              <a:rPr lang="cs-CZ" sz="1900" b="1" dirty="0"/>
              <a:t>linka </a:t>
            </a:r>
            <a:r>
              <a:rPr lang="cs-CZ" sz="1900" b="1" dirty="0" smtClean="0"/>
              <a:t>důvěry – </a:t>
            </a:r>
            <a:r>
              <a:rPr lang="cs-CZ" sz="1900" dirty="0" smtClean="0"/>
              <a:t>linka, kterou </a:t>
            </a:r>
            <a:r>
              <a:rPr lang="cs-CZ" sz="1900" dirty="0"/>
              <a:t>obsluhuje pracovník </a:t>
            </a:r>
            <a:r>
              <a:rPr lang="cs-CZ" sz="1900" dirty="0" smtClean="0"/>
              <a:t>ČAFH, byla zřízena </a:t>
            </a:r>
            <a:r>
              <a:rPr lang="cs-CZ" sz="1900" dirty="0" smtClean="0"/>
              <a:t>v návaznosti na tzv. sázkařskou aféru, relevantní informace jsou předávány bezpečnostnímu manažerovi FAČR</a:t>
            </a:r>
          </a:p>
          <a:p>
            <a:pPr lvl="1">
              <a:buFont typeface="Arial" panose="020B0604020202020204" pitchFamily="34" charset="0"/>
              <a:buChar char="•"/>
            </a:pPr>
            <a:endParaRPr lang="cs-CZ" sz="19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900" b="1" dirty="0" smtClean="0"/>
              <a:t>kampaň </a:t>
            </a:r>
            <a:r>
              <a:rPr lang="cs-CZ" sz="1900" b="1" dirty="0"/>
              <a:t>Play fair, play </a:t>
            </a:r>
            <a:r>
              <a:rPr lang="cs-CZ" sz="1900" b="1" dirty="0" err="1"/>
              <a:t>true</a:t>
            </a:r>
            <a:r>
              <a:rPr lang="cs-CZ" sz="1900" b="1" dirty="0"/>
              <a:t> </a:t>
            </a:r>
            <a:r>
              <a:rPr lang="cs-CZ" sz="1900" b="1" dirty="0" smtClean="0"/>
              <a:t>– </a:t>
            </a:r>
            <a:r>
              <a:rPr lang="cs-CZ" sz="1900" dirty="0" smtClean="0"/>
              <a:t>kampaň </a:t>
            </a:r>
            <a:r>
              <a:rPr lang="cs-CZ" sz="1900" dirty="0" smtClean="0"/>
              <a:t>proti </a:t>
            </a:r>
            <a:r>
              <a:rPr lang="cs-CZ" sz="1900" dirty="0"/>
              <a:t>rasismu, diskriminaci, násilí a dopingu ve sportu, </a:t>
            </a:r>
            <a:r>
              <a:rPr lang="cs-CZ" sz="1900" dirty="0" smtClean="0"/>
              <a:t>do které se zapojili </a:t>
            </a:r>
            <a:r>
              <a:rPr lang="cs-CZ" sz="1900" dirty="0"/>
              <a:t>hráči národní reprezentace </a:t>
            </a:r>
            <a:r>
              <a:rPr lang="cs-CZ" sz="1900" dirty="0" smtClean="0"/>
              <a:t>ČR, fotografie byly následně vydraženy na podporu tohoto projektu</a:t>
            </a:r>
            <a:endParaRPr lang="cs-CZ" sz="1900" dirty="0"/>
          </a:p>
          <a:p>
            <a:pPr lvl="1">
              <a:buFont typeface="Arial" panose="020B0604020202020204" pitchFamily="34" charset="0"/>
              <a:buChar char="•"/>
            </a:pPr>
            <a:endParaRPr lang="cs-CZ" sz="500" b="1" dirty="0"/>
          </a:p>
          <a:p>
            <a:pPr lvl="1">
              <a:buFont typeface="Wingdings" panose="05000000000000000000" pitchFamily="2" charset="2"/>
              <a:buChar char="q"/>
            </a:pPr>
            <a:endParaRPr lang="cs-CZ" dirty="0" smtClean="0"/>
          </a:p>
          <a:p>
            <a:pPr>
              <a:buFont typeface="Wingdings" panose="05000000000000000000" pitchFamily="2" charset="2"/>
              <a:buChar char="q"/>
            </a:pPr>
            <a:endParaRPr lang="cs-CZ" sz="2200" b="1" dirty="0" smtClean="0"/>
          </a:p>
          <a:p>
            <a:pPr marL="109728" indent="0">
              <a:buNone/>
            </a:pPr>
            <a:endParaRPr lang="cs-CZ" sz="1700" b="1" dirty="0"/>
          </a:p>
          <a:p>
            <a:pPr lvl="1">
              <a:buFont typeface="Arial" panose="020B0604020202020204" pitchFamily="34" charset="0"/>
              <a:buChar char="•"/>
            </a:pPr>
            <a:endParaRPr lang="cs-CZ" sz="1700" b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cs-CZ" sz="5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0392" y="188640"/>
            <a:ext cx="792518" cy="1265827"/>
          </a:xfrm>
          <a:prstGeom prst="rect">
            <a:avLst/>
          </a:prstGeom>
        </p:spPr>
      </p:pic>
      <p:pic>
        <p:nvPicPr>
          <p:cNvPr id="8" name="Obrázek 7" descr="&amp;Ccaron;eští fotbaloví reprezentanti nafotili sérii odvá&amp;zcaron;ných polonahých fotografií na podporu unikátní kampan&amp;ecaron; Play fair, play true. Tento projekt si klade za cíl bojovat proti sou&amp;ccaron;asným problém&amp;uring;m ve fotbale, jako je rasismus, násilí nebo t&amp;rcaron;eba doping.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3317" y="4977172"/>
            <a:ext cx="2592288" cy="1368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3350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pPr algn="ctr"/>
            <a:r>
              <a:rPr lang="cs-CZ" dirty="0" err="1" smtClean="0"/>
              <a:t>Marketa.haindlova</a:t>
            </a:r>
            <a:r>
              <a:rPr lang="en-US" dirty="0" smtClean="0"/>
              <a:t>@</a:t>
            </a:r>
            <a:r>
              <a:rPr lang="cs-CZ" dirty="0" smtClean="0"/>
              <a:t>centrum.</a:t>
            </a:r>
            <a:r>
              <a:rPr lang="cs-CZ" dirty="0" err="1" smtClean="0"/>
              <a:t>cz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Vaši pozornost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UNESCO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0825" y="223049"/>
            <a:ext cx="5427551" cy="6634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UNESCO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200" y="1268760"/>
            <a:ext cx="8711440" cy="48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 smtClean="0"/>
              <a:t>Antidoping</a:t>
            </a:r>
            <a:r>
              <a:rPr lang="cs-CZ" dirty="0" smtClean="0"/>
              <a:t> -  </a:t>
            </a:r>
          </a:p>
          <a:p>
            <a:r>
              <a:rPr lang="cs-CZ" dirty="0" smtClean="0"/>
              <a:t>Mezinárodní úmluva proti dopingu ve sportu</a:t>
            </a:r>
          </a:p>
          <a:p>
            <a:endParaRPr lang="cs-CZ" dirty="0" smtClean="0"/>
          </a:p>
          <a:p>
            <a:r>
              <a:rPr lang="cs-CZ" u="sng" dirty="0" smtClean="0"/>
              <a:t>Boj proti diskriminaci</a:t>
            </a:r>
          </a:p>
          <a:p>
            <a:endParaRPr lang="cs-CZ" dirty="0" smtClean="0"/>
          </a:p>
          <a:p>
            <a:r>
              <a:rPr lang="cs-CZ" u="sng" dirty="0" smtClean="0"/>
              <a:t>Sport pro mír a rozvoj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UNESCO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Antidoping</a:t>
            </a:r>
            <a:r>
              <a:rPr lang="cs-CZ" dirty="0" smtClean="0"/>
              <a:t> - Evropská </a:t>
            </a:r>
            <a:r>
              <a:rPr lang="cs-CZ" b="1" i="1" dirty="0" smtClean="0"/>
              <a:t>antidopingová</a:t>
            </a:r>
            <a:r>
              <a:rPr lang="cs-CZ" dirty="0" smtClean="0"/>
              <a:t> úmluva </a:t>
            </a:r>
          </a:p>
          <a:p>
            <a:endParaRPr lang="cs-CZ" dirty="0" smtClean="0"/>
          </a:p>
          <a:p>
            <a:r>
              <a:rPr lang="cs-CZ" dirty="0" smtClean="0"/>
              <a:t>Evropská úmluva k diváckému násilí a nevhodnému chování při sportovních utkáních, zvláště při fotbalových zápasech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Rada Evropy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ECJ, </a:t>
            </a:r>
            <a:r>
              <a:rPr lang="cs-CZ" sz="1800" dirty="0" err="1" smtClean="0"/>
              <a:t>Bosman</a:t>
            </a:r>
            <a:r>
              <a:rPr lang="cs-CZ" sz="1800" dirty="0" smtClean="0"/>
              <a:t>, </a:t>
            </a:r>
            <a:r>
              <a:rPr lang="cs-CZ" sz="1800" dirty="0" err="1" smtClean="0"/>
              <a:t>Deliege</a:t>
            </a:r>
            <a:r>
              <a:rPr lang="cs-CZ" sz="1800" dirty="0" smtClean="0"/>
              <a:t>, </a:t>
            </a:r>
            <a:r>
              <a:rPr lang="cs-CZ" sz="1800" dirty="0" err="1" smtClean="0"/>
              <a:t>Lehtonen</a:t>
            </a:r>
            <a:endParaRPr lang="cs-CZ" sz="1800" dirty="0" smtClean="0"/>
          </a:p>
          <a:p>
            <a:pPr>
              <a:buFont typeface="Wingdings" panose="05000000000000000000" pitchFamily="2" charset="2"/>
              <a:buChar char="q"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Sport = ekonomická aktivita</a:t>
            </a:r>
          </a:p>
          <a:p>
            <a:pPr>
              <a:buFont typeface="Wingdings" panose="05000000000000000000" pitchFamily="2" charset="2"/>
              <a:buChar char="q"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Bílá kniha o sportu 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000" dirty="0" smtClean="0"/>
          </a:p>
          <a:p>
            <a:pPr marL="109728" indent="0">
              <a:buNone/>
            </a:pPr>
            <a:r>
              <a:rPr lang="en-US" sz="1800" i="1" dirty="0" smtClean="0"/>
              <a:t>-</a:t>
            </a:r>
            <a:r>
              <a:rPr lang="cs-CZ" sz="1800" i="1" dirty="0" smtClean="0"/>
              <a:t>specifičnost sportovních struktur, kam patří především autonomie a rozmanitost</a:t>
            </a:r>
            <a:r>
              <a:rPr lang="en-US" sz="1800" i="1" dirty="0" smtClean="0"/>
              <a:t> </a:t>
            </a:r>
            <a:r>
              <a:rPr lang="cs-CZ" sz="1800" i="1" dirty="0" smtClean="0"/>
              <a:t>sportovních organizací, pyramidová struktura soutěží od začátečnické po nejvyšší úroveň a</a:t>
            </a:r>
            <a:r>
              <a:rPr lang="en-US" sz="1800" i="1" dirty="0" smtClean="0"/>
              <a:t> </a:t>
            </a:r>
            <a:r>
              <a:rPr lang="cs-CZ" sz="1800" i="1" dirty="0" smtClean="0"/>
              <a:t>systémy organizované solidarity mezi různými rovinami a různými účastníky, organizace</a:t>
            </a:r>
            <a:r>
              <a:rPr lang="en-US" sz="1800" i="1" dirty="0" smtClean="0"/>
              <a:t> </a:t>
            </a:r>
            <a:r>
              <a:rPr lang="pt-BR" sz="1800" i="1" dirty="0" smtClean="0"/>
              <a:t>sportu na vnitrostátní úrovni a princip jediné federace na každý sport</a:t>
            </a:r>
            <a:endParaRPr lang="cs-CZ" sz="1800" i="1" dirty="0" smtClean="0"/>
          </a:p>
          <a:p>
            <a:pPr marL="109728" indent="0">
              <a:buNone/>
            </a:pPr>
            <a:endParaRPr lang="cs-CZ" sz="10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1800" dirty="0" smtClean="0"/>
              <a:t>Uznání </a:t>
            </a:r>
            <a:r>
              <a:rPr lang="cs-CZ" sz="1800" b="1" dirty="0"/>
              <a:t>specifické povahy sportovní </a:t>
            </a:r>
            <a:r>
              <a:rPr lang="cs-CZ" sz="1800" b="1" dirty="0" smtClean="0"/>
              <a:t>činnosti</a:t>
            </a:r>
          </a:p>
          <a:p>
            <a:pPr marL="109728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</a:t>
            </a:r>
            <a:r>
              <a:rPr lang="cs-CZ" sz="1800" u="sng" dirty="0" smtClean="0"/>
              <a:t>čl</a:t>
            </a:r>
            <a:r>
              <a:rPr lang="cs-CZ" sz="1800" u="sng" dirty="0"/>
              <a:t>. 165 Smlouvy o fungování </a:t>
            </a:r>
            <a:r>
              <a:rPr lang="cs-CZ" sz="1800" u="sng" dirty="0" smtClean="0"/>
              <a:t>EU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2143</TotalTime>
  <Words>2311</Words>
  <Application>Microsoft Office PowerPoint</Application>
  <PresentationFormat>Předvádění na obrazovce (4:3)</PresentationFormat>
  <Paragraphs>353</Paragraphs>
  <Slides>47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5" baseType="lpstr">
      <vt:lpstr>Arial</vt:lpstr>
      <vt:lpstr>Lucida Sans Unicode</vt:lpstr>
      <vt:lpstr>Times New Roman</vt:lpstr>
      <vt:lpstr>Verdana</vt:lpstr>
      <vt:lpstr>Wingdings</vt:lpstr>
      <vt:lpstr>Wingdings 2</vt:lpstr>
      <vt:lpstr>Wingdings 3</vt:lpstr>
      <vt:lpstr>Shluk</vt:lpstr>
      <vt:lpstr>Organizace sportu</vt:lpstr>
      <vt:lpstr>Organizace sportovního veřejného sektoru</vt:lpstr>
      <vt:lpstr>Pojem slova „sport“</vt:lpstr>
      <vt:lpstr>Předběžná otázka</vt:lpstr>
      <vt:lpstr>UNESCO</vt:lpstr>
      <vt:lpstr>UNESCO</vt:lpstr>
      <vt:lpstr>UNESCO</vt:lpstr>
      <vt:lpstr>Rada Evropy</vt:lpstr>
      <vt:lpstr>EU</vt:lpstr>
      <vt:lpstr>IOC – International Olympic Committee</vt:lpstr>
      <vt:lpstr>IOC</vt:lpstr>
      <vt:lpstr>IF=FIFA vs.FAČR</vt:lpstr>
      <vt:lpstr>FIFA</vt:lpstr>
      <vt:lpstr>FIFA</vt:lpstr>
      <vt:lpstr>FIFA</vt:lpstr>
      <vt:lpstr>FIFA</vt:lpstr>
      <vt:lpstr>FIFA - Logo</vt:lpstr>
      <vt:lpstr>FIFA</vt:lpstr>
      <vt:lpstr>FAČR</vt:lpstr>
      <vt:lpstr>FAČR</vt:lpstr>
      <vt:lpstr>Zastoupeni-VH –plna moc?</vt:lpstr>
      <vt:lpstr>FAČR-Komise a pracovní skupiny</vt:lpstr>
      <vt:lpstr>FAČR</vt:lpstr>
      <vt:lpstr>FAČR</vt:lpstr>
      <vt:lpstr>Případ AC Sparta Praha fotbal, a.s. </vt:lpstr>
      <vt:lpstr>ORK FAČR</vt:lpstr>
      <vt:lpstr>ORK FAČR</vt:lpstr>
      <vt:lpstr>ORK FAČR</vt:lpstr>
      <vt:lpstr>ORK FAČR</vt:lpstr>
      <vt:lpstr>Princip nezávislosti</vt:lpstr>
      <vt:lpstr>Prezentace aplikace PowerPoint</vt:lpstr>
      <vt:lpstr>Prezentace aplikace PowerPoint</vt:lpstr>
      <vt:lpstr>Názor UEFA</vt:lpstr>
      <vt:lpstr>CAS 2010/A/2172, bod 47</vt:lpstr>
      <vt:lpstr>podvod ve sportu není tč</vt:lpstr>
      <vt:lpstr>jurisprudence CAS</vt:lpstr>
      <vt:lpstr>hráčské asociace</vt:lpstr>
      <vt:lpstr>hráčské asociace</vt:lpstr>
      <vt:lpstr>FIFPro</vt:lpstr>
      <vt:lpstr>FIFPro</vt:lpstr>
      <vt:lpstr>FIFPro</vt:lpstr>
      <vt:lpstr>FIFPro</vt:lpstr>
      <vt:lpstr>FIFPro</vt:lpstr>
      <vt:lpstr>ČAFH </vt:lpstr>
      <vt:lpstr>ČAFH </vt:lpstr>
      <vt:lpstr>ČAFH </vt:lpstr>
      <vt:lpstr>Děkuji za Vaši pozornost</vt:lpstr>
    </vt:vector>
  </TitlesOfParts>
  <Company>ORO, ÚTIA, AV ČR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sportu</dc:title>
  <dc:creator>Windows User</dc:creator>
  <cp:lastModifiedBy>CAFH</cp:lastModifiedBy>
  <cp:revision>77</cp:revision>
  <dcterms:created xsi:type="dcterms:W3CDTF">2012-01-15T11:36:41Z</dcterms:created>
  <dcterms:modified xsi:type="dcterms:W3CDTF">2013-11-13T10:31:01Z</dcterms:modified>
</cp:coreProperties>
</file>