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64" r:id="rId3"/>
    <p:sldId id="257" r:id="rId4"/>
    <p:sldId id="258" r:id="rId5"/>
    <p:sldId id="261" r:id="rId6"/>
    <p:sldId id="259" r:id="rId7"/>
    <p:sldId id="260" r:id="rId8"/>
    <p:sldId id="262" r:id="rId9"/>
    <p:sldId id="263" r:id="rId10"/>
    <p:sldId id="266" r:id="rId11"/>
    <p:sldId id="272" r:id="rId12"/>
    <p:sldId id="274" r:id="rId13"/>
    <p:sldId id="273" r:id="rId14"/>
    <p:sldId id="275" r:id="rId15"/>
    <p:sldId id="271" r:id="rId16"/>
    <p:sldId id="270" r:id="rId17"/>
    <p:sldId id="265" r:id="rId18"/>
    <p:sldId id="269" r:id="rId19"/>
    <p:sldId id="267" r:id="rId20"/>
    <p:sldId id="276" r:id="rId21"/>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951" autoAdjust="0"/>
  </p:normalViewPr>
  <p:slideViewPr>
    <p:cSldViewPr>
      <p:cViewPr varScale="1">
        <p:scale>
          <a:sx n="79" d="100"/>
          <a:sy n="79" d="100"/>
        </p:scale>
        <p:origin x="-1908" y="-84"/>
      </p:cViewPr>
      <p:guideLst>
        <p:guide orient="horz" pos="2160"/>
        <p:guide pos="2880"/>
      </p:guideLst>
    </p:cSldViewPr>
  </p:slideViewPr>
  <p:notesTextViewPr>
    <p:cViewPr>
      <p:scale>
        <a:sx n="100" d="100"/>
        <a:sy n="100" d="100"/>
      </p:scale>
      <p:origin x="0" y="0"/>
    </p:cViewPr>
  </p:notesTextViewPr>
  <p:notesViewPr>
    <p:cSldViewPr>
      <p:cViewPr>
        <p:scale>
          <a:sx n="125" d="100"/>
          <a:sy n="125" d="100"/>
        </p:scale>
        <p:origin x="-1272" y="-6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8D584A-A306-4D15-90E5-FB6B4C5BDADD}" type="datetimeFigureOut">
              <a:rPr lang="cs-CZ" smtClean="0"/>
              <a:pPr/>
              <a:t>29.9.2013</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ED019D-3405-4B49-BA82-2093449A520C}" type="slidenum">
              <a:rPr lang="cs-CZ" smtClean="0"/>
              <a:pPr/>
              <a:t>‹#›</a:t>
            </a:fld>
            <a:endParaRPr lang="cs-CZ"/>
          </a:p>
        </p:txBody>
      </p:sp>
    </p:spTree>
    <p:extLst>
      <p:ext uri="{BB962C8B-B14F-4D97-AF65-F5344CB8AC3E}">
        <p14:creationId xmlns:p14="http://schemas.microsoft.com/office/powerpoint/2010/main" val="1274194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6EED019D-3405-4B49-BA82-2093449A520C}" type="slidenum">
              <a:rPr lang="cs-CZ" smtClean="0"/>
              <a:pPr/>
              <a:t>1</a:t>
            </a:fld>
            <a:endParaRPr 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US" b="1" dirty="0" smtClean="0"/>
              <a:t>Gerber – Authors of their lives</a:t>
            </a:r>
            <a:r>
              <a:rPr lang="en-US" b="1" baseline="0" dirty="0" smtClean="0"/>
              <a:t> </a:t>
            </a:r>
            <a:r>
              <a:rPr lang="en-US" baseline="0" dirty="0" smtClean="0"/>
              <a:t>– immigrants and their close people were always interconnected (or their strived for it)</a:t>
            </a:r>
            <a:r>
              <a:rPr lang="cs-CZ" baseline="0" dirty="0" smtClean="0"/>
              <a:t>, </a:t>
            </a:r>
            <a:r>
              <a:rPr lang="cs-CZ" baseline="0" dirty="0" err="1" smtClean="0"/>
              <a:t>they</a:t>
            </a:r>
            <a:r>
              <a:rPr lang="cs-CZ" baseline="0" dirty="0" smtClean="0"/>
              <a:t> </a:t>
            </a:r>
            <a:r>
              <a:rPr lang="cs-CZ" baseline="0" dirty="0" err="1" smtClean="0"/>
              <a:t>did</a:t>
            </a:r>
            <a:r>
              <a:rPr lang="cs-CZ" baseline="0" dirty="0" smtClean="0"/>
              <a:t> not </a:t>
            </a:r>
            <a:r>
              <a:rPr lang="cs-CZ" baseline="0" dirty="0" err="1" smtClean="0"/>
              <a:t>loose</a:t>
            </a:r>
            <a:r>
              <a:rPr lang="cs-CZ" dirty="0" smtClean="0"/>
              <a:t> </a:t>
            </a:r>
            <a:r>
              <a:rPr lang="cs-CZ" dirty="0" err="1" smtClean="0"/>
              <a:t>interest</a:t>
            </a:r>
            <a:r>
              <a:rPr lang="cs-CZ" dirty="0" smtClean="0"/>
              <a:t> in </a:t>
            </a:r>
            <a:r>
              <a:rPr lang="cs-CZ" dirty="0" err="1" smtClean="0"/>
              <a:t>their</a:t>
            </a:r>
            <a:r>
              <a:rPr lang="cs-CZ" dirty="0" smtClean="0"/>
              <a:t> </a:t>
            </a:r>
            <a:r>
              <a:rPr lang="cs-CZ" dirty="0" err="1" smtClean="0"/>
              <a:t>homeland</a:t>
            </a:r>
            <a:r>
              <a:rPr lang="en-US" baseline="0" dirty="0" smtClean="0"/>
              <a:t> – analysis of personal correspondence of European immigrants to America in late ninetieth century as a case of formation of transnational social field through exchange of letters: acts of reading, writing, and organization of the exchange of letters</a:t>
            </a:r>
            <a:r>
              <a:rPr lang="cs-CZ" baseline="0" dirty="0" smtClean="0"/>
              <a:t> – </a:t>
            </a:r>
            <a:r>
              <a:rPr lang="cs-CZ" baseline="0" dirty="0" err="1" smtClean="0"/>
              <a:t>all</a:t>
            </a:r>
            <a:r>
              <a:rPr lang="cs-CZ" dirty="0" smtClean="0"/>
              <a:t> </a:t>
            </a:r>
            <a:r>
              <a:rPr lang="cs-CZ" dirty="0" err="1" smtClean="0"/>
              <a:t>contributed</a:t>
            </a:r>
            <a:r>
              <a:rPr lang="cs-CZ" dirty="0" smtClean="0"/>
              <a:t> to a </a:t>
            </a:r>
            <a:r>
              <a:rPr lang="cs-CZ" dirty="0" err="1" smtClean="0"/>
              <a:t>formation</a:t>
            </a:r>
            <a:r>
              <a:rPr lang="cs-CZ" dirty="0" smtClean="0"/>
              <a:t> </a:t>
            </a:r>
            <a:r>
              <a:rPr lang="cs-CZ" dirty="0" err="1" smtClean="0"/>
              <a:t>of</a:t>
            </a:r>
            <a:r>
              <a:rPr lang="cs-CZ" dirty="0" smtClean="0"/>
              <a:t> </a:t>
            </a:r>
            <a:r>
              <a:rPr lang="cs-CZ" dirty="0" err="1" smtClean="0"/>
              <a:t>transnational</a:t>
            </a:r>
            <a:r>
              <a:rPr lang="cs-CZ" dirty="0" smtClean="0"/>
              <a:t> </a:t>
            </a:r>
            <a:r>
              <a:rPr lang="cs-CZ" dirty="0" err="1" smtClean="0"/>
              <a:t>social</a:t>
            </a:r>
            <a:r>
              <a:rPr lang="cs-CZ" dirty="0" smtClean="0"/>
              <a:t> </a:t>
            </a:r>
            <a:r>
              <a:rPr lang="cs-CZ" dirty="0" err="1" smtClean="0"/>
              <a:t>field</a:t>
            </a:r>
            <a:r>
              <a:rPr lang="en-US" baseline="0" dirty="0" smtClean="0"/>
              <a:t>.</a:t>
            </a:r>
            <a:endParaRPr lang="cs-CZ" dirty="0" smtClean="0"/>
          </a:p>
          <a:p>
            <a:r>
              <a:rPr lang="en-US" baseline="0" dirty="0" smtClean="0"/>
              <a:t>Immigrants and those left behind used letters to reformulate their relationships, future separation or reunion, letter as a site for ongoing construction of identity, reflection of in-</a:t>
            </a:r>
            <a:r>
              <a:rPr lang="en-US" baseline="0" dirty="0" err="1" smtClean="0"/>
              <a:t>betweeness</a:t>
            </a:r>
            <a:r>
              <a:rPr lang="en-US" baseline="0" dirty="0" smtClean="0"/>
              <a:t>, exchange of information and images about distant parts of the world</a:t>
            </a:r>
            <a:r>
              <a:rPr lang="cs-CZ" baseline="0" dirty="0" smtClean="0"/>
              <a:t>, </a:t>
            </a:r>
            <a:r>
              <a:rPr lang="cs-CZ" baseline="0" dirty="0" err="1" smtClean="0"/>
              <a:t>discussion</a:t>
            </a:r>
            <a:r>
              <a:rPr lang="cs-CZ" dirty="0" smtClean="0"/>
              <a:t> </a:t>
            </a:r>
            <a:r>
              <a:rPr lang="cs-CZ" dirty="0" err="1" smtClean="0"/>
              <a:t>of</a:t>
            </a:r>
            <a:r>
              <a:rPr lang="cs-CZ" dirty="0" smtClean="0"/>
              <a:t> </a:t>
            </a:r>
            <a:r>
              <a:rPr lang="cs-CZ" dirty="0" err="1" smtClean="0"/>
              <a:t>remittances</a:t>
            </a:r>
            <a:r>
              <a:rPr lang="en-US" baseline="0" dirty="0" smtClean="0"/>
              <a:t>. In sum, mutual influence of the localities.</a:t>
            </a:r>
            <a:endParaRPr lang="cs-CZ" baseline="0" dirty="0" smtClean="0"/>
          </a:p>
          <a:p>
            <a:r>
              <a:rPr lang="cs-CZ" dirty="0" smtClean="0"/>
              <a:t>- </a:t>
            </a:r>
            <a:r>
              <a:rPr lang="cs-CZ" dirty="0" err="1" smtClean="0"/>
              <a:t>The</a:t>
            </a:r>
            <a:r>
              <a:rPr lang="cs-CZ" dirty="0" smtClean="0"/>
              <a:t> </a:t>
            </a:r>
            <a:r>
              <a:rPr lang="cs-CZ" dirty="0" err="1" smtClean="0"/>
              <a:t>revision</a:t>
            </a:r>
            <a:r>
              <a:rPr lang="cs-CZ" dirty="0" smtClean="0"/>
              <a:t> </a:t>
            </a:r>
            <a:r>
              <a:rPr lang="cs-CZ" dirty="0" err="1" smtClean="0"/>
              <a:t>of</a:t>
            </a:r>
            <a:r>
              <a:rPr lang="cs-CZ" dirty="0" smtClean="0"/>
              <a:t> </a:t>
            </a:r>
            <a:r>
              <a:rPr lang="cs-CZ" dirty="0" err="1" smtClean="0"/>
              <a:t>the</a:t>
            </a:r>
            <a:r>
              <a:rPr lang="cs-CZ" dirty="0" smtClean="0"/>
              <a:t> </a:t>
            </a:r>
            <a:r>
              <a:rPr lang="cs-CZ" dirty="0" err="1" smtClean="0"/>
              <a:t>scholarship</a:t>
            </a:r>
            <a:r>
              <a:rPr lang="cs-CZ" dirty="0" smtClean="0"/>
              <a:t> </a:t>
            </a:r>
            <a:r>
              <a:rPr lang="cs-CZ" dirty="0" err="1" smtClean="0"/>
              <a:t>of</a:t>
            </a:r>
            <a:r>
              <a:rPr lang="cs-CZ" dirty="0" smtClean="0"/>
              <a:t> </a:t>
            </a:r>
            <a:r>
              <a:rPr lang="cs-CZ" dirty="0" err="1" smtClean="0"/>
              <a:t>the</a:t>
            </a:r>
            <a:r>
              <a:rPr lang="cs-CZ" dirty="0" smtClean="0"/>
              <a:t> </a:t>
            </a:r>
            <a:r>
              <a:rPr lang="cs-CZ" b="1" dirty="0" smtClean="0"/>
              <a:t>Chicago </a:t>
            </a:r>
            <a:r>
              <a:rPr lang="cs-CZ" b="1" dirty="0" err="1" smtClean="0"/>
              <a:t>school</a:t>
            </a:r>
            <a:r>
              <a:rPr lang="cs-CZ" b="1" dirty="0" smtClean="0"/>
              <a:t> </a:t>
            </a:r>
            <a:r>
              <a:rPr lang="cs-CZ" dirty="0" smtClean="0"/>
              <a:t>has </a:t>
            </a:r>
            <a:r>
              <a:rPr lang="cs-CZ" dirty="0" err="1" smtClean="0"/>
              <a:t>shown</a:t>
            </a:r>
            <a:r>
              <a:rPr lang="cs-CZ" dirty="0" smtClean="0"/>
              <a:t> </a:t>
            </a:r>
            <a:r>
              <a:rPr lang="cs-CZ" dirty="0" err="1" smtClean="0"/>
              <a:t>that</a:t>
            </a:r>
            <a:r>
              <a:rPr lang="cs-CZ" dirty="0" smtClean="0"/>
              <a:t> </a:t>
            </a:r>
            <a:r>
              <a:rPr lang="cs-CZ" dirty="0" err="1" smtClean="0"/>
              <a:t>they</a:t>
            </a:r>
            <a:r>
              <a:rPr lang="cs-CZ" dirty="0" smtClean="0"/>
              <a:t> </a:t>
            </a:r>
            <a:r>
              <a:rPr lang="cs-CZ" dirty="0" err="1" smtClean="0"/>
              <a:t>have</a:t>
            </a:r>
            <a:r>
              <a:rPr lang="cs-CZ" dirty="0" smtClean="0"/>
              <a:t> </a:t>
            </a:r>
            <a:r>
              <a:rPr lang="cs-CZ" dirty="0" err="1" smtClean="0"/>
              <a:t>collected</a:t>
            </a:r>
            <a:r>
              <a:rPr lang="cs-CZ" dirty="0" smtClean="0"/>
              <a:t> </a:t>
            </a:r>
            <a:r>
              <a:rPr lang="cs-CZ" dirty="0" err="1" smtClean="0"/>
              <a:t>lots</a:t>
            </a:r>
            <a:r>
              <a:rPr lang="cs-CZ" dirty="0" smtClean="0"/>
              <a:t> </a:t>
            </a:r>
            <a:r>
              <a:rPr lang="cs-CZ" dirty="0" err="1" smtClean="0"/>
              <a:t>of</a:t>
            </a:r>
            <a:r>
              <a:rPr lang="cs-CZ" dirty="0" smtClean="0"/>
              <a:t> evidence </a:t>
            </a:r>
            <a:r>
              <a:rPr lang="cs-CZ" dirty="0" err="1" smtClean="0"/>
              <a:t>about</a:t>
            </a:r>
            <a:r>
              <a:rPr lang="cs-CZ" dirty="0" smtClean="0"/>
              <a:t> </a:t>
            </a:r>
            <a:r>
              <a:rPr lang="cs-CZ" dirty="0" err="1" smtClean="0"/>
              <a:t>connections</a:t>
            </a:r>
            <a:r>
              <a:rPr lang="cs-CZ" dirty="0" smtClean="0"/>
              <a:t> </a:t>
            </a:r>
            <a:r>
              <a:rPr lang="cs-CZ" dirty="0" err="1" smtClean="0"/>
              <a:t>of</a:t>
            </a:r>
            <a:r>
              <a:rPr lang="cs-CZ" dirty="0" smtClean="0"/>
              <a:t> </a:t>
            </a:r>
            <a:r>
              <a:rPr lang="cs-CZ" dirty="0" err="1" smtClean="0"/>
              <a:t>migrants</a:t>
            </a:r>
            <a:r>
              <a:rPr lang="cs-CZ" dirty="0" smtClean="0"/>
              <a:t> to </a:t>
            </a:r>
            <a:r>
              <a:rPr lang="cs-CZ" dirty="0" err="1" smtClean="0"/>
              <a:t>America</a:t>
            </a:r>
            <a:r>
              <a:rPr lang="cs-CZ" dirty="0" smtClean="0"/>
              <a:t> to </a:t>
            </a:r>
            <a:r>
              <a:rPr lang="cs-CZ" dirty="0" err="1" smtClean="0"/>
              <a:t>their</a:t>
            </a:r>
            <a:r>
              <a:rPr lang="cs-CZ" dirty="0" smtClean="0"/>
              <a:t> </a:t>
            </a:r>
            <a:r>
              <a:rPr lang="cs-CZ" dirty="0" err="1" smtClean="0"/>
              <a:t>countries</a:t>
            </a:r>
            <a:r>
              <a:rPr lang="cs-CZ" dirty="0" smtClean="0"/>
              <a:t> </a:t>
            </a:r>
            <a:r>
              <a:rPr lang="cs-CZ" dirty="0" err="1" smtClean="0"/>
              <a:t>of</a:t>
            </a:r>
            <a:r>
              <a:rPr lang="cs-CZ" dirty="0" smtClean="0"/>
              <a:t> </a:t>
            </a:r>
            <a:r>
              <a:rPr lang="cs-CZ" dirty="0" err="1" smtClean="0"/>
              <a:t>origin</a:t>
            </a:r>
            <a:r>
              <a:rPr lang="cs-CZ" dirty="0" smtClean="0"/>
              <a:t>, </a:t>
            </a:r>
            <a:r>
              <a:rPr lang="cs-CZ" dirty="0" err="1" smtClean="0"/>
              <a:t>but</a:t>
            </a:r>
            <a:r>
              <a:rPr lang="cs-CZ" dirty="0" smtClean="0"/>
              <a:t> </a:t>
            </a:r>
            <a:r>
              <a:rPr lang="cs-CZ" dirty="0" err="1" smtClean="0"/>
              <a:t>they</a:t>
            </a:r>
            <a:r>
              <a:rPr lang="cs-CZ" dirty="0" smtClean="0"/>
              <a:t> </a:t>
            </a:r>
            <a:r>
              <a:rPr lang="cs-CZ" dirty="0" err="1" smtClean="0"/>
              <a:t>theorized</a:t>
            </a:r>
            <a:r>
              <a:rPr lang="cs-CZ" dirty="0" smtClean="0"/>
              <a:t> </a:t>
            </a:r>
            <a:r>
              <a:rPr lang="cs-CZ" dirty="0" err="1" smtClean="0"/>
              <a:t>this</a:t>
            </a:r>
            <a:r>
              <a:rPr lang="cs-CZ" dirty="0" smtClean="0"/>
              <a:t> type </a:t>
            </a:r>
            <a:r>
              <a:rPr lang="cs-CZ" dirty="0" err="1" smtClean="0"/>
              <a:t>of</a:t>
            </a:r>
            <a:r>
              <a:rPr lang="cs-CZ" dirty="0" smtClean="0"/>
              <a:t> </a:t>
            </a:r>
            <a:r>
              <a:rPr lang="cs-CZ" dirty="0" err="1" smtClean="0"/>
              <a:t>connections</a:t>
            </a:r>
            <a:r>
              <a:rPr lang="cs-CZ" dirty="0" smtClean="0"/>
              <a:t> as </a:t>
            </a:r>
            <a:r>
              <a:rPr lang="cs-CZ" dirty="0" err="1" smtClean="0"/>
              <a:t>transitional</a:t>
            </a:r>
            <a:r>
              <a:rPr lang="cs-CZ" dirty="0" smtClean="0"/>
              <a:t> </a:t>
            </a:r>
            <a:r>
              <a:rPr lang="cs-CZ" dirty="0" err="1" smtClean="0"/>
              <a:t>phenomena</a:t>
            </a:r>
            <a:r>
              <a:rPr lang="cs-CZ" dirty="0" smtClean="0"/>
              <a:t> </a:t>
            </a:r>
            <a:r>
              <a:rPr lang="cs-CZ" dirty="0" err="1" smtClean="0"/>
              <a:t>that</a:t>
            </a:r>
            <a:r>
              <a:rPr lang="cs-CZ" dirty="0" smtClean="0"/>
              <a:t> </a:t>
            </a:r>
            <a:r>
              <a:rPr lang="cs-CZ" dirty="0" err="1" smtClean="0"/>
              <a:t>will</a:t>
            </a:r>
            <a:r>
              <a:rPr lang="cs-CZ" dirty="0" smtClean="0"/>
              <a:t> </a:t>
            </a:r>
            <a:r>
              <a:rPr lang="cs-CZ" dirty="0" err="1" smtClean="0"/>
              <a:t>be</a:t>
            </a:r>
            <a:r>
              <a:rPr lang="cs-CZ" dirty="0" smtClean="0"/>
              <a:t> </a:t>
            </a:r>
            <a:r>
              <a:rPr lang="cs-CZ" dirty="0" err="1" smtClean="0"/>
              <a:t>lost</a:t>
            </a:r>
            <a:r>
              <a:rPr lang="cs-CZ" dirty="0" smtClean="0"/>
              <a:t> in </a:t>
            </a:r>
            <a:r>
              <a:rPr lang="cs-CZ" dirty="0" err="1" smtClean="0"/>
              <a:t>the</a:t>
            </a:r>
            <a:r>
              <a:rPr lang="cs-CZ" dirty="0" smtClean="0"/>
              <a:t> </a:t>
            </a:r>
            <a:r>
              <a:rPr lang="cs-CZ" dirty="0" err="1" smtClean="0"/>
              <a:t>natural</a:t>
            </a:r>
            <a:r>
              <a:rPr lang="cs-CZ" dirty="0" smtClean="0"/>
              <a:t> </a:t>
            </a:r>
            <a:r>
              <a:rPr lang="cs-CZ" dirty="0" err="1" smtClean="0"/>
              <a:t>process</a:t>
            </a:r>
            <a:r>
              <a:rPr lang="cs-CZ" dirty="0" smtClean="0"/>
              <a:t> </a:t>
            </a:r>
            <a:r>
              <a:rPr lang="cs-CZ" dirty="0" err="1" smtClean="0"/>
              <a:t>of</a:t>
            </a:r>
            <a:r>
              <a:rPr lang="cs-CZ" dirty="0" smtClean="0"/>
              <a:t> </a:t>
            </a:r>
            <a:r>
              <a:rPr lang="cs-CZ" dirty="0" err="1" smtClean="0"/>
              <a:t>assimilation</a:t>
            </a:r>
            <a:r>
              <a:rPr lang="cs-CZ" dirty="0" smtClean="0"/>
              <a:t>.</a:t>
            </a:r>
            <a:endParaRPr lang="en-US" dirty="0"/>
          </a:p>
        </p:txBody>
      </p:sp>
      <p:sp>
        <p:nvSpPr>
          <p:cNvPr id="4" name="Zástupný symbol pro číslo snímku 3"/>
          <p:cNvSpPr>
            <a:spLocks noGrp="1"/>
          </p:cNvSpPr>
          <p:nvPr>
            <p:ph type="sldNum" sz="quarter" idx="10"/>
          </p:nvPr>
        </p:nvSpPr>
        <p:spPr/>
        <p:txBody>
          <a:bodyPr/>
          <a:lstStyle/>
          <a:p>
            <a:fld id="{6EED019D-3405-4B49-BA82-2093449A520C}" type="slidenum">
              <a:rPr lang="cs-CZ" smtClean="0"/>
              <a:pPr/>
              <a:t>17</a:t>
            </a:fld>
            <a:endParaRPr lang="cs-C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err="1" smtClean="0"/>
              <a:t>North</a:t>
            </a:r>
            <a:r>
              <a:rPr lang="cs-CZ" dirty="0" smtClean="0"/>
              <a:t>-</a:t>
            </a:r>
            <a:r>
              <a:rPr lang="cs-CZ" dirty="0" err="1" smtClean="0"/>
              <a:t>Moravian</a:t>
            </a:r>
            <a:r>
              <a:rPr lang="cs-CZ" baseline="0" dirty="0" smtClean="0"/>
              <a:t> </a:t>
            </a:r>
            <a:r>
              <a:rPr lang="cs-CZ" baseline="0" dirty="0" err="1" smtClean="0"/>
              <a:t>emigrants</a:t>
            </a:r>
            <a:r>
              <a:rPr lang="cs-CZ" baseline="0" dirty="0" smtClean="0"/>
              <a:t> in </a:t>
            </a:r>
            <a:r>
              <a:rPr lang="cs-CZ" baseline="0" dirty="0" err="1" smtClean="0"/>
              <a:t>America</a:t>
            </a:r>
            <a:r>
              <a:rPr lang="cs-CZ" baseline="0" dirty="0" smtClean="0"/>
              <a:t> (</a:t>
            </a:r>
            <a:r>
              <a:rPr lang="cs-CZ" baseline="0" dirty="0" err="1" smtClean="0"/>
              <a:t>Wallachian</a:t>
            </a:r>
            <a:r>
              <a:rPr lang="cs-CZ" baseline="0" dirty="0" smtClean="0"/>
              <a:t> region)</a:t>
            </a:r>
          </a:p>
          <a:p>
            <a:endParaRPr lang="cs-CZ" dirty="0" smtClean="0"/>
          </a:p>
          <a:p>
            <a:r>
              <a:rPr lang="cs-CZ" dirty="0" err="1" smtClean="0"/>
              <a:t>Over</a:t>
            </a:r>
            <a:r>
              <a:rPr lang="cs-CZ" dirty="0" smtClean="0"/>
              <a:t> </a:t>
            </a:r>
            <a:r>
              <a:rPr lang="cs-CZ" dirty="0" err="1" smtClean="0"/>
              <a:t>the</a:t>
            </a:r>
            <a:r>
              <a:rPr lang="cs-CZ" dirty="0" smtClean="0"/>
              <a:t> </a:t>
            </a:r>
            <a:r>
              <a:rPr lang="cs-CZ" dirty="0" err="1" smtClean="0"/>
              <a:t>Sea</a:t>
            </a:r>
            <a:r>
              <a:rPr lang="cs-CZ" dirty="0" smtClean="0"/>
              <a:t> </a:t>
            </a:r>
            <a:r>
              <a:rPr lang="cs-CZ" dirty="0" err="1" smtClean="0"/>
              <a:t>exhibition</a:t>
            </a:r>
            <a:r>
              <a:rPr lang="cs-CZ" dirty="0" smtClean="0"/>
              <a:t> </a:t>
            </a:r>
            <a:r>
              <a:rPr lang="cs-CZ" dirty="0" err="1" smtClean="0"/>
              <a:t>about</a:t>
            </a:r>
            <a:r>
              <a:rPr lang="cs-CZ" dirty="0" smtClean="0"/>
              <a:t> </a:t>
            </a:r>
            <a:r>
              <a:rPr lang="cs-CZ" dirty="0" err="1" smtClean="0"/>
              <a:t>emigration</a:t>
            </a:r>
            <a:r>
              <a:rPr lang="cs-CZ" dirty="0" smtClean="0"/>
              <a:t> </a:t>
            </a:r>
            <a:r>
              <a:rPr lang="cs-CZ" dirty="0" err="1" smtClean="0"/>
              <a:t>from</a:t>
            </a:r>
            <a:r>
              <a:rPr lang="cs-CZ" dirty="0" smtClean="0"/>
              <a:t> </a:t>
            </a:r>
            <a:r>
              <a:rPr lang="cs-CZ" dirty="0" err="1" smtClean="0"/>
              <a:t>the</a:t>
            </a:r>
            <a:r>
              <a:rPr lang="cs-CZ" dirty="0" smtClean="0"/>
              <a:t> Frenštát region in </a:t>
            </a:r>
            <a:r>
              <a:rPr lang="cs-CZ" dirty="0" err="1" smtClean="0"/>
              <a:t>Moravia</a:t>
            </a:r>
            <a:r>
              <a:rPr lang="cs-CZ" dirty="0" smtClean="0"/>
              <a:t> to </a:t>
            </a:r>
            <a:r>
              <a:rPr lang="cs-CZ" dirty="0" err="1" smtClean="0"/>
              <a:t>America</a:t>
            </a:r>
            <a:r>
              <a:rPr lang="cs-CZ" dirty="0" smtClean="0"/>
              <a:t> in </a:t>
            </a:r>
            <a:r>
              <a:rPr lang="cs-CZ" dirty="0" err="1" smtClean="0"/>
              <a:t>the</a:t>
            </a:r>
            <a:r>
              <a:rPr lang="cs-CZ" dirty="0" smtClean="0"/>
              <a:t> </a:t>
            </a:r>
            <a:r>
              <a:rPr lang="cs-CZ" dirty="0" err="1" smtClean="0"/>
              <a:t>second</a:t>
            </a:r>
            <a:r>
              <a:rPr lang="cs-CZ" dirty="0" smtClean="0"/>
              <a:t> half </a:t>
            </a:r>
            <a:r>
              <a:rPr lang="cs-CZ" dirty="0" err="1" smtClean="0"/>
              <a:t>of</a:t>
            </a:r>
            <a:r>
              <a:rPr lang="cs-CZ" dirty="0" smtClean="0"/>
              <a:t> </a:t>
            </a:r>
            <a:r>
              <a:rPr lang="cs-CZ" dirty="0" err="1" smtClean="0"/>
              <a:t>the</a:t>
            </a:r>
            <a:r>
              <a:rPr lang="cs-CZ" dirty="0" smtClean="0"/>
              <a:t> 19th </a:t>
            </a:r>
            <a:r>
              <a:rPr lang="cs-CZ" dirty="0" err="1" smtClean="0"/>
              <a:t>century</a:t>
            </a:r>
            <a:r>
              <a:rPr lang="cs-CZ" dirty="0" smtClean="0"/>
              <a:t>, museum </a:t>
            </a:r>
            <a:r>
              <a:rPr lang="cs-CZ" dirty="0" err="1" smtClean="0"/>
              <a:t>of</a:t>
            </a:r>
            <a:r>
              <a:rPr lang="cs-CZ" dirty="0" smtClean="0"/>
              <a:t> </a:t>
            </a:r>
            <a:r>
              <a:rPr lang="cs-CZ" dirty="0" err="1" smtClean="0"/>
              <a:t>emigration</a:t>
            </a:r>
            <a:r>
              <a:rPr lang="cs-CZ" dirty="0" smtClean="0"/>
              <a:t>, </a:t>
            </a:r>
            <a:r>
              <a:rPr lang="cs-CZ" dirty="0" err="1" smtClean="0"/>
              <a:t>activities</a:t>
            </a:r>
            <a:r>
              <a:rPr lang="cs-CZ" dirty="0" smtClean="0"/>
              <a:t> </a:t>
            </a:r>
            <a:r>
              <a:rPr lang="cs-CZ" dirty="0" err="1" smtClean="0"/>
              <a:t>supported</a:t>
            </a:r>
            <a:r>
              <a:rPr lang="cs-CZ" dirty="0" smtClean="0"/>
              <a:t> by </a:t>
            </a:r>
            <a:r>
              <a:rPr lang="cs-CZ" dirty="0" err="1" smtClean="0"/>
              <a:t>Czech</a:t>
            </a:r>
            <a:r>
              <a:rPr lang="cs-CZ" dirty="0" smtClean="0"/>
              <a:t> </a:t>
            </a:r>
            <a:r>
              <a:rPr lang="cs-CZ" dirty="0" err="1" smtClean="0"/>
              <a:t>national</a:t>
            </a:r>
            <a:r>
              <a:rPr lang="cs-CZ" dirty="0" smtClean="0"/>
              <a:t> </a:t>
            </a:r>
            <a:r>
              <a:rPr lang="cs-CZ" dirty="0" err="1" smtClean="0"/>
              <a:t>societies</a:t>
            </a:r>
            <a:r>
              <a:rPr lang="cs-CZ" dirty="0" smtClean="0"/>
              <a:t> in </a:t>
            </a:r>
            <a:r>
              <a:rPr lang="cs-CZ" dirty="0" err="1" smtClean="0"/>
              <a:t>the</a:t>
            </a:r>
            <a:r>
              <a:rPr lang="cs-CZ" dirty="0" smtClean="0"/>
              <a:t> </a:t>
            </a:r>
            <a:r>
              <a:rPr lang="cs-CZ" dirty="0" err="1" smtClean="0"/>
              <a:t>United</a:t>
            </a:r>
            <a:r>
              <a:rPr lang="cs-CZ" dirty="0" smtClean="0"/>
              <a:t> </a:t>
            </a:r>
            <a:r>
              <a:rPr lang="cs-CZ" dirty="0" err="1" smtClean="0"/>
              <a:t>States</a:t>
            </a:r>
            <a:r>
              <a:rPr lang="cs-CZ" dirty="0" smtClean="0"/>
              <a:t>, </a:t>
            </a:r>
            <a:r>
              <a:rPr lang="cs-CZ" dirty="0" err="1" smtClean="0"/>
              <a:t>revival</a:t>
            </a:r>
            <a:r>
              <a:rPr lang="cs-CZ" dirty="0" smtClean="0"/>
              <a:t> </a:t>
            </a:r>
            <a:r>
              <a:rPr lang="cs-CZ" dirty="0" err="1" smtClean="0"/>
              <a:t>of</a:t>
            </a:r>
            <a:r>
              <a:rPr lang="cs-CZ" dirty="0" smtClean="0"/>
              <a:t> </a:t>
            </a:r>
            <a:r>
              <a:rPr lang="cs-CZ" dirty="0" err="1" smtClean="0"/>
              <a:t>links</a:t>
            </a:r>
            <a:r>
              <a:rPr lang="cs-CZ" dirty="0" smtClean="0"/>
              <a:t> </a:t>
            </a:r>
            <a:r>
              <a:rPr lang="cs-CZ" dirty="0" err="1" smtClean="0"/>
              <a:t>after</a:t>
            </a:r>
            <a:r>
              <a:rPr lang="cs-CZ" dirty="0" smtClean="0"/>
              <a:t> </a:t>
            </a:r>
            <a:r>
              <a:rPr lang="cs-CZ" dirty="0" err="1" smtClean="0"/>
              <a:t>the</a:t>
            </a:r>
            <a:r>
              <a:rPr lang="cs-CZ" dirty="0" smtClean="0"/>
              <a:t> </a:t>
            </a:r>
            <a:r>
              <a:rPr lang="cs-CZ" dirty="0" err="1" smtClean="0"/>
              <a:t>fall</a:t>
            </a:r>
            <a:r>
              <a:rPr lang="cs-CZ" dirty="0" smtClean="0"/>
              <a:t> </a:t>
            </a:r>
            <a:r>
              <a:rPr lang="cs-CZ" dirty="0" err="1" smtClean="0"/>
              <a:t>of</a:t>
            </a:r>
            <a:r>
              <a:rPr lang="cs-CZ" dirty="0" smtClean="0"/>
              <a:t> iron </a:t>
            </a:r>
            <a:r>
              <a:rPr lang="cs-CZ" dirty="0" err="1" smtClean="0"/>
              <a:t>curtain</a:t>
            </a:r>
            <a:r>
              <a:rPr lang="cs-CZ" dirty="0" smtClean="0"/>
              <a:t>, evidence </a:t>
            </a:r>
            <a:r>
              <a:rPr lang="cs-CZ" dirty="0" err="1" smtClean="0"/>
              <a:t>of</a:t>
            </a:r>
            <a:r>
              <a:rPr lang="cs-CZ" dirty="0" smtClean="0"/>
              <a:t> </a:t>
            </a:r>
            <a:r>
              <a:rPr lang="cs-CZ" dirty="0" err="1" smtClean="0"/>
              <a:t>long</a:t>
            </a:r>
            <a:r>
              <a:rPr lang="cs-CZ" dirty="0" smtClean="0"/>
              <a:t>-term persistence </a:t>
            </a:r>
            <a:r>
              <a:rPr lang="cs-CZ" dirty="0" err="1" smtClean="0"/>
              <a:t>of</a:t>
            </a:r>
            <a:r>
              <a:rPr lang="cs-CZ" dirty="0" smtClean="0"/>
              <a:t> </a:t>
            </a:r>
            <a:r>
              <a:rPr lang="cs-CZ" dirty="0" err="1" smtClean="0"/>
              <a:t>the</a:t>
            </a:r>
            <a:r>
              <a:rPr lang="cs-CZ" dirty="0" smtClean="0"/>
              <a:t> </a:t>
            </a:r>
            <a:r>
              <a:rPr lang="cs-CZ" dirty="0" err="1" smtClean="0"/>
              <a:t>social</a:t>
            </a:r>
            <a:r>
              <a:rPr lang="cs-CZ" dirty="0" smtClean="0"/>
              <a:t> </a:t>
            </a:r>
            <a:r>
              <a:rPr lang="cs-CZ" dirty="0" err="1" smtClean="0"/>
              <a:t>networks</a:t>
            </a:r>
            <a:r>
              <a:rPr lang="cs-CZ" dirty="0" smtClean="0"/>
              <a:t> </a:t>
            </a:r>
            <a:r>
              <a:rPr lang="cs-CZ" dirty="0" err="1" smtClean="0"/>
              <a:t>between</a:t>
            </a:r>
            <a:r>
              <a:rPr lang="cs-CZ" dirty="0" smtClean="0"/>
              <a:t> </a:t>
            </a:r>
            <a:r>
              <a:rPr lang="cs-CZ" dirty="0" err="1" smtClean="0"/>
              <a:t>places</a:t>
            </a:r>
            <a:r>
              <a:rPr lang="cs-CZ" dirty="0" smtClean="0"/>
              <a:t> </a:t>
            </a:r>
            <a:r>
              <a:rPr lang="cs-CZ" dirty="0" err="1" smtClean="0"/>
              <a:t>of</a:t>
            </a:r>
            <a:r>
              <a:rPr lang="cs-CZ" dirty="0" smtClean="0"/>
              <a:t> </a:t>
            </a:r>
            <a:r>
              <a:rPr lang="cs-CZ" dirty="0" err="1" smtClean="0"/>
              <a:t>origin</a:t>
            </a:r>
            <a:r>
              <a:rPr lang="cs-CZ" dirty="0" smtClean="0"/>
              <a:t> </a:t>
            </a:r>
            <a:r>
              <a:rPr lang="cs-CZ" dirty="0" err="1" smtClean="0"/>
              <a:t>and</a:t>
            </a:r>
            <a:r>
              <a:rPr lang="cs-CZ" dirty="0" smtClean="0"/>
              <a:t> </a:t>
            </a:r>
            <a:r>
              <a:rPr lang="cs-CZ" dirty="0" err="1" smtClean="0"/>
              <a:t>destination</a:t>
            </a:r>
            <a:r>
              <a:rPr lang="cs-CZ" dirty="0" smtClean="0"/>
              <a:t>, </a:t>
            </a:r>
            <a:r>
              <a:rPr lang="cs-CZ" dirty="0" err="1" smtClean="0"/>
              <a:t>but</a:t>
            </a:r>
            <a:r>
              <a:rPr lang="cs-CZ" dirty="0" smtClean="0"/>
              <a:t> </a:t>
            </a:r>
            <a:r>
              <a:rPr lang="cs-CZ" dirty="0" err="1" smtClean="0"/>
              <a:t>also</a:t>
            </a:r>
            <a:r>
              <a:rPr lang="cs-CZ" dirty="0" smtClean="0"/>
              <a:t> a part </a:t>
            </a:r>
            <a:r>
              <a:rPr lang="cs-CZ" dirty="0" err="1" smtClean="0"/>
              <a:t>of</a:t>
            </a:r>
            <a:r>
              <a:rPr lang="cs-CZ" dirty="0" smtClean="0"/>
              <a:t> </a:t>
            </a:r>
            <a:r>
              <a:rPr lang="cs-CZ" dirty="0" err="1" smtClean="0"/>
              <a:t>the</a:t>
            </a:r>
            <a:r>
              <a:rPr lang="cs-CZ" dirty="0" smtClean="0"/>
              <a:t> </a:t>
            </a:r>
            <a:r>
              <a:rPr lang="cs-CZ" dirty="0" err="1" smtClean="0"/>
              <a:t>transnational</a:t>
            </a:r>
            <a:r>
              <a:rPr lang="cs-CZ" dirty="0" smtClean="0"/>
              <a:t> </a:t>
            </a:r>
            <a:r>
              <a:rPr lang="cs-CZ" dirty="0" err="1" smtClean="0"/>
              <a:t>shift</a:t>
            </a:r>
            <a:r>
              <a:rPr lang="cs-CZ" dirty="0" smtClean="0"/>
              <a:t> </a:t>
            </a:r>
            <a:r>
              <a:rPr lang="cs-CZ" dirty="0" err="1" smtClean="0"/>
              <a:t>after</a:t>
            </a:r>
            <a:r>
              <a:rPr lang="cs-CZ" dirty="0" smtClean="0"/>
              <a:t> </a:t>
            </a:r>
            <a:r>
              <a:rPr lang="cs-CZ" dirty="0" err="1" smtClean="0"/>
              <a:t>the</a:t>
            </a:r>
            <a:r>
              <a:rPr lang="cs-CZ" dirty="0" smtClean="0"/>
              <a:t> </a:t>
            </a:r>
            <a:r>
              <a:rPr lang="cs-CZ" dirty="0" err="1" smtClean="0"/>
              <a:t>Cold</a:t>
            </a:r>
            <a:r>
              <a:rPr lang="cs-CZ" dirty="0" smtClean="0"/>
              <a:t> </a:t>
            </a:r>
            <a:r>
              <a:rPr lang="cs-CZ" dirty="0" err="1" smtClean="0"/>
              <a:t>War</a:t>
            </a:r>
            <a:r>
              <a:rPr lang="cs-CZ" dirty="0" smtClean="0"/>
              <a:t>.</a:t>
            </a:r>
            <a:endParaRPr lang="cs-CZ" dirty="0"/>
          </a:p>
        </p:txBody>
      </p:sp>
      <p:sp>
        <p:nvSpPr>
          <p:cNvPr id="4" name="Zástupný symbol pro číslo snímku 3"/>
          <p:cNvSpPr>
            <a:spLocks noGrp="1"/>
          </p:cNvSpPr>
          <p:nvPr>
            <p:ph type="sldNum" sz="quarter" idx="10"/>
          </p:nvPr>
        </p:nvSpPr>
        <p:spPr/>
        <p:txBody>
          <a:bodyPr/>
          <a:lstStyle/>
          <a:p>
            <a:fld id="{6EED019D-3405-4B49-BA82-2093449A520C}" type="slidenum">
              <a:rPr lang="cs-CZ" smtClean="0"/>
              <a:pPr/>
              <a:t>18</a:t>
            </a:fld>
            <a:endParaRPr lang="cs-C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a:buFontTx/>
              <a:buChar char="-"/>
            </a:pPr>
            <a:r>
              <a:rPr lang="cs-CZ" dirty="0" err="1" smtClean="0"/>
              <a:t>Wimmer</a:t>
            </a:r>
            <a:r>
              <a:rPr lang="cs-CZ" dirty="0" smtClean="0"/>
              <a:t>, </a:t>
            </a:r>
            <a:r>
              <a:rPr lang="cs-CZ" dirty="0" err="1" smtClean="0"/>
              <a:t>Glick</a:t>
            </a:r>
            <a:r>
              <a:rPr lang="cs-CZ" dirty="0" smtClean="0"/>
              <a:t> Schiller: In </a:t>
            </a:r>
            <a:r>
              <a:rPr lang="cs-CZ" dirty="0" err="1" smtClean="0"/>
              <a:t>postwar</a:t>
            </a:r>
            <a:r>
              <a:rPr lang="cs-CZ" dirty="0" smtClean="0"/>
              <a:t> </a:t>
            </a:r>
            <a:r>
              <a:rPr lang="cs-CZ" dirty="0" err="1" smtClean="0"/>
              <a:t>migration</a:t>
            </a:r>
            <a:r>
              <a:rPr lang="cs-CZ" dirty="0" smtClean="0"/>
              <a:t> </a:t>
            </a:r>
            <a:r>
              <a:rPr lang="cs-CZ" dirty="0" err="1" smtClean="0"/>
              <a:t>studies</a:t>
            </a:r>
            <a:r>
              <a:rPr lang="cs-CZ" dirty="0" smtClean="0"/>
              <a:t> </a:t>
            </a:r>
            <a:r>
              <a:rPr lang="cs-CZ" dirty="0" err="1" smtClean="0"/>
              <a:t>migrants</a:t>
            </a:r>
            <a:r>
              <a:rPr lang="cs-CZ" dirty="0" smtClean="0"/>
              <a:t> </a:t>
            </a:r>
            <a:r>
              <a:rPr lang="cs-CZ" dirty="0" err="1" smtClean="0"/>
              <a:t>were</a:t>
            </a:r>
            <a:r>
              <a:rPr lang="cs-CZ" dirty="0" smtClean="0"/>
              <a:t> </a:t>
            </a:r>
            <a:r>
              <a:rPr lang="cs-CZ" dirty="0" err="1" smtClean="0"/>
              <a:t>perceived</a:t>
            </a:r>
            <a:r>
              <a:rPr lang="cs-CZ" dirty="0" smtClean="0"/>
              <a:t> as: </a:t>
            </a:r>
          </a:p>
          <a:p>
            <a:pPr>
              <a:buFontTx/>
              <a:buChar char="-"/>
            </a:pPr>
            <a:r>
              <a:rPr lang="cs-CZ" dirty="0" err="1" smtClean="0"/>
              <a:t>potential</a:t>
            </a:r>
            <a:r>
              <a:rPr lang="cs-CZ" dirty="0" smtClean="0"/>
              <a:t> </a:t>
            </a:r>
            <a:r>
              <a:rPr lang="cs-CZ" dirty="0" err="1" smtClean="0"/>
              <a:t>security</a:t>
            </a:r>
            <a:r>
              <a:rPr lang="cs-CZ" dirty="0" smtClean="0"/>
              <a:t> </a:t>
            </a:r>
            <a:r>
              <a:rPr lang="cs-CZ" dirty="0" err="1" smtClean="0"/>
              <a:t>threat</a:t>
            </a:r>
            <a:r>
              <a:rPr lang="cs-CZ" dirty="0" smtClean="0"/>
              <a:t> (</a:t>
            </a:r>
            <a:r>
              <a:rPr lang="cs-CZ" dirty="0" err="1" smtClean="0"/>
              <a:t>the</a:t>
            </a:r>
            <a:r>
              <a:rPr lang="cs-CZ" dirty="0" smtClean="0"/>
              <a:t> </a:t>
            </a:r>
            <a:r>
              <a:rPr lang="cs-CZ" dirty="0" err="1" smtClean="0"/>
              <a:t>issue</a:t>
            </a:r>
            <a:r>
              <a:rPr lang="cs-CZ" dirty="0" smtClean="0"/>
              <a:t> </a:t>
            </a:r>
            <a:r>
              <a:rPr lang="cs-CZ" dirty="0" err="1" smtClean="0"/>
              <a:t>of</a:t>
            </a:r>
            <a:r>
              <a:rPr lang="cs-CZ" dirty="0" smtClean="0"/>
              <a:t> </a:t>
            </a:r>
            <a:r>
              <a:rPr lang="cs-CZ" dirty="0" err="1" smtClean="0"/>
              <a:t>loyalty</a:t>
            </a:r>
            <a:r>
              <a:rPr lang="cs-CZ" dirty="0" smtClean="0"/>
              <a:t>)</a:t>
            </a:r>
          </a:p>
          <a:p>
            <a:pPr>
              <a:buFontTx/>
              <a:buChar char="-"/>
            </a:pPr>
            <a:r>
              <a:rPr lang="cs-CZ" dirty="0" smtClean="0"/>
              <a:t> </a:t>
            </a:r>
            <a:r>
              <a:rPr lang="cs-CZ" dirty="0" err="1" smtClean="0"/>
              <a:t>Radically</a:t>
            </a:r>
            <a:r>
              <a:rPr lang="cs-CZ" dirty="0" smtClean="0"/>
              <a:t> </a:t>
            </a:r>
            <a:r>
              <a:rPr lang="cs-CZ" dirty="0" err="1" smtClean="0"/>
              <a:t>culturally</a:t>
            </a:r>
            <a:r>
              <a:rPr lang="cs-CZ" dirty="0" smtClean="0"/>
              <a:t> </a:t>
            </a:r>
            <a:r>
              <a:rPr lang="cs-CZ" dirty="0" err="1" smtClean="0"/>
              <a:t>different</a:t>
            </a:r>
            <a:r>
              <a:rPr lang="cs-CZ" dirty="0" smtClean="0"/>
              <a:t> (</a:t>
            </a:r>
            <a:r>
              <a:rPr lang="cs-CZ" dirty="0" err="1" smtClean="0"/>
              <a:t>disregard</a:t>
            </a:r>
            <a:r>
              <a:rPr lang="cs-CZ" dirty="0" smtClean="0"/>
              <a:t> </a:t>
            </a:r>
            <a:r>
              <a:rPr lang="cs-CZ" dirty="0" err="1" smtClean="0"/>
              <a:t>for</a:t>
            </a:r>
            <a:r>
              <a:rPr lang="cs-CZ" dirty="0" smtClean="0"/>
              <a:t> </a:t>
            </a:r>
            <a:r>
              <a:rPr lang="cs-CZ" dirty="0" err="1" smtClean="0"/>
              <a:t>other</a:t>
            </a:r>
            <a:r>
              <a:rPr lang="cs-CZ" dirty="0" smtClean="0"/>
              <a:t> </a:t>
            </a:r>
            <a:r>
              <a:rPr lang="cs-CZ" dirty="0" err="1" smtClean="0"/>
              <a:t>characteristics</a:t>
            </a:r>
            <a:r>
              <a:rPr lang="cs-CZ" dirty="0" smtClean="0"/>
              <a:t> such as </a:t>
            </a:r>
            <a:r>
              <a:rPr lang="cs-CZ" dirty="0" err="1" smtClean="0"/>
              <a:t>class</a:t>
            </a:r>
            <a:r>
              <a:rPr lang="cs-CZ" dirty="0" smtClean="0"/>
              <a:t>)</a:t>
            </a:r>
          </a:p>
          <a:p>
            <a:pPr>
              <a:buFontTx/>
              <a:buChar char="-"/>
            </a:pPr>
            <a:r>
              <a:rPr lang="cs-CZ" dirty="0" err="1" smtClean="0"/>
              <a:t>Socially</a:t>
            </a:r>
            <a:r>
              <a:rPr lang="cs-CZ" dirty="0" smtClean="0"/>
              <a:t> </a:t>
            </a:r>
            <a:r>
              <a:rPr lang="cs-CZ" dirty="0" err="1" smtClean="0"/>
              <a:t>marginal</a:t>
            </a:r>
            <a:endParaRPr lang="cs-CZ" dirty="0" smtClean="0"/>
          </a:p>
          <a:p>
            <a:pPr>
              <a:buFontTx/>
              <a:buChar char="-"/>
            </a:pPr>
            <a:r>
              <a:rPr lang="cs-CZ" dirty="0" smtClean="0"/>
              <a:t> </a:t>
            </a:r>
            <a:r>
              <a:rPr lang="cs-CZ" dirty="0" err="1" smtClean="0"/>
              <a:t>exception</a:t>
            </a:r>
            <a:r>
              <a:rPr lang="cs-CZ" dirty="0" smtClean="0"/>
              <a:t> </a:t>
            </a:r>
            <a:r>
              <a:rPr lang="cs-CZ" dirty="0" err="1" smtClean="0"/>
              <a:t>from</a:t>
            </a:r>
            <a:r>
              <a:rPr lang="cs-CZ" dirty="0" smtClean="0"/>
              <a:t> normality </a:t>
            </a:r>
            <a:r>
              <a:rPr lang="cs-CZ" dirty="0" err="1" smtClean="0"/>
              <a:t>of</a:t>
            </a:r>
            <a:r>
              <a:rPr lang="cs-CZ" dirty="0" smtClean="0"/>
              <a:t> </a:t>
            </a:r>
            <a:r>
              <a:rPr lang="cs-CZ" dirty="0" err="1" smtClean="0"/>
              <a:t>territorial</a:t>
            </a:r>
            <a:r>
              <a:rPr lang="cs-CZ" dirty="0" smtClean="0"/>
              <a:t> </a:t>
            </a:r>
            <a:r>
              <a:rPr lang="cs-CZ" dirty="0" err="1" smtClean="0"/>
              <a:t>sedentariness</a:t>
            </a:r>
            <a:endParaRPr lang="cs-CZ" dirty="0" smtClean="0"/>
          </a:p>
          <a:p>
            <a:pPr>
              <a:buFontTx/>
              <a:buChar char="-"/>
            </a:pPr>
            <a:r>
              <a:rPr lang="cs-CZ" dirty="0" smtClean="0"/>
              <a:t>- </a:t>
            </a:r>
            <a:r>
              <a:rPr lang="cs-CZ" dirty="0" err="1" smtClean="0"/>
              <a:t>this</a:t>
            </a:r>
            <a:r>
              <a:rPr lang="cs-CZ" dirty="0" smtClean="0"/>
              <a:t> </a:t>
            </a:r>
            <a:r>
              <a:rPr lang="cs-CZ" dirty="0" err="1" smtClean="0"/>
              <a:t>conception</a:t>
            </a:r>
            <a:r>
              <a:rPr lang="cs-CZ" dirty="0" smtClean="0"/>
              <a:t> </a:t>
            </a:r>
            <a:r>
              <a:rPr lang="cs-CZ" dirty="0" err="1" smtClean="0"/>
              <a:t>of</a:t>
            </a:r>
            <a:r>
              <a:rPr lang="cs-CZ" dirty="0" smtClean="0"/>
              <a:t> duality </a:t>
            </a:r>
            <a:r>
              <a:rPr lang="cs-CZ" dirty="0" err="1" smtClean="0"/>
              <a:t>between</a:t>
            </a:r>
            <a:r>
              <a:rPr lang="cs-CZ" dirty="0" smtClean="0"/>
              <a:t> </a:t>
            </a:r>
            <a:r>
              <a:rPr lang="cs-CZ" dirty="0" err="1" smtClean="0"/>
              <a:t>migrants</a:t>
            </a:r>
            <a:r>
              <a:rPr lang="cs-CZ" dirty="0" smtClean="0"/>
              <a:t> </a:t>
            </a:r>
            <a:r>
              <a:rPr lang="cs-CZ" dirty="0" err="1" smtClean="0"/>
              <a:t>and</a:t>
            </a:r>
            <a:r>
              <a:rPr lang="cs-CZ" dirty="0" smtClean="0"/>
              <a:t> host </a:t>
            </a:r>
            <a:r>
              <a:rPr lang="cs-CZ" dirty="0" err="1" smtClean="0"/>
              <a:t>populations</a:t>
            </a:r>
            <a:r>
              <a:rPr lang="cs-CZ" dirty="0" smtClean="0"/>
              <a:t> has </a:t>
            </a:r>
            <a:r>
              <a:rPr lang="cs-CZ" dirty="0" err="1" smtClean="0"/>
              <a:t>driven</a:t>
            </a:r>
            <a:r>
              <a:rPr lang="cs-CZ" dirty="0" smtClean="0"/>
              <a:t> </a:t>
            </a:r>
            <a:r>
              <a:rPr lang="cs-CZ" dirty="0" err="1" smtClean="0"/>
              <a:t>the</a:t>
            </a:r>
            <a:r>
              <a:rPr lang="cs-CZ" dirty="0" smtClean="0"/>
              <a:t> </a:t>
            </a:r>
            <a:r>
              <a:rPr lang="cs-CZ" dirty="0" err="1" smtClean="0"/>
              <a:t>research</a:t>
            </a:r>
            <a:r>
              <a:rPr lang="cs-CZ" dirty="0" smtClean="0"/>
              <a:t> on </a:t>
            </a:r>
            <a:r>
              <a:rPr lang="cs-CZ" dirty="0" err="1" smtClean="0"/>
              <a:t>migration</a:t>
            </a:r>
            <a:r>
              <a:rPr lang="cs-CZ" dirty="0" smtClean="0"/>
              <a:t> (</a:t>
            </a:r>
            <a:r>
              <a:rPr lang="cs-CZ" dirty="0" err="1" smtClean="0"/>
              <a:t>selection</a:t>
            </a:r>
            <a:r>
              <a:rPr lang="cs-CZ" dirty="0" smtClean="0"/>
              <a:t> </a:t>
            </a:r>
            <a:r>
              <a:rPr lang="cs-CZ" dirty="0" err="1" smtClean="0"/>
              <a:t>of</a:t>
            </a:r>
            <a:r>
              <a:rPr lang="cs-CZ" dirty="0" smtClean="0"/>
              <a:t> </a:t>
            </a:r>
            <a:r>
              <a:rPr lang="cs-CZ" dirty="0" err="1" smtClean="0"/>
              <a:t>research</a:t>
            </a:r>
            <a:r>
              <a:rPr lang="cs-CZ" dirty="0" smtClean="0"/>
              <a:t> </a:t>
            </a:r>
            <a:r>
              <a:rPr lang="cs-CZ" dirty="0" err="1" smtClean="0"/>
              <a:t>topics</a:t>
            </a:r>
            <a:r>
              <a:rPr lang="cs-CZ" dirty="0" smtClean="0"/>
              <a:t>, </a:t>
            </a:r>
            <a:r>
              <a:rPr lang="cs-CZ" dirty="0" err="1" smtClean="0"/>
              <a:t>questions</a:t>
            </a:r>
            <a:r>
              <a:rPr lang="cs-CZ" dirty="0" smtClean="0"/>
              <a:t> </a:t>
            </a:r>
            <a:r>
              <a:rPr lang="cs-CZ" dirty="0" err="1" smtClean="0"/>
              <a:t>etc</a:t>
            </a:r>
            <a:r>
              <a:rPr lang="cs-CZ"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cs-CZ" b="1" dirty="0" err="1" smtClean="0"/>
              <a:t>Critical</a:t>
            </a:r>
            <a:r>
              <a:rPr lang="cs-CZ" b="1" dirty="0" smtClean="0"/>
              <a:t> </a:t>
            </a:r>
            <a:r>
              <a:rPr lang="cs-CZ" b="1" dirty="0" err="1" smtClean="0"/>
              <a:t>perspective</a:t>
            </a:r>
            <a:r>
              <a:rPr lang="cs-CZ" b="1" baseline="0" dirty="0" smtClean="0"/>
              <a:t> </a:t>
            </a:r>
            <a:r>
              <a:rPr lang="cs-CZ" baseline="0" dirty="0" smtClean="0"/>
              <a:t>– </a:t>
            </a:r>
            <a:r>
              <a:rPr lang="cs-CZ" baseline="0" dirty="0" err="1" smtClean="0"/>
              <a:t>against</a:t>
            </a:r>
            <a:r>
              <a:rPr lang="cs-CZ" baseline="0" dirty="0" smtClean="0"/>
              <a:t> </a:t>
            </a:r>
            <a:r>
              <a:rPr lang="cs-CZ" baseline="0" dirty="0" err="1" smtClean="0"/>
              <a:t>hegemonic</a:t>
            </a:r>
            <a:r>
              <a:rPr lang="cs-CZ" baseline="0" dirty="0" smtClean="0"/>
              <a:t> </a:t>
            </a:r>
            <a:r>
              <a:rPr lang="cs-CZ" baseline="0" dirty="0" err="1" smtClean="0"/>
              <a:t>discourse</a:t>
            </a:r>
            <a:r>
              <a:rPr lang="cs-CZ" baseline="0" dirty="0" smtClean="0"/>
              <a:t> in </a:t>
            </a:r>
            <a:r>
              <a:rPr lang="cs-CZ" baseline="0" dirty="0" err="1" smtClean="0"/>
              <a:t>anthropology</a:t>
            </a:r>
            <a:r>
              <a:rPr lang="cs-CZ" baseline="0" dirty="0" smtClean="0"/>
              <a:t> – </a:t>
            </a:r>
            <a:r>
              <a:rPr lang="cs-CZ" baseline="0" dirty="0" err="1" smtClean="0"/>
              <a:t>methodological</a:t>
            </a:r>
            <a:r>
              <a:rPr lang="cs-CZ" baseline="0" dirty="0" smtClean="0"/>
              <a:t> </a:t>
            </a:r>
            <a:r>
              <a:rPr lang="cs-CZ" baseline="0" dirty="0" err="1" smtClean="0"/>
              <a:t>nationalism</a:t>
            </a:r>
            <a:r>
              <a:rPr lang="cs-CZ" baseline="0" dirty="0" smtClean="0"/>
              <a:t> </a:t>
            </a:r>
            <a:r>
              <a:rPr lang="cs-CZ" baseline="0" dirty="0" err="1" smtClean="0"/>
              <a:t>and</a:t>
            </a:r>
            <a:r>
              <a:rPr lang="cs-CZ" baseline="0" dirty="0" smtClean="0"/>
              <a:t> </a:t>
            </a:r>
            <a:r>
              <a:rPr lang="cs-CZ" baseline="0" dirty="0" err="1" smtClean="0"/>
              <a:t>dualism</a:t>
            </a:r>
            <a:r>
              <a:rPr lang="cs-CZ" baseline="0" dirty="0" smtClean="0"/>
              <a:t> </a:t>
            </a:r>
            <a:r>
              <a:rPr lang="cs-CZ" baseline="0" dirty="0" err="1" smtClean="0"/>
              <a:t>btn</a:t>
            </a:r>
            <a:r>
              <a:rPr lang="cs-CZ" baseline="0" dirty="0" smtClean="0"/>
              <a:t>. „</a:t>
            </a:r>
            <a:r>
              <a:rPr lang="cs-CZ" baseline="0" dirty="0" err="1" smtClean="0"/>
              <a:t>modern</a:t>
            </a:r>
            <a:r>
              <a:rPr lang="cs-CZ" baseline="0" dirty="0" smtClean="0"/>
              <a:t>“ </a:t>
            </a:r>
            <a:r>
              <a:rPr lang="cs-CZ" baseline="0" dirty="0" err="1" smtClean="0"/>
              <a:t>Us</a:t>
            </a:r>
            <a:r>
              <a:rPr lang="cs-CZ" baseline="0" dirty="0" smtClean="0"/>
              <a:t> </a:t>
            </a:r>
            <a:r>
              <a:rPr lang="cs-CZ" baseline="0" dirty="0" err="1" smtClean="0"/>
              <a:t>and</a:t>
            </a:r>
            <a:r>
              <a:rPr lang="cs-CZ" baseline="0" dirty="0" smtClean="0"/>
              <a:t> „</a:t>
            </a:r>
            <a:r>
              <a:rPr lang="cs-CZ" baseline="0" dirty="0" err="1" smtClean="0"/>
              <a:t>traditional</a:t>
            </a:r>
            <a:r>
              <a:rPr lang="cs-CZ" baseline="0" dirty="0" smtClean="0"/>
              <a:t>“ </a:t>
            </a:r>
            <a:r>
              <a:rPr lang="cs-CZ" baseline="0" dirty="0" err="1" smtClean="0"/>
              <a:t>Others</a:t>
            </a:r>
            <a:r>
              <a:rPr lang="cs-CZ" baseline="0" dirty="0" smtClean="0"/>
              <a:t> – </a:t>
            </a:r>
            <a:r>
              <a:rPr lang="cs-CZ" baseline="0" dirty="0" err="1" smtClean="0"/>
              <a:t>border</a:t>
            </a:r>
            <a:r>
              <a:rPr lang="cs-CZ" baseline="0" dirty="0" smtClean="0"/>
              <a:t> </a:t>
            </a:r>
            <a:r>
              <a:rPr lang="cs-CZ" baseline="0" dirty="0" err="1" smtClean="0"/>
              <a:t>zones</a:t>
            </a:r>
            <a:r>
              <a:rPr lang="cs-CZ" baseline="0" dirty="0" smtClean="0"/>
              <a:t> </a:t>
            </a:r>
            <a:r>
              <a:rPr lang="cs-CZ" baseline="0" dirty="0" err="1" smtClean="0"/>
              <a:t>that</a:t>
            </a:r>
            <a:r>
              <a:rPr lang="cs-CZ" baseline="0" dirty="0" smtClean="0"/>
              <a:t> are </a:t>
            </a:r>
            <a:r>
              <a:rPr lang="cs-CZ" baseline="0" dirty="0" err="1" smtClean="0"/>
              <a:t>the</a:t>
            </a:r>
            <a:r>
              <a:rPr lang="cs-CZ" baseline="0" dirty="0" smtClean="0"/>
              <a:t> </a:t>
            </a:r>
            <a:r>
              <a:rPr lang="cs-CZ" baseline="0" dirty="0" err="1" smtClean="0"/>
              <a:t>focus</a:t>
            </a:r>
            <a:r>
              <a:rPr lang="cs-CZ" baseline="0" dirty="0" smtClean="0"/>
              <a:t> </a:t>
            </a:r>
            <a:r>
              <a:rPr lang="cs-CZ" baseline="0" dirty="0" err="1" smtClean="0"/>
              <a:t>of</a:t>
            </a:r>
            <a:r>
              <a:rPr lang="cs-CZ" baseline="0" dirty="0" smtClean="0"/>
              <a:t> </a:t>
            </a:r>
            <a:r>
              <a:rPr lang="cs-CZ" baseline="0" dirty="0" err="1" smtClean="0"/>
              <a:t>transnational</a:t>
            </a:r>
            <a:r>
              <a:rPr lang="cs-CZ" baseline="0" dirty="0" smtClean="0"/>
              <a:t> </a:t>
            </a:r>
            <a:r>
              <a:rPr lang="cs-CZ" baseline="0" dirty="0" err="1" smtClean="0"/>
              <a:t>scholarship</a:t>
            </a:r>
            <a:r>
              <a:rPr lang="cs-CZ" baseline="0" dirty="0" smtClean="0"/>
              <a:t> are </a:t>
            </a:r>
            <a:r>
              <a:rPr lang="cs-CZ" baseline="0" dirty="0" err="1" smtClean="0"/>
              <a:t>opportunities</a:t>
            </a:r>
            <a:r>
              <a:rPr lang="cs-CZ" baseline="0" dirty="0" smtClean="0"/>
              <a:t> to </a:t>
            </a:r>
            <a:r>
              <a:rPr lang="cs-CZ" baseline="0" dirty="0" err="1" smtClean="0"/>
              <a:t>question</a:t>
            </a:r>
            <a:r>
              <a:rPr lang="cs-CZ" baseline="0" dirty="0" smtClean="0"/>
              <a:t> these </a:t>
            </a:r>
            <a:r>
              <a:rPr lang="cs-CZ" baseline="0" dirty="0" err="1" smtClean="0"/>
              <a:t>simple</a:t>
            </a:r>
            <a:r>
              <a:rPr lang="cs-CZ" baseline="0" dirty="0" smtClean="0"/>
              <a:t> </a:t>
            </a:r>
            <a:r>
              <a:rPr lang="cs-CZ" baseline="0" dirty="0" err="1" smtClean="0"/>
              <a:t>binaries</a:t>
            </a:r>
            <a:endParaRPr lang="cs-CZ"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cs-CZ" baseline="0" dirty="0" err="1" smtClean="0"/>
              <a:t>Transnationalism</a:t>
            </a:r>
            <a:r>
              <a:rPr lang="cs-CZ" baseline="0" dirty="0" smtClean="0"/>
              <a:t> vs. </a:t>
            </a:r>
            <a:r>
              <a:rPr lang="cs-CZ" baseline="0" dirty="0" err="1" smtClean="0"/>
              <a:t>Globalization</a:t>
            </a:r>
            <a:r>
              <a:rPr lang="cs-CZ" baseline="0" dirty="0" smtClean="0"/>
              <a:t> </a:t>
            </a:r>
            <a:r>
              <a:rPr lang="cs-CZ" baseline="0" dirty="0" err="1" smtClean="0"/>
              <a:t>studies</a:t>
            </a:r>
            <a:r>
              <a:rPr lang="cs-CZ" baseline="0" dirty="0" smtClean="0"/>
              <a:t>: </a:t>
            </a:r>
            <a:r>
              <a:rPr lang="cs-CZ" baseline="0" dirty="0" err="1" smtClean="0"/>
              <a:t>the</a:t>
            </a:r>
            <a:r>
              <a:rPr lang="cs-CZ" baseline="0" dirty="0" smtClean="0"/>
              <a:t> </a:t>
            </a:r>
            <a:r>
              <a:rPr lang="cs-CZ" baseline="0" dirty="0" err="1" smtClean="0"/>
              <a:t>continuing</a:t>
            </a:r>
            <a:r>
              <a:rPr lang="cs-CZ" baseline="0" dirty="0" smtClean="0"/>
              <a:t> </a:t>
            </a:r>
            <a:r>
              <a:rPr lang="cs-CZ" baseline="0" dirty="0" err="1" smtClean="0"/>
              <a:t>importance</a:t>
            </a:r>
            <a:r>
              <a:rPr lang="cs-CZ" baseline="0" dirty="0" smtClean="0"/>
              <a:t> </a:t>
            </a:r>
            <a:r>
              <a:rPr lang="cs-CZ" baseline="0" dirty="0" err="1" smtClean="0"/>
              <a:t>of</a:t>
            </a:r>
            <a:r>
              <a:rPr lang="cs-CZ" baseline="0" dirty="0" smtClean="0"/>
              <a:t> </a:t>
            </a:r>
            <a:r>
              <a:rPr lang="cs-CZ" baseline="0" dirty="0" err="1" smtClean="0"/>
              <a:t>nation</a:t>
            </a:r>
            <a:r>
              <a:rPr lang="cs-CZ" baseline="0" dirty="0" smtClean="0"/>
              <a:t> </a:t>
            </a:r>
            <a:r>
              <a:rPr lang="cs-CZ" baseline="0" dirty="0" err="1" smtClean="0"/>
              <a:t>state</a:t>
            </a:r>
            <a:r>
              <a:rPr lang="cs-CZ" baseline="0" dirty="0" smtClean="0"/>
              <a:t> </a:t>
            </a:r>
            <a:r>
              <a:rPr lang="cs-CZ" baseline="0" dirty="0" err="1" smtClean="0"/>
              <a:t>and</a:t>
            </a:r>
            <a:r>
              <a:rPr lang="cs-CZ" baseline="0" dirty="0" smtClean="0"/>
              <a:t> </a:t>
            </a:r>
            <a:r>
              <a:rPr lang="cs-CZ" baseline="0" dirty="0" err="1" smtClean="0"/>
              <a:t>nationalism</a:t>
            </a:r>
            <a:r>
              <a:rPr lang="cs-CZ" baseline="0" dirty="0" smtClean="0"/>
              <a:t> in </a:t>
            </a:r>
            <a:r>
              <a:rPr lang="cs-CZ" baseline="0" dirty="0" err="1" smtClean="0"/>
              <a:t>the</a:t>
            </a:r>
            <a:r>
              <a:rPr lang="cs-CZ" baseline="0" dirty="0" smtClean="0"/>
              <a:t> </a:t>
            </a:r>
            <a:r>
              <a:rPr lang="cs-CZ" baseline="0" dirty="0" err="1" smtClean="0"/>
              <a:t>age</a:t>
            </a:r>
            <a:r>
              <a:rPr lang="cs-CZ" baseline="0" dirty="0" smtClean="0"/>
              <a:t> </a:t>
            </a:r>
            <a:r>
              <a:rPr lang="cs-CZ" baseline="0" dirty="0" err="1" smtClean="0"/>
              <a:t>of</a:t>
            </a:r>
            <a:r>
              <a:rPr lang="cs-CZ" baseline="0" dirty="0" smtClean="0"/>
              <a:t> </a:t>
            </a:r>
            <a:r>
              <a:rPr lang="cs-CZ" baseline="0" dirty="0" err="1" smtClean="0"/>
              <a:t>globalization</a:t>
            </a:r>
            <a:r>
              <a:rPr lang="cs-CZ" baseline="0" dirty="0" smtClean="0"/>
              <a:t>,</a:t>
            </a:r>
            <a:r>
              <a:rPr lang="cs-CZ" dirty="0" smtClean="0"/>
              <a:t> </a:t>
            </a:r>
            <a:r>
              <a:rPr lang="cs-CZ" dirty="0" err="1" smtClean="0"/>
              <a:t>nation</a:t>
            </a:r>
            <a:r>
              <a:rPr lang="cs-CZ" dirty="0" smtClean="0"/>
              <a:t> </a:t>
            </a:r>
            <a:r>
              <a:rPr lang="cs-CZ" dirty="0" err="1" smtClean="0"/>
              <a:t>state</a:t>
            </a:r>
            <a:r>
              <a:rPr lang="cs-CZ" dirty="0" smtClean="0"/>
              <a:t> do not </a:t>
            </a:r>
            <a:r>
              <a:rPr lang="cs-CZ" dirty="0" err="1" smtClean="0"/>
              <a:t>loose</a:t>
            </a:r>
            <a:r>
              <a:rPr lang="cs-CZ" dirty="0" smtClean="0"/>
              <a:t> </a:t>
            </a:r>
            <a:r>
              <a:rPr lang="cs-CZ" dirty="0" err="1" smtClean="0"/>
              <a:t>importance</a:t>
            </a:r>
            <a:r>
              <a:rPr lang="cs-CZ" dirty="0" smtClean="0"/>
              <a:t> </a:t>
            </a:r>
            <a:r>
              <a:rPr lang="cs-CZ" dirty="0" err="1" smtClean="0"/>
              <a:t>but</a:t>
            </a:r>
            <a:r>
              <a:rPr lang="cs-CZ" dirty="0" smtClean="0"/>
              <a:t> </a:t>
            </a:r>
            <a:r>
              <a:rPr lang="cs-CZ" dirty="0" err="1" smtClean="0"/>
              <a:t>they</a:t>
            </a:r>
            <a:r>
              <a:rPr lang="cs-CZ" dirty="0" smtClean="0"/>
              <a:t> are </a:t>
            </a:r>
            <a:r>
              <a:rPr lang="cs-CZ" dirty="0" err="1" smtClean="0"/>
              <a:t>transformed</a:t>
            </a:r>
            <a:r>
              <a:rPr lang="cs-CZ" dirty="0" smtClean="0"/>
              <a:t> </a:t>
            </a:r>
            <a:endParaRPr lang="cs-CZ"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cs-CZ" baseline="0" dirty="0" err="1" smtClean="0"/>
              <a:t>Transnational</a:t>
            </a:r>
            <a:r>
              <a:rPr lang="cs-CZ" baseline="0" dirty="0" smtClean="0"/>
              <a:t> </a:t>
            </a:r>
            <a:r>
              <a:rPr lang="cs-CZ" baseline="0" dirty="0" err="1" smtClean="0"/>
              <a:t>migration</a:t>
            </a:r>
            <a:r>
              <a:rPr lang="cs-CZ" baseline="0" dirty="0" smtClean="0"/>
              <a:t> </a:t>
            </a:r>
            <a:r>
              <a:rPr lang="cs-CZ" baseline="0" dirty="0" err="1" smtClean="0"/>
              <a:t>studies</a:t>
            </a:r>
            <a:r>
              <a:rPr lang="cs-CZ" baseline="0" dirty="0" smtClean="0"/>
              <a:t> </a:t>
            </a:r>
            <a:r>
              <a:rPr lang="cs-CZ" baseline="0" dirty="0" err="1" smtClean="0"/>
              <a:t>extended</a:t>
            </a:r>
            <a:r>
              <a:rPr lang="cs-CZ" baseline="0" dirty="0" smtClean="0"/>
              <a:t> </a:t>
            </a:r>
            <a:r>
              <a:rPr lang="cs-CZ" baseline="0" dirty="0" err="1" smtClean="0"/>
              <a:t>their</a:t>
            </a:r>
            <a:r>
              <a:rPr lang="cs-CZ" baseline="0" dirty="0" smtClean="0"/>
              <a:t> </a:t>
            </a:r>
            <a:r>
              <a:rPr lang="cs-CZ" baseline="0" dirty="0" err="1" smtClean="0"/>
              <a:t>focus</a:t>
            </a:r>
            <a:r>
              <a:rPr lang="cs-CZ" baseline="0" smtClean="0"/>
              <a:t> - not </a:t>
            </a:r>
            <a:r>
              <a:rPr lang="cs-CZ" baseline="0" dirty="0" err="1" smtClean="0"/>
              <a:t>only</a:t>
            </a:r>
            <a:r>
              <a:rPr lang="cs-CZ" baseline="0" dirty="0" smtClean="0"/>
              <a:t> on </a:t>
            </a:r>
            <a:r>
              <a:rPr lang="cs-CZ" baseline="0" dirty="0" err="1" smtClean="0"/>
              <a:t>the</a:t>
            </a:r>
            <a:r>
              <a:rPr lang="cs-CZ" dirty="0" smtClean="0"/>
              <a:t> </a:t>
            </a:r>
            <a:r>
              <a:rPr lang="cs-CZ" dirty="0" err="1" smtClean="0"/>
              <a:t>working</a:t>
            </a:r>
            <a:r>
              <a:rPr lang="cs-CZ" dirty="0" smtClean="0"/>
              <a:t> </a:t>
            </a:r>
            <a:r>
              <a:rPr lang="cs-CZ" dirty="0" err="1" smtClean="0"/>
              <a:t>class</a:t>
            </a:r>
            <a:r>
              <a:rPr lang="cs-CZ" dirty="0" smtClean="0"/>
              <a:t> </a:t>
            </a:r>
            <a:r>
              <a:rPr lang="cs-CZ" dirty="0" err="1" smtClean="0"/>
              <a:t>transnational</a:t>
            </a:r>
            <a:r>
              <a:rPr lang="cs-CZ" dirty="0" smtClean="0"/>
              <a:t> </a:t>
            </a:r>
            <a:r>
              <a:rPr lang="cs-CZ" dirty="0" err="1" smtClean="0"/>
              <a:t>migrants</a:t>
            </a:r>
            <a:r>
              <a:rPr lang="cs-CZ" dirty="0" smtClean="0"/>
              <a:t> </a:t>
            </a:r>
            <a:r>
              <a:rPr lang="cs-CZ" dirty="0" err="1" smtClean="0"/>
              <a:t>but</a:t>
            </a:r>
            <a:r>
              <a:rPr lang="cs-CZ" dirty="0" smtClean="0"/>
              <a:t> </a:t>
            </a:r>
            <a:r>
              <a:rPr lang="cs-CZ" dirty="0" err="1" smtClean="0"/>
              <a:t>also</a:t>
            </a:r>
            <a:r>
              <a:rPr lang="cs-CZ" dirty="0" smtClean="0"/>
              <a:t> on </a:t>
            </a:r>
            <a:r>
              <a:rPr lang="cs-CZ" dirty="0" err="1" smtClean="0"/>
              <a:t>bussinessmen</a:t>
            </a:r>
            <a:r>
              <a:rPr lang="cs-CZ" dirty="0" smtClean="0"/>
              <a:t>, </a:t>
            </a:r>
            <a:r>
              <a:rPr lang="cs-CZ" dirty="0" err="1" smtClean="0"/>
              <a:t>high</a:t>
            </a:r>
            <a:r>
              <a:rPr lang="cs-CZ" dirty="0" smtClean="0"/>
              <a:t>-</a:t>
            </a:r>
            <a:r>
              <a:rPr lang="cs-CZ" dirty="0" err="1" smtClean="0"/>
              <a:t>skilled</a:t>
            </a:r>
            <a:r>
              <a:rPr lang="cs-CZ" dirty="0" smtClean="0"/>
              <a:t> </a:t>
            </a:r>
            <a:r>
              <a:rPr lang="cs-CZ" dirty="0" err="1" smtClean="0"/>
              <a:t>professionals</a:t>
            </a:r>
            <a:r>
              <a:rPr lang="cs-CZ" dirty="0" smtClean="0"/>
              <a:t> </a:t>
            </a:r>
            <a:r>
              <a:rPr lang="cs-CZ" dirty="0" err="1" smtClean="0"/>
              <a:t>who</a:t>
            </a:r>
            <a:r>
              <a:rPr lang="cs-CZ" dirty="0" smtClean="0"/>
              <a:t> live </a:t>
            </a:r>
            <a:r>
              <a:rPr lang="cs-CZ" dirty="0" err="1" smtClean="0"/>
              <a:t>their</a:t>
            </a:r>
            <a:r>
              <a:rPr lang="cs-CZ" dirty="0" smtClean="0"/>
              <a:t> </a:t>
            </a:r>
            <a:r>
              <a:rPr lang="cs-CZ" dirty="0" err="1" smtClean="0"/>
              <a:t>lives</a:t>
            </a:r>
            <a:r>
              <a:rPr lang="cs-CZ" dirty="0" smtClean="0"/>
              <a:t> on </a:t>
            </a:r>
            <a:r>
              <a:rPr lang="cs-CZ" dirty="0" err="1" smtClean="0"/>
              <a:t>move</a:t>
            </a:r>
            <a:r>
              <a:rPr lang="cs-CZ" dirty="0" smtClean="0"/>
              <a:t>, </a:t>
            </a:r>
            <a:r>
              <a:rPr lang="cs-CZ" dirty="0" err="1" smtClean="0"/>
              <a:t>religious</a:t>
            </a:r>
            <a:r>
              <a:rPr lang="cs-CZ" dirty="0" smtClean="0"/>
              <a:t> </a:t>
            </a:r>
            <a:r>
              <a:rPr lang="cs-CZ" dirty="0" err="1" smtClean="0"/>
              <a:t>transnational</a:t>
            </a:r>
            <a:r>
              <a:rPr lang="cs-CZ" dirty="0" smtClean="0"/>
              <a:t> </a:t>
            </a:r>
            <a:r>
              <a:rPr lang="cs-CZ" dirty="0" err="1" smtClean="0"/>
              <a:t>communities</a:t>
            </a:r>
            <a:r>
              <a:rPr lang="cs-CZ" dirty="0" smtClean="0"/>
              <a:t> </a:t>
            </a:r>
            <a:r>
              <a:rPr lang="cs-CZ" dirty="0" err="1" smtClean="0"/>
              <a:t>etc</a:t>
            </a:r>
            <a:r>
              <a:rPr lang="cs-CZ" dirty="0" smtClean="0"/>
              <a:t>. </a:t>
            </a:r>
            <a:endParaRPr lang="cs-CZ"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cs-CZ"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smtClean="0"/>
          </a:p>
          <a:p>
            <a:endParaRPr lang="cs-CZ" dirty="0"/>
          </a:p>
        </p:txBody>
      </p:sp>
      <p:sp>
        <p:nvSpPr>
          <p:cNvPr id="4" name="Zástupný symbol pro číslo snímku 3"/>
          <p:cNvSpPr>
            <a:spLocks noGrp="1"/>
          </p:cNvSpPr>
          <p:nvPr>
            <p:ph type="sldNum" sz="quarter" idx="10"/>
          </p:nvPr>
        </p:nvSpPr>
        <p:spPr/>
        <p:txBody>
          <a:bodyPr/>
          <a:lstStyle/>
          <a:p>
            <a:fld id="{6EED019D-3405-4B49-BA82-2093449A520C}" type="slidenum">
              <a:rPr lang="cs-CZ" smtClean="0"/>
              <a:pPr/>
              <a:t>19</a:t>
            </a:fld>
            <a:endParaRPr 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6EED019D-3405-4B49-BA82-2093449A520C}" type="slidenum">
              <a:rPr lang="cs-CZ" smtClean="0"/>
              <a:pPr/>
              <a:t>2</a:t>
            </a:fld>
            <a:endParaRPr 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6EED019D-3405-4B49-BA82-2093449A520C}" type="slidenum">
              <a:rPr lang="cs-CZ" smtClean="0"/>
              <a:pPr/>
              <a:t>8</a:t>
            </a:fld>
            <a:endParaRPr 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err="1" smtClean="0"/>
              <a:t>Today</a:t>
            </a:r>
            <a:r>
              <a:rPr lang="cs-CZ" baseline="0" dirty="0" smtClean="0"/>
              <a:t> not </a:t>
            </a:r>
            <a:r>
              <a:rPr lang="cs-CZ" baseline="0" dirty="0" err="1" smtClean="0"/>
              <a:t>lecturing</a:t>
            </a:r>
            <a:r>
              <a:rPr lang="cs-CZ" baseline="0" dirty="0" smtClean="0"/>
              <a:t> </a:t>
            </a:r>
            <a:r>
              <a:rPr lang="cs-CZ" baseline="0" dirty="0" err="1" smtClean="0"/>
              <a:t>but</a:t>
            </a:r>
            <a:r>
              <a:rPr lang="cs-CZ" baseline="0" dirty="0" smtClean="0"/>
              <a:t> </a:t>
            </a:r>
            <a:r>
              <a:rPr lang="cs-CZ" baseline="0" dirty="0" err="1" smtClean="0"/>
              <a:t>rather</a:t>
            </a:r>
            <a:r>
              <a:rPr lang="cs-CZ" baseline="0" dirty="0" smtClean="0"/>
              <a:t> </a:t>
            </a:r>
            <a:r>
              <a:rPr lang="cs-CZ" baseline="0" dirty="0" err="1" smtClean="0"/>
              <a:t>discussions</a:t>
            </a:r>
            <a:r>
              <a:rPr lang="cs-CZ" baseline="0" dirty="0" smtClean="0"/>
              <a:t> </a:t>
            </a:r>
            <a:r>
              <a:rPr lang="cs-CZ" baseline="0" dirty="0" err="1" smtClean="0"/>
              <a:t>and</a:t>
            </a:r>
            <a:r>
              <a:rPr lang="cs-CZ" baseline="0" dirty="0" smtClean="0"/>
              <a:t> </a:t>
            </a:r>
            <a:r>
              <a:rPr lang="cs-CZ" baseline="0" dirty="0" err="1" smtClean="0"/>
              <a:t>excercise</a:t>
            </a:r>
            <a:r>
              <a:rPr lang="cs-CZ" baseline="0" dirty="0" smtClean="0"/>
              <a:t> to </a:t>
            </a:r>
            <a:r>
              <a:rPr lang="cs-CZ" baseline="0" dirty="0" err="1" smtClean="0"/>
              <a:t>focus</a:t>
            </a:r>
            <a:r>
              <a:rPr lang="cs-CZ" baseline="0" dirty="0" smtClean="0"/>
              <a:t> on </a:t>
            </a:r>
            <a:r>
              <a:rPr lang="cs-CZ" baseline="0" dirty="0" err="1" smtClean="0"/>
              <a:t>the</a:t>
            </a:r>
            <a:r>
              <a:rPr lang="cs-CZ" baseline="0" dirty="0" smtClean="0"/>
              <a:t> </a:t>
            </a:r>
            <a:r>
              <a:rPr lang="cs-CZ" baseline="0" dirty="0" err="1" smtClean="0"/>
              <a:t>topic</a:t>
            </a:r>
            <a:r>
              <a:rPr lang="cs-CZ" baseline="0" dirty="0" smtClean="0"/>
              <a:t>, </a:t>
            </a:r>
            <a:r>
              <a:rPr lang="cs-CZ" baseline="0" dirty="0" err="1" smtClean="0"/>
              <a:t>make</a:t>
            </a:r>
            <a:r>
              <a:rPr lang="cs-CZ" baseline="0" dirty="0" smtClean="0"/>
              <a:t> </a:t>
            </a:r>
            <a:r>
              <a:rPr lang="cs-CZ" baseline="0" dirty="0" err="1" smtClean="0"/>
              <a:t>you</a:t>
            </a:r>
            <a:r>
              <a:rPr lang="cs-CZ" baseline="0" dirty="0" smtClean="0"/>
              <a:t> </a:t>
            </a:r>
            <a:r>
              <a:rPr lang="cs-CZ" baseline="0" dirty="0" err="1" smtClean="0"/>
              <a:t>think</a:t>
            </a:r>
            <a:r>
              <a:rPr lang="cs-CZ" baseline="0" dirty="0" smtClean="0"/>
              <a:t> </a:t>
            </a:r>
            <a:r>
              <a:rPr lang="cs-CZ" baseline="0" dirty="0" err="1" smtClean="0"/>
              <a:t>about</a:t>
            </a:r>
            <a:r>
              <a:rPr lang="cs-CZ" baseline="0" dirty="0" smtClean="0"/>
              <a:t> </a:t>
            </a:r>
            <a:r>
              <a:rPr lang="cs-CZ" baseline="0" dirty="0" err="1" smtClean="0"/>
              <a:t>migration</a:t>
            </a:r>
            <a:r>
              <a:rPr lang="cs-CZ" baseline="0" dirty="0" smtClean="0"/>
              <a:t> </a:t>
            </a:r>
            <a:r>
              <a:rPr lang="cs-CZ" baseline="0" dirty="0" err="1" smtClean="0"/>
              <a:t>and</a:t>
            </a:r>
            <a:r>
              <a:rPr lang="cs-CZ" baseline="0" dirty="0" smtClean="0"/>
              <a:t> </a:t>
            </a:r>
            <a:r>
              <a:rPr lang="cs-CZ" baseline="0" dirty="0" err="1" smtClean="0"/>
              <a:t>transnationalism</a:t>
            </a:r>
            <a:r>
              <a:rPr lang="cs-CZ" baseline="0" dirty="0" smtClean="0"/>
              <a:t> </a:t>
            </a:r>
            <a:r>
              <a:rPr lang="cs-CZ" baseline="0" dirty="0" err="1" smtClean="0"/>
              <a:t>before</a:t>
            </a:r>
            <a:r>
              <a:rPr lang="cs-CZ" baseline="0" dirty="0" smtClean="0"/>
              <a:t> </a:t>
            </a:r>
            <a:r>
              <a:rPr lang="cs-CZ" baseline="0" dirty="0" err="1" smtClean="0"/>
              <a:t>the</a:t>
            </a:r>
            <a:r>
              <a:rPr lang="cs-CZ" baseline="0" dirty="0" smtClean="0"/>
              <a:t> </a:t>
            </a:r>
            <a:r>
              <a:rPr lang="cs-CZ" baseline="0" dirty="0" err="1" smtClean="0"/>
              <a:t>week</a:t>
            </a:r>
            <a:r>
              <a:rPr lang="cs-CZ" baseline="0" dirty="0" smtClean="0"/>
              <a:t> </a:t>
            </a:r>
            <a:r>
              <a:rPr lang="cs-CZ" baseline="0" dirty="0" err="1" smtClean="0"/>
              <a:t>with</a:t>
            </a:r>
            <a:r>
              <a:rPr lang="cs-CZ" baseline="0" dirty="0" smtClean="0"/>
              <a:t> PL.</a:t>
            </a:r>
            <a:endParaRPr lang="cs-CZ" dirty="0"/>
          </a:p>
        </p:txBody>
      </p:sp>
      <p:sp>
        <p:nvSpPr>
          <p:cNvPr id="4" name="Zástupný symbol pro číslo snímku 3"/>
          <p:cNvSpPr>
            <a:spLocks noGrp="1"/>
          </p:cNvSpPr>
          <p:nvPr>
            <p:ph type="sldNum" sz="quarter" idx="10"/>
          </p:nvPr>
        </p:nvSpPr>
        <p:spPr/>
        <p:txBody>
          <a:bodyPr/>
          <a:lstStyle/>
          <a:p>
            <a:fld id="{6EED019D-3405-4B49-BA82-2093449A520C}" type="slidenum">
              <a:rPr lang="cs-CZ" smtClean="0"/>
              <a:pPr/>
              <a:t>9</a:t>
            </a:fld>
            <a:endParaRPr 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143000" y="685801"/>
            <a:ext cx="3714760" cy="2786070"/>
          </a:xfrm>
        </p:spPr>
      </p:sp>
      <p:sp>
        <p:nvSpPr>
          <p:cNvPr id="3" name="Zástupný symbol pro poznámky 2"/>
          <p:cNvSpPr>
            <a:spLocks noGrp="1"/>
          </p:cNvSpPr>
          <p:nvPr>
            <p:ph type="body" idx="1"/>
          </p:nvPr>
        </p:nvSpPr>
        <p:spPr>
          <a:xfrm>
            <a:off x="642918" y="3571868"/>
            <a:ext cx="5643602" cy="5143536"/>
          </a:xfrm>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err="1" smtClean="0"/>
              <a:t>Since</a:t>
            </a:r>
            <a:r>
              <a:rPr lang="cs-CZ" baseline="0" dirty="0" smtClean="0"/>
              <a:t> </a:t>
            </a:r>
            <a:r>
              <a:rPr lang="cs-CZ" baseline="0" dirty="0" err="1" smtClean="0"/>
              <a:t>the</a:t>
            </a:r>
            <a:r>
              <a:rPr lang="cs-CZ" baseline="0" dirty="0" smtClean="0"/>
              <a:t> </a:t>
            </a:r>
            <a:r>
              <a:rPr lang="cs-CZ" baseline="0" dirty="0" err="1" smtClean="0"/>
              <a:t>nineties</a:t>
            </a:r>
            <a:r>
              <a:rPr lang="cs-CZ" baseline="0" dirty="0" smtClean="0"/>
              <a:t>, </a:t>
            </a:r>
            <a:r>
              <a:rPr lang="cs-CZ" baseline="0" dirty="0" err="1" smtClean="0"/>
              <a:t>critical</a:t>
            </a:r>
            <a:r>
              <a:rPr lang="cs-CZ" baseline="0" dirty="0" smtClean="0"/>
              <a:t> </a:t>
            </a:r>
            <a:r>
              <a:rPr lang="cs-CZ" baseline="0" dirty="0" err="1" smtClean="0"/>
              <a:t>anthropologists</a:t>
            </a:r>
            <a:r>
              <a:rPr lang="cs-CZ" baseline="0" dirty="0" smtClean="0"/>
              <a:t> </a:t>
            </a:r>
            <a:r>
              <a:rPr lang="cs-CZ" baseline="0" dirty="0" err="1" smtClean="0"/>
              <a:t>and</a:t>
            </a:r>
            <a:r>
              <a:rPr lang="cs-CZ" baseline="0" dirty="0" smtClean="0"/>
              <a:t> </a:t>
            </a:r>
            <a:r>
              <a:rPr lang="cs-CZ" baseline="0" dirty="0" err="1" smtClean="0"/>
              <a:t>sociologists</a:t>
            </a:r>
            <a:r>
              <a:rPr lang="cs-CZ" baseline="0" dirty="0" smtClean="0"/>
              <a:t> (U.S., GB) </a:t>
            </a:r>
            <a:r>
              <a:rPr lang="cs-CZ" baseline="0" dirty="0" err="1" smtClean="0"/>
              <a:t>proposed</a:t>
            </a:r>
            <a:r>
              <a:rPr lang="cs-CZ" baseline="0" dirty="0" smtClean="0"/>
              <a:t> </a:t>
            </a:r>
            <a:r>
              <a:rPr lang="cs-CZ" baseline="0" dirty="0" err="1" smtClean="0"/>
              <a:t>that</a:t>
            </a:r>
            <a:r>
              <a:rPr lang="cs-CZ" baseline="0" dirty="0" smtClean="0"/>
              <a:t> a </a:t>
            </a:r>
            <a:r>
              <a:rPr lang="cs-CZ" baseline="0" dirty="0" err="1" smtClean="0"/>
              <a:t>new</a:t>
            </a:r>
            <a:r>
              <a:rPr lang="cs-CZ" baseline="0" dirty="0" smtClean="0"/>
              <a:t> </a:t>
            </a:r>
            <a:r>
              <a:rPr lang="cs-CZ" baseline="0" dirty="0" err="1" smtClean="0"/>
              <a:t>form</a:t>
            </a:r>
            <a:r>
              <a:rPr lang="cs-CZ" baseline="0" dirty="0" smtClean="0"/>
              <a:t> </a:t>
            </a:r>
            <a:r>
              <a:rPr lang="cs-CZ" baseline="0" dirty="0" err="1" smtClean="0"/>
              <a:t>of</a:t>
            </a:r>
            <a:r>
              <a:rPr lang="cs-CZ" baseline="0" dirty="0" smtClean="0"/>
              <a:t> </a:t>
            </a:r>
            <a:r>
              <a:rPr lang="cs-CZ" baseline="0" dirty="0" err="1" smtClean="0"/>
              <a:t>migration</a:t>
            </a:r>
            <a:r>
              <a:rPr lang="cs-CZ" baseline="0" dirty="0" smtClean="0"/>
              <a:t> has </a:t>
            </a:r>
            <a:r>
              <a:rPr lang="cs-CZ" baseline="0" dirty="0" err="1" smtClean="0"/>
              <a:t>emerged</a:t>
            </a:r>
            <a:r>
              <a:rPr lang="cs-CZ" baseline="0" dirty="0" smtClean="0"/>
              <a:t> – </a:t>
            </a:r>
            <a:r>
              <a:rPr lang="cs-CZ" baseline="0" dirty="0" err="1" smtClean="0"/>
              <a:t>transnational</a:t>
            </a:r>
            <a:r>
              <a:rPr lang="cs-CZ" baseline="0" dirty="0" smtClean="0"/>
              <a:t> </a:t>
            </a:r>
            <a:r>
              <a:rPr lang="cs-CZ" baseline="0" dirty="0" err="1" smtClean="0"/>
              <a:t>migration</a:t>
            </a:r>
            <a:r>
              <a:rPr lang="cs-CZ" baseline="0" dirty="0" smtClean="0"/>
              <a:t>, </a:t>
            </a:r>
            <a:r>
              <a:rPr lang="cs-CZ" baseline="0" dirty="0" err="1" smtClean="0"/>
              <a:t>transmigrants</a:t>
            </a:r>
            <a:r>
              <a:rPr lang="cs-CZ"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cs-CZ" baseline="0" dirty="0" smtClean="0"/>
              <a:t>These </a:t>
            </a:r>
            <a:r>
              <a:rPr lang="cs-CZ" baseline="0" dirty="0" err="1" smtClean="0"/>
              <a:t>theories</a:t>
            </a:r>
            <a:r>
              <a:rPr lang="cs-CZ" baseline="0" dirty="0" smtClean="0"/>
              <a:t> </a:t>
            </a:r>
            <a:r>
              <a:rPr lang="cs-CZ" baseline="0" dirty="0" err="1" smtClean="0"/>
              <a:t>were</a:t>
            </a:r>
            <a:r>
              <a:rPr lang="cs-CZ" baseline="0" dirty="0" smtClean="0"/>
              <a:t> </a:t>
            </a:r>
            <a:r>
              <a:rPr lang="cs-CZ" baseline="0" dirty="0" err="1" smtClean="0"/>
              <a:t>from</a:t>
            </a:r>
            <a:r>
              <a:rPr lang="cs-CZ" baseline="0" dirty="0" smtClean="0"/>
              <a:t> </a:t>
            </a:r>
            <a:r>
              <a:rPr lang="cs-CZ" baseline="0" dirty="0" err="1" smtClean="0"/>
              <a:t>the</a:t>
            </a:r>
            <a:r>
              <a:rPr lang="cs-CZ" baseline="0" dirty="0" smtClean="0"/>
              <a:t> </a:t>
            </a:r>
            <a:r>
              <a:rPr lang="cs-CZ" baseline="0" dirty="0" err="1" smtClean="0"/>
              <a:t>beginning</a:t>
            </a:r>
            <a:r>
              <a:rPr lang="cs-CZ" baseline="0" dirty="0" smtClean="0"/>
              <a:t> </a:t>
            </a:r>
            <a:r>
              <a:rPr lang="cs-CZ" baseline="0" dirty="0" err="1" smtClean="0"/>
              <a:t>radically</a:t>
            </a:r>
            <a:r>
              <a:rPr lang="cs-CZ" baseline="0" dirty="0" smtClean="0"/>
              <a:t> </a:t>
            </a:r>
            <a:r>
              <a:rPr lang="cs-CZ" baseline="0" dirty="0" err="1" smtClean="0"/>
              <a:t>critical</a:t>
            </a:r>
            <a:r>
              <a:rPr lang="cs-CZ" baseline="0" dirty="0" smtClean="0"/>
              <a:t> </a:t>
            </a:r>
            <a:r>
              <a:rPr lang="cs-CZ" baseline="0" dirty="0" err="1" smtClean="0"/>
              <a:t>towards</a:t>
            </a:r>
            <a:r>
              <a:rPr lang="cs-CZ" baseline="0" dirty="0" smtClean="0"/>
              <a:t> </a:t>
            </a:r>
            <a:r>
              <a:rPr lang="cs-CZ" baseline="0" dirty="0" err="1" smtClean="0"/>
              <a:t>what</a:t>
            </a:r>
            <a:r>
              <a:rPr lang="cs-CZ" baseline="0" dirty="0" smtClean="0"/>
              <a:t> </a:t>
            </a:r>
            <a:r>
              <a:rPr lang="cs-CZ" baseline="0" dirty="0" err="1" smtClean="0"/>
              <a:t>they</a:t>
            </a:r>
            <a:r>
              <a:rPr lang="cs-CZ" baseline="0" dirty="0" smtClean="0"/>
              <a:t> </a:t>
            </a:r>
            <a:r>
              <a:rPr lang="cs-CZ" baseline="0" dirty="0" err="1" smtClean="0"/>
              <a:t>call</a:t>
            </a:r>
            <a:r>
              <a:rPr lang="cs-CZ" baseline="0" dirty="0" smtClean="0"/>
              <a:t> </a:t>
            </a:r>
            <a:r>
              <a:rPr lang="cs-CZ" baseline="0" dirty="0" err="1" smtClean="0"/>
              <a:t>conventional</a:t>
            </a:r>
            <a:r>
              <a:rPr lang="cs-CZ" baseline="0" dirty="0" smtClean="0"/>
              <a:t> </a:t>
            </a:r>
            <a:r>
              <a:rPr lang="cs-CZ" baseline="0" dirty="0" err="1" smtClean="0"/>
              <a:t>or</a:t>
            </a:r>
            <a:r>
              <a:rPr lang="cs-CZ" baseline="0" dirty="0" smtClean="0"/>
              <a:t> </a:t>
            </a:r>
            <a:r>
              <a:rPr lang="cs-CZ" baseline="0" dirty="0" err="1" smtClean="0"/>
              <a:t>hegemonic</a:t>
            </a:r>
            <a:r>
              <a:rPr lang="cs-CZ" baseline="0" dirty="0" smtClean="0"/>
              <a:t> </a:t>
            </a:r>
            <a:r>
              <a:rPr lang="cs-CZ" baseline="0" dirty="0" err="1" smtClean="0"/>
              <a:t>migration</a:t>
            </a:r>
            <a:r>
              <a:rPr lang="cs-CZ" baseline="0" dirty="0" smtClean="0"/>
              <a:t> </a:t>
            </a:r>
            <a:r>
              <a:rPr lang="cs-CZ" baseline="0" dirty="0" err="1" smtClean="0"/>
              <a:t>theories</a:t>
            </a:r>
            <a:r>
              <a:rPr lang="cs-CZ" baseline="0" dirty="0" smtClean="0"/>
              <a:t> </a:t>
            </a:r>
            <a:r>
              <a:rPr lang="cs-CZ" baseline="0" dirty="0" err="1" smtClean="0"/>
              <a:t>of</a:t>
            </a:r>
            <a:r>
              <a:rPr lang="cs-CZ" baseline="0" dirty="0" smtClean="0"/>
              <a:t> </a:t>
            </a:r>
            <a:r>
              <a:rPr lang="cs-CZ" baseline="0" dirty="0" err="1" smtClean="0"/>
              <a:t>immigration</a:t>
            </a:r>
            <a:r>
              <a:rPr lang="cs-CZ" baseline="0" dirty="0" smtClean="0"/>
              <a:t> (</a:t>
            </a:r>
            <a:r>
              <a:rPr lang="cs-CZ" baseline="0" dirty="0" err="1" smtClean="0"/>
              <a:t>next</a:t>
            </a:r>
            <a:r>
              <a:rPr lang="cs-CZ" baseline="0" dirty="0" smtClean="0"/>
              <a:t> slide)</a:t>
            </a:r>
          </a:p>
          <a:p>
            <a:pPr marL="0" marR="0" indent="0" algn="l" defTabSz="914400" rtl="0" eaLnBrk="1" fontAlgn="auto" latinLnBrk="0" hangingPunct="1">
              <a:lnSpc>
                <a:spcPct val="100000"/>
              </a:lnSpc>
              <a:spcBef>
                <a:spcPts val="0"/>
              </a:spcBef>
              <a:spcAft>
                <a:spcPts val="0"/>
              </a:spcAft>
              <a:buClrTx/>
              <a:buSzTx/>
              <a:buFontTx/>
              <a:buNone/>
              <a:tabLst/>
              <a:defRPr/>
            </a:pPr>
            <a:r>
              <a:rPr lang="cs-CZ" baseline="0" dirty="0" err="1" smtClean="0"/>
              <a:t>Theories</a:t>
            </a:r>
            <a:r>
              <a:rPr lang="cs-CZ" baseline="0" dirty="0" smtClean="0"/>
              <a:t> </a:t>
            </a:r>
            <a:r>
              <a:rPr lang="cs-CZ" baseline="0" dirty="0" err="1" smtClean="0"/>
              <a:t>of</a:t>
            </a:r>
            <a:r>
              <a:rPr lang="cs-CZ" baseline="0" dirty="0" smtClean="0"/>
              <a:t> </a:t>
            </a:r>
            <a:r>
              <a:rPr lang="cs-CZ" baseline="0" dirty="0" err="1" smtClean="0"/>
              <a:t>assimilation</a:t>
            </a:r>
            <a:r>
              <a:rPr lang="cs-CZ" baseline="0" dirty="0" smtClean="0"/>
              <a:t>, </a:t>
            </a:r>
            <a:r>
              <a:rPr lang="cs-CZ" baseline="0" dirty="0" err="1" smtClean="0"/>
              <a:t>acculturation</a:t>
            </a:r>
            <a:r>
              <a:rPr lang="cs-CZ" baseline="0" dirty="0" smtClean="0"/>
              <a:t> </a:t>
            </a:r>
            <a:r>
              <a:rPr lang="cs-CZ" baseline="0" dirty="0" err="1" smtClean="0"/>
              <a:t>etc</a:t>
            </a:r>
            <a:r>
              <a:rPr lang="cs-CZ" baseline="0" dirty="0" smtClean="0"/>
              <a:t>. </a:t>
            </a:r>
            <a:r>
              <a:rPr lang="cs-CZ" baseline="0" dirty="0" err="1" smtClean="0"/>
              <a:t>were</a:t>
            </a:r>
            <a:r>
              <a:rPr lang="cs-CZ" baseline="0" dirty="0" smtClean="0"/>
              <a:t> </a:t>
            </a:r>
            <a:r>
              <a:rPr lang="cs-CZ" baseline="0" dirty="0" err="1" smtClean="0"/>
              <a:t>based</a:t>
            </a:r>
            <a:r>
              <a:rPr lang="cs-CZ" baseline="0" dirty="0" smtClean="0"/>
              <a:t> on </a:t>
            </a:r>
            <a:r>
              <a:rPr lang="cs-CZ" baseline="0" dirty="0" err="1" smtClean="0"/>
              <a:t>an</a:t>
            </a:r>
            <a:r>
              <a:rPr lang="cs-CZ" baseline="0" dirty="0" smtClean="0"/>
              <a:t> </a:t>
            </a:r>
            <a:r>
              <a:rPr lang="cs-CZ" baseline="0" dirty="0" err="1" smtClean="0"/>
              <a:t>assumption</a:t>
            </a:r>
            <a:r>
              <a:rPr lang="cs-CZ" baseline="0" dirty="0" smtClean="0"/>
              <a:t> </a:t>
            </a:r>
            <a:r>
              <a:rPr lang="cs-CZ" baseline="0" dirty="0" err="1" smtClean="0"/>
              <a:t>of</a:t>
            </a:r>
            <a:r>
              <a:rPr lang="cs-CZ" baseline="0" dirty="0" smtClean="0"/>
              <a:t> </a:t>
            </a:r>
            <a:r>
              <a:rPr lang="cs-CZ" baseline="0" dirty="0" err="1" smtClean="0"/>
              <a:t>migration</a:t>
            </a:r>
            <a:r>
              <a:rPr lang="cs-CZ" baseline="0" dirty="0" smtClean="0"/>
              <a:t> as </a:t>
            </a:r>
            <a:r>
              <a:rPr lang="cs-CZ" baseline="0" dirty="0" err="1" smtClean="0"/>
              <a:t>unidirectional</a:t>
            </a:r>
            <a:r>
              <a:rPr lang="cs-CZ" baseline="0" dirty="0" smtClean="0"/>
              <a:t> </a:t>
            </a:r>
            <a:r>
              <a:rPr lang="cs-CZ" baseline="0" dirty="0" err="1" smtClean="0"/>
              <a:t>movement</a:t>
            </a:r>
            <a:r>
              <a:rPr lang="cs-CZ" baseline="0" dirty="0" smtClean="0"/>
              <a:t> </a:t>
            </a:r>
            <a:r>
              <a:rPr lang="cs-CZ" baseline="0" dirty="0" err="1" smtClean="0"/>
              <a:t>from</a:t>
            </a:r>
            <a:r>
              <a:rPr lang="cs-CZ" baseline="0" dirty="0" smtClean="0"/>
              <a:t> </a:t>
            </a:r>
            <a:r>
              <a:rPr lang="cs-CZ" baseline="0" dirty="0" err="1" smtClean="0"/>
              <a:t>the</a:t>
            </a:r>
            <a:r>
              <a:rPr lang="cs-CZ" baseline="0" dirty="0" smtClean="0"/>
              <a:t> country </a:t>
            </a:r>
            <a:r>
              <a:rPr lang="cs-CZ" baseline="0" dirty="0" err="1" smtClean="0"/>
              <a:t>of</a:t>
            </a:r>
            <a:r>
              <a:rPr lang="cs-CZ" baseline="0" dirty="0" smtClean="0"/>
              <a:t> </a:t>
            </a:r>
            <a:r>
              <a:rPr lang="cs-CZ" baseline="0" dirty="0" err="1" smtClean="0"/>
              <a:t>origin</a:t>
            </a:r>
            <a:r>
              <a:rPr lang="cs-CZ" baseline="0" dirty="0" smtClean="0"/>
              <a:t> to </a:t>
            </a:r>
            <a:r>
              <a:rPr lang="cs-CZ" baseline="0" dirty="0" err="1" smtClean="0"/>
              <a:t>the</a:t>
            </a:r>
            <a:r>
              <a:rPr lang="cs-CZ" baseline="0" dirty="0" smtClean="0"/>
              <a:t> </a:t>
            </a:r>
            <a:r>
              <a:rPr lang="cs-CZ" baseline="0" dirty="0" err="1" smtClean="0"/>
              <a:t>receiving</a:t>
            </a:r>
            <a:r>
              <a:rPr lang="cs-CZ" baseline="0" dirty="0" smtClean="0"/>
              <a:t> country </a:t>
            </a:r>
            <a:r>
              <a:rPr lang="cs-CZ" baseline="0" dirty="0" err="1" smtClean="0"/>
              <a:t>and</a:t>
            </a:r>
            <a:r>
              <a:rPr lang="cs-CZ" baseline="0" dirty="0" smtClean="0"/>
              <a:t> </a:t>
            </a:r>
            <a:r>
              <a:rPr lang="cs-CZ" baseline="0" dirty="0" err="1" smtClean="0"/>
              <a:t>focused</a:t>
            </a:r>
            <a:r>
              <a:rPr lang="cs-CZ" baseline="0" dirty="0" smtClean="0"/>
              <a:t> on </a:t>
            </a:r>
            <a:r>
              <a:rPr lang="cs-CZ" baseline="0" dirty="0" err="1" smtClean="0"/>
              <a:t>the</a:t>
            </a:r>
            <a:r>
              <a:rPr lang="cs-CZ" baseline="0" dirty="0" smtClean="0"/>
              <a:t> </a:t>
            </a:r>
            <a:r>
              <a:rPr lang="cs-CZ" baseline="0" dirty="0" err="1" smtClean="0"/>
              <a:t>problems</a:t>
            </a:r>
            <a:r>
              <a:rPr lang="cs-CZ" baseline="0" dirty="0" smtClean="0"/>
              <a:t> </a:t>
            </a:r>
            <a:r>
              <a:rPr lang="cs-CZ" baseline="0" dirty="0" err="1" smtClean="0"/>
              <a:t>migrants</a:t>
            </a:r>
            <a:r>
              <a:rPr lang="cs-CZ" baseline="0" dirty="0" smtClean="0"/>
              <a:t> </a:t>
            </a:r>
            <a:r>
              <a:rPr lang="cs-CZ" baseline="0" dirty="0" err="1" smtClean="0"/>
              <a:t>face</a:t>
            </a:r>
            <a:r>
              <a:rPr lang="cs-CZ" baseline="0" dirty="0" smtClean="0"/>
              <a:t> in </a:t>
            </a:r>
            <a:r>
              <a:rPr lang="cs-CZ" baseline="0" dirty="0" err="1" smtClean="0"/>
              <a:t>the</a:t>
            </a:r>
            <a:r>
              <a:rPr lang="cs-CZ" baseline="0" dirty="0" smtClean="0"/>
              <a:t> </a:t>
            </a:r>
            <a:r>
              <a:rPr lang="cs-CZ" baseline="0" dirty="0" err="1" smtClean="0"/>
              <a:t>so</a:t>
            </a:r>
            <a:r>
              <a:rPr lang="cs-CZ" baseline="0" dirty="0" smtClean="0"/>
              <a:t>-</a:t>
            </a:r>
            <a:r>
              <a:rPr lang="cs-CZ" baseline="0" dirty="0" err="1" smtClean="0"/>
              <a:t>called</a:t>
            </a:r>
            <a:r>
              <a:rPr lang="cs-CZ" baseline="0" dirty="0" smtClean="0"/>
              <a:t> host </a:t>
            </a:r>
            <a:r>
              <a:rPr lang="cs-CZ" baseline="0" dirty="0" err="1" smtClean="0"/>
              <a:t>societies</a:t>
            </a:r>
            <a:r>
              <a:rPr lang="cs-CZ" baseline="0" dirty="0" smtClean="0"/>
              <a:t>, </a:t>
            </a:r>
            <a:r>
              <a:rPr lang="cs-CZ" baseline="0" dirty="0" err="1" smtClean="0"/>
              <a:t>theories</a:t>
            </a:r>
            <a:r>
              <a:rPr lang="cs-CZ" baseline="0" dirty="0" smtClean="0"/>
              <a:t> </a:t>
            </a:r>
            <a:r>
              <a:rPr lang="cs-CZ" baseline="0" dirty="0" err="1" smtClean="0"/>
              <a:t>of</a:t>
            </a:r>
            <a:r>
              <a:rPr lang="cs-CZ" baseline="0" dirty="0" smtClean="0"/>
              <a:t> </a:t>
            </a:r>
            <a:r>
              <a:rPr lang="cs-CZ" baseline="0" dirty="0" err="1" smtClean="0"/>
              <a:t>transnational</a:t>
            </a:r>
            <a:r>
              <a:rPr lang="cs-CZ" baseline="0" dirty="0" smtClean="0"/>
              <a:t> </a:t>
            </a:r>
            <a:r>
              <a:rPr lang="cs-CZ" baseline="0" dirty="0" err="1" smtClean="0"/>
              <a:t>migration</a:t>
            </a:r>
            <a:r>
              <a:rPr lang="cs-CZ" baseline="0" dirty="0" smtClean="0"/>
              <a:t> </a:t>
            </a:r>
            <a:r>
              <a:rPr lang="cs-CZ" baseline="0" dirty="0" err="1" smtClean="0"/>
              <a:t>shifted</a:t>
            </a:r>
            <a:r>
              <a:rPr lang="cs-CZ" baseline="0" dirty="0" smtClean="0"/>
              <a:t> </a:t>
            </a:r>
            <a:r>
              <a:rPr lang="cs-CZ" baseline="0" dirty="0" err="1" smtClean="0"/>
              <a:t>attention</a:t>
            </a:r>
            <a:r>
              <a:rPr lang="cs-CZ" baseline="0" dirty="0" smtClean="0"/>
              <a:t> to </a:t>
            </a:r>
            <a:r>
              <a:rPr lang="cs-CZ" baseline="0" dirty="0" err="1" smtClean="0"/>
              <a:t>crossborder</a:t>
            </a:r>
            <a:r>
              <a:rPr lang="cs-CZ" baseline="0" dirty="0" smtClean="0"/>
              <a:t> </a:t>
            </a:r>
            <a:r>
              <a:rPr lang="cs-CZ" baseline="0" dirty="0" err="1" smtClean="0"/>
              <a:t>processes</a:t>
            </a:r>
            <a:r>
              <a:rPr lang="cs-CZ" baseline="0" dirty="0" smtClean="0"/>
              <a:t> </a:t>
            </a:r>
            <a:r>
              <a:rPr lang="cs-CZ" baseline="0" dirty="0" err="1" smtClean="0"/>
              <a:t>and</a:t>
            </a:r>
            <a:r>
              <a:rPr lang="cs-CZ" baseline="0" dirty="0" smtClean="0"/>
              <a:t> </a:t>
            </a:r>
            <a:r>
              <a:rPr lang="cs-CZ" baseline="0" dirty="0" err="1" smtClean="0"/>
              <a:t>organization</a:t>
            </a:r>
            <a:r>
              <a:rPr lang="cs-CZ" baseline="0" dirty="0" smtClean="0"/>
              <a:t> </a:t>
            </a:r>
            <a:r>
              <a:rPr lang="cs-CZ" baseline="0" dirty="0" err="1" smtClean="0"/>
              <a:t>of</a:t>
            </a:r>
            <a:r>
              <a:rPr lang="cs-CZ" baseline="0" dirty="0" smtClean="0"/>
              <a:t> </a:t>
            </a:r>
            <a:r>
              <a:rPr lang="cs-CZ" baseline="0" dirty="0" err="1" smtClean="0"/>
              <a:t>social</a:t>
            </a:r>
            <a:r>
              <a:rPr lang="cs-CZ" baseline="0" dirty="0" smtClean="0"/>
              <a:t> </a:t>
            </a:r>
            <a:r>
              <a:rPr lang="cs-CZ" baseline="0" dirty="0" err="1" smtClean="0"/>
              <a:t>life</a:t>
            </a:r>
            <a:r>
              <a:rPr lang="cs-CZ" baseline="0" dirty="0" smtClean="0"/>
              <a:t> </a:t>
            </a:r>
            <a:r>
              <a:rPr lang="cs-CZ" baseline="0" dirty="0" err="1" smtClean="0"/>
              <a:t>of</a:t>
            </a:r>
            <a:r>
              <a:rPr lang="cs-CZ" baseline="0" dirty="0" smtClean="0"/>
              <a:t> </a:t>
            </a:r>
            <a:r>
              <a:rPr lang="cs-CZ" baseline="0" dirty="0" err="1" smtClean="0"/>
              <a:t>migrants</a:t>
            </a:r>
            <a:r>
              <a:rPr lang="cs-CZ" baseline="0" dirty="0" smtClean="0"/>
              <a:t> </a:t>
            </a:r>
            <a:r>
              <a:rPr lang="cs-CZ" baseline="0" dirty="0" err="1" smtClean="0"/>
              <a:t>who</a:t>
            </a:r>
            <a:r>
              <a:rPr lang="cs-CZ" baseline="0" dirty="0" smtClean="0"/>
              <a:t> live </a:t>
            </a:r>
            <a:r>
              <a:rPr lang="cs-CZ" baseline="0" dirty="0" err="1" smtClean="0"/>
              <a:t>their</a:t>
            </a:r>
            <a:r>
              <a:rPr lang="cs-CZ" baseline="0" dirty="0" smtClean="0"/>
              <a:t> </a:t>
            </a:r>
            <a:r>
              <a:rPr lang="cs-CZ" baseline="0" dirty="0" err="1" smtClean="0"/>
              <a:t>lives</a:t>
            </a:r>
            <a:r>
              <a:rPr lang="cs-CZ" baseline="0" dirty="0" smtClean="0"/>
              <a:t> in </a:t>
            </a:r>
            <a:r>
              <a:rPr lang="cs-CZ" baseline="0" dirty="0" err="1" smtClean="0"/>
              <a:t>connection</a:t>
            </a:r>
            <a:r>
              <a:rPr lang="cs-CZ" baseline="0" dirty="0" smtClean="0"/>
              <a:t> to more </a:t>
            </a:r>
            <a:r>
              <a:rPr lang="cs-CZ" baseline="0" dirty="0" err="1" smtClean="0"/>
              <a:t>than</a:t>
            </a:r>
            <a:r>
              <a:rPr lang="cs-CZ" baseline="0" dirty="0" smtClean="0"/>
              <a:t> </a:t>
            </a:r>
            <a:r>
              <a:rPr lang="cs-CZ" baseline="0" dirty="0" err="1" smtClean="0"/>
              <a:t>one</a:t>
            </a:r>
            <a:r>
              <a:rPr lang="cs-CZ" baseline="0" dirty="0" smtClean="0"/>
              <a:t> </a:t>
            </a:r>
            <a:r>
              <a:rPr lang="cs-CZ" baseline="0" dirty="0" err="1" smtClean="0"/>
              <a:t>nation</a:t>
            </a:r>
            <a:r>
              <a:rPr lang="cs-CZ" baseline="0" dirty="0" smtClean="0"/>
              <a:t> </a:t>
            </a:r>
            <a:r>
              <a:rPr lang="cs-CZ" baseline="0" dirty="0" err="1" smtClean="0"/>
              <a:t>state</a:t>
            </a:r>
            <a:r>
              <a:rPr lang="cs-CZ" baseline="0" dirty="0" smtClean="0"/>
              <a:t>, </a:t>
            </a:r>
            <a:r>
              <a:rPr lang="cs-CZ" baseline="0" dirty="0" err="1" smtClean="0"/>
              <a:t>predominantly</a:t>
            </a:r>
            <a:r>
              <a:rPr lang="cs-CZ" baseline="0" dirty="0" smtClean="0"/>
              <a:t> </a:t>
            </a:r>
            <a:r>
              <a:rPr lang="cs-CZ" baseline="0" dirty="0" err="1" smtClean="0"/>
              <a:t>the</a:t>
            </a:r>
            <a:r>
              <a:rPr lang="cs-CZ" baseline="0" dirty="0" smtClean="0"/>
              <a:t> country </a:t>
            </a:r>
            <a:r>
              <a:rPr lang="cs-CZ" baseline="0" dirty="0" err="1" smtClean="0"/>
              <a:t>of</a:t>
            </a:r>
            <a:r>
              <a:rPr lang="cs-CZ" baseline="0" dirty="0" smtClean="0"/>
              <a:t> </a:t>
            </a:r>
            <a:r>
              <a:rPr lang="cs-CZ" baseline="0" dirty="0" err="1" smtClean="0"/>
              <a:t>origin</a:t>
            </a:r>
            <a:r>
              <a:rPr lang="cs-CZ" baseline="0" dirty="0" smtClean="0"/>
              <a:t> </a:t>
            </a:r>
            <a:r>
              <a:rPr lang="cs-CZ" baseline="0" dirty="0" err="1" smtClean="0"/>
              <a:t>and</a:t>
            </a:r>
            <a:r>
              <a:rPr lang="cs-CZ" baseline="0" dirty="0" smtClean="0"/>
              <a:t> </a:t>
            </a:r>
            <a:r>
              <a:rPr lang="cs-CZ" baseline="0" dirty="0" err="1" smtClean="0"/>
              <a:t>the</a:t>
            </a:r>
            <a:r>
              <a:rPr lang="cs-CZ" baseline="0" dirty="0" smtClean="0"/>
              <a:t> country </a:t>
            </a:r>
            <a:r>
              <a:rPr lang="cs-CZ" baseline="0" dirty="0" err="1" smtClean="0"/>
              <a:t>of</a:t>
            </a:r>
            <a:r>
              <a:rPr lang="cs-CZ" baseline="0" dirty="0" smtClean="0"/>
              <a:t> </a:t>
            </a:r>
            <a:r>
              <a:rPr lang="cs-CZ" baseline="0" dirty="0" err="1" smtClean="0"/>
              <a:t>immigration</a:t>
            </a:r>
            <a:r>
              <a:rPr lang="cs-CZ" baseline="0" dirty="0" smtClean="0"/>
              <a:t>.</a:t>
            </a:r>
            <a:endParaRPr lang="cs-CZ"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cs-CZ" b="1" dirty="0" err="1" smtClean="0"/>
              <a:t>Nations</a:t>
            </a:r>
            <a:r>
              <a:rPr lang="cs-CZ" b="1" dirty="0" smtClean="0"/>
              <a:t> </a:t>
            </a:r>
            <a:r>
              <a:rPr lang="cs-CZ" b="1" dirty="0" err="1" smtClean="0"/>
              <a:t>Unbound</a:t>
            </a:r>
            <a:r>
              <a:rPr lang="cs-CZ" b="1" dirty="0" smtClean="0"/>
              <a:t> </a:t>
            </a:r>
            <a:r>
              <a:rPr lang="cs-CZ" dirty="0" smtClean="0"/>
              <a:t>– </a:t>
            </a:r>
            <a:r>
              <a:rPr lang="cs-CZ" dirty="0" err="1" smtClean="0"/>
              <a:t>long</a:t>
            </a:r>
            <a:r>
              <a:rPr lang="cs-CZ" dirty="0" smtClean="0"/>
              <a:t> term </a:t>
            </a:r>
            <a:r>
              <a:rPr lang="cs-CZ" dirty="0" err="1" smtClean="0"/>
              <a:t>anthropological</a:t>
            </a:r>
            <a:r>
              <a:rPr lang="cs-CZ" baseline="0" dirty="0" smtClean="0"/>
              <a:t> </a:t>
            </a:r>
            <a:r>
              <a:rPr lang="cs-CZ" baseline="0" dirty="0" err="1" smtClean="0"/>
              <a:t>research</a:t>
            </a:r>
            <a:r>
              <a:rPr lang="cs-CZ" baseline="0" dirty="0" smtClean="0"/>
              <a:t> </a:t>
            </a:r>
            <a:r>
              <a:rPr lang="cs-CZ" baseline="0" dirty="0" err="1" smtClean="0"/>
              <a:t>of</a:t>
            </a:r>
            <a:r>
              <a:rPr lang="cs-CZ" baseline="0" dirty="0" smtClean="0"/>
              <a:t> </a:t>
            </a:r>
            <a:r>
              <a:rPr lang="cs-CZ" baseline="0" dirty="0" err="1" smtClean="0"/>
              <a:t>Carribean</a:t>
            </a:r>
            <a:r>
              <a:rPr lang="cs-CZ" baseline="0" dirty="0" smtClean="0"/>
              <a:t> </a:t>
            </a:r>
            <a:r>
              <a:rPr lang="cs-CZ" baseline="0" dirty="0" err="1" smtClean="0"/>
              <a:t>and</a:t>
            </a:r>
            <a:r>
              <a:rPr lang="cs-CZ" baseline="0" dirty="0" smtClean="0"/>
              <a:t> </a:t>
            </a:r>
            <a:r>
              <a:rPr lang="cs-CZ" baseline="0" dirty="0" err="1" smtClean="0"/>
              <a:t>Filipino</a:t>
            </a:r>
            <a:r>
              <a:rPr lang="cs-CZ" baseline="0" dirty="0" smtClean="0"/>
              <a:t> </a:t>
            </a:r>
            <a:r>
              <a:rPr lang="cs-CZ" baseline="0" dirty="0" err="1" smtClean="0"/>
              <a:t>migrants</a:t>
            </a:r>
            <a:r>
              <a:rPr lang="cs-CZ" baseline="0" dirty="0" smtClean="0"/>
              <a:t> </a:t>
            </a:r>
            <a:r>
              <a:rPr lang="cs-CZ" baseline="0" dirty="0" err="1" smtClean="0"/>
              <a:t>living</a:t>
            </a:r>
            <a:r>
              <a:rPr lang="cs-CZ" baseline="0" dirty="0" smtClean="0"/>
              <a:t> in NY. (</a:t>
            </a:r>
            <a:r>
              <a:rPr lang="cs-CZ" baseline="0" dirty="0" err="1" smtClean="0"/>
              <a:t>one</a:t>
            </a:r>
            <a:r>
              <a:rPr lang="cs-CZ" baseline="0" dirty="0" smtClean="0"/>
              <a:t> </a:t>
            </a:r>
            <a:r>
              <a:rPr lang="cs-CZ" baseline="0" dirty="0" err="1" smtClean="0"/>
              <a:t>of</a:t>
            </a:r>
            <a:r>
              <a:rPr lang="cs-CZ" baseline="0" dirty="0" smtClean="0"/>
              <a:t> </a:t>
            </a:r>
            <a:r>
              <a:rPr lang="cs-CZ" baseline="0" dirty="0" err="1" smtClean="0"/>
              <a:t>the</a:t>
            </a:r>
            <a:r>
              <a:rPr lang="cs-CZ" baseline="0" dirty="0" smtClean="0"/>
              <a:t> </a:t>
            </a:r>
            <a:r>
              <a:rPr lang="cs-CZ" baseline="0" dirty="0" err="1" smtClean="0"/>
              <a:t>first</a:t>
            </a:r>
            <a:r>
              <a:rPr lang="cs-CZ" baseline="0" dirty="0" smtClean="0"/>
              <a:t> </a:t>
            </a:r>
            <a:r>
              <a:rPr lang="cs-CZ" baseline="0" dirty="0" err="1" smtClean="0"/>
              <a:t>books</a:t>
            </a:r>
            <a:r>
              <a:rPr lang="cs-CZ" baseline="0" dirty="0" smtClean="0"/>
              <a:t>, </a:t>
            </a:r>
            <a:r>
              <a:rPr lang="cs-CZ" baseline="0" dirty="0" err="1" smtClean="0"/>
              <a:t>important</a:t>
            </a:r>
            <a:r>
              <a:rPr lang="cs-CZ" baseline="0" dirty="0" smtClean="0"/>
              <a:t> in </a:t>
            </a:r>
            <a:r>
              <a:rPr lang="cs-CZ" baseline="0" dirty="0" err="1" smtClean="0"/>
              <a:t>developing</a:t>
            </a:r>
            <a:r>
              <a:rPr lang="cs-CZ" baseline="0" dirty="0" smtClean="0"/>
              <a:t> </a:t>
            </a:r>
            <a:r>
              <a:rPr lang="cs-CZ" baseline="0" dirty="0" err="1" smtClean="0"/>
              <a:t>the</a:t>
            </a:r>
            <a:r>
              <a:rPr lang="cs-CZ" baseline="0" dirty="0" smtClean="0"/>
              <a:t> </a:t>
            </a:r>
            <a:r>
              <a:rPr lang="cs-CZ" baseline="0" dirty="0" err="1" smtClean="0"/>
              <a:t>project</a:t>
            </a:r>
            <a:r>
              <a:rPr lang="cs-CZ" dirty="0" smtClean="0"/>
              <a:t> </a:t>
            </a:r>
            <a:r>
              <a:rPr lang="cs-CZ" dirty="0" err="1" smtClean="0"/>
              <a:t>of</a:t>
            </a:r>
            <a:r>
              <a:rPr lang="cs-CZ" dirty="0" smtClean="0"/>
              <a:t> </a:t>
            </a:r>
            <a:r>
              <a:rPr lang="cs-CZ" dirty="0" err="1" smtClean="0"/>
              <a:t>transnational</a:t>
            </a:r>
            <a:r>
              <a:rPr lang="cs-CZ" dirty="0" smtClean="0"/>
              <a:t> </a:t>
            </a:r>
            <a:r>
              <a:rPr lang="cs-CZ" dirty="0" err="1" smtClean="0"/>
              <a:t>migration</a:t>
            </a:r>
            <a:r>
              <a:rPr lang="cs-CZ" dirty="0" smtClean="0"/>
              <a:t> </a:t>
            </a:r>
            <a:r>
              <a:rPr lang="cs-CZ" dirty="0" err="1" smtClean="0"/>
              <a:t>studies</a:t>
            </a:r>
            <a:r>
              <a:rPr lang="cs-CZ" dirty="0" smtClean="0"/>
              <a:t>)</a:t>
            </a:r>
            <a:endParaRPr lang="cs-CZ"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cs-CZ" baseline="0" dirty="0" err="1" smtClean="0"/>
              <a:t>They</a:t>
            </a:r>
            <a:r>
              <a:rPr lang="cs-CZ" baseline="0" dirty="0" smtClean="0"/>
              <a:t> link </a:t>
            </a:r>
            <a:r>
              <a:rPr lang="cs-CZ" baseline="0" dirty="0" err="1" smtClean="0"/>
              <a:t>transnational</a:t>
            </a:r>
            <a:r>
              <a:rPr lang="cs-CZ" baseline="0" dirty="0" smtClean="0"/>
              <a:t> </a:t>
            </a:r>
            <a:r>
              <a:rPr lang="cs-CZ" baseline="0" dirty="0" err="1" smtClean="0"/>
              <a:t>migration</a:t>
            </a:r>
            <a:r>
              <a:rPr lang="cs-CZ" baseline="0" dirty="0" smtClean="0"/>
              <a:t> to:</a:t>
            </a:r>
          </a:p>
          <a:p>
            <a:pPr marL="228600" marR="0" lvl="1" indent="-228600" algn="l" defTabSz="914400" rtl="0" eaLnBrk="1" fontAlgn="auto" latinLnBrk="0" hangingPunct="1">
              <a:lnSpc>
                <a:spcPct val="100000"/>
              </a:lnSpc>
              <a:spcBef>
                <a:spcPts val="0"/>
              </a:spcBef>
              <a:spcAft>
                <a:spcPts val="0"/>
              </a:spcAft>
              <a:buClrTx/>
              <a:buSzTx/>
              <a:buFontTx/>
              <a:buAutoNum type="arabicPeriod"/>
              <a:tabLst/>
              <a:defRPr/>
            </a:pPr>
            <a:r>
              <a:rPr lang="cs-CZ" baseline="0" dirty="0" err="1" smtClean="0"/>
              <a:t>changing</a:t>
            </a:r>
            <a:r>
              <a:rPr lang="cs-CZ" baseline="0" dirty="0" smtClean="0"/>
              <a:t> </a:t>
            </a:r>
            <a:r>
              <a:rPr lang="cs-CZ" baseline="0" dirty="0" err="1" smtClean="0"/>
              <a:t>context</a:t>
            </a:r>
            <a:r>
              <a:rPr lang="cs-CZ" baseline="0" dirty="0" smtClean="0"/>
              <a:t> </a:t>
            </a:r>
            <a:r>
              <a:rPr lang="cs-CZ" baseline="0" dirty="0" err="1" smtClean="0"/>
              <a:t>of</a:t>
            </a:r>
            <a:r>
              <a:rPr lang="cs-CZ" baseline="0" dirty="0" smtClean="0"/>
              <a:t> </a:t>
            </a:r>
            <a:r>
              <a:rPr lang="cs-CZ" baseline="0" dirty="0" err="1" smtClean="0"/>
              <a:t>global</a:t>
            </a:r>
            <a:r>
              <a:rPr lang="cs-CZ" baseline="0" dirty="0" smtClean="0"/>
              <a:t> </a:t>
            </a:r>
            <a:r>
              <a:rPr lang="cs-CZ" baseline="0" dirty="0" err="1" smtClean="0"/>
              <a:t>capitalism</a:t>
            </a:r>
            <a:r>
              <a:rPr lang="cs-CZ" dirty="0" smtClean="0"/>
              <a:t> – </a:t>
            </a:r>
            <a:r>
              <a:rPr lang="cs-CZ" dirty="0" err="1" smtClean="0"/>
              <a:t>current</a:t>
            </a:r>
            <a:r>
              <a:rPr lang="cs-CZ" dirty="0" smtClean="0"/>
              <a:t> mode </a:t>
            </a:r>
            <a:r>
              <a:rPr lang="cs-CZ" dirty="0" err="1" smtClean="0"/>
              <a:t>of</a:t>
            </a:r>
            <a:r>
              <a:rPr lang="cs-CZ" dirty="0" smtClean="0"/>
              <a:t> </a:t>
            </a:r>
            <a:r>
              <a:rPr lang="cs-CZ" dirty="0" err="1" smtClean="0"/>
              <a:t>production</a:t>
            </a:r>
            <a:r>
              <a:rPr lang="cs-CZ" dirty="0" smtClean="0"/>
              <a:t> (</a:t>
            </a:r>
            <a:r>
              <a:rPr lang="cs-CZ" dirty="0" err="1" smtClean="0"/>
              <a:t>low</a:t>
            </a:r>
            <a:r>
              <a:rPr lang="cs-CZ" dirty="0" smtClean="0"/>
              <a:t> </a:t>
            </a:r>
            <a:r>
              <a:rPr lang="cs-CZ" dirty="0" err="1" smtClean="0"/>
              <a:t>pay</a:t>
            </a:r>
            <a:r>
              <a:rPr lang="cs-CZ" dirty="0" smtClean="0"/>
              <a:t>, </a:t>
            </a:r>
            <a:r>
              <a:rPr lang="cs-CZ" dirty="0" err="1" smtClean="0"/>
              <a:t>job</a:t>
            </a:r>
            <a:r>
              <a:rPr lang="cs-CZ" dirty="0" smtClean="0"/>
              <a:t> </a:t>
            </a:r>
            <a:r>
              <a:rPr lang="cs-CZ" dirty="0" err="1" smtClean="0"/>
              <a:t>insecurity</a:t>
            </a:r>
            <a:r>
              <a:rPr lang="cs-CZ" dirty="0" smtClean="0"/>
              <a:t>) </a:t>
            </a:r>
            <a:r>
              <a:rPr lang="cs-CZ" dirty="0" err="1" smtClean="0"/>
              <a:t>requires</a:t>
            </a:r>
            <a:r>
              <a:rPr lang="cs-CZ" dirty="0" smtClean="0"/>
              <a:t> </a:t>
            </a:r>
            <a:r>
              <a:rPr lang="cs-CZ" dirty="0" err="1" smtClean="0"/>
              <a:t>maintaing</a:t>
            </a:r>
            <a:r>
              <a:rPr lang="cs-CZ" dirty="0" smtClean="0"/>
              <a:t> </a:t>
            </a:r>
            <a:r>
              <a:rPr lang="cs-CZ" dirty="0" err="1" smtClean="0"/>
              <a:t>homeland</a:t>
            </a:r>
            <a:r>
              <a:rPr lang="cs-CZ" dirty="0" smtClean="0"/>
              <a:t> </a:t>
            </a:r>
            <a:r>
              <a:rPr lang="cs-CZ" dirty="0" err="1" smtClean="0"/>
              <a:t>ties</a:t>
            </a:r>
            <a:r>
              <a:rPr lang="cs-CZ" dirty="0" smtClean="0"/>
              <a:t>, </a:t>
            </a:r>
            <a:r>
              <a:rPr lang="cs-CZ" dirty="0" err="1" smtClean="0"/>
              <a:t>they</a:t>
            </a:r>
            <a:r>
              <a:rPr lang="cs-CZ" dirty="0" smtClean="0"/>
              <a:t> are </a:t>
            </a:r>
            <a:r>
              <a:rPr lang="cs-CZ" dirty="0" err="1" smtClean="0"/>
              <a:t>economically</a:t>
            </a:r>
            <a:r>
              <a:rPr lang="cs-CZ" dirty="0" smtClean="0"/>
              <a:t> </a:t>
            </a:r>
            <a:r>
              <a:rPr lang="cs-CZ" dirty="0" err="1" smtClean="0"/>
              <a:t>and</a:t>
            </a:r>
            <a:r>
              <a:rPr lang="cs-CZ" dirty="0" smtClean="0"/>
              <a:t> </a:t>
            </a:r>
            <a:r>
              <a:rPr lang="cs-CZ" dirty="0" err="1" smtClean="0"/>
              <a:t>politically</a:t>
            </a:r>
            <a:r>
              <a:rPr lang="cs-CZ" dirty="0" smtClean="0"/>
              <a:t> </a:t>
            </a:r>
            <a:r>
              <a:rPr lang="cs-CZ" dirty="0" err="1" smtClean="0"/>
              <a:t>vurnerable</a:t>
            </a:r>
            <a:r>
              <a:rPr lang="cs-CZ" dirty="0" smtClean="0"/>
              <a:t> </a:t>
            </a:r>
            <a:r>
              <a:rPr lang="cs-CZ" dirty="0" err="1" smtClean="0"/>
              <a:t>and</a:t>
            </a:r>
            <a:r>
              <a:rPr lang="cs-CZ" dirty="0" smtClean="0"/>
              <a:t> </a:t>
            </a:r>
            <a:r>
              <a:rPr lang="cs-CZ" dirty="0" err="1" smtClean="0"/>
              <a:t>it</a:t>
            </a:r>
            <a:r>
              <a:rPr lang="cs-CZ" dirty="0" smtClean="0"/>
              <a:t> </a:t>
            </a:r>
            <a:r>
              <a:rPr lang="cs-CZ" dirty="0" err="1" smtClean="0"/>
              <a:t>foster</a:t>
            </a:r>
            <a:r>
              <a:rPr lang="cs-CZ" dirty="0" smtClean="0"/>
              <a:t> </a:t>
            </a:r>
            <a:r>
              <a:rPr lang="cs-CZ" dirty="0" err="1" smtClean="0"/>
              <a:t>migrants</a:t>
            </a:r>
            <a:r>
              <a:rPr lang="cs-CZ" dirty="0" smtClean="0"/>
              <a:t>‘ </a:t>
            </a:r>
            <a:r>
              <a:rPr lang="cs-CZ" dirty="0" err="1" smtClean="0"/>
              <a:t>transnational</a:t>
            </a:r>
            <a:r>
              <a:rPr lang="cs-CZ" dirty="0" smtClean="0"/>
              <a:t> </a:t>
            </a:r>
            <a:r>
              <a:rPr lang="cs-CZ" dirty="0" err="1" smtClean="0"/>
              <a:t>links</a:t>
            </a:r>
            <a:endParaRPr lang="cs-CZ" baseline="0" dirty="0" smtClean="0"/>
          </a:p>
          <a:p>
            <a:pPr marL="228600" marR="0" lvl="1" indent="-228600" algn="l" defTabSz="914400" rtl="0" eaLnBrk="1" fontAlgn="auto" latinLnBrk="0" hangingPunct="1">
              <a:lnSpc>
                <a:spcPct val="100000"/>
              </a:lnSpc>
              <a:spcBef>
                <a:spcPts val="0"/>
              </a:spcBef>
              <a:spcAft>
                <a:spcPts val="0"/>
              </a:spcAft>
              <a:buClrTx/>
              <a:buSzTx/>
              <a:buFontTx/>
              <a:buAutoNum type="arabicPeriod"/>
              <a:tabLst/>
              <a:defRPr/>
            </a:pPr>
            <a:r>
              <a:rPr lang="cs-CZ" baseline="0" dirty="0" err="1" smtClean="0"/>
              <a:t>processes</a:t>
            </a:r>
            <a:r>
              <a:rPr lang="cs-CZ" baseline="0" dirty="0" smtClean="0"/>
              <a:t> </a:t>
            </a:r>
            <a:r>
              <a:rPr lang="cs-CZ" baseline="0" dirty="0" err="1" smtClean="0"/>
              <a:t>of</a:t>
            </a:r>
            <a:r>
              <a:rPr lang="cs-CZ" baseline="0" dirty="0" smtClean="0"/>
              <a:t> </a:t>
            </a:r>
            <a:r>
              <a:rPr lang="cs-CZ" baseline="0" dirty="0" err="1" smtClean="0"/>
              <a:t>decolonization</a:t>
            </a:r>
            <a:r>
              <a:rPr lang="cs-CZ" baseline="0" dirty="0" smtClean="0"/>
              <a:t> </a:t>
            </a:r>
            <a:r>
              <a:rPr lang="cs-CZ" baseline="0" dirty="0" err="1" smtClean="0"/>
              <a:t>and</a:t>
            </a:r>
            <a:r>
              <a:rPr lang="cs-CZ" baseline="0" dirty="0" smtClean="0"/>
              <a:t> </a:t>
            </a:r>
            <a:r>
              <a:rPr lang="cs-CZ" baseline="0" dirty="0" err="1" smtClean="0"/>
              <a:t>nation</a:t>
            </a:r>
            <a:r>
              <a:rPr lang="cs-CZ" baseline="0" dirty="0" smtClean="0"/>
              <a:t>-</a:t>
            </a:r>
            <a:r>
              <a:rPr lang="cs-CZ" baseline="0" dirty="0" err="1" smtClean="0"/>
              <a:t>building</a:t>
            </a:r>
            <a:r>
              <a:rPr lang="cs-CZ" baseline="0" dirty="0" smtClean="0"/>
              <a:t> </a:t>
            </a:r>
            <a:r>
              <a:rPr lang="cs-CZ" baseline="0" dirty="0" err="1" smtClean="0"/>
              <a:t>processes</a:t>
            </a:r>
            <a:r>
              <a:rPr lang="cs-CZ" baseline="0" dirty="0" smtClean="0"/>
              <a:t> in </a:t>
            </a:r>
            <a:r>
              <a:rPr lang="cs-CZ" baseline="0" dirty="0" err="1" smtClean="0"/>
              <a:t>former</a:t>
            </a:r>
            <a:r>
              <a:rPr lang="cs-CZ" baseline="0" dirty="0" smtClean="0"/>
              <a:t> </a:t>
            </a:r>
            <a:r>
              <a:rPr lang="cs-CZ" baseline="0" dirty="0" err="1" smtClean="0"/>
              <a:t>colonies</a:t>
            </a:r>
            <a:r>
              <a:rPr lang="cs-CZ" baseline="0" dirty="0" smtClean="0"/>
              <a:t>.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-“By living their lives across borders, </a:t>
            </a:r>
            <a:r>
              <a:rPr lang="en-US" dirty="0" err="1" smtClean="0"/>
              <a:t>transmigrants</a:t>
            </a:r>
            <a:r>
              <a:rPr lang="en-US" dirty="0" smtClean="0"/>
              <a:t> find themselves confronted with and engaged in the nation building processes of two or more nation-states. Their identities and practices are configured by hegemonic categories, such as race and ethnicity, that are deeply embedded in the nation building processes of these nation states.“ (p. 22)</a:t>
            </a:r>
            <a:endParaRPr lang="cs-CZ"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cs-CZ" dirty="0" smtClean="0"/>
              <a:t>- </a:t>
            </a:r>
            <a:r>
              <a:rPr lang="cs-CZ" dirty="0" err="1" smtClean="0"/>
              <a:t>Deterritorialization</a:t>
            </a:r>
            <a:r>
              <a:rPr lang="cs-CZ" baseline="0" dirty="0" smtClean="0"/>
              <a:t> </a:t>
            </a:r>
            <a:r>
              <a:rPr lang="cs-CZ" baseline="0" dirty="0" err="1" smtClean="0"/>
              <a:t>and</a:t>
            </a:r>
            <a:r>
              <a:rPr lang="cs-CZ" baseline="0" dirty="0" smtClean="0"/>
              <a:t> </a:t>
            </a:r>
            <a:r>
              <a:rPr lang="cs-CZ" baseline="0" dirty="0" err="1" smtClean="0"/>
              <a:t>nationalization</a:t>
            </a:r>
            <a:r>
              <a:rPr lang="cs-CZ" baseline="0" dirty="0" smtClean="0"/>
              <a:t> </a:t>
            </a:r>
            <a:r>
              <a:rPr lang="cs-CZ" baseline="0" dirty="0" err="1" smtClean="0"/>
              <a:t>processes</a:t>
            </a:r>
            <a:r>
              <a:rPr lang="cs-CZ" baseline="0" dirty="0" smtClean="0"/>
              <a:t> – a </a:t>
            </a:r>
            <a:r>
              <a:rPr lang="cs-CZ" baseline="0" dirty="0" err="1" smtClean="0"/>
              <a:t>new</a:t>
            </a:r>
            <a:r>
              <a:rPr lang="cs-CZ" baseline="0" dirty="0" smtClean="0"/>
              <a:t> </a:t>
            </a:r>
            <a:r>
              <a:rPr lang="cs-CZ" baseline="0" dirty="0" err="1" smtClean="0"/>
              <a:t>form</a:t>
            </a:r>
            <a:r>
              <a:rPr lang="cs-CZ" baseline="0" dirty="0" smtClean="0"/>
              <a:t> </a:t>
            </a:r>
            <a:r>
              <a:rPr lang="cs-CZ" baseline="0" dirty="0" err="1" smtClean="0"/>
              <a:t>of</a:t>
            </a:r>
            <a:r>
              <a:rPr lang="cs-CZ" baseline="0" dirty="0" smtClean="0"/>
              <a:t> </a:t>
            </a:r>
            <a:r>
              <a:rPr lang="cs-CZ" baseline="0" dirty="0" err="1" smtClean="0"/>
              <a:t>nation</a:t>
            </a:r>
            <a:r>
              <a:rPr lang="cs-CZ" baseline="0" dirty="0" smtClean="0"/>
              <a:t> </a:t>
            </a:r>
            <a:r>
              <a:rPr lang="cs-CZ" baseline="0" dirty="0" err="1" smtClean="0"/>
              <a:t>state</a:t>
            </a:r>
            <a:r>
              <a:rPr lang="cs-CZ" baseline="0" dirty="0" smtClean="0"/>
              <a:t>: </a:t>
            </a:r>
            <a:r>
              <a:rPr lang="cs-CZ" b="1" baseline="0" dirty="0" err="1" smtClean="0"/>
              <a:t>deterritorialized</a:t>
            </a:r>
            <a:r>
              <a:rPr lang="cs-CZ" b="1" baseline="0" dirty="0" smtClean="0"/>
              <a:t> </a:t>
            </a:r>
            <a:r>
              <a:rPr lang="cs-CZ" b="1" baseline="0" dirty="0" err="1" smtClean="0"/>
              <a:t>nation</a:t>
            </a:r>
            <a:r>
              <a:rPr lang="cs-CZ" b="1" baseline="0" dirty="0" smtClean="0"/>
              <a:t> </a:t>
            </a:r>
            <a:r>
              <a:rPr lang="cs-CZ" b="1" baseline="0" dirty="0" err="1" smtClean="0"/>
              <a:t>state</a:t>
            </a:r>
            <a:r>
              <a:rPr lang="cs-CZ" b="1" baseline="0" dirty="0" smtClean="0"/>
              <a:t> </a:t>
            </a:r>
            <a:r>
              <a:rPr lang="cs-CZ" baseline="0" dirty="0" err="1" smtClean="0"/>
              <a:t>that</a:t>
            </a:r>
            <a:r>
              <a:rPr lang="cs-CZ" baseline="0" dirty="0" smtClean="0"/>
              <a:t> </a:t>
            </a:r>
            <a:r>
              <a:rPr lang="cs-CZ" baseline="0" dirty="0" err="1" smtClean="0"/>
              <a:t>encourages</a:t>
            </a:r>
            <a:r>
              <a:rPr lang="cs-CZ" baseline="0" dirty="0" smtClean="0"/>
              <a:t> </a:t>
            </a:r>
            <a:r>
              <a:rPr lang="cs-CZ" baseline="0" dirty="0" err="1" smtClean="0"/>
              <a:t>migrants</a:t>
            </a:r>
            <a:r>
              <a:rPr lang="cs-CZ" baseline="0" dirty="0" smtClean="0"/>
              <a:t>‘ </a:t>
            </a:r>
            <a:r>
              <a:rPr lang="cs-CZ" baseline="0" dirty="0" err="1" smtClean="0"/>
              <a:t>continuing</a:t>
            </a:r>
            <a:r>
              <a:rPr lang="cs-CZ" baseline="0" dirty="0" smtClean="0"/>
              <a:t> relations to </a:t>
            </a:r>
            <a:r>
              <a:rPr lang="cs-CZ" baseline="0" dirty="0" err="1" smtClean="0"/>
              <a:t>their</a:t>
            </a:r>
            <a:r>
              <a:rPr lang="cs-CZ" baseline="0" dirty="0" smtClean="0"/>
              <a:t> </a:t>
            </a:r>
            <a:r>
              <a:rPr lang="cs-CZ" baseline="0" dirty="0" err="1" smtClean="0"/>
              <a:t>homeland</a:t>
            </a:r>
            <a:r>
              <a:rPr lang="cs-CZ" baseline="0" dirty="0" smtClean="0"/>
              <a:t>. </a:t>
            </a:r>
            <a:r>
              <a:rPr lang="cs-CZ" baseline="0" dirty="0" err="1" smtClean="0"/>
              <a:t>Migrants</a:t>
            </a:r>
            <a:r>
              <a:rPr lang="cs-CZ" baseline="0" dirty="0" smtClean="0"/>
              <a:t> are </a:t>
            </a:r>
            <a:r>
              <a:rPr lang="cs-CZ" baseline="0" dirty="0" err="1" smtClean="0"/>
              <a:t>encouraged</a:t>
            </a:r>
            <a:r>
              <a:rPr lang="cs-CZ" dirty="0" smtClean="0"/>
              <a:t> to </a:t>
            </a:r>
            <a:r>
              <a:rPr lang="cs-CZ" dirty="0" err="1" smtClean="0"/>
              <a:t>work</a:t>
            </a:r>
            <a:r>
              <a:rPr lang="cs-CZ" dirty="0" smtClean="0"/>
              <a:t> </a:t>
            </a:r>
            <a:r>
              <a:rPr lang="cs-CZ" dirty="0" err="1" smtClean="0"/>
              <a:t>abroad</a:t>
            </a:r>
            <a:r>
              <a:rPr lang="cs-CZ" dirty="0" smtClean="0"/>
              <a:t> </a:t>
            </a:r>
            <a:r>
              <a:rPr lang="cs-CZ" dirty="0" err="1" smtClean="0"/>
              <a:t>and</a:t>
            </a:r>
            <a:r>
              <a:rPr lang="cs-CZ" dirty="0" smtClean="0"/>
              <a:t> </a:t>
            </a:r>
            <a:r>
              <a:rPr lang="cs-CZ" dirty="0" err="1" smtClean="0"/>
              <a:t>send</a:t>
            </a:r>
            <a:r>
              <a:rPr lang="cs-CZ" dirty="0" smtClean="0"/>
              <a:t> </a:t>
            </a:r>
            <a:r>
              <a:rPr lang="cs-CZ" dirty="0" err="1" smtClean="0"/>
              <a:t>remittances</a:t>
            </a:r>
            <a:endParaRPr lang="en-US" dirty="0" smtClean="0"/>
          </a:p>
          <a:p>
            <a:r>
              <a:rPr lang="cs-CZ" dirty="0" smtClean="0"/>
              <a:t>-</a:t>
            </a:r>
            <a:r>
              <a:rPr lang="cs-CZ" baseline="0" dirty="0" smtClean="0"/>
              <a:t> These </a:t>
            </a:r>
            <a:r>
              <a:rPr lang="cs-CZ" baseline="0" dirty="0" err="1" smtClean="0"/>
              <a:t>authors</a:t>
            </a:r>
            <a:r>
              <a:rPr lang="cs-CZ" baseline="0" dirty="0" smtClean="0"/>
              <a:t> </a:t>
            </a:r>
            <a:r>
              <a:rPr lang="cs-CZ" baseline="0" dirty="0" err="1" smtClean="0"/>
              <a:t>conceptualized</a:t>
            </a:r>
            <a:r>
              <a:rPr lang="cs-CZ" baseline="0" dirty="0" smtClean="0"/>
              <a:t> </a:t>
            </a:r>
            <a:r>
              <a:rPr lang="cs-CZ" baseline="0" dirty="0" err="1" smtClean="0"/>
              <a:t>transnationalism</a:t>
            </a:r>
            <a:r>
              <a:rPr lang="cs-CZ" baseline="0" dirty="0" smtClean="0"/>
              <a:t> </a:t>
            </a:r>
            <a:r>
              <a:rPr lang="cs-CZ" baseline="0" dirty="0" err="1" smtClean="0"/>
              <a:t>of</a:t>
            </a:r>
            <a:r>
              <a:rPr lang="cs-CZ" baseline="0" dirty="0" smtClean="0"/>
              <a:t> </a:t>
            </a:r>
            <a:r>
              <a:rPr lang="cs-CZ" baseline="0" dirty="0" err="1" smtClean="0"/>
              <a:t>migrants</a:t>
            </a:r>
            <a:r>
              <a:rPr lang="cs-CZ" baseline="0" dirty="0" smtClean="0"/>
              <a:t> as a </a:t>
            </a:r>
            <a:r>
              <a:rPr lang="cs-CZ" baseline="0" dirty="0" err="1" smtClean="0"/>
              <a:t>form</a:t>
            </a:r>
            <a:r>
              <a:rPr lang="cs-CZ" baseline="0" dirty="0" smtClean="0"/>
              <a:t> </a:t>
            </a:r>
            <a:r>
              <a:rPr lang="cs-CZ" baseline="0" dirty="0" err="1" smtClean="0"/>
              <a:t>of</a:t>
            </a:r>
            <a:r>
              <a:rPr lang="cs-CZ" baseline="0" dirty="0" smtClean="0"/>
              <a:t> </a:t>
            </a:r>
            <a:r>
              <a:rPr lang="cs-CZ" baseline="0" dirty="0" err="1" smtClean="0"/>
              <a:t>resistance</a:t>
            </a:r>
            <a:r>
              <a:rPr lang="cs-CZ" baseline="0" dirty="0" smtClean="0"/>
              <a:t> </a:t>
            </a:r>
            <a:r>
              <a:rPr lang="cs-CZ" baseline="0" dirty="0" err="1" smtClean="0"/>
              <a:t>against</a:t>
            </a:r>
            <a:r>
              <a:rPr lang="cs-CZ" baseline="0" dirty="0" smtClean="0"/>
              <a:t> </a:t>
            </a:r>
            <a:r>
              <a:rPr lang="cs-CZ" baseline="0" dirty="0" err="1" smtClean="0"/>
              <a:t>their</a:t>
            </a:r>
            <a:r>
              <a:rPr lang="cs-CZ" baseline="0" dirty="0" smtClean="0"/>
              <a:t> </a:t>
            </a:r>
            <a:r>
              <a:rPr lang="cs-CZ" baseline="0" dirty="0" err="1" smtClean="0"/>
              <a:t>racial</a:t>
            </a:r>
            <a:r>
              <a:rPr lang="cs-CZ" baseline="0" dirty="0" smtClean="0"/>
              <a:t> </a:t>
            </a:r>
            <a:r>
              <a:rPr lang="cs-CZ" baseline="0" dirty="0" err="1" smtClean="0"/>
              <a:t>and</a:t>
            </a:r>
            <a:r>
              <a:rPr lang="cs-CZ" baseline="0" dirty="0" smtClean="0"/>
              <a:t> </a:t>
            </a:r>
            <a:r>
              <a:rPr lang="cs-CZ" baseline="0" dirty="0" err="1" smtClean="0"/>
              <a:t>class</a:t>
            </a:r>
            <a:r>
              <a:rPr lang="cs-CZ" baseline="0" dirty="0" smtClean="0"/>
              <a:t> </a:t>
            </a:r>
            <a:r>
              <a:rPr lang="cs-CZ" baseline="0" dirty="0" err="1" smtClean="0"/>
              <a:t>subordination</a:t>
            </a:r>
            <a:r>
              <a:rPr lang="cs-CZ" baseline="0" dirty="0" smtClean="0"/>
              <a:t> in US.</a:t>
            </a:r>
            <a:endParaRPr lang="cs-CZ" dirty="0"/>
          </a:p>
        </p:txBody>
      </p:sp>
      <p:sp>
        <p:nvSpPr>
          <p:cNvPr id="4" name="Zástupný symbol pro číslo snímku 3"/>
          <p:cNvSpPr>
            <a:spLocks noGrp="1"/>
          </p:cNvSpPr>
          <p:nvPr>
            <p:ph type="sldNum" sz="quarter" idx="10"/>
          </p:nvPr>
        </p:nvSpPr>
        <p:spPr/>
        <p:txBody>
          <a:bodyPr/>
          <a:lstStyle/>
          <a:p>
            <a:fld id="{6EED019D-3405-4B49-BA82-2093449A520C}" type="slidenum">
              <a:rPr lang="cs-CZ" smtClean="0"/>
              <a:pPr/>
              <a:t>10</a:t>
            </a:fld>
            <a:endParaRPr 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err="1" smtClean="0"/>
              <a:t>United</a:t>
            </a:r>
            <a:r>
              <a:rPr lang="cs-CZ" dirty="0" smtClean="0"/>
              <a:t> </a:t>
            </a:r>
            <a:r>
              <a:rPr lang="cs-CZ" dirty="0" err="1" smtClean="0"/>
              <a:t>States</a:t>
            </a:r>
            <a:r>
              <a:rPr lang="cs-CZ" baseline="0" dirty="0" smtClean="0"/>
              <a:t> as a </a:t>
            </a:r>
            <a:r>
              <a:rPr lang="cs-CZ" baseline="0" dirty="0" err="1" smtClean="0"/>
              <a:t>nation</a:t>
            </a:r>
            <a:r>
              <a:rPr lang="cs-CZ" baseline="0" dirty="0" smtClean="0"/>
              <a:t> </a:t>
            </a:r>
            <a:r>
              <a:rPr lang="cs-CZ" baseline="0" dirty="0" err="1" smtClean="0"/>
              <a:t>of</a:t>
            </a:r>
            <a:r>
              <a:rPr lang="cs-CZ" baseline="0" dirty="0" smtClean="0"/>
              <a:t> </a:t>
            </a:r>
            <a:r>
              <a:rPr lang="cs-CZ" baseline="0" dirty="0" err="1" smtClean="0"/>
              <a:t>immigrants</a:t>
            </a:r>
            <a:r>
              <a:rPr lang="cs-CZ" baseline="0" dirty="0" smtClean="0"/>
              <a:t> </a:t>
            </a:r>
            <a:r>
              <a:rPr lang="cs-CZ" baseline="0" dirty="0" err="1" smtClean="0"/>
              <a:t>have</a:t>
            </a:r>
            <a:r>
              <a:rPr lang="cs-CZ" baseline="0" dirty="0" smtClean="0"/>
              <a:t> </a:t>
            </a:r>
            <a:r>
              <a:rPr lang="cs-CZ" baseline="0" dirty="0" err="1" smtClean="0"/>
              <a:t>been</a:t>
            </a:r>
            <a:r>
              <a:rPr lang="cs-CZ" baseline="0" dirty="0" smtClean="0"/>
              <a:t> </a:t>
            </a:r>
            <a:r>
              <a:rPr lang="cs-CZ" baseline="0" dirty="0" err="1" smtClean="0"/>
              <a:t>concerned</a:t>
            </a:r>
            <a:r>
              <a:rPr lang="cs-CZ" baseline="0" dirty="0" smtClean="0"/>
              <a:t> </a:t>
            </a:r>
            <a:r>
              <a:rPr lang="cs-CZ" baseline="0" dirty="0" err="1" smtClean="0"/>
              <a:t>with</a:t>
            </a:r>
            <a:r>
              <a:rPr lang="cs-CZ" baseline="0" dirty="0" smtClean="0"/>
              <a:t> </a:t>
            </a:r>
            <a:r>
              <a:rPr lang="cs-CZ" baseline="0" dirty="0" err="1" smtClean="0"/>
              <a:t>the</a:t>
            </a:r>
            <a:r>
              <a:rPr lang="cs-CZ" baseline="0" dirty="0" smtClean="0"/>
              <a:t> </a:t>
            </a:r>
            <a:r>
              <a:rPr lang="cs-CZ" baseline="0" dirty="0" err="1" smtClean="0"/>
              <a:t>issues</a:t>
            </a:r>
            <a:r>
              <a:rPr lang="cs-CZ" baseline="0" dirty="0" smtClean="0"/>
              <a:t> </a:t>
            </a:r>
            <a:r>
              <a:rPr lang="cs-CZ" baseline="0" dirty="0" err="1" smtClean="0"/>
              <a:t>of</a:t>
            </a:r>
            <a:r>
              <a:rPr lang="cs-CZ" baseline="0" dirty="0" smtClean="0"/>
              <a:t> </a:t>
            </a:r>
            <a:r>
              <a:rPr lang="cs-CZ" baseline="0" dirty="0" err="1" smtClean="0"/>
              <a:t>loyalty</a:t>
            </a:r>
            <a:r>
              <a:rPr lang="cs-CZ" baseline="0" dirty="0" smtClean="0"/>
              <a:t> </a:t>
            </a:r>
            <a:r>
              <a:rPr lang="cs-CZ" baseline="0" dirty="0" err="1" smtClean="0"/>
              <a:t>and</a:t>
            </a:r>
            <a:r>
              <a:rPr lang="cs-CZ" baseline="0" dirty="0" smtClean="0"/>
              <a:t> </a:t>
            </a:r>
            <a:r>
              <a:rPr lang="cs-CZ" baseline="0" dirty="0" err="1" smtClean="0"/>
              <a:t>patriotism</a:t>
            </a:r>
            <a:r>
              <a:rPr lang="cs-CZ" baseline="0" dirty="0" smtClean="0"/>
              <a:t>, </a:t>
            </a:r>
            <a:r>
              <a:rPr lang="cs-CZ" baseline="0" dirty="0" err="1" smtClean="0"/>
              <a:t>fear</a:t>
            </a:r>
            <a:r>
              <a:rPr lang="cs-CZ" baseline="0" dirty="0" smtClean="0"/>
              <a:t> </a:t>
            </a:r>
            <a:r>
              <a:rPr lang="cs-CZ" baseline="0" dirty="0" err="1" smtClean="0"/>
              <a:t>of</a:t>
            </a:r>
            <a:r>
              <a:rPr lang="cs-CZ" baseline="0" dirty="0" smtClean="0"/>
              <a:t> </a:t>
            </a:r>
            <a:r>
              <a:rPr lang="cs-CZ" baseline="0" dirty="0" err="1" smtClean="0"/>
              <a:t>political</a:t>
            </a:r>
            <a:r>
              <a:rPr lang="cs-CZ" baseline="0" dirty="0" smtClean="0"/>
              <a:t> </a:t>
            </a:r>
            <a:r>
              <a:rPr lang="cs-CZ" baseline="0" dirty="0" err="1" smtClean="0"/>
              <a:t>commitments</a:t>
            </a:r>
            <a:r>
              <a:rPr lang="cs-CZ" baseline="0" dirty="0" smtClean="0"/>
              <a:t> </a:t>
            </a:r>
            <a:r>
              <a:rPr lang="cs-CZ" baseline="0" dirty="0" err="1" smtClean="0"/>
              <a:t>of</a:t>
            </a:r>
            <a:r>
              <a:rPr lang="cs-CZ" baseline="0" dirty="0" smtClean="0"/>
              <a:t> </a:t>
            </a:r>
            <a:r>
              <a:rPr lang="cs-CZ" baseline="0" dirty="0" err="1" smtClean="0"/>
              <a:t>immigrants</a:t>
            </a:r>
            <a:r>
              <a:rPr lang="cs-CZ" baseline="0" dirty="0" smtClean="0"/>
              <a:t> </a:t>
            </a:r>
            <a:r>
              <a:rPr lang="cs-CZ" baseline="0" dirty="0" err="1" smtClean="0"/>
              <a:t>towards</a:t>
            </a:r>
            <a:r>
              <a:rPr lang="cs-CZ" baseline="0" dirty="0" smtClean="0"/>
              <a:t> </a:t>
            </a:r>
            <a:r>
              <a:rPr lang="cs-CZ" baseline="0" dirty="0" err="1" smtClean="0"/>
              <a:t>their</a:t>
            </a:r>
            <a:r>
              <a:rPr lang="cs-CZ" baseline="0" dirty="0" smtClean="0"/>
              <a:t> </a:t>
            </a:r>
            <a:r>
              <a:rPr lang="cs-CZ" baseline="0" dirty="0" err="1" smtClean="0"/>
              <a:t>states</a:t>
            </a:r>
            <a:r>
              <a:rPr lang="cs-CZ" baseline="0" dirty="0" smtClean="0"/>
              <a:t> </a:t>
            </a:r>
            <a:r>
              <a:rPr lang="cs-CZ" baseline="0" dirty="0" err="1" smtClean="0"/>
              <a:t>of</a:t>
            </a:r>
            <a:r>
              <a:rPr lang="cs-CZ" baseline="0" dirty="0" smtClean="0"/>
              <a:t> </a:t>
            </a:r>
            <a:r>
              <a:rPr lang="cs-CZ" baseline="0" dirty="0" err="1" smtClean="0"/>
              <a:t>origin</a:t>
            </a:r>
            <a:r>
              <a:rPr lang="cs-CZ" baseline="0" dirty="0" smtClean="0"/>
              <a:t>, </a:t>
            </a:r>
            <a:r>
              <a:rPr lang="cs-CZ" baseline="0" dirty="0" err="1" smtClean="0"/>
              <a:t>emphasis</a:t>
            </a:r>
            <a:r>
              <a:rPr lang="cs-CZ" baseline="0" dirty="0" smtClean="0"/>
              <a:t> on </a:t>
            </a:r>
            <a:r>
              <a:rPr lang="cs-CZ" baseline="0" dirty="0" err="1" smtClean="0"/>
              <a:t>assimilation</a:t>
            </a:r>
            <a:r>
              <a:rPr lang="cs-CZ" baseline="0" dirty="0" smtClean="0"/>
              <a:t> </a:t>
            </a:r>
            <a:r>
              <a:rPr lang="cs-CZ" baseline="0" dirty="0" err="1" smtClean="0"/>
              <a:t>and</a:t>
            </a:r>
            <a:r>
              <a:rPr lang="cs-CZ" baseline="0" dirty="0" smtClean="0"/>
              <a:t> </a:t>
            </a:r>
            <a:r>
              <a:rPr lang="cs-CZ" baseline="0" dirty="0" err="1" smtClean="0"/>
              <a:t>creation</a:t>
            </a:r>
            <a:r>
              <a:rPr lang="cs-CZ" baseline="0" dirty="0" smtClean="0"/>
              <a:t> </a:t>
            </a:r>
            <a:r>
              <a:rPr lang="cs-CZ" baseline="0" dirty="0" err="1" smtClean="0"/>
              <a:t>of</a:t>
            </a:r>
            <a:r>
              <a:rPr lang="cs-CZ" baseline="0" dirty="0" smtClean="0"/>
              <a:t> </a:t>
            </a:r>
            <a:r>
              <a:rPr lang="cs-CZ" baseline="0" dirty="0" err="1" smtClean="0"/>
              <a:t>united</a:t>
            </a:r>
            <a:r>
              <a:rPr lang="cs-CZ" baseline="0" dirty="0" smtClean="0"/>
              <a:t> </a:t>
            </a:r>
            <a:r>
              <a:rPr lang="cs-CZ" baseline="0" dirty="0" err="1" smtClean="0"/>
              <a:t>American</a:t>
            </a:r>
            <a:r>
              <a:rPr lang="cs-CZ" baseline="0" dirty="0" smtClean="0"/>
              <a:t> </a:t>
            </a:r>
            <a:r>
              <a:rPr lang="cs-CZ" baseline="0" dirty="0" err="1" smtClean="0"/>
              <a:t>people</a:t>
            </a:r>
            <a:r>
              <a:rPr lang="cs-CZ" baseline="0" dirty="0" smtClean="0"/>
              <a:t>.</a:t>
            </a:r>
          </a:p>
          <a:p>
            <a:r>
              <a:rPr lang="cs-CZ" baseline="0" dirty="0" smtClean="0"/>
              <a:t>U.S. </a:t>
            </a:r>
            <a:r>
              <a:rPr lang="cs-CZ" baseline="0" dirty="0" err="1" smtClean="0"/>
              <a:t>Social</a:t>
            </a:r>
            <a:r>
              <a:rPr lang="cs-CZ" baseline="0" dirty="0" smtClean="0"/>
              <a:t> science (Chicago </a:t>
            </a:r>
            <a:r>
              <a:rPr lang="cs-CZ" baseline="0" dirty="0" err="1" smtClean="0"/>
              <a:t>school</a:t>
            </a:r>
            <a:r>
              <a:rPr lang="cs-CZ" baseline="0" dirty="0" smtClean="0"/>
              <a:t>) has </a:t>
            </a:r>
            <a:r>
              <a:rPr lang="cs-CZ" baseline="0" dirty="0" err="1" smtClean="0"/>
              <a:t>played</a:t>
            </a:r>
            <a:r>
              <a:rPr lang="cs-CZ" baseline="0" dirty="0" smtClean="0"/>
              <a:t> </a:t>
            </a:r>
            <a:r>
              <a:rPr lang="cs-CZ" baseline="0" dirty="0" err="1" smtClean="0"/>
              <a:t>an</a:t>
            </a:r>
            <a:r>
              <a:rPr lang="cs-CZ" baseline="0" dirty="0" smtClean="0"/>
              <a:t> </a:t>
            </a:r>
            <a:r>
              <a:rPr lang="cs-CZ" baseline="0" dirty="0" err="1" smtClean="0"/>
              <a:t>important</a:t>
            </a:r>
            <a:r>
              <a:rPr lang="cs-CZ" baseline="0" dirty="0" smtClean="0"/>
              <a:t> role in </a:t>
            </a:r>
            <a:r>
              <a:rPr lang="cs-CZ" baseline="0" dirty="0" err="1" smtClean="0"/>
              <a:t>shaping</a:t>
            </a:r>
            <a:r>
              <a:rPr lang="cs-CZ" baseline="0" dirty="0" smtClean="0"/>
              <a:t> </a:t>
            </a:r>
            <a:r>
              <a:rPr lang="cs-CZ" baseline="0" dirty="0" err="1" smtClean="0"/>
              <a:t>the</a:t>
            </a:r>
            <a:r>
              <a:rPr lang="cs-CZ" baseline="0" dirty="0" smtClean="0"/>
              <a:t> </a:t>
            </a:r>
            <a:r>
              <a:rPr lang="cs-CZ" baseline="0" dirty="0" err="1" smtClean="0"/>
              <a:t>manner</a:t>
            </a:r>
            <a:r>
              <a:rPr lang="cs-CZ" baseline="0" dirty="0" smtClean="0"/>
              <a:t> in </a:t>
            </a:r>
            <a:r>
              <a:rPr lang="cs-CZ" baseline="0" dirty="0" err="1" smtClean="0"/>
              <a:t>which</a:t>
            </a:r>
            <a:r>
              <a:rPr lang="cs-CZ" baseline="0" dirty="0" smtClean="0"/>
              <a:t> </a:t>
            </a:r>
            <a:r>
              <a:rPr lang="cs-CZ" baseline="0" dirty="0" err="1" smtClean="0"/>
              <a:t>immigrant</a:t>
            </a:r>
            <a:r>
              <a:rPr lang="cs-CZ" baseline="0" dirty="0" smtClean="0"/>
              <a:t> </a:t>
            </a:r>
            <a:r>
              <a:rPr lang="cs-CZ" baseline="0" dirty="0" err="1" smtClean="0"/>
              <a:t>populations</a:t>
            </a:r>
            <a:r>
              <a:rPr lang="cs-CZ" baseline="0" dirty="0" smtClean="0"/>
              <a:t> </a:t>
            </a:r>
            <a:r>
              <a:rPr lang="cs-CZ" baseline="0" dirty="0" err="1" smtClean="0"/>
              <a:t>were</a:t>
            </a:r>
            <a:r>
              <a:rPr lang="cs-CZ" baseline="0" dirty="0" smtClean="0"/>
              <a:t> </a:t>
            </a:r>
            <a:r>
              <a:rPr lang="cs-CZ" baseline="0" dirty="0" err="1" smtClean="0"/>
              <a:t>understood</a:t>
            </a:r>
            <a:r>
              <a:rPr lang="cs-CZ" baseline="0" dirty="0" smtClean="0"/>
              <a:t> to </a:t>
            </a:r>
            <a:r>
              <a:rPr lang="cs-CZ" baseline="0" dirty="0" err="1" smtClean="0"/>
              <a:t>relate</a:t>
            </a:r>
            <a:r>
              <a:rPr lang="cs-CZ" baseline="0" dirty="0" smtClean="0"/>
              <a:t> to </a:t>
            </a:r>
            <a:r>
              <a:rPr lang="cs-CZ" baseline="0" dirty="0" err="1" smtClean="0"/>
              <a:t>the</a:t>
            </a:r>
            <a:r>
              <a:rPr lang="cs-CZ" baseline="0" dirty="0" smtClean="0"/>
              <a:t> U.S. </a:t>
            </a:r>
            <a:r>
              <a:rPr lang="cs-CZ" baseline="0" dirty="0" err="1" smtClean="0"/>
              <a:t>nation</a:t>
            </a:r>
            <a:r>
              <a:rPr lang="cs-CZ" baseline="0" dirty="0" smtClean="0"/>
              <a:t>. </a:t>
            </a:r>
            <a:r>
              <a:rPr lang="cs-CZ" baseline="0" dirty="0" err="1" smtClean="0"/>
              <a:t>Social</a:t>
            </a:r>
            <a:r>
              <a:rPr lang="cs-CZ" baseline="0" dirty="0" smtClean="0"/>
              <a:t> </a:t>
            </a:r>
            <a:r>
              <a:rPr lang="cs-CZ" baseline="0" dirty="0" err="1" smtClean="0"/>
              <a:t>scientists</a:t>
            </a:r>
            <a:r>
              <a:rPr lang="cs-CZ" baseline="0" dirty="0" smtClean="0"/>
              <a:t> </a:t>
            </a:r>
            <a:r>
              <a:rPr lang="cs-CZ" baseline="0" dirty="0" err="1" smtClean="0"/>
              <a:t>took</a:t>
            </a:r>
            <a:r>
              <a:rPr lang="cs-CZ" baseline="0" dirty="0" smtClean="0"/>
              <a:t> </a:t>
            </a:r>
            <a:r>
              <a:rPr lang="cs-CZ" baseline="0" dirty="0" err="1" smtClean="0"/>
              <a:t>the</a:t>
            </a:r>
            <a:r>
              <a:rPr lang="cs-CZ" baseline="0" dirty="0" smtClean="0"/>
              <a:t> </a:t>
            </a:r>
            <a:r>
              <a:rPr lang="cs-CZ" baseline="0" dirty="0" err="1" smtClean="0"/>
              <a:t>social</a:t>
            </a:r>
            <a:r>
              <a:rPr lang="cs-CZ" baseline="0" dirty="0" smtClean="0"/>
              <a:t> </a:t>
            </a:r>
            <a:r>
              <a:rPr lang="cs-CZ" baseline="0" dirty="0" err="1" smtClean="0"/>
              <a:t>and</a:t>
            </a:r>
            <a:r>
              <a:rPr lang="cs-CZ" baseline="0" dirty="0" smtClean="0"/>
              <a:t> </a:t>
            </a:r>
            <a:r>
              <a:rPr lang="cs-CZ" baseline="0" dirty="0" err="1" smtClean="0"/>
              <a:t>political</a:t>
            </a:r>
            <a:r>
              <a:rPr lang="cs-CZ" baseline="0" dirty="0" smtClean="0"/>
              <a:t> </a:t>
            </a:r>
            <a:r>
              <a:rPr lang="cs-CZ" baseline="0" dirty="0" err="1" smtClean="0"/>
              <a:t>problem</a:t>
            </a:r>
            <a:r>
              <a:rPr lang="cs-CZ" baseline="0" dirty="0" smtClean="0"/>
              <a:t> </a:t>
            </a:r>
            <a:r>
              <a:rPr lang="cs-CZ" baseline="0" dirty="0" err="1" smtClean="0"/>
              <a:t>of</a:t>
            </a:r>
            <a:r>
              <a:rPr lang="cs-CZ" baseline="0" dirty="0" smtClean="0"/>
              <a:t> </a:t>
            </a:r>
            <a:r>
              <a:rPr lang="cs-CZ" baseline="0" dirty="0" err="1" smtClean="0"/>
              <a:t>assimilation</a:t>
            </a:r>
            <a:r>
              <a:rPr lang="cs-CZ" baseline="0" dirty="0" smtClean="0"/>
              <a:t> (</a:t>
            </a:r>
            <a:r>
              <a:rPr lang="cs-CZ" baseline="0" dirty="0" err="1" smtClean="0"/>
              <a:t>what</a:t>
            </a:r>
            <a:r>
              <a:rPr lang="cs-CZ" baseline="0" dirty="0" smtClean="0"/>
              <a:t> </a:t>
            </a:r>
            <a:r>
              <a:rPr lang="cs-CZ" baseline="0" dirty="0" err="1" smtClean="0"/>
              <a:t>was</a:t>
            </a:r>
            <a:r>
              <a:rPr lang="cs-CZ" baseline="0" dirty="0" smtClean="0"/>
              <a:t> </a:t>
            </a:r>
            <a:r>
              <a:rPr lang="cs-CZ" baseline="0" dirty="0" err="1" smtClean="0"/>
              <a:t>politically</a:t>
            </a:r>
            <a:r>
              <a:rPr lang="cs-CZ" baseline="0" dirty="0" smtClean="0"/>
              <a:t> </a:t>
            </a:r>
            <a:r>
              <a:rPr lang="cs-CZ" baseline="0" dirty="0" err="1" smtClean="0"/>
              <a:t>desirable</a:t>
            </a:r>
            <a:r>
              <a:rPr lang="cs-CZ" baseline="0" dirty="0" smtClean="0"/>
              <a:t>) as </a:t>
            </a:r>
            <a:r>
              <a:rPr lang="cs-CZ" baseline="0" dirty="0" err="1" smtClean="0"/>
              <a:t>description</a:t>
            </a:r>
            <a:r>
              <a:rPr lang="cs-CZ" baseline="0" dirty="0" smtClean="0"/>
              <a:t> </a:t>
            </a:r>
            <a:r>
              <a:rPr lang="cs-CZ" baseline="0" dirty="0" err="1" smtClean="0"/>
              <a:t>of</a:t>
            </a:r>
            <a:r>
              <a:rPr lang="cs-CZ" baseline="0" dirty="0" smtClean="0"/>
              <a:t> </a:t>
            </a:r>
            <a:r>
              <a:rPr lang="cs-CZ" baseline="0" dirty="0" err="1" smtClean="0"/>
              <a:t>processes</a:t>
            </a:r>
            <a:r>
              <a:rPr lang="cs-CZ" baseline="0" dirty="0" smtClean="0"/>
              <a:t> </a:t>
            </a:r>
            <a:r>
              <a:rPr lang="cs-CZ" baseline="0" dirty="0" err="1" smtClean="0"/>
              <a:t>immigrants</a:t>
            </a:r>
            <a:r>
              <a:rPr lang="cs-CZ" baseline="0" dirty="0" smtClean="0"/>
              <a:t> </a:t>
            </a:r>
            <a:r>
              <a:rPr lang="cs-CZ" baseline="0" dirty="0" err="1" smtClean="0"/>
              <a:t>were</a:t>
            </a:r>
            <a:r>
              <a:rPr lang="cs-CZ" baseline="0" dirty="0" smtClean="0"/>
              <a:t> </a:t>
            </a:r>
            <a:r>
              <a:rPr lang="cs-CZ" baseline="0" dirty="0" err="1" smtClean="0"/>
              <a:t>going</a:t>
            </a:r>
            <a:r>
              <a:rPr lang="cs-CZ" baseline="0" dirty="0" smtClean="0"/>
              <a:t> </a:t>
            </a:r>
            <a:r>
              <a:rPr lang="cs-CZ" baseline="0" dirty="0" err="1" smtClean="0"/>
              <a:t>through</a:t>
            </a:r>
            <a:r>
              <a:rPr lang="cs-CZ" baseline="0" dirty="0" smtClean="0"/>
              <a:t> </a:t>
            </a:r>
            <a:r>
              <a:rPr lang="cs-CZ" baseline="0" dirty="0" err="1" smtClean="0"/>
              <a:t>and</a:t>
            </a:r>
            <a:r>
              <a:rPr lang="cs-CZ" baseline="0" dirty="0" smtClean="0"/>
              <a:t> </a:t>
            </a:r>
            <a:r>
              <a:rPr lang="cs-CZ" baseline="0" dirty="0" err="1" smtClean="0"/>
              <a:t>this</a:t>
            </a:r>
            <a:r>
              <a:rPr lang="cs-CZ" baseline="0" dirty="0" smtClean="0"/>
              <a:t> </a:t>
            </a:r>
            <a:r>
              <a:rPr lang="cs-CZ" baseline="0" dirty="0" err="1" smtClean="0"/>
              <a:t>was</a:t>
            </a:r>
            <a:r>
              <a:rPr lang="cs-CZ" baseline="0" dirty="0" smtClean="0"/>
              <a:t> </a:t>
            </a:r>
            <a:r>
              <a:rPr lang="cs-CZ" baseline="0" dirty="0" err="1" smtClean="0"/>
              <a:t>described</a:t>
            </a:r>
            <a:r>
              <a:rPr lang="cs-CZ" baseline="0" dirty="0" smtClean="0"/>
              <a:t> as </a:t>
            </a:r>
            <a:r>
              <a:rPr lang="cs-CZ" baseline="0" dirty="0" err="1" smtClean="0"/>
              <a:t>an</a:t>
            </a:r>
            <a:r>
              <a:rPr lang="cs-CZ" baseline="0" dirty="0" smtClean="0"/>
              <a:t> </a:t>
            </a:r>
            <a:r>
              <a:rPr lang="cs-CZ" baseline="0" dirty="0" err="1" smtClean="0"/>
              <a:t>inevitable</a:t>
            </a:r>
            <a:r>
              <a:rPr lang="cs-CZ" baseline="0" dirty="0" smtClean="0"/>
              <a:t> </a:t>
            </a:r>
            <a:r>
              <a:rPr lang="cs-CZ" baseline="0" dirty="0" err="1" smtClean="0"/>
              <a:t>historical</a:t>
            </a:r>
            <a:r>
              <a:rPr lang="cs-CZ" baseline="0" dirty="0" smtClean="0"/>
              <a:t> </a:t>
            </a:r>
            <a:r>
              <a:rPr lang="cs-CZ" baseline="0" dirty="0" err="1" smtClean="0"/>
              <a:t>process</a:t>
            </a:r>
            <a:r>
              <a:rPr lang="cs-CZ" baseline="0" dirty="0" smtClean="0"/>
              <a:t>. </a:t>
            </a:r>
          </a:p>
          <a:p>
            <a:r>
              <a:rPr lang="cs-CZ" baseline="0" dirty="0" smtClean="0"/>
              <a:t>Chicago </a:t>
            </a:r>
            <a:r>
              <a:rPr lang="cs-CZ" baseline="0" dirty="0" err="1" smtClean="0"/>
              <a:t>school</a:t>
            </a:r>
            <a:r>
              <a:rPr lang="cs-CZ" baseline="0" dirty="0" smtClean="0"/>
              <a:t> </a:t>
            </a:r>
            <a:r>
              <a:rPr lang="cs-CZ" baseline="0" dirty="0" err="1" smtClean="0"/>
              <a:t>defined</a:t>
            </a:r>
            <a:r>
              <a:rPr lang="cs-CZ" baseline="0" dirty="0" smtClean="0"/>
              <a:t> </a:t>
            </a:r>
            <a:r>
              <a:rPr lang="cs-CZ" baseline="0" dirty="0" err="1" smtClean="0"/>
              <a:t>their</a:t>
            </a:r>
            <a:r>
              <a:rPr lang="cs-CZ" baseline="0" dirty="0" smtClean="0"/>
              <a:t> </a:t>
            </a:r>
            <a:r>
              <a:rPr lang="cs-CZ" baseline="0" dirty="0" err="1" smtClean="0"/>
              <a:t>problematic</a:t>
            </a:r>
            <a:r>
              <a:rPr lang="cs-CZ" baseline="0" dirty="0" smtClean="0"/>
              <a:t> as </a:t>
            </a:r>
            <a:r>
              <a:rPr lang="cs-CZ" dirty="0" smtClean="0"/>
              <a:t>„</a:t>
            </a:r>
            <a:r>
              <a:rPr lang="cs-CZ" dirty="0" err="1" smtClean="0"/>
              <a:t>Problem</a:t>
            </a:r>
            <a:r>
              <a:rPr lang="cs-CZ" dirty="0" smtClean="0"/>
              <a:t> </a:t>
            </a:r>
            <a:r>
              <a:rPr lang="cs-CZ" dirty="0" err="1" smtClean="0"/>
              <a:t>of</a:t>
            </a:r>
            <a:r>
              <a:rPr lang="cs-CZ" dirty="0" smtClean="0"/>
              <a:t> </a:t>
            </a:r>
            <a:r>
              <a:rPr lang="cs-CZ" dirty="0" err="1" smtClean="0"/>
              <a:t>maintaining</a:t>
            </a:r>
            <a:r>
              <a:rPr lang="cs-CZ" dirty="0" smtClean="0"/>
              <a:t> </a:t>
            </a:r>
            <a:r>
              <a:rPr lang="cs-CZ" dirty="0" err="1" smtClean="0"/>
              <a:t>political</a:t>
            </a:r>
            <a:r>
              <a:rPr lang="cs-CZ" dirty="0" smtClean="0"/>
              <a:t> </a:t>
            </a:r>
            <a:r>
              <a:rPr lang="cs-CZ" dirty="0" err="1" smtClean="0"/>
              <a:t>order</a:t>
            </a:r>
            <a:r>
              <a:rPr lang="cs-CZ" dirty="0" smtClean="0"/>
              <a:t>…in a </a:t>
            </a:r>
            <a:r>
              <a:rPr lang="cs-CZ" dirty="0" err="1" smtClean="0"/>
              <a:t>community</a:t>
            </a:r>
            <a:r>
              <a:rPr lang="cs-CZ" dirty="0" smtClean="0"/>
              <a:t> </a:t>
            </a:r>
            <a:r>
              <a:rPr lang="cs-CZ" dirty="0" err="1" smtClean="0"/>
              <a:t>that</a:t>
            </a:r>
            <a:r>
              <a:rPr lang="cs-CZ" dirty="0" smtClean="0"/>
              <a:t> has no </a:t>
            </a:r>
            <a:r>
              <a:rPr lang="cs-CZ" dirty="0" err="1" smtClean="0"/>
              <a:t>common</a:t>
            </a:r>
            <a:r>
              <a:rPr lang="cs-CZ" dirty="0" smtClean="0"/>
              <a:t> </a:t>
            </a:r>
            <a:r>
              <a:rPr lang="cs-CZ" dirty="0" err="1" smtClean="0"/>
              <a:t>culture</a:t>
            </a:r>
            <a:r>
              <a:rPr lang="cs-CZ" dirty="0" smtClean="0"/>
              <a:t>“</a:t>
            </a:r>
          </a:p>
          <a:p>
            <a:pPr marL="0" marR="0" lvl="1" indent="0" algn="l" defTabSz="914400" rtl="0" eaLnBrk="1" fontAlgn="auto" latinLnBrk="0" hangingPunct="1">
              <a:lnSpc>
                <a:spcPct val="100000"/>
              </a:lnSpc>
              <a:spcBef>
                <a:spcPts val="0"/>
              </a:spcBef>
              <a:spcAft>
                <a:spcPts val="0"/>
              </a:spcAft>
              <a:buClrTx/>
              <a:buSzTx/>
              <a:buFontTx/>
              <a:buNone/>
              <a:tabLst/>
              <a:defRPr/>
            </a:pPr>
            <a:r>
              <a:rPr lang="cs-CZ" dirty="0" err="1" smtClean="0"/>
              <a:t>Migrants</a:t>
            </a:r>
            <a:r>
              <a:rPr lang="cs-CZ" dirty="0" smtClean="0"/>
              <a:t>: „</a:t>
            </a:r>
            <a:r>
              <a:rPr lang="cs-CZ" dirty="0" err="1" smtClean="0"/>
              <a:t>peoples</a:t>
            </a:r>
            <a:r>
              <a:rPr lang="cs-CZ" dirty="0" smtClean="0"/>
              <a:t> </a:t>
            </a:r>
            <a:r>
              <a:rPr lang="cs-CZ" dirty="0" err="1" smtClean="0"/>
              <a:t>who</a:t>
            </a:r>
            <a:r>
              <a:rPr lang="cs-CZ" dirty="0" smtClean="0"/>
              <a:t> </a:t>
            </a:r>
            <a:r>
              <a:rPr lang="cs-CZ" dirty="0" err="1" smtClean="0"/>
              <a:t>have</a:t>
            </a:r>
            <a:r>
              <a:rPr lang="cs-CZ" dirty="0" smtClean="0"/>
              <a:t> </a:t>
            </a:r>
            <a:r>
              <a:rPr lang="cs-CZ" dirty="0" err="1" smtClean="0"/>
              <a:t>abandoned</a:t>
            </a:r>
            <a:r>
              <a:rPr lang="cs-CZ" dirty="0" smtClean="0"/>
              <a:t> </a:t>
            </a:r>
            <a:r>
              <a:rPr lang="cs-CZ" dirty="0" err="1" smtClean="0"/>
              <a:t>the</a:t>
            </a:r>
            <a:r>
              <a:rPr lang="cs-CZ" dirty="0" smtClean="0"/>
              <a:t> </a:t>
            </a:r>
            <a:r>
              <a:rPr lang="cs-CZ" dirty="0" err="1" smtClean="0"/>
              <a:t>political</a:t>
            </a:r>
            <a:r>
              <a:rPr lang="cs-CZ" dirty="0" smtClean="0"/>
              <a:t> </a:t>
            </a:r>
            <a:r>
              <a:rPr lang="cs-CZ" dirty="0" err="1" smtClean="0"/>
              <a:t>allegiance</a:t>
            </a:r>
            <a:r>
              <a:rPr lang="cs-CZ" dirty="0" smtClean="0"/>
              <a:t> </a:t>
            </a:r>
            <a:r>
              <a:rPr lang="cs-CZ" dirty="0" err="1" smtClean="0"/>
              <a:t>of</a:t>
            </a:r>
            <a:r>
              <a:rPr lang="cs-CZ" dirty="0" smtClean="0"/>
              <a:t> </a:t>
            </a:r>
            <a:r>
              <a:rPr lang="cs-CZ" dirty="0" err="1" smtClean="0"/>
              <a:t>the</a:t>
            </a:r>
            <a:r>
              <a:rPr lang="cs-CZ" dirty="0" smtClean="0"/>
              <a:t> </a:t>
            </a:r>
            <a:r>
              <a:rPr lang="cs-CZ" dirty="0" err="1" smtClean="0"/>
              <a:t>old</a:t>
            </a:r>
            <a:r>
              <a:rPr lang="cs-CZ" dirty="0" smtClean="0"/>
              <a:t> country, </a:t>
            </a:r>
            <a:r>
              <a:rPr lang="cs-CZ" dirty="0" err="1" smtClean="0"/>
              <a:t>and</a:t>
            </a:r>
            <a:r>
              <a:rPr lang="cs-CZ" dirty="0" smtClean="0"/>
              <a:t> are </a:t>
            </a:r>
            <a:r>
              <a:rPr lang="cs-CZ" dirty="0" err="1" smtClean="0"/>
              <a:t>gradually</a:t>
            </a:r>
            <a:r>
              <a:rPr lang="cs-CZ" dirty="0" smtClean="0"/>
              <a:t> </a:t>
            </a:r>
            <a:r>
              <a:rPr lang="cs-CZ" dirty="0" err="1" smtClean="0"/>
              <a:t>acquiring</a:t>
            </a:r>
            <a:r>
              <a:rPr lang="cs-CZ" dirty="0" smtClean="0"/>
              <a:t> </a:t>
            </a:r>
            <a:r>
              <a:rPr lang="cs-CZ" dirty="0" err="1" smtClean="0"/>
              <a:t>the</a:t>
            </a:r>
            <a:r>
              <a:rPr lang="cs-CZ" dirty="0" smtClean="0"/>
              <a:t> </a:t>
            </a:r>
            <a:r>
              <a:rPr lang="cs-CZ" dirty="0" err="1" smtClean="0"/>
              <a:t>culture</a:t>
            </a:r>
            <a:r>
              <a:rPr lang="cs-CZ" dirty="0" smtClean="0"/>
              <a:t> </a:t>
            </a:r>
            <a:r>
              <a:rPr lang="cs-CZ" dirty="0" err="1" smtClean="0"/>
              <a:t>of</a:t>
            </a:r>
            <a:r>
              <a:rPr lang="cs-CZ" dirty="0" smtClean="0"/>
              <a:t> </a:t>
            </a:r>
            <a:r>
              <a:rPr lang="cs-CZ" dirty="0" err="1" smtClean="0"/>
              <a:t>the</a:t>
            </a:r>
            <a:r>
              <a:rPr lang="cs-CZ" dirty="0" smtClean="0"/>
              <a:t> </a:t>
            </a:r>
            <a:r>
              <a:rPr lang="cs-CZ" dirty="0" err="1" smtClean="0"/>
              <a:t>new</a:t>
            </a:r>
            <a:r>
              <a:rPr lang="cs-CZ" dirty="0" smtClean="0"/>
              <a:t> (Park </a:t>
            </a:r>
            <a:r>
              <a:rPr lang="cs-CZ" dirty="0" err="1" smtClean="0"/>
              <a:t>and</a:t>
            </a:r>
            <a:r>
              <a:rPr lang="cs-CZ" dirty="0" smtClean="0"/>
              <a:t> </a:t>
            </a:r>
            <a:r>
              <a:rPr lang="cs-CZ" dirty="0" err="1" smtClean="0"/>
              <a:t>Burgess</a:t>
            </a:r>
            <a:r>
              <a:rPr lang="cs-CZ" dirty="0" smtClean="0"/>
              <a:t> 1969)</a:t>
            </a:r>
          </a:p>
          <a:p>
            <a:pPr marL="0" marR="0" lvl="1" indent="0" algn="l" defTabSz="914400" rtl="0" eaLnBrk="1" fontAlgn="auto" latinLnBrk="0" hangingPunct="1">
              <a:lnSpc>
                <a:spcPct val="100000"/>
              </a:lnSpc>
              <a:spcBef>
                <a:spcPts val="0"/>
              </a:spcBef>
              <a:spcAft>
                <a:spcPts val="0"/>
              </a:spcAft>
              <a:buClrTx/>
              <a:buSzTx/>
              <a:buFontTx/>
              <a:buNone/>
              <a:tabLst/>
              <a:defRPr/>
            </a:pPr>
            <a:r>
              <a:rPr lang="cs-CZ" dirty="0" err="1" smtClean="0"/>
              <a:t>The</a:t>
            </a:r>
            <a:r>
              <a:rPr lang="cs-CZ" dirty="0" smtClean="0"/>
              <a:t> </a:t>
            </a:r>
            <a:r>
              <a:rPr lang="cs-CZ" dirty="0" err="1" smtClean="0"/>
              <a:t>later</a:t>
            </a:r>
            <a:r>
              <a:rPr lang="cs-CZ" baseline="0" dirty="0" smtClean="0"/>
              <a:t> model </a:t>
            </a:r>
            <a:r>
              <a:rPr lang="cs-CZ" baseline="0" dirty="0" err="1" smtClean="0"/>
              <a:t>of</a:t>
            </a:r>
            <a:r>
              <a:rPr lang="cs-CZ" baseline="0" dirty="0" smtClean="0"/>
              <a:t> </a:t>
            </a:r>
            <a:r>
              <a:rPr lang="cs-CZ" baseline="0" dirty="0" err="1" smtClean="0"/>
              <a:t>cultural</a:t>
            </a:r>
            <a:r>
              <a:rPr lang="cs-CZ" baseline="0" dirty="0" smtClean="0"/>
              <a:t> </a:t>
            </a:r>
            <a:r>
              <a:rPr lang="cs-CZ" baseline="0" dirty="0" err="1" smtClean="0"/>
              <a:t>pluralism</a:t>
            </a:r>
            <a:r>
              <a:rPr lang="cs-CZ" baseline="0" dirty="0" smtClean="0"/>
              <a:t> – </a:t>
            </a:r>
            <a:r>
              <a:rPr lang="cs-CZ" baseline="0" dirty="0" err="1" smtClean="0"/>
              <a:t>construction</a:t>
            </a:r>
            <a:r>
              <a:rPr lang="cs-CZ" baseline="0" dirty="0" smtClean="0"/>
              <a:t> </a:t>
            </a:r>
            <a:r>
              <a:rPr lang="cs-CZ" baseline="0" dirty="0" err="1" smtClean="0"/>
              <a:t>of</a:t>
            </a:r>
            <a:r>
              <a:rPr lang="cs-CZ" baseline="0" dirty="0" smtClean="0"/>
              <a:t> </a:t>
            </a:r>
            <a:r>
              <a:rPr lang="cs-CZ" baseline="0" dirty="0" err="1" smtClean="0"/>
              <a:t>immigrants</a:t>
            </a:r>
            <a:r>
              <a:rPr lang="cs-CZ" baseline="0" dirty="0" smtClean="0"/>
              <a:t> as </a:t>
            </a:r>
            <a:r>
              <a:rPr lang="cs-CZ" baseline="0" dirty="0" err="1" smtClean="0"/>
              <a:t>bounded</a:t>
            </a:r>
            <a:r>
              <a:rPr lang="cs-CZ" baseline="0" dirty="0" smtClean="0"/>
              <a:t> </a:t>
            </a:r>
            <a:r>
              <a:rPr lang="cs-CZ" baseline="0" dirty="0" err="1" smtClean="0"/>
              <a:t>ethnic</a:t>
            </a:r>
            <a:r>
              <a:rPr lang="cs-CZ" baseline="0" dirty="0" smtClean="0"/>
              <a:t> </a:t>
            </a:r>
            <a:r>
              <a:rPr lang="cs-CZ" baseline="0" dirty="0" err="1" smtClean="0"/>
              <a:t>groups</a:t>
            </a:r>
            <a:r>
              <a:rPr lang="cs-CZ" baseline="0" dirty="0" smtClean="0"/>
              <a:t> </a:t>
            </a:r>
            <a:r>
              <a:rPr lang="cs-CZ" baseline="0" dirty="0" err="1" smtClean="0"/>
              <a:t>with</a:t>
            </a:r>
            <a:r>
              <a:rPr lang="cs-CZ" baseline="0" dirty="0" smtClean="0"/>
              <a:t> </a:t>
            </a:r>
            <a:r>
              <a:rPr lang="cs-CZ" baseline="0" dirty="0" err="1" smtClean="0"/>
              <a:t>distinct</a:t>
            </a:r>
            <a:r>
              <a:rPr lang="cs-CZ" baseline="0" dirty="0" smtClean="0"/>
              <a:t> </a:t>
            </a:r>
            <a:r>
              <a:rPr lang="cs-CZ" baseline="0" dirty="0" err="1" smtClean="0"/>
              <a:t>cultures</a:t>
            </a:r>
            <a:r>
              <a:rPr lang="cs-CZ" baseline="0" dirty="0" smtClean="0"/>
              <a:t> (</a:t>
            </a:r>
            <a:r>
              <a:rPr lang="cs-CZ" baseline="0" dirty="0" err="1" smtClean="0"/>
              <a:t>competing</a:t>
            </a:r>
            <a:r>
              <a:rPr lang="cs-CZ" baseline="0" dirty="0" smtClean="0"/>
              <a:t>, </a:t>
            </a:r>
            <a:r>
              <a:rPr lang="cs-CZ" baseline="0" dirty="0" err="1" smtClean="0"/>
              <a:t>culture</a:t>
            </a:r>
            <a:r>
              <a:rPr lang="cs-CZ" baseline="0" dirty="0" smtClean="0"/>
              <a:t> as a </a:t>
            </a:r>
            <a:r>
              <a:rPr lang="cs-CZ" baseline="0" dirty="0" err="1" smtClean="0"/>
              <a:t>explanation</a:t>
            </a:r>
            <a:r>
              <a:rPr lang="cs-CZ" baseline="0" dirty="0" smtClean="0"/>
              <a:t> </a:t>
            </a:r>
            <a:r>
              <a:rPr lang="cs-CZ" baseline="0" dirty="0" err="1" smtClean="0"/>
              <a:t>fro</a:t>
            </a:r>
            <a:r>
              <a:rPr lang="cs-CZ" baseline="0" dirty="0" smtClean="0"/>
              <a:t> </a:t>
            </a:r>
            <a:r>
              <a:rPr lang="cs-CZ" baseline="0" dirty="0" err="1" smtClean="0"/>
              <a:t>inequality</a:t>
            </a:r>
            <a:r>
              <a:rPr lang="cs-CZ" baseline="0" dirty="0" smtClean="0"/>
              <a:t>). </a:t>
            </a:r>
            <a:r>
              <a:rPr lang="cs-CZ" baseline="0" dirty="0" err="1" smtClean="0"/>
              <a:t>Culture</a:t>
            </a:r>
            <a:r>
              <a:rPr lang="cs-CZ" baseline="0" dirty="0" smtClean="0"/>
              <a:t> </a:t>
            </a:r>
            <a:r>
              <a:rPr lang="cs-CZ" baseline="0" dirty="0" err="1" smtClean="0"/>
              <a:t>was</a:t>
            </a:r>
            <a:r>
              <a:rPr lang="cs-CZ" baseline="0" dirty="0" smtClean="0"/>
              <a:t> </a:t>
            </a:r>
            <a:r>
              <a:rPr lang="cs-CZ" baseline="0" dirty="0" err="1" smtClean="0"/>
              <a:t>viewed</a:t>
            </a:r>
            <a:r>
              <a:rPr lang="cs-CZ" baseline="0" dirty="0" smtClean="0"/>
              <a:t> in </a:t>
            </a:r>
            <a:r>
              <a:rPr lang="cs-CZ" baseline="0" dirty="0" err="1" smtClean="0"/>
              <a:t>terms</a:t>
            </a:r>
            <a:r>
              <a:rPr lang="cs-CZ" baseline="0" dirty="0" smtClean="0"/>
              <a:t> </a:t>
            </a:r>
            <a:r>
              <a:rPr lang="cs-CZ" baseline="0" dirty="0" err="1" smtClean="0"/>
              <a:t>of</a:t>
            </a:r>
            <a:r>
              <a:rPr lang="cs-CZ" baseline="0" dirty="0" smtClean="0"/>
              <a:t> a </a:t>
            </a:r>
            <a:r>
              <a:rPr lang="cs-CZ" baseline="0" dirty="0" err="1" smtClean="0"/>
              <a:t>metaphor</a:t>
            </a:r>
            <a:r>
              <a:rPr lang="cs-CZ" baseline="0" dirty="0" smtClean="0"/>
              <a:t> </a:t>
            </a:r>
            <a:r>
              <a:rPr lang="cs-CZ" baseline="0" dirty="0" err="1" smtClean="0"/>
              <a:t>of</a:t>
            </a:r>
            <a:r>
              <a:rPr lang="cs-CZ" baseline="0" dirty="0" smtClean="0"/>
              <a:t> </a:t>
            </a:r>
            <a:r>
              <a:rPr lang="cs-CZ" baseline="0" dirty="0" err="1" smtClean="0"/>
              <a:t>roots</a:t>
            </a:r>
            <a:r>
              <a:rPr lang="cs-CZ" baseline="0" dirty="0" smtClean="0"/>
              <a:t> </a:t>
            </a:r>
            <a:r>
              <a:rPr lang="cs-CZ" baseline="0" dirty="0" err="1" smtClean="0"/>
              <a:t>that</a:t>
            </a:r>
            <a:r>
              <a:rPr lang="cs-CZ" baseline="0" dirty="0" smtClean="0"/>
              <a:t> </a:t>
            </a:r>
            <a:r>
              <a:rPr lang="cs-CZ" baseline="0" dirty="0" err="1" smtClean="0"/>
              <a:t>were</a:t>
            </a:r>
            <a:r>
              <a:rPr lang="cs-CZ" baseline="0" dirty="0" smtClean="0"/>
              <a:t> </a:t>
            </a:r>
            <a:r>
              <a:rPr lang="cs-CZ" baseline="0" dirty="0" err="1" smtClean="0"/>
              <a:t>transplated</a:t>
            </a:r>
            <a:r>
              <a:rPr lang="cs-CZ" baseline="0" dirty="0" smtClean="0"/>
              <a:t> </a:t>
            </a:r>
            <a:r>
              <a:rPr lang="cs-CZ" baseline="0" dirty="0" err="1" smtClean="0"/>
              <a:t>rather</a:t>
            </a:r>
            <a:r>
              <a:rPr lang="cs-CZ" baseline="0" dirty="0" smtClean="0"/>
              <a:t> </a:t>
            </a:r>
            <a:r>
              <a:rPr lang="cs-CZ" baseline="0" dirty="0" err="1" smtClean="0"/>
              <a:t>than</a:t>
            </a:r>
            <a:r>
              <a:rPr lang="cs-CZ" baseline="0" dirty="0" smtClean="0"/>
              <a:t> </a:t>
            </a:r>
            <a:r>
              <a:rPr lang="cs-CZ" baseline="0" dirty="0" err="1" smtClean="0"/>
              <a:t>vital</a:t>
            </a:r>
            <a:r>
              <a:rPr lang="cs-CZ" baseline="0" dirty="0" smtClean="0"/>
              <a:t> </a:t>
            </a:r>
            <a:r>
              <a:rPr lang="cs-CZ" baseline="0" dirty="0" err="1" smtClean="0"/>
              <a:t>links</a:t>
            </a:r>
            <a:r>
              <a:rPr lang="cs-CZ" baseline="0" dirty="0" smtClean="0"/>
              <a:t>.</a:t>
            </a:r>
          </a:p>
          <a:p>
            <a:pPr marL="0" marR="0" lvl="1" indent="0" algn="l" defTabSz="914400" rtl="0" eaLnBrk="1" fontAlgn="auto" latinLnBrk="0" hangingPunct="1">
              <a:lnSpc>
                <a:spcPct val="100000"/>
              </a:lnSpc>
              <a:spcBef>
                <a:spcPts val="0"/>
              </a:spcBef>
              <a:spcAft>
                <a:spcPts val="0"/>
              </a:spcAft>
              <a:buClrTx/>
              <a:buSzTx/>
              <a:buFontTx/>
              <a:buNone/>
              <a:tabLst/>
              <a:defRPr/>
            </a:pPr>
            <a:r>
              <a:rPr lang="cs-CZ" dirty="0" err="1" smtClean="0"/>
              <a:t>Multiculturalism</a:t>
            </a:r>
            <a:r>
              <a:rPr lang="cs-CZ" dirty="0" smtClean="0"/>
              <a:t> – </a:t>
            </a:r>
            <a:r>
              <a:rPr lang="cs-CZ" dirty="0" err="1" smtClean="0"/>
              <a:t>efforts</a:t>
            </a:r>
            <a:r>
              <a:rPr lang="cs-CZ" dirty="0" smtClean="0"/>
              <a:t> to </a:t>
            </a:r>
            <a:r>
              <a:rPr lang="cs-CZ" dirty="0" err="1" smtClean="0"/>
              <a:t>incorporate</a:t>
            </a:r>
            <a:r>
              <a:rPr lang="cs-CZ" baseline="0" dirty="0" smtClean="0"/>
              <a:t> </a:t>
            </a:r>
            <a:r>
              <a:rPr lang="cs-CZ" baseline="0" dirty="0" err="1" smtClean="0"/>
              <a:t>the</a:t>
            </a:r>
            <a:r>
              <a:rPr lang="cs-CZ" baseline="0" dirty="0" smtClean="0"/>
              <a:t> </a:t>
            </a:r>
            <a:r>
              <a:rPr lang="cs-CZ" baseline="0" dirty="0" err="1" smtClean="0"/>
              <a:t>previously</a:t>
            </a:r>
            <a:r>
              <a:rPr lang="cs-CZ" baseline="0" dirty="0" smtClean="0"/>
              <a:t> </a:t>
            </a:r>
            <a:r>
              <a:rPr lang="cs-CZ" baseline="0" dirty="0" err="1" smtClean="0"/>
              <a:t>subaltern</a:t>
            </a:r>
            <a:r>
              <a:rPr lang="cs-CZ" baseline="0" dirty="0" smtClean="0"/>
              <a:t> </a:t>
            </a:r>
            <a:r>
              <a:rPr lang="cs-CZ" baseline="0" dirty="0" err="1" smtClean="0"/>
              <a:t>people</a:t>
            </a:r>
            <a:r>
              <a:rPr lang="cs-CZ" baseline="0" dirty="0" smtClean="0"/>
              <a:t> </a:t>
            </a:r>
            <a:r>
              <a:rPr lang="cs-CZ" baseline="0" dirty="0" err="1" smtClean="0"/>
              <a:t>into</a:t>
            </a:r>
            <a:r>
              <a:rPr lang="cs-CZ" baseline="0" dirty="0" smtClean="0"/>
              <a:t> </a:t>
            </a:r>
            <a:r>
              <a:rPr lang="cs-CZ" baseline="0" dirty="0" err="1" smtClean="0"/>
              <a:t>representation</a:t>
            </a:r>
            <a:r>
              <a:rPr lang="cs-CZ" baseline="0" dirty="0" smtClean="0"/>
              <a:t> </a:t>
            </a:r>
            <a:r>
              <a:rPr lang="cs-CZ" baseline="0" dirty="0" err="1" smtClean="0"/>
              <a:t>of</a:t>
            </a:r>
            <a:r>
              <a:rPr lang="cs-CZ" baseline="0" dirty="0" smtClean="0"/>
              <a:t> </a:t>
            </a:r>
            <a:r>
              <a:rPr lang="cs-CZ" baseline="0" dirty="0" err="1" smtClean="0"/>
              <a:t>the</a:t>
            </a:r>
            <a:r>
              <a:rPr lang="cs-CZ" baseline="0" dirty="0" smtClean="0"/>
              <a:t> </a:t>
            </a:r>
            <a:r>
              <a:rPr lang="cs-CZ" baseline="0" dirty="0" err="1" smtClean="0"/>
              <a:t>American</a:t>
            </a:r>
            <a:r>
              <a:rPr lang="cs-CZ" baseline="0" dirty="0" smtClean="0"/>
              <a:t> </a:t>
            </a:r>
            <a:r>
              <a:rPr lang="cs-CZ" baseline="0" dirty="0" err="1" smtClean="0"/>
              <a:t>nation</a:t>
            </a:r>
            <a:r>
              <a:rPr lang="cs-CZ" baseline="0" dirty="0" smtClean="0"/>
              <a:t> – </a:t>
            </a:r>
            <a:r>
              <a:rPr lang="cs-CZ" baseline="0" dirty="0" err="1" smtClean="0"/>
              <a:t>but</a:t>
            </a:r>
            <a:r>
              <a:rPr lang="cs-CZ" baseline="0" dirty="0" smtClean="0"/>
              <a:t> </a:t>
            </a:r>
            <a:r>
              <a:rPr lang="cs-CZ" baseline="0" dirty="0" err="1" smtClean="0"/>
              <a:t>the</a:t>
            </a:r>
            <a:r>
              <a:rPr lang="cs-CZ" baseline="0" dirty="0" smtClean="0"/>
              <a:t> </a:t>
            </a:r>
            <a:r>
              <a:rPr lang="cs-CZ" baseline="0" dirty="0" err="1" smtClean="0"/>
              <a:t>conception</a:t>
            </a:r>
            <a:r>
              <a:rPr lang="cs-CZ" baseline="0" dirty="0" smtClean="0"/>
              <a:t> </a:t>
            </a:r>
            <a:r>
              <a:rPr lang="cs-CZ" baseline="0" dirty="0" err="1" smtClean="0"/>
              <a:t>is</a:t>
            </a:r>
            <a:r>
              <a:rPr lang="cs-CZ" baseline="0" dirty="0" smtClean="0"/>
              <a:t> </a:t>
            </a:r>
            <a:r>
              <a:rPr lang="cs-CZ" baseline="0" dirty="0" err="1" smtClean="0"/>
              <a:t>still</a:t>
            </a:r>
            <a:r>
              <a:rPr lang="cs-CZ" baseline="0" dirty="0" smtClean="0"/>
              <a:t> </a:t>
            </a:r>
            <a:r>
              <a:rPr lang="cs-CZ" dirty="0" err="1" smtClean="0"/>
              <a:t>bounded</a:t>
            </a:r>
            <a:r>
              <a:rPr lang="cs-CZ" dirty="0" smtClean="0"/>
              <a:t> by </a:t>
            </a:r>
            <a:r>
              <a:rPr lang="cs-CZ" dirty="0" err="1" smtClean="0"/>
              <a:t>the</a:t>
            </a:r>
            <a:r>
              <a:rPr lang="cs-CZ" dirty="0" smtClean="0"/>
              <a:t> image </a:t>
            </a:r>
            <a:r>
              <a:rPr lang="cs-CZ" dirty="0" err="1" smtClean="0"/>
              <a:t>of</a:t>
            </a:r>
            <a:r>
              <a:rPr lang="cs-CZ" dirty="0" smtClean="0"/>
              <a:t> </a:t>
            </a:r>
            <a:r>
              <a:rPr lang="cs-CZ" dirty="0" err="1" smtClean="0"/>
              <a:t>American</a:t>
            </a:r>
            <a:r>
              <a:rPr lang="cs-CZ" dirty="0" smtClean="0"/>
              <a:t> </a:t>
            </a:r>
            <a:r>
              <a:rPr lang="cs-CZ" dirty="0" err="1" smtClean="0"/>
              <a:t>nation</a:t>
            </a:r>
            <a:r>
              <a:rPr lang="cs-CZ" dirty="0" smtClean="0"/>
              <a:t>, do not look </a:t>
            </a:r>
            <a:r>
              <a:rPr lang="cs-CZ" dirty="0" err="1" smtClean="0"/>
              <a:t>accross</a:t>
            </a:r>
            <a:r>
              <a:rPr lang="cs-CZ" dirty="0" smtClean="0"/>
              <a:t> </a:t>
            </a:r>
            <a:r>
              <a:rPr lang="cs-CZ" dirty="0" err="1" smtClean="0"/>
              <a:t>borders</a:t>
            </a:r>
            <a:r>
              <a:rPr lang="cs-CZ" dirty="0" smtClean="0"/>
              <a:t>.</a:t>
            </a:r>
          </a:p>
          <a:p>
            <a:pPr marL="0" marR="0" lvl="1" indent="0" algn="l" defTabSz="914400" rtl="0" eaLnBrk="1" fontAlgn="auto" latinLnBrk="0" hangingPunct="1">
              <a:lnSpc>
                <a:spcPct val="100000"/>
              </a:lnSpc>
              <a:spcBef>
                <a:spcPts val="0"/>
              </a:spcBef>
              <a:spcAft>
                <a:spcPts val="0"/>
              </a:spcAft>
              <a:buClrTx/>
              <a:buSzTx/>
              <a:buFontTx/>
              <a:buNone/>
              <a:tabLst/>
              <a:defRPr/>
            </a:pPr>
            <a:endParaRPr lang="cs-CZ"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cs-CZ" dirty="0" err="1" smtClean="0"/>
              <a:t>Nation</a:t>
            </a:r>
            <a:r>
              <a:rPr lang="cs-CZ" dirty="0" smtClean="0"/>
              <a:t>-</a:t>
            </a:r>
            <a:r>
              <a:rPr lang="cs-CZ" dirty="0" err="1" smtClean="0"/>
              <a:t>building</a:t>
            </a:r>
            <a:r>
              <a:rPr lang="cs-CZ" baseline="0" dirty="0" smtClean="0"/>
              <a:t> </a:t>
            </a:r>
            <a:r>
              <a:rPr lang="cs-CZ" baseline="0" dirty="0" err="1" smtClean="0"/>
              <a:t>social</a:t>
            </a:r>
            <a:r>
              <a:rPr lang="cs-CZ" baseline="0" dirty="0" smtClean="0"/>
              <a:t> science – </a:t>
            </a:r>
            <a:r>
              <a:rPr lang="cs-CZ" baseline="0" dirty="0" err="1" smtClean="0"/>
              <a:t>lack</a:t>
            </a:r>
            <a:r>
              <a:rPr lang="cs-CZ" baseline="0" dirty="0" smtClean="0"/>
              <a:t> </a:t>
            </a:r>
            <a:r>
              <a:rPr lang="cs-CZ" baseline="0" dirty="0" err="1" smtClean="0"/>
              <a:t>of</a:t>
            </a:r>
            <a:r>
              <a:rPr lang="cs-CZ" baseline="0" dirty="0" smtClean="0"/>
              <a:t> reflexivity</a:t>
            </a:r>
            <a:endParaRPr lang="cs-CZ"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cs-CZ"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cs-CZ" dirty="0" smtClean="0"/>
          </a:p>
          <a:p>
            <a:endParaRPr lang="cs-CZ" dirty="0" smtClean="0"/>
          </a:p>
        </p:txBody>
      </p:sp>
      <p:sp>
        <p:nvSpPr>
          <p:cNvPr id="4" name="Zástupný symbol pro číslo snímku 3"/>
          <p:cNvSpPr>
            <a:spLocks noGrp="1"/>
          </p:cNvSpPr>
          <p:nvPr>
            <p:ph type="sldNum" sz="quarter" idx="10"/>
          </p:nvPr>
        </p:nvSpPr>
        <p:spPr/>
        <p:txBody>
          <a:bodyPr/>
          <a:lstStyle/>
          <a:p>
            <a:fld id="{6EED019D-3405-4B49-BA82-2093449A520C}" type="slidenum">
              <a:rPr lang="cs-CZ" smtClean="0"/>
              <a:pPr/>
              <a:t>11</a:t>
            </a:fld>
            <a:endParaRPr 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a:p>
        </p:txBody>
      </p:sp>
      <p:sp>
        <p:nvSpPr>
          <p:cNvPr id="4" name="Zástupný symbol pro číslo snímku 3"/>
          <p:cNvSpPr>
            <a:spLocks noGrp="1"/>
          </p:cNvSpPr>
          <p:nvPr>
            <p:ph type="sldNum" sz="quarter" idx="10"/>
          </p:nvPr>
        </p:nvSpPr>
        <p:spPr/>
        <p:txBody>
          <a:bodyPr/>
          <a:lstStyle/>
          <a:p>
            <a:fld id="{6EED019D-3405-4B49-BA82-2093449A520C}" type="slidenum">
              <a:rPr lang="cs-CZ" smtClean="0"/>
              <a:pPr/>
              <a:t>13</a:t>
            </a:fld>
            <a:endParaRPr 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baseline="0" dirty="0" smtClean="0"/>
              <a:t> </a:t>
            </a:r>
            <a:r>
              <a:rPr lang="cs-CZ" baseline="0" dirty="0" err="1" smtClean="0"/>
              <a:t>An</a:t>
            </a:r>
            <a:r>
              <a:rPr lang="cs-CZ" baseline="0" dirty="0" smtClean="0"/>
              <a:t> </a:t>
            </a:r>
            <a:r>
              <a:rPr lang="cs-CZ" baseline="0" dirty="0" err="1" smtClean="0"/>
              <a:t>important</a:t>
            </a:r>
            <a:r>
              <a:rPr lang="cs-CZ" baseline="0" dirty="0" smtClean="0"/>
              <a:t> part </a:t>
            </a:r>
            <a:r>
              <a:rPr lang="cs-CZ" baseline="0" dirty="0" err="1" smtClean="0"/>
              <a:t>of</a:t>
            </a:r>
            <a:r>
              <a:rPr lang="cs-CZ" baseline="0" dirty="0" smtClean="0"/>
              <a:t> </a:t>
            </a:r>
            <a:r>
              <a:rPr lang="cs-CZ" baseline="0" dirty="0" err="1" smtClean="0"/>
              <a:t>transnational</a:t>
            </a:r>
            <a:r>
              <a:rPr lang="cs-CZ" baseline="0" dirty="0" smtClean="0"/>
              <a:t> </a:t>
            </a:r>
            <a:r>
              <a:rPr lang="cs-CZ" baseline="0" dirty="0" err="1" smtClean="0"/>
              <a:t>theories</a:t>
            </a:r>
            <a:r>
              <a:rPr lang="cs-CZ" baseline="0" dirty="0" smtClean="0"/>
              <a:t> </a:t>
            </a:r>
            <a:r>
              <a:rPr lang="cs-CZ" baseline="0" dirty="0" err="1" smtClean="0"/>
              <a:t>is</a:t>
            </a:r>
            <a:r>
              <a:rPr lang="cs-CZ" baseline="0" dirty="0" smtClean="0"/>
              <a:t> </a:t>
            </a:r>
            <a:r>
              <a:rPr lang="cs-CZ" baseline="0" dirty="0" err="1" smtClean="0"/>
              <a:t>their</a:t>
            </a:r>
            <a:r>
              <a:rPr lang="cs-CZ" baseline="0" dirty="0" smtClean="0"/>
              <a:t> </a:t>
            </a:r>
            <a:r>
              <a:rPr lang="cs-CZ" baseline="0" dirty="0" err="1" smtClean="0"/>
              <a:t>critique</a:t>
            </a:r>
            <a:r>
              <a:rPr lang="cs-CZ" baseline="0" dirty="0" smtClean="0"/>
              <a:t> </a:t>
            </a:r>
            <a:r>
              <a:rPr lang="cs-CZ" baseline="0" dirty="0" err="1" smtClean="0"/>
              <a:t>of</a:t>
            </a:r>
            <a:r>
              <a:rPr lang="cs-CZ" baseline="0" dirty="0" smtClean="0"/>
              <a:t> </a:t>
            </a:r>
            <a:r>
              <a:rPr lang="cs-CZ" baseline="0" dirty="0" err="1" smtClean="0"/>
              <a:t>conventional</a:t>
            </a:r>
            <a:r>
              <a:rPr lang="cs-CZ" baseline="0" dirty="0" smtClean="0"/>
              <a:t> </a:t>
            </a:r>
            <a:r>
              <a:rPr lang="cs-CZ" baseline="0" dirty="0" err="1" smtClean="0"/>
              <a:t>anthropological</a:t>
            </a:r>
            <a:r>
              <a:rPr lang="cs-CZ" baseline="0" dirty="0" smtClean="0"/>
              <a:t> </a:t>
            </a:r>
            <a:r>
              <a:rPr lang="cs-CZ" baseline="0" dirty="0" err="1" smtClean="0"/>
              <a:t>categories</a:t>
            </a:r>
            <a:r>
              <a:rPr lang="cs-CZ" baseline="0" dirty="0" smtClean="0"/>
              <a:t> </a:t>
            </a:r>
            <a:r>
              <a:rPr lang="cs-CZ" baseline="0" dirty="0" err="1" smtClean="0"/>
              <a:t>of</a:t>
            </a:r>
            <a:r>
              <a:rPr lang="cs-CZ" baseline="0" dirty="0" smtClean="0"/>
              <a:t> </a:t>
            </a:r>
            <a:r>
              <a:rPr lang="cs-CZ" baseline="0" dirty="0" err="1" smtClean="0"/>
              <a:t>ethnicity</a:t>
            </a:r>
            <a:r>
              <a:rPr lang="cs-CZ" baseline="0" dirty="0" smtClean="0"/>
              <a:t>, </a:t>
            </a:r>
            <a:r>
              <a:rPr lang="cs-CZ" baseline="0" dirty="0" err="1" smtClean="0"/>
              <a:t>culture</a:t>
            </a:r>
            <a:r>
              <a:rPr lang="cs-CZ" baseline="0" dirty="0" smtClean="0"/>
              <a:t> </a:t>
            </a:r>
            <a:r>
              <a:rPr lang="cs-CZ" baseline="0" dirty="0" err="1" smtClean="0"/>
              <a:t>and</a:t>
            </a:r>
            <a:r>
              <a:rPr lang="cs-CZ" baseline="0" dirty="0" smtClean="0"/>
              <a:t> identity </a:t>
            </a:r>
            <a:r>
              <a:rPr lang="cs-CZ" baseline="0" dirty="0" err="1" smtClean="0"/>
              <a:t>that</a:t>
            </a:r>
            <a:r>
              <a:rPr lang="cs-CZ" baseline="0" dirty="0" smtClean="0"/>
              <a:t> </a:t>
            </a:r>
            <a:r>
              <a:rPr lang="cs-CZ" baseline="0" dirty="0" err="1" smtClean="0"/>
              <a:t>equate</a:t>
            </a:r>
            <a:r>
              <a:rPr lang="cs-CZ" baseline="0" dirty="0" smtClean="0"/>
              <a:t> </a:t>
            </a:r>
            <a:r>
              <a:rPr lang="cs-CZ" baseline="0" dirty="0" err="1" smtClean="0"/>
              <a:t>culture</a:t>
            </a:r>
            <a:r>
              <a:rPr lang="cs-CZ" baseline="0" dirty="0" smtClean="0"/>
              <a:t> </a:t>
            </a:r>
            <a:r>
              <a:rPr lang="cs-CZ" baseline="0" dirty="0" err="1" smtClean="0"/>
              <a:t>and</a:t>
            </a:r>
            <a:r>
              <a:rPr lang="cs-CZ" baseline="0" dirty="0" smtClean="0"/>
              <a:t> </a:t>
            </a:r>
            <a:r>
              <a:rPr lang="cs-CZ" baseline="0" dirty="0" err="1" smtClean="0"/>
              <a:t>nation</a:t>
            </a:r>
            <a:r>
              <a:rPr lang="cs-CZ" baseline="0" dirty="0" smtClean="0"/>
              <a:t>-</a:t>
            </a:r>
            <a:r>
              <a:rPr lang="cs-CZ" baseline="0" dirty="0" err="1" smtClean="0"/>
              <a:t>state</a:t>
            </a:r>
            <a:r>
              <a:rPr lang="cs-CZ" baseline="0" dirty="0" smtClean="0"/>
              <a:t> society </a:t>
            </a:r>
            <a:r>
              <a:rPr lang="cs-CZ" baseline="0" dirty="0" err="1" smtClean="0"/>
              <a:t>and</a:t>
            </a:r>
            <a:r>
              <a:rPr lang="cs-CZ" baseline="0" dirty="0" smtClean="0"/>
              <a:t> limit </a:t>
            </a:r>
            <a:r>
              <a:rPr lang="cs-CZ" baseline="0" dirty="0" err="1" smtClean="0"/>
              <a:t>the</a:t>
            </a:r>
            <a:r>
              <a:rPr lang="cs-CZ" baseline="0" dirty="0" smtClean="0"/>
              <a:t> </a:t>
            </a:r>
            <a:r>
              <a:rPr lang="cs-CZ" baseline="0" dirty="0" err="1" smtClean="0"/>
              <a:t>ability</a:t>
            </a:r>
            <a:r>
              <a:rPr lang="cs-CZ" baseline="0" dirty="0" smtClean="0"/>
              <a:t> </a:t>
            </a:r>
            <a:r>
              <a:rPr lang="cs-CZ" baseline="0" dirty="0" err="1" smtClean="0"/>
              <a:t>of</a:t>
            </a:r>
            <a:r>
              <a:rPr lang="cs-CZ" baseline="0" dirty="0" smtClean="0"/>
              <a:t> </a:t>
            </a:r>
            <a:r>
              <a:rPr lang="cs-CZ" baseline="0" dirty="0" err="1" smtClean="0"/>
              <a:t>researchers</a:t>
            </a:r>
            <a:r>
              <a:rPr lang="cs-CZ" baseline="0" dirty="0" smtClean="0"/>
              <a:t> to </a:t>
            </a:r>
            <a:r>
              <a:rPr lang="cs-CZ" baseline="0" dirty="0" err="1" smtClean="0"/>
              <a:t>perceive</a:t>
            </a:r>
            <a:r>
              <a:rPr lang="cs-CZ" baseline="0" dirty="0" smtClean="0"/>
              <a:t> </a:t>
            </a:r>
            <a:r>
              <a:rPr lang="cs-CZ" baseline="0" dirty="0" err="1" smtClean="0"/>
              <a:t>and</a:t>
            </a:r>
            <a:r>
              <a:rPr lang="cs-CZ" baseline="0" dirty="0" smtClean="0"/>
              <a:t> </a:t>
            </a:r>
            <a:r>
              <a:rPr lang="cs-CZ" baseline="0" dirty="0" err="1" smtClean="0"/>
              <a:t>analyze</a:t>
            </a:r>
            <a:r>
              <a:rPr lang="cs-CZ" baseline="0" dirty="0" smtClean="0"/>
              <a:t> </a:t>
            </a:r>
            <a:r>
              <a:rPr lang="cs-CZ" baseline="0" dirty="0" err="1" smtClean="0"/>
              <a:t>the</a:t>
            </a:r>
            <a:r>
              <a:rPr lang="cs-CZ" baseline="0" dirty="0" smtClean="0"/>
              <a:t> </a:t>
            </a:r>
            <a:r>
              <a:rPr lang="cs-CZ" baseline="0" dirty="0" err="1" smtClean="0"/>
              <a:t>phenomenon</a:t>
            </a:r>
            <a:r>
              <a:rPr lang="cs-CZ" baseline="0" dirty="0" smtClean="0"/>
              <a:t> </a:t>
            </a:r>
            <a:r>
              <a:rPr lang="cs-CZ" baseline="0" dirty="0" err="1" smtClean="0"/>
              <a:t>of</a:t>
            </a:r>
            <a:r>
              <a:rPr lang="cs-CZ" baseline="0" dirty="0" smtClean="0"/>
              <a:t> </a:t>
            </a:r>
            <a:r>
              <a:rPr lang="cs-CZ" baseline="0" dirty="0" err="1" smtClean="0"/>
              <a:t>transnationalism</a:t>
            </a:r>
            <a:r>
              <a:rPr lang="cs-CZ" baseline="0" dirty="0" smtClean="0"/>
              <a:t>. </a:t>
            </a:r>
            <a:r>
              <a:rPr lang="cs-CZ" baseline="0" dirty="0" err="1" smtClean="0"/>
              <a:t>This</a:t>
            </a:r>
            <a:r>
              <a:rPr lang="cs-CZ" baseline="0" dirty="0" smtClean="0"/>
              <a:t> </a:t>
            </a:r>
            <a:r>
              <a:rPr lang="cs-CZ" baseline="0" dirty="0" err="1" smtClean="0"/>
              <a:t>critique</a:t>
            </a:r>
            <a:r>
              <a:rPr lang="cs-CZ" baseline="0" dirty="0" smtClean="0"/>
              <a:t> has </a:t>
            </a:r>
            <a:r>
              <a:rPr lang="cs-CZ" baseline="0" dirty="0" err="1" smtClean="0"/>
              <a:t>been</a:t>
            </a:r>
            <a:r>
              <a:rPr lang="cs-CZ" baseline="0" dirty="0" smtClean="0"/>
              <a:t> </a:t>
            </a:r>
            <a:r>
              <a:rPr lang="cs-CZ" baseline="0" dirty="0" err="1" smtClean="0"/>
              <a:t>later</a:t>
            </a:r>
            <a:r>
              <a:rPr lang="cs-CZ" baseline="0" dirty="0" smtClean="0"/>
              <a:t> </a:t>
            </a:r>
            <a:r>
              <a:rPr lang="cs-CZ" baseline="0" dirty="0" err="1" smtClean="0"/>
              <a:t>elaborated</a:t>
            </a:r>
            <a:r>
              <a:rPr lang="cs-CZ" baseline="0" dirty="0" smtClean="0"/>
              <a:t> as a </a:t>
            </a:r>
            <a:r>
              <a:rPr lang="cs-CZ" baseline="0" dirty="0" err="1" smtClean="0"/>
              <a:t>critique</a:t>
            </a:r>
            <a:r>
              <a:rPr lang="cs-CZ" baseline="0" dirty="0" smtClean="0"/>
              <a:t> </a:t>
            </a:r>
            <a:r>
              <a:rPr lang="cs-CZ" baseline="0" dirty="0" err="1" smtClean="0"/>
              <a:t>of</a:t>
            </a:r>
            <a:r>
              <a:rPr lang="cs-CZ" baseline="0" dirty="0" smtClean="0"/>
              <a:t> </a:t>
            </a:r>
            <a:r>
              <a:rPr lang="cs-CZ" baseline="0" dirty="0" err="1" smtClean="0"/>
              <a:t>methodological</a:t>
            </a:r>
            <a:r>
              <a:rPr lang="cs-CZ" baseline="0" dirty="0" smtClean="0"/>
              <a:t> </a:t>
            </a:r>
            <a:r>
              <a:rPr lang="cs-CZ" baseline="0" dirty="0" err="1" smtClean="0"/>
              <a:t>nationalism</a:t>
            </a:r>
            <a:r>
              <a:rPr lang="cs-CZ" baseline="0" dirty="0" smtClean="0"/>
              <a:t> </a:t>
            </a:r>
            <a:r>
              <a:rPr lang="cs-CZ" baseline="0" dirty="0" err="1" smtClean="0"/>
              <a:t>so</a:t>
            </a:r>
            <a:r>
              <a:rPr lang="cs-CZ" baseline="0" dirty="0" smtClean="0"/>
              <a:t> </a:t>
            </a:r>
            <a:r>
              <a:rPr lang="cs-CZ" baseline="0" dirty="0" err="1" smtClean="0"/>
              <a:t>often</a:t>
            </a:r>
            <a:r>
              <a:rPr lang="cs-CZ" baseline="0" dirty="0" smtClean="0"/>
              <a:t> </a:t>
            </a:r>
            <a:r>
              <a:rPr lang="cs-CZ" baseline="0" dirty="0" err="1" smtClean="0"/>
              <a:t>found</a:t>
            </a:r>
            <a:r>
              <a:rPr lang="cs-CZ" baseline="0" dirty="0" smtClean="0"/>
              <a:t> in </a:t>
            </a:r>
            <a:r>
              <a:rPr lang="cs-CZ" baseline="0" dirty="0" err="1" smtClean="0"/>
              <a:t>social</a:t>
            </a:r>
            <a:r>
              <a:rPr lang="cs-CZ" baseline="0" dirty="0" smtClean="0"/>
              <a:t> science: a </a:t>
            </a:r>
            <a:r>
              <a:rPr lang="cs-CZ" baseline="0" dirty="0" err="1" smtClean="0"/>
              <a:t>tendency</a:t>
            </a:r>
            <a:r>
              <a:rPr lang="cs-CZ" baseline="0" dirty="0" smtClean="0"/>
              <a:t> </a:t>
            </a:r>
            <a:r>
              <a:rPr lang="cs-CZ" baseline="0" dirty="0" err="1" smtClean="0"/>
              <a:t>of</a:t>
            </a:r>
            <a:r>
              <a:rPr lang="cs-CZ" baseline="0" dirty="0" smtClean="0"/>
              <a:t> </a:t>
            </a:r>
            <a:r>
              <a:rPr lang="cs-CZ" baseline="0" dirty="0" err="1" smtClean="0"/>
              <a:t>social</a:t>
            </a:r>
            <a:r>
              <a:rPr lang="cs-CZ" baseline="0" dirty="0" smtClean="0"/>
              <a:t> science to </a:t>
            </a:r>
            <a:r>
              <a:rPr lang="cs-CZ" baseline="0" dirty="0" err="1" smtClean="0"/>
              <a:t>equate</a:t>
            </a:r>
            <a:r>
              <a:rPr lang="cs-CZ" baseline="0" dirty="0" smtClean="0"/>
              <a:t> society </a:t>
            </a:r>
            <a:r>
              <a:rPr lang="cs-CZ" baseline="0" dirty="0" err="1" smtClean="0"/>
              <a:t>with</a:t>
            </a:r>
            <a:r>
              <a:rPr lang="cs-CZ" baseline="0" dirty="0" smtClean="0"/>
              <a:t> </a:t>
            </a:r>
            <a:r>
              <a:rPr lang="cs-CZ" baseline="0" dirty="0" err="1" smtClean="0"/>
              <a:t>nation</a:t>
            </a:r>
            <a:r>
              <a:rPr lang="cs-CZ" baseline="0" dirty="0" smtClean="0"/>
              <a:t> </a:t>
            </a:r>
            <a:r>
              <a:rPr lang="cs-CZ" baseline="0" dirty="0" err="1" smtClean="0"/>
              <a:t>state</a:t>
            </a:r>
            <a:r>
              <a:rPr lang="cs-CZ" baseline="0" dirty="0" smtClean="0"/>
              <a:t>.</a:t>
            </a:r>
          </a:p>
          <a:p>
            <a:endParaRPr lang="cs-CZ" dirty="0"/>
          </a:p>
        </p:txBody>
      </p:sp>
      <p:sp>
        <p:nvSpPr>
          <p:cNvPr id="4" name="Zástupný symbol pro číslo snímku 3"/>
          <p:cNvSpPr>
            <a:spLocks noGrp="1"/>
          </p:cNvSpPr>
          <p:nvPr>
            <p:ph type="sldNum" sz="quarter" idx="10"/>
          </p:nvPr>
        </p:nvSpPr>
        <p:spPr/>
        <p:txBody>
          <a:bodyPr/>
          <a:lstStyle/>
          <a:p>
            <a:fld id="{6EED019D-3405-4B49-BA82-2093449A520C}" type="slidenum">
              <a:rPr lang="cs-CZ" smtClean="0"/>
              <a:pPr/>
              <a:t>15</a:t>
            </a:fld>
            <a:endParaRPr 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US" dirty="0" smtClean="0"/>
              <a:t>A returning question in debates on </a:t>
            </a:r>
            <a:r>
              <a:rPr lang="en-US" dirty="0" err="1" smtClean="0"/>
              <a:t>transnationalism</a:t>
            </a:r>
            <a:r>
              <a:rPr lang="en-US" dirty="0" smtClean="0"/>
              <a:t> is whether </a:t>
            </a:r>
            <a:r>
              <a:rPr lang="en-US" dirty="0" err="1" smtClean="0"/>
              <a:t>transnationalism</a:t>
            </a:r>
            <a:r>
              <a:rPr lang="en-US" dirty="0" smtClean="0"/>
              <a:t> is indeed a new phenomena?</a:t>
            </a:r>
          </a:p>
          <a:p>
            <a:pPr>
              <a:buFontTx/>
              <a:buChar char="-"/>
            </a:pPr>
            <a:r>
              <a:rPr lang="en-US" dirty="0" smtClean="0"/>
              <a:t>The</a:t>
            </a:r>
            <a:r>
              <a:rPr lang="en-US" baseline="0" dirty="0" smtClean="0"/>
              <a:t> assumed novelty of the phenomenon was criticized by </a:t>
            </a:r>
            <a:r>
              <a:rPr lang="cs-CZ" baseline="0" dirty="0" err="1" smtClean="0"/>
              <a:t>citing</a:t>
            </a:r>
            <a:r>
              <a:rPr lang="cs-CZ" baseline="0" dirty="0" smtClean="0"/>
              <a:t> </a:t>
            </a:r>
            <a:r>
              <a:rPr lang="en-US" baseline="0" dirty="0" smtClean="0"/>
              <a:t>examples of transnational involvements dating back to the beginning of the twentieth century and even earlier (e.g. political initiatives of exiles after WWI participating in nation building in CEE)</a:t>
            </a:r>
            <a:endParaRPr lang="cs-CZ" baseline="0" dirty="0" smtClean="0"/>
          </a:p>
          <a:p>
            <a:pPr>
              <a:buFontTx/>
              <a:buChar char="-"/>
            </a:pPr>
            <a:r>
              <a:rPr lang="cs-CZ" dirty="0" err="1" smtClean="0"/>
              <a:t>Wimmer</a:t>
            </a:r>
            <a:r>
              <a:rPr lang="cs-CZ" dirty="0" smtClean="0"/>
              <a:t>, </a:t>
            </a:r>
            <a:r>
              <a:rPr lang="cs-CZ" dirty="0" err="1" smtClean="0"/>
              <a:t>Glick</a:t>
            </a:r>
            <a:r>
              <a:rPr lang="cs-CZ" dirty="0" smtClean="0"/>
              <a:t> Schiller – </a:t>
            </a:r>
            <a:r>
              <a:rPr lang="cs-CZ" dirty="0" err="1" smtClean="0"/>
              <a:t>the</a:t>
            </a:r>
            <a:r>
              <a:rPr lang="cs-CZ" dirty="0" smtClean="0"/>
              <a:t> </a:t>
            </a:r>
            <a:r>
              <a:rPr lang="cs-CZ" dirty="0" err="1" smtClean="0"/>
              <a:t>world</a:t>
            </a:r>
            <a:r>
              <a:rPr lang="cs-CZ" dirty="0" smtClean="0"/>
              <a:t> in </a:t>
            </a:r>
            <a:r>
              <a:rPr lang="cs-CZ" dirty="0" err="1" smtClean="0"/>
              <a:t>the</a:t>
            </a:r>
            <a:r>
              <a:rPr lang="cs-CZ" dirty="0" smtClean="0"/>
              <a:t> </a:t>
            </a:r>
            <a:r>
              <a:rPr lang="cs-CZ" dirty="0" err="1" smtClean="0"/>
              <a:t>end</a:t>
            </a:r>
            <a:r>
              <a:rPr lang="cs-CZ" dirty="0" smtClean="0"/>
              <a:t> </a:t>
            </a:r>
            <a:r>
              <a:rPr lang="cs-CZ" dirty="0" err="1" smtClean="0"/>
              <a:t>of</a:t>
            </a:r>
            <a:r>
              <a:rPr lang="cs-CZ" dirty="0" smtClean="0"/>
              <a:t> 19th </a:t>
            </a:r>
            <a:r>
              <a:rPr lang="cs-CZ" dirty="0" err="1" smtClean="0"/>
              <a:t>century</a:t>
            </a:r>
            <a:r>
              <a:rPr lang="cs-CZ" dirty="0" smtClean="0"/>
              <a:t> </a:t>
            </a:r>
            <a:r>
              <a:rPr lang="cs-CZ" dirty="0" err="1" smtClean="0"/>
              <a:t>was</a:t>
            </a:r>
            <a:r>
              <a:rPr lang="cs-CZ" dirty="0" smtClean="0"/>
              <a:t> </a:t>
            </a:r>
            <a:r>
              <a:rPr lang="cs-CZ" dirty="0" err="1" smtClean="0"/>
              <a:t>very</a:t>
            </a:r>
            <a:r>
              <a:rPr lang="cs-CZ" dirty="0" smtClean="0"/>
              <a:t> </a:t>
            </a:r>
            <a:r>
              <a:rPr lang="cs-CZ" dirty="0" err="1" smtClean="0"/>
              <a:t>transnational</a:t>
            </a:r>
            <a:r>
              <a:rPr lang="cs-CZ" dirty="0" smtClean="0"/>
              <a:t>, </a:t>
            </a:r>
            <a:r>
              <a:rPr lang="cs-CZ" dirty="0" err="1" smtClean="0"/>
              <a:t>intensive</a:t>
            </a:r>
            <a:r>
              <a:rPr lang="cs-CZ" dirty="0" smtClean="0"/>
              <a:t> </a:t>
            </a:r>
            <a:r>
              <a:rPr lang="cs-CZ" dirty="0" err="1" smtClean="0"/>
              <a:t>globalization</a:t>
            </a:r>
            <a:r>
              <a:rPr lang="cs-CZ" dirty="0" smtClean="0"/>
              <a:t> </a:t>
            </a:r>
            <a:r>
              <a:rPr lang="cs-CZ" dirty="0" err="1" smtClean="0"/>
              <a:t>produced</a:t>
            </a:r>
            <a:r>
              <a:rPr lang="cs-CZ" dirty="0" smtClean="0"/>
              <a:t> </a:t>
            </a:r>
            <a:r>
              <a:rPr lang="cs-CZ" dirty="0" err="1" smtClean="0"/>
              <a:t>dense</a:t>
            </a:r>
            <a:r>
              <a:rPr lang="cs-CZ" dirty="0" smtClean="0"/>
              <a:t> </a:t>
            </a:r>
            <a:r>
              <a:rPr lang="cs-CZ" dirty="0" err="1" smtClean="0"/>
              <a:t>labour</a:t>
            </a:r>
            <a:r>
              <a:rPr lang="cs-CZ" dirty="0" smtClean="0"/>
              <a:t> </a:t>
            </a:r>
            <a:r>
              <a:rPr lang="cs-CZ" dirty="0" err="1" smtClean="0"/>
              <a:t>migration</a:t>
            </a:r>
            <a:r>
              <a:rPr lang="cs-CZ" dirty="0" smtClean="0"/>
              <a:t> </a:t>
            </a:r>
            <a:r>
              <a:rPr lang="cs-CZ" dirty="0" err="1" smtClean="0"/>
              <a:t>that</a:t>
            </a:r>
            <a:r>
              <a:rPr lang="cs-CZ" dirty="0" smtClean="0"/>
              <a:t> </a:t>
            </a:r>
            <a:r>
              <a:rPr lang="cs-CZ" dirty="0" err="1" smtClean="0"/>
              <a:t>was</a:t>
            </a:r>
            <a:r>
              <a:rPr lang="cs-CZ" dirty="0" smtClean="0"/>
              <a:t> not much </a:t>
            </a:r>
            <a:r>
              <a:rPr lang="cs-CZ" dirty="0" err="1" smtClean="0"/>
              <a:t>constrained</a:t>
            </a:r>
            <a:r>
              <a:rPr lang="cs-CZ" dirty="0" smtClean="0"/>
              <a:t> </a:t>
            </a:r>
            <a:r>
              <a:rPr lang="cs-CZ" dirty="0" err="1" smtClean="0"/>
              <a:t>administratively</a:t>
            </a:r>
            <a:r>
              <a:rPr lang="cs-CZ" dirty="0" smtClean="0"/>
              <a:t> (</a:t>
            </a:r>
            <a:r>
              <a:rPr lang="cs-CZ" dirty="0" err="1" smtClean="0"/>
              <a:t>compared</a:t>
            </a:r>
            <a:r>
              <a:rPr lang="cs-CZ" dirty="0" smtClean="0"/>
              <a:t> to </a:t>
            </a:r>
            <a:r>
              <a:rPr lang="cs-CZ" dirty="0" err="1" smtClean="0"/>
              <a:t>postwar</a:t>
            </a:r>
            <a:r>
              <a:rPr lang="cs-CZ" dirty="0" smtClean="0"/>
              <a:t> </a:t>
            </a:r>
            <a:r>
              <a:rPr lang="cs-CZ" dirty="0" err="1" smtClean="0"/>
              <a:t>conditions</a:t>
            </a:r>
            <a:r>
              <a:rPr lang="cs-CZ" dirty="0" smtClean="0"/>
              <a:t>). </a:t>
            </a:r>
          </a:p>
          <a:p>
            <a:pPr>
              <a:buFontTx/>
              <a:buChar char="-"/>
            </a:pPr>
            <a:r>
              <a:rPr lang="cs-CZ" dirty="0" err="1" smtClean="0"/>
              <a:t>During</a:t>
            </a:r>
            <a:r>
              <a:rPr lang="cs-CZ" dirty="0" smtClean="0"/>
              <a:t> </a:t>
            </a:r>
            <a:r>
              <a:rPr lang="cs-CZ" dirty="0" err="1" smtClean="0"/>
              <a:t>the</a:t>
            </a:r>
            <a:r>
              <a:rPr lang="cs-CZ" dirty="0" smtClean="0"/>
              <a:t> period </a:t>
            </a:r>
            <a:r>
              <a:rPr lang="cs-CZ" dirty="0" err="1" smtClean="0"/>
              <a:t>between</a:t>
            </a:r>
            <a:r>
              <a:rPr lang="cs-CZ" dirty="0" smtClean="0"/>
              <a:t> </a:t>
            </a:r>
            <a:r>
              <a:rPr lang="cs-CZ" dirty="0" err="1" smtClean="0"/>
              <a:t>two</a:t>
            </a:r>
            <a:r>
              <a:rPr lang="cs-CZ" dirty="0" smtClean="0"/>
              <a:t> </a:t>
            </a:r>
            <a:r>
              <a:rPr lang="cs-CZ" dirty="0" err="1" smtClean="0"/>
              <a:t>world</a:t>
            </a:r>
            <a:r>
              <a:rPr lang="cs-CZ" dirty="0" smtClean="0"/>
              <a:t> </a:t>
            </a:r>
            <a:r>
              <a:rPr lang="cs-CZ" dirty="0" err="1" smtClean="0"/>
              <a:t>wars</a:t>
            </a:r>
            <a:r>
              <a:rPr lang="cs-CZ" dirty="0" smtClean="0"/>
              <a:t> </a:t>
            </a:r>
            <a:r>
              <a:rPr lang="cs-CZ" dirty="0" err="1" smtClean="0"/>
              <a:t>intensive</a:t>
            </a:r>
            <a:r>
              <a:rPr lang="cs-CZ" dirty="0" smtClean="0"/>
              <a:t> </a:t>
            </a:r>
            <a:r>
              <a:rPr lang="cs-CZ" dirty="0" err="1" smtClean="0"/>
              <a:t>nation</a:t>
            </a:r>
            <a:r>
              <a:rPr lang="cs-CZ" dirty="0" smtClean="0"/>
              <a:t>-</a:t>
            </a:r>
            <a:r>
              <a:rPr lang="cs-CZ" dirty="0" err="1" smtClean="0"/>
              <a:t>building</a:t>
            </a:r>
            <a:r>
              <a:rPr lang="cs-CZ" dirty="0" smtClean="0"/>
              <a:t> </a:t>
            </a:r>
            <a:r>
              <a:rPr lang="cs-CZ" dirty="0" err="1" smtClean="0"/>
              <a:t>and</a:t>
            </a:r>
            <a:r>
              <a:rPr lang="cs-CZ" dirty="0" smtClean="0"/>
              <a:t> </a:t>
            </a:r>
            <a:r>
              <a:rPr lang="cs-CZ" dirty="0" err="1" smtClean="0"/>
              <a:t>national</a:t>
            </a:r>
            <a:r>
              <a:rPr lang="cs-CZ" dirty="0" smtClean="0"/>
              <a:t> </a:t>
            </a:r>
            <a:r>
              <a:rPr lang="cs-CZ" dirty="0" err="1" smtClean="0"/>
              <a:t>closure</a:t>
            </a:r>
            <a:r>
              <a:rPr lang="cs-CZ" dirty="0" smtClean="0"/>
              <a:t>. </a:t>
            </a:r>
          </a:p>
          <a:p>
            <a:pPr>
              <a:buFontTx/>
              <a:buChar char="-"/>
            </a:pPr>
            <a:endParaRPr lang="en-US" dirty="0" smtClean="0"/>
          </a:p>
          <a:p>
            <a:endParaRPr lang="cs-CZ" dirty="0"/>
          </a:p>
        </p:txBody>
      </p:sp>
      <p:sp>
        <p:nvSpPr>
          <p:cNvPr id="4" name="Zástupný symbol pro číslo snímku 3"/>
          <p:cNvSpPr>
            <a:spLocks noGrp="1"/>
          </p:cNvSpPr>
          <p:nvPr>
            <p:ph type="sldNum" sz="quarter" idx="10"/>
          </p:nvPr>
        </p:nvSpPr>
        <p:spPr/>
        <p:txBody>
          <a:bodyPr/>
          <a:lstStyle/>
          <a:p>
            <a:fld id="{6EED019D-3405-4B49-BA82-2093449A520C}" type="slidenum">
              <a:rPr lang="cs-CZ" smtClean="0"/>
              <a:pPr/>
              <a:t>16</a:t>
            </a:fld>
            <a:endParaRPr 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cs-CZ"/>
          </a:p>
        </p:txBody>
      </p:sp>
      <p:sp>
        <p:nvSpPr>
          <p:cNvPr id="4" name="Zástupný symbol pro datum 3"/>
          <p:cNvSpPr>
            <a:spLocks noGrp="1"/>
          </p:cNvSpPr>
          <p:nvPr>
            <p:ph type="dt" sz="half" idx="10"/>
          </p:nvPr>
        </p:nvSpPr>
        <p:spPr/>
        <p:txBody>
          <a:bodyPr/>
          <a:lstStyle/>
          <a:p>
            <a:fld id="{569E4130-05D3-4CB9-9E51-63B5B5161556}" type="datetimeFigureOut">
              <a:rPr lang="cs-CZ" smtClean="0"/>
              <a:pPr/>
              <a:t>29.9.2013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D746CB6-17C2-4EA8-BDEF-7D20D6626D31}" type="slidenum">
              <a:rPr lang="cs-CZ" smtClean="0"/>
              <a:pPr/>
              <a:t>‹#›</a:t>
            </a:fld>
            <a:endParaRPr 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569E4130-05D3-4CB9-9E51-63B5B5161556}" type="datetimeFigureOut">
              <a:rPr lang="cs-CZ" smtClean="0"/>
              <a:pPr/>
              <a:t>29.9.2013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D746CB6-17C2-4EA8-BDEF-7D20D6626D31}" type="slidenum">
              <a:rPr lang="cs-CZ" smtClean="0"/>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569E4130-05D3-4CB9-9E51-63B5B5161556}" type="datetimeFigureOut">
              <a:rPr lang="cs-CZ" smtClean="0"/>
              <a:pPr/>
              <a:t>29.9.2013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D746CB6-17C2-4EA8-BDEF-7D20D6626D31}" type="slidenum">
              <a:rPr lang="cs-CZ" smtClean="0"/>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569E4130-05D3-4CB9-9E51-63B5B5161556}" type="datetimeFigureOut">
              <a:rPr lang="cs-CZ" smtClean="0"/>
              <a:pPr/>
              <a:t>29.9.2013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D746CB6-17C2-4EA8-BDEF-7D20D6626D31}" type="slidenum">
              <a:rPr lang="cs-CZ" smtClean="0"/>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569E4130-05D3-4CB9-9E51-63B5B5161556}" type="datetimeFigureOut">
              <a:rPr lang="cs-CZ" smtClean="0"/>
              <a:pPr/>
              <a:t>29.9.2013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BD746CB6-17C2-4EA8-BDEF-7D20D6626D31}" type="slidenum">
              <a:rPr lang="cs-CZ" smtClean="0"/>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569E4130-05D3-4CB9-9E51-63B5B5161556}" type="datetimeFigureOut">
              <a:rPr lang="cs-CZ" smtClean="0"/>
              <a:pPr/>
              <a:t>29.9.2013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D746CB6-17C2-4EA8-BDEF-7D20D6626D31}" type="slidenum">
              <a:rPr lang="cs-CZ" smtClean="0"/>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569E4130-05D3-4CB9-9E51-63B5B5161556}" type="datetimeFigureOut">
              <a:rPr lang="cs-CZ" smtClean="0"/>
              <a:pPr/>
              <a:t>29.9.2013</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BD746CB6-17C2-4EA8-BDEF-7D20D6626D31}" type="slidenum">
              <a:rPr lang="cs-CZ" smtClean="0"/>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p>
            <a:fld id="{569E4130-05D3-4CB9-9E51-63B5B5161556}" type="datetimeFigureOut">
              <a:rPr lang="cs-CZ" smtClean="0"/>
              <a:pPr/>
              <a:t>29.9.2013</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BD746CB6-17C2-4EA8-BDEF-7D20D6626D31}" type="slidenum">
              <a:rPr lang="cs-CZ" smtClean="0"/>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569E4130-05D3-4CB9-9E51-63B5B5161556}" type="datetimeFigureOut">
              <a:rPr lang="cs-CZ" smtClean="0"/>
              <a:pPr/>
              <a:t>29.9.2013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BD746CB6-17C2-4EA8-BDEF-7D20D6626D31}" type="slidenum">
              <a:rPr lang="cs-CZ" smtClean="0"/>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569E4130-05D3-4CB9-9E51-63B5B5161556}" type="datetimeFigureOut">
              <a:rPr lang="cs-CZ" smtClean="0"/>
              <a:pPr/>
              <a:t>29.9.2013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D746CB6-17C2-4EA8-BDEF-7D20D6626D31}" type="slidenum">
              <a:rPr lang="cs-CZ" smtClean="0"/>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569E4130-05D3-4CB9-9E51-63B5B5161556}" type="datetimeFigureOut">
              <a:rPr lang="cs-CZ" smtClean="0"/>
              <a:pPr/>
              <a:t>29.9.2013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BD746CB6-17C2-4EA8-BDEF-7D20D6626D31}" type="slidenum">
              <a:rPr lang="cs-CZ" smtClean="0"/>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9E4130-05D3-4CB9-9E51-63B5B5161556}" type="datetimeFigureOut">
              <a:rPr lang="cs-CZ" smtClean="0"/>
              <a:pPr/>
              <a:t>29.9.2013</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746CB6-17C2-4EA8-BDEF-7D20D6626D31}" type="slidenum">
              <a:rPr lang="cs-CZ" smtClean="0"/>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radka.klvanova@gmail.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42844" y="214290"/>
            <a:ext cx="8858312" cy="3386161"/>
          </a:xfrm>
        </p:spPr>
        <p:txBody>
          <a:bodyPr>
            <a:normAutofit fontScale="90000"/>
          </a:bodyPr>
          <a:lstStyle/>
          <a:p>
            <a:r>
              <a:rPr lang="cs-CZ" sz="4000" b="1" dirty="0" smtClean="0"/>
              <a:t/>
            </a:r>
            <a:br>
              <a:rPr lang="cs-CZ" sz="4000" b="1" dirty="0" smtClean="0"/>
            </a:br>
            <a:r>
              <a:rPr lang="en-US" sz="4000" b="1" dirty="0" smtClean="0"/>
              <a:t>SOC585</a:t>
            </a:r>
            <a:r>
              <a:rPr lang="cs-CZ" sz="4000" b="1" dirty="0" smtClean="0"/>
              <a:t>/SOC585E</a:t>
            </a:r>
            <a:br>
              <a:rPr lang="cs-CZ" sz="4000" b="1" dirty="0" smtClean="0"/>
            </a:br>
            <a:r>
              <a:rPr lang="en-US" sz="4000" b="1" dirty="0" smtClean="0"/>
              <a:t>MIGRATION </a:t>
            </a:r>
            <a:r>
              <a:rPr lang="en-US" sz="4000" b="1" dirty="0"/>
              <a:t>AND TRASNATIONALISM – MIGRATING PEOPLE, MIGRATING CULTURE: OPTICS, METHODS, AND IMPACTS </a:t>
            </a:r>
            <a:r>
              <a:rPr lang="cs-CZ" sz="4000" b="1" i="1" dirty="0"/>
              <a:t/>
            </a:r>
            <a:br>
              <a:rPr lang="cs-CZ" sz="4000" b="1" i="1" dirty="0"/>
            </a:br>
            <a:r>
              <a:rPr lang="en-US" sz="4000" b="1" dirty="0" smtClean="0"/>
              <a:t>Fall </a:t>
            </a:r>
            <a:r>
              <a:rPr lang="en-US" sz="4000" b="1" dirty="0"/>
              <a:t>2013</a:t>
            </a:r>
            <a:r>
              <a:rPr lang="cs-CZ" dirty="0"/>
              <a:t/>
            </a:r>
            <a:br>
              <a:rPr lang="cs-CZ" dirty="0"/>
            </a:br>
            <a:endParaRPr lang="cs-CZ" dirty="0"/>
          </a:p>
        </p:txBody>
      </p:sp>
      <p:sp>
        <p:nvSpPr>
          <p:cNvPr id="3" name="Podnadpis 2"/>
          <p:cNvSpPr>
            <a:spLocks noGrp="1"/>
          </p:cNvSpPr>
          <p:nvPr>
            <p:ph type="subTitle" idx="1"/>
          </p:nvPr>
        </p:nvSpPr>
        <p:spPr/>
        <p:txBody>
          <a:bodyPr>
            <a:normAutofit fontScale="62500" lnSpcReduction="20000"/>
          </a:bodyPr>
          <a:lstStyle/>
          <a:p>
            <a:r>
              <a:rPr lang="en-US" b="1" dirty="0"/>
              <a:t>Peggy Levitt (Wellesley College and Harvard University) </a:t>
            </a:r>
            <a:endParaRPr lang="cs-CZ" dirty="0"/>
          </a:p>
          <a:p>
            <a:r>
              <a:rPr lang="en-US" b="1" dirty="0" err="1"/>
              <a:t>Radka</a:t>
            </a:r>
            <a:r>
              <a:rPr lang="en-US" b="1" dirty="0"/>
              <a:t> </a:t>
            </a:r>
            <a:r>
              <a:rPr lang="en-US" b="1" dirty="0" err="1"/>
              <a:t>Klvaňová</a:t>
            </a:r>
            <a:r>
              <a:rPr lang="en-US" b="1" dirty="0"/>
              <a:t> (Faculty of Social Studies)</a:t>
            </a:r>
            <a:endParaRPr lang="cs-CZ" dirty="0"/>
          </a:p>
          <a:p>
            <a:r>
              <a:rPr lang="en-US" dirty="0"/>
              <a:t>Office hours: by </a:t>
            </a:r>
            <a:r>
              <a:rPr lang="en-US" dirty="0" smtClean="0"/>
              <a:t>appointment</a:t>
            </a:r>
            <a:endParaRPr lang="cs-CZ" dirty="0"/>
          </a:p>
          <a:p>
            <a:r>
              <a:rPr lang="cs-CZ" dirty="0" err="1" smtClean="0"/>
              <a:t>Contact</a:t>
            </a:r>
            <a:r>
              <a:rPr lang="cs-CZ" dirty="0" smtClean="0"/>
              <a:t> person: </a:t>
            </a:r>
            <a:r>
              <a:rPr lang="en-US" dirty="0" err="1" smtClean="0"/>
              <a:t>Radka</a:t>
            </a:r>
            <a:r>
              <a:rPr lang="en-US" dirty="0" smtClean="0"/>
              <a:t> </a:t>
            </a:r>
            <a:r>
              <a:rPr lang="en-US" dirty="0" err="1"/>
              <a:t>Klvaňová</a:t>
            </a:r>
            <a:r>
              <a:rPr lang="en-US" dirty="0"/>
              <a:t>: </a:t>
            </a:r>
            <a:r>
              <a:rPr lang="en-US" u="sng" dirty="0">
                <a:hlinkClick r:id="rId3"/>
              </a:rPr>
              <a:t>radka.klvanova@gmail.com</a:t>
            </a:r>
            <a:r>
              <a:rPr lang="en-US" b="1" dirty="0"/>
              <a:t> </a:t>
            </a:r>
            <a:endParaRPr lang="cs-CZ" dirty="0"/>
          </a:p>
          <a:p>
            <a:endParaRPr lang="cs-CZ"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b="1" dirty="0" smtClean="0"/>
              <a:t>Anthropologist</a:t>
            </a:r>
            <a:r>
              <a:rPr lang="cs-CZ" b="1" dirty="0" smtClean="0"/>
              <a:t>s‘</a:t>
            </a:r>
            <a:r>
              <a:rPr lang="en-US" b="1" dirty="0" smtClean="0"/>
              <a:t> discovery of a new phenomena?</a:t>
            </a:r>
            <a:endParaRPr lang="en-US" b="1" dirty="0"/>
          </a:p>
        </p:txBody>
      </p:sp>
      <p:sp>
        <p:nvSpPr>
          <p:cNvPr id="3" name="Zástupný symbol pro obsah 2"/>
          <p:cNvSpPr>
            <a:spLocks noGrp="1"/>
          </p:cNvSpPr>
          <p:nvPr>
            <p:ph idx="1"/>
          </p:nvPr>
        </p:nvSpPr>
        <p:spPr>
          <a:xfrm>
            <a:off x="285720" y="1357298"/>
            <a:ext cx="8686800" cy="5257800"/>
          </a:xfrm>
        </p:spPr>
        <p:txBody>
          <a:bodyPr>
            <a:normAutofit fontScale="85000" lnSpcReduction="10000"/>
          </a:bodyPr>
          <a:lstStyle/>
          <a:p>
            <a:r>
              <a:rPr lang="en-US" dirty="0" smtClean="0"/>
              <a:t>1990s – new form of migration: transnational migration</a:t>
            </a:r>
          </a:p>
          <a:p>
            <a:pPr lvl="1"/>
            <a:r>
              <a:rPr lang="en-US" dirty="0" smtClean="0"/>
              <a:t>Critical to </a:t>
            </a:r>
            <a:r>
              <a:rPr lang="en-US" dirty="0" err="1" smtClean="0"/>
              <a:t>conventi</a:t>
            </a:r>
            <a:r>
              <a:rPr lang="cs-CZ" dirty="0" smtClean="0"/>
              <a:t>on</a:t>
            </a:r>
            <a:r>
              <a:rPr lang="en-US" dirty="0" smtClean="0"/>
              <a:t>al theories of immigration</a:t>
            </a:r>
          </a:p>
          <a:p>
            <a:pPr lvl="1"/>
            <a:r>
              <a:rPr lang="en-US" dirty="0" smtClean="0"/>
              <a:t>Focus on cross-border processes and identities </a:t>
            </a:r>
            <a:endParaRPr lang="cs-CZ" dirty="0" smtClean="0"/>
          </a:p>
          <a:p>
            <a:r>
              <a:rPr lang="en-US" dirty="0" err="1" smtClean="0"/>
              <a:t>Basch</a:t>
            </a:r>
            <a:r>
              <a:rPr lang="en-US" dirty="0" smtClean="0"/>
              <a:t>, Glick Schiller, </a:t>
            </a:r>
            <a:r>
              <a:rPr lang="en-US" dirty="0" err="1" smtClean="0"/>
              <a:t>Szanton</a:t>
            </a:r>
            <a:r>
              <a:rPr lang="en-US" dirty="0" smtClean="0"/>
              <a:t> Blanc (1994): </a:t>
            </a:r>
          </a:p>
          <a:p>
            <a:pPr lvl="1">
              <a:buNone/>
            </a:pPr>
            <a:r>
              <a:rPr lang="en-US" i="1" dirty="0" smtClean="0"/>
              <a:t>Nations Unbound: Transnational Projects, Postcolonial Predicaments, and </a:t>
            </a:r>
            <a:r>
              <a:rPr lang="en-US" i="1" dirty="0" err="1" smtClean="0"/>
              <a:t>Deterritorialized</a:t>
            </a:r>
            <a:r>
              <a:rPr lang="en-US" i="1" dirty="0" smtClean="0"/>
              <a:t> Nation-States</a:t>
            </a:r>
          </a:p>
          <a:p>
            <a:pPr lvl="1">
              <a:buNone/>
            </a:pPr>
            <a:r>
              <a:rPr lang="en-US" dirty="0" smtClean="0"/>
              <a:t>-“By living their lives across borders, </a:t>
            </a:r>
            <a:r>
              <a:rPr lang="en-US" dirty="0" err="1" smtClean="0"/>
              <a:t>transmigrants</a:t>
            </a:r>
            <a:r>
              <a:rPr lang="en-US" dirty="0" smtClean="0"/>
              <a:t> find themselves confronted with and engaged in the nation building processes of two or more nation-states. Their identities and practices are configured by hegemonic categories, such as race and ethnicity, that are deeply embedded in the nation building processes of these nation states.“ (p. 22)</a:t>
            </a:r>
            <a:endParaRPr lang="cs-CZ" dirty="0" smtClean="0"/>
          </a:p>
          <a:p>
            <a:pPr marL="342900" lvl="1" indent="-342900"/>
            <a:r>
              <a:rPr lang="cs-CZ" dirty="0" err="1" smtClean="0"/>
              <a:t>Transnationalism</a:t>
            </a:r>
            <a:r>
              <a:rPr lang="cs-CZ" dirty="0" smtClean="0"/>
              <a:t> as a </a:t>
            </a:r>
            <a:r>
              <a:rPr lang="cs-CZ" dirty="0" err="1" smtClean="0"/>
              <a:t>form</a:t>
            </a:r>
            <a:r>
              <a:rPr lang="cs-CZ" dirty="0" smtClean="0"/>
              <a:t> </a:t>
            </a:r>
            <a:r>
              <a:rPr lang="cs-CZ" dirty="0" err="1" smtClean="0"/>
              <a:t>of</a:t>
            </a:r>
            <a:r>
              <a:rPr lang="cs-CZ" dirty="0" smtClean="0"/>
              <a:t> </a:t>
            </a:r>
            <a:r>
              <a:rPr lang="cs-CZ" dirty="0" err="1" smtClean="0"/>
              <a:t>resistance</a:t>
            </a:r>
            <a:r>
              <a:rPr lang="cs-CZ" dirty="0" smtClean="0"/>
              <a:t> </a:t>
            </a:r>
            <a:endParaRPr lang="en-US" dirty="0" smtClean="0"/>
          </a:p>
          <a:p>
            <a:pPr>
              <a:buNone/>
            </a:pPr>
            <a:endParaRPr lang="cs-CZ"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err="1" smtClean="0"/>
              <a:t>Conventional</a:t>
            </a:r>
            <a:r>
              <a:rPr lang="cs-CZ" b="1" dirty="0" smtClean="0"/>
              <a:t> </a:t>
            </a:r>
            <a:r>
              <a:rPr lang="cs-CZ" b="1" dirty="0" err="1" smtClean="0"/>
              <a:t>immigration</a:t>
            </a:r>
            <a:r>
              <a:rPr lang="cs-CZ" b="1" dirty="0" smtClean="0"/>
              <a:t> </a:t>
            </a:r>
            <a:r>
              <a:rPr lang="cs-CZ" b="1" dirty="0" err="1" smtClean="0"/>
              <a:t>theories</a:t>
            </a:r>
            <a:endParaRPr lang="cs-CZ" b="1" dirty="0"/>
          </a:p>
        </p:txBody>
      </p:sp>
      <p:sp>
        <p:nvSpPr>
          <p:cNvPr id="3" name="Zástupný symbol pro obsah 2"/>
          <p:cNvSpPr>
            <a:spLocks noGrp="1"/>
          </p:cNvSpPr>
          <p:nvPr>
            <p:ph idx="1"/>
          </p:nvPr>
        </p:nvSpPr>
        <p:spPr>
          <a:xfrm>
            <a:off x="285720" y="1285860"/>
            <a:ext cx="8401080" cy="4840303"/>
          </a:xfrm>
        </p:spPr>
        <p:txBody>
          <a:bodyPr>
            <a:normAutofit fontScale="85000" lnSpcReduction="10000"/>
          </a:bodyPr>
          <a:lstStyle/>
          <a:p>
            <a:r>
              <a:rPr lang="cs-CZ" dirty="0" err="1" smtClean="0"/>
              <a:t>The</a:t>
            </a:r>
            <a:r>
              <a:rPr lang="cs-CZ" dirty="0" smtClean="0"/>
              <a:t> </a:t>
            </a:r>
            <a:r>
              <a:rPr lang="cs-CZ" dirty="0" err="1" smtClean="0"/>
              <a:t>problem</a:t>
            </a:r>
            <a:r>
              <a:rPr lang="cs-CZ" dirty="0" smtClean="0"/>
              <a:t> </a:t>
            </a:r>
            <a:r>
              <a:rPr lang="cs-CZ" dirty="0" err="1" smtClean="0"/>
              <a:t>of</a:t>
            </a:r>
            <a:r>
              <a:rPr lang="cs-CZ" dirty="0" smtClean="0"/>
              <a:t> </a:t>
            </a:r>
            <a:r>
              <a:rPr lang="cs-CZ" dirty="0" err="1" smtClean="0"/>
              <a:t>assimilation</a:t>
            </a:r>
            <a:r>
              <a:rPr lang="cs-CZ" dirty="0" smtClean="0"/>
              <a:t> (</a:t>
            </a:r>
            <a:r>
              <a:rPr lang="cs-CZ" dirty="0" err="1" smtClean="0"/>
              <a:t>Americanization</a:t>
            </a:r>
            <a:r>
              <a:rPr lang="cs-CZ" dirty="0" smtClean="0"/>
              <a:t>)</a:t>
            </a:r>
          </a:p>
          <a:p>
            <a:r>
              <a:rPr lang="cs-CZ" dirty="0" smtClean="0"/>
              <a:t>Chicago </a:t>
            </a:r>
            <a:r>
              <a:rPr lang="cs-CZ" dirty="0" err="1" smtClean="0"/>
              <a:t>School</a:t>
            </a:r>
            <a:r>
              <a:rPr lang="cs-CZ" dirty="0" smtClean="0"/>
              <a:t> </a:t>
            </a:r>
            <a:r>
              <a:rPr lang="cs-CZ" dirty="0" err="1" smtClean="0"/>
              <a:t>of</a:t>
            </a:r>
            <a:r>
              <a:rPr lang="cs-CZ" dirty="0" smtClean="0"/>
              <a:t> Sociology </a:t>
            </a:r>
          </a:p>
          <a:p>
            <a:pPr lvl="1"/>
            <a:r>
              <a:rPr lang="cs-CZ" dirty="0" smtClean="0"/>
              <a:t>„</a:t>
            </a:r>
            <a:r>
              <a:rPr lang="cs-CZ" dirty="0" err="1" smtClean="0"/>
              <a:t>Problem</a:t>
            </a:r>
            <a:r>
              <a:rPr lang="cs-CZ" dirty="0" smtClean="0"/>
              <a:t> </a:t>
            </a:r>
            <a:r>
              <a:rPr lang="cs-CZ" dirty="0" err="1" smtClean="0"/>
              <a:t>of</a:t>
            </a:r>
            <a:r>
              <a:rPr lang="cs-CZ" dirty="0" smtClean="0"/>
              <a:t> </a:t>
            </a:r>
            <a:r>
              <a:rPr lang="cs-CZ" dirty="0" err="1" smtClean="0"/>
              <a:t>maintaining</a:t>
            </a:r>
            <a:r>
              <a:rPr lang="cs-CZ" dirty="0" smtClean="0"/>
              <a:t> </a:t>
            </a:r>
            <a:r>
              <a:rPr lang="cs-CZ" dirty="0" err="1" smtClean="0"/>
              <a:t>political</a:t>
            </a:r>
            <a:r>
              <a:rPr lang="cs-CZ" dirty="0" smtClean="0"/>
              <a:t> </a:t>
            </a:r>
            <a:r>
              <a:rPr lang="cs-CZ" dirty="0" err="1" smtClean="0"/>
              <a:t>order</a:t>
            </a:r>
            <a:r>
              <a:rPr lang="cs-CZ" dirty="0" smtClean="0"/>
              <a:t>…in a </a:t>
            </a:r>
            <a:r>
              <a:rPr lang="cs-CZ" dirty="0" err="1" smtClean="0"/>
              <a:t>community</a:t>
            </a:r>
            <a:r>
              <a:rPr lang="cs-CZ" dirty="0" smtClean="0"/>
              <a:t> </a:t>
            </a:r>
            <a:r>
              <a:rPr lang="cs-CZ" dirty="0" err="1" smtClean="0"/>
              <a:t>that</a:t>
            </a:r>
            <a:r>
              <a:rPr lang="cs-CZ" dirty="0" smtClean="0"/>
              <a:t> has no </a:t>
            </a:r>
            <a:r>
              <a:rPr lang="cs-CZ" dirty="0" err="1" smtClean="0"/>
              <a:t>common</a:t>
            </a:r>
            <a:r>
              <a:rPr lang="cs-CZ" dirty="0" smtClean="0"/>
              <a:t> </a:t>
            </a:r>
            <a:r>
              <a:rPr lang="cs-CZ" dirty="0" err="1" smtClean="0"/>
              <a:t>culture</a:t>
            </a:r>
            <a:r>
              <a:rPr lang="cs-CZ" dirty="0" smtClean="0"/>
              <a:t>“</a:t>
            </a:r>
          </a:p>
          <a:p>
            <a:pPr lvl="1"/>
            <a:r>
              <a:rPr lang="cs-CZ" dirty="0" err="1" smtClean="0"/>
              <a:t>Migrants</a:t>
            </a:r>
            <a:r>
              <a:rPr lang="cs-CZ" dirty="0" smtClean="0"/>
              <a:t>: „</a:t>
            </a:r>
            <a:r>
              <a:rPr lang="cs-CZ" dirty="0" err="1" smtClean="0"/>
              <a:t>peoples</a:t>
            </a:r>
            <a:r>
              <a:rPr lang="cs-CZ" dirty="0" smtClean="0"/>
              <a:t> </a:t>
            </a:r>
            <a:r>
              <a:rPr lang="cs-CZ" dirty="0" err="1" smtClean="0"/>
              <a:t>who</a:t>
            </a:r>
            <a:r>
              <a:rPr lang="cs-CZ" dirty="0" smtClean="0"/>
              <a:t> </a:t>
            </a:r>
            <a:r>
              <a:rPr lang="cs-CZ" dirty="0" err="1" smtClean="0"/>
              <a:t>have</a:t>
            </a:r>
            <a:r>
              <a:rPr lang="cs-CZ" dirty="0" smtClean="0"/>
              <a:t> </a:t>
            </a:r>
            <a:r>
              <a:rPr lang="cs-CZ" dirty="0" err="1" smtClean="0"/>
              <a:t>abandoned</a:t>
            </a:r>
            <a:r>
              <a:rPr lang="cs-CZ" dirty="0" smtClean="0"/>
              <a:t> </a:t>
            </a:r>
            <a:r>
              <a:rPr lang="cs-CZ" dirty="0" err="1" smtClean="0"/>
              <a:t>the</a:t>
            </a:r>
            <a:r>
              <a:rPr lang="cs-CZ" dirty="0" smtClean="0"/>
              <a:t> </a:t>
            </a:r>
            <a:r>
              <a:rPr lang="cs-CZ" dirty="0" err="1" smtClean="0"/>
              <a:t>political</a:t>
            </a:r>
            <a:r>
              <a:rPr lang="cs-CZ" dirty="0" smtClean="0"/>
              <a:t> </a:t>
            </a:r>
            <a:r>
              <a:rPr lang="cs-CZ" dirty="0" err="1" smtClean="0"/>
              <a:t>allegiance</a:t>
            </a:r>
            <a:r>
              <a:rPr lang="cs-CZ" dirty="0" smtClean="0"/>
              <a:t> </a:t>
            </a:r>
            <a:r>
              <a:rPr lang="cs-CZ" dirty="0" err="1" smtClean="0"/>
              <a:t>of</a:t>
            </a:r>
            <a:r>
              <a:rPr lang="cs-CZ" dirty="0" smtClean="0"/>
              <a:t> </a:t>
            </a:r>
            <a:r>
              <a:rPr lang="cs-CZ" dirty="0" err="1" smtClean="0"/>
              <a:t>the</a:t>
            </a:r>
            <a:r>
              <a:rPr lang="cs-CZ" dirty="0" smtClean="0"/>
              <a:t> </a:t>
            </a:r>
            <a:r>
              <a:rPr lang="cs-CZ" dirty="0" err="1" smtClean="0"/>
              <a:t>old</a:t>
            </a:r>
            <a:r>
              <a:rPr lang="cs-CZ" dirty="0" smtClean="0"/>
              <a:t> country, </a:t>
            </a:r>
            <a:r>
              <a:rPr lang="cs-CZ" dirty="0" err="1" smtClean="0"/>
              <a:t>and</a:t>
            </a:r>
            <a:r>
              <a:rPr lang="cs-CZ" dirty="0" smtClean="0"/>
              <a:t> are </a:t>
            </a:r>
            <a:r>
              <a:rPr lang="cs-CZ" dirty="0" err="1" smtClean="0"/>
              <a:t>gradually</a:t>
            </a:r>
            <a:r>
              <a:rPr lang="cs-CZ" dirty="0" smtClean="0"/>
              <a:t> </a:t>
            </a:r>
            <a:r>
              <a:rPr lang="cs-CZ" dirty="0" err="1" smtClean="0"/>
              <a:t>acquiring</a:t>
            </a:r>
            <a:r>
              <a:rPr lang="cs-CZ" dirty="0" smtClean="0"/>
              <a:t> </a:t>
            </a:r>
            <a:r>
              <a:rPr lang="cs-CZ" dirty="0" err="1" smtClean="0"/>
              <a:t>the</a:t>
            </a:r>
            <a:r>
              <a:rPr lang="cs-CZ" dirty="0" smtClean="0"/>
              <a:t> </a:t>
            </a:r>
            <a:r>
              <a:rPr lang="cs-CZ" dirty="0" err="1" smtClean="0"/>
              <a:t>culture</a:t>
            </a:r>
            <a:r>
              <a:rPr lang="cs-CZ" dirty="0" smtClean="0"/>
              <a:t> </a:t>
            </a:r>
            <a:r>
              <a:rPr lang="cs-CZ" dirty="0" err="1" smtClean="0"/>
              <a:t>of</a:t>
            </a:r>
            <a:r>
              <a:rPr lang="cs-CZ" dirty="0" smtClean="0"/>
              <a:t> </a:t>
            </a:r>
            <a:r>
              <a:rPr lang="cs-CZ" dirty="0" err="1" smtClean="0"/>
              <a:t>the</a:t>
            </a:r>
            <a:r>
              <a:rPr lang="cs-CZ" dirty="0" smtClean="0"/>
              <a:t> </a:t>
            </a:r>
            <a:r>
              <a:rPr lang="cs-CZ" dirty="0" err="1" smtClean="0"/>
              <a:t>new</a:t>
            </a:r>
            <a:r>
              <a:rPr lang="cs-CZ" dirty="0" smtClean="0"/>
              <a:t> (Park </a:t>
            </a:r>
            <a:r>
              <a:rPr lang="cs-CZ" dirty="0" err="1" smtClean="0"/>
              <a:t>and</a:t>
            </a:r>
            <a:r>
              <a:rPr lang="cs-CZ" dirty="0" smtClean="0"/>
              <a:t> </a:t>
            </a:r>
            <a:r>
              <a:rPr lang="cs-CZ" dirty="0" err="1" smtClean="0"/>
              <a:t>Burgess</a:t>
            </a:r>
            <a:r>
              <a:rPr lang="cs-CZ" dirty="0" smtClean="0"/>
              <a:t> 1969)</a:t>
            </a:r>
          </a:p>
          <a:p>
            <a:r>
              <a:rPr lang="cs-CZ" dirty="0" err="1" smtClean="0"/>
              <a:t>Melting</a:t>
            </a:r>
            <a:r>
              <a:rPr lang="cs-CZ" dirty="0" smtClean="0"/>
              <a:t> pot, </a:t>
            </a:r>
            <a:r>
              <a:rPr lang="cs-CZ" dirty="0" err="1" smtClean="0"/>
              <a:t>cultural</a:t>
            </a:r>
            <a:r>
              <a:rPr lang="cs-CZ" dirty="0" smtClean="0"/>
              <a:t> </a:t>
            </a:r>
            <a:r>
              <a:rPr lang="cs-CZ" dirty="0" err="1" smtClean="0"/>
              <a:t>pluralism</a:t>
            </a:r>
            <a:r>
              <a:rPr lang="cs-CZ" dirty="0" smtClean="0"/>
              <a:t> (</a:t>
            </a:r>
            <a:r>
              <a:rPr lang="cs-CZ" dirty="0" err="1" smtClean="0"/>
              <a:t>Glazer</a:t>
            </a:r>
            <a:r>
              <a:rPr lang="cs-CZ" dirty="0" smtClean="0"/>
              <a:t>, </a:t>
            </a:r>
            <a:r>
              <a:rPr lang="cs-CZ" dirty="0" err="1" smtClean="0"/>
              <a:t>Moynihan</a:t>
            </a:r>
            <a:r>
              <a:rPr lang="cs-CZ" dirty="0" smtClean="0"/>
              <a:t>)</a:t>
            </a:r>
          </a:p>
          <a:p>
            <a:pPr lvl="1"/>
            <a:r>
              <a:rPr lang="cs-CZ" dirty="0" err="1" smtClean="0"/>
              <a:t>ethnic</a:t>
            </a:r>
            <a:r>
              <a:rPr lang="cs-CZ" dirty="0" smtClean="0"/>
              <a:t> </a:t>
            </a:r>
            <a:r>
              <a:rPr lang="cs-CZ" dirty="0" err="1" smtClean="0"/>
              <a:t>groups</a:t>
            </a:r>
            <a:r>
              <a:rPr lang="cs-CZ" dirty="0" smtClean="0"/>
              <a:t> </a:t>
            </a:r>
            <a:r>
              <a:rPr lang="cs-CZ" dirty="0" err="1" smtClean="0"/>
              <a:t>and</a:t>
            </a:r>
            <a:r>
              <a:rPr lang="cs-CZ" dirty="0" smtClean="0"/>
              <a:t> </a:t>
            </a:r>
            <a:r>
              <a:rPr lang="cs-CZ" dirty="0" err="1" smtClean="0"/>
              <a:t>their</a:t>
            </a:r>
            <a:r>
              <a:rPr lang="cs-CZ" dirty="0" smtClean="0"/>
              <a:t> </a:t>
            </a:r>
            <a:r>
              <a:rPr lang="cs-CZ" dirty="0" err="1" smtClean="0"/>
              <a:t>culture</a:t>
            </a:r>
            <a:r>
              <a:rPr lang="cs-CZ" dirty="0" smtClean="0"/>
              <a:t> (=</a:t>
            </a:r>
            <a:r>
              <a:rPr lang="cs-CZ" dirty="0" err="1" smtClean="0"/>
              <a:t>roots</a:t>
            </a:r>
            <a:r>
              <a:rPr lang="cs-CZ" dirty="0" smtClean="0"/>
              <a:t>, not </a:t>
            </a:r>
            <a:r>
              <a:rPr lang="cs-CZ" dirty="0" err="1" smtClean="0"/>
              <a:t>vital</a:t>
            </a:r>
            <a:r>
              <a:rPr lang="cs-CZ" dirty="0" smtClean="0"/>
              <a:t> </a:t>
            </a:r>
            <a:r>
              <a:rPr lang="cs-CZ" dirty="0" err="1" smtClean="0"/>
              <a:t>links</a:t>
            </a:r>
            <a:r>
              <a:rPr lang="cs-CZ" dirty="0" smtClean="0"/>
              <a:t>)</a:t>
            </a:r>
          </a:p>
          <a:p>
            <a:pPr lvl="1"/>
            <a:endParaRPr lang="cs-CZ" dirty="0" smtClean="0"/>
          </a:p>
          <a:p>
            <a:pPr>
              <a:buNone/>
            </a:pPr>
            <a:r>
              <a:rPr lang="cs-CZ" dirty="0" err="1" smtClean="0"/>
              <a:t>Critique</a:t>
            </a:r>
            <a:r>
              <a:rPr lang="cs-CZ" dirty="0" smtClean="0"/>
              <a:t>: </a:t>
            </a:r>
            <a:r>
              <a:rPr lang="cs-CZ" dirty="0" err="1" smtClean="0"/>
              <a:t>Social</a:t>
            </a:r>
            <a:r>
              <a:rPr lang="cs-CZ" dirty="0" smtClean="0"/>
              <a:t> </a:t>
            </a:r>
            <a:r>
              <a:rPr lang="cs-CZ" dirty="0" err="1" smtClean="0"/>
              <a:t>sciences</a:t>
            </a:r>
            <a:r>
              <a:rPr lang="cs-CZ" dirty="0" smtClean="0"/>
              <a:t> </a:t>
            </a:r>
            <a:r>
              <a:rPr lang="cs-CZ" dirty="0" err="1" smtClean="0"/>
              <a:t>participate</a:t>
            </a:r>
            <a:r>
              <a:rPr lang="cs-CZ" dirty="0" smtClean="0"/>
              <a:t> in </a:t>
            </a:r>
            <a:r>
              <a:rPr lang="cs-CZ" dirty="0" err="1" smtClean="0"/>
              <a:t>nation</a:t>
            </a:r>
            <a:r>
              <a:rPr lang="cs-CZ" dirty="0" smtClean="0"/>
              <a:t>-</a:t>
            </a:r>
            <a:r>
              <a:rPr lang="cs-CZ" dirty="0" err="1" smtClean="0"/>
              <a:t>building</a:t>
            </a:r>
            <a:r>
              <a:rPr lang="cs-CZ" dirty="0" smtClean="0"/>
              <a:t> </a:t>
            </a:r>
            <a:r>
              <a:rPr lang="cs-CZ" dirty="0" err="1" smtClean="0"/>
              <a:t>projects</a:t>
            </a:r>
            <a:r>
              <a:rPr lang="cs-CZ" dirty="0" smtClean="0"/>
              <a:t> (</a:t>
            </a:r>
            <a:r>
              <a:rPr lang="cs-CZ" dirty="0" err="1" smtClean="0"/>
              <a:t>lack</a:t>
            </a:r>
            <a:r>
              <a:rPr lang="cs-CZ" dirty="0" smtClean="0"/>
              <a:t> </a:t>
            </a:r>
            <a:r>
              <a:rPr lang="cs-CZ" dirty="0" err="1" smtClean="0"/>
              <a:t>of</a:t>
            </a:r>
            <a:r>
              <a:rPr lang="cs-CZ" dirty="0" smtClean="0"/>
              <a:t> reflexivity)</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descr="the uprooted.jpg"/>
          <p:cNvPicPr>
            <a:picLocks noGrp="1" noChangeAspect="1"/>
          </p:cNvPicPr>
          <p:nvPr>
            <p:ph idx="1"/>
          </p:nvPr>
        </p:nvPicPr>
        <p:blipFill>
          <a:blip r:embed="rId2"/>
          <a:stretch>
            <a:fillRect/>
          </a:stretch>
        </p:blipFill>
        <p:spPr>
          <a:xfrm>
            <a:off x="214282" y="0"/>
            <a:ext cx="4438835" cy="6858000"/>
          </a:xfrm>
        </p:spPr>
      </p:pic>
      <p:pic>
        <p:nvPicPr>
          <p:cNvPr id="5" name="Obrázek 4" descr="transplanted-history-immigrants-in-urban-america-john-bodnar-paperback-cover-art.jpg"/>
          <p:cNvPicPr>
            <a:picLocks noChangeAspect="1"/>
          </p:cNvPicPr>
          <p:nvPr/>
        </p:nvPicPr>
        <p:blipFill>
          <a:blip r:embed="rId3"/>
          <a:stretch>
            <a:fillRect/>
          </a:stretch>
        </p:blipFill>
        <p:spPr>
          <a:xfrm>
            <a:off x="4643438" y="0"/>
            <a:ext cx="4313208" cy="68580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Americanization</a:t>
            </a:r>
            <a:r>
              <a:rPr lang="cs-CZ" b="1" dirty="0" smtClean="0"/>
              <a:t> </a:t>
            </a:r>
            <a:r>
              <a:rPr lang="cs-CZ" b="1" dirty="0" err="1" smtClean="0"/>
              <a:t>project</a:t>
            </a:r>
            <a:endParaRPr lang="cs-CZ" b="1" dirty="0"/>
          </a:p>
        </p:txBody>
      </p:sp>
      <p:sp>
        <p:nvSpPr>
          <p:cNvPr id="3" name="Zástupný symbol pro obsah 2"/>
          <p:cNvSpPr>
            <a:spLocks noGrp="1"/>
          </p:cNvSpPr>
          <p:nvPr>
            <p:ph idx="1"/>
          </p:nvPr>
        </p:nvSpPr>
        <p:spPr/>
        <p:txBody>
          <a:bodyPr>
            <a:normAutofit/>
          </a:bodyPr>
          <a:lstStyle/>
          <a:p>
            <a:r>
              <a:rPr lang="en-US" dirty="0" smtClean="0"/>
              <a:t>“There can be no divided allegiance here</a:t>
            </a:r>
            <a:r>
              <a:rPr lang="cs-CZ" dirty="0" smtClean="0"/>
              <a:t>.</a:t>
            </a:r>
            <a:r>
              <a:rPr lang="en-US" dirty="0" smtClean="0"/>
              <a:t> We have room for but one language here, and that is the English language, for we intend to see that the crucible turns our people out as Americans, of American nationality, and not as dwellers in a polyglot boarding-house; and we have room for but one soul loyalty, and that is loyalty to the American people.” </a:t>
            </a:r>
            <a:r>
              <a:rPr lang="cs-CZ" dirty="0" smtClean="0"/>
              <a:t> (Theodore Roosevelt, </a:t>
            </a:r>
            <a:r>
              <a:rPr lang="en-US" dirty="0" smtClean="0"/>
              <a:t>1919</a:t>
            </a:r>
            <a:r>
              <a:rPr lang="cs-CZ" dirty="0" smtClean="0"/>
              <a:t>)</a:t>
            </a:r>
            <a:endParaRPr lang="cs-CZ"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descr="melting pot.jpg"/>
          <p:cNvPicPr>
            <a:picLocks noGrp="1" noChangeAspect="1"/>
          </p:cNvPicPr>
          <p:nvPr>
            <p:ph idx="1"/>
          </p:nvPr>
        </p:nvPicPr>
        <p:blipFill>
          <a:blip r:embed="rId2"/>
          <a:stretch>
            <a:fillRect/>
          </a:stretch>
        </p:blipFill>
        <p:spPr>
          <a:xfrm>
            <a:off x="2428860" y="59073"/>
            <a:ext cx="4929222" cy="6798927"/>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en-US" b="1" dirty="0" smtClean="0"/>
              <a:t>The critique of methodological nationalism</a:t>
            </a:r>
            <a:endParaRPr lang="en-US" b="1" dirty="0"/>
          </a:p>
        </p:txBody>
      </p:sp>
      <p:sp>
        <p:nvSpPr>
          <p:cNvPr id="3" name="Zástupný symbol pro obsah 2"/>
          <p:cNvSpPr>
            <a:spLocks noGrp="1"/>
          </p:cNvSpPr>
          <p:nvPr>
            <p:ph idx="1"/>
          </p:nvPr>
        </p:nvSpPr>
        <p:spPr/>
        <p:txBody>
          <a:bodyPr>
            <a:normAutofit fontScale="85000" lnSpcReduction="20000"/>
          </a:bodyPr>
          <a:lstStyle/>
          <a:p>
            <a:r>
              <a:rPr lang="cs-CZ" dirty="0" err="1" smtClean="0"/>
              <a:t>Methodological</a:t>
            </a:r>
            <a:r>
              <a:rPr lang="cs-CZ" dirty="0" smtClean="0"/>
              <a:t> </a:t>
            </a:r>
            <a:r>
              <a:rPr lang="cs-CZ" dirty="0" err="1" smtClean="0"/>
              <a:t>nationalism</a:t>
            </a:r>
            <a:r>
              <a:rPr lang="cs-CZ" dirty="0" smtClean="0"/>
              <a:t> – </a:t>
            </a:r>
            <a:r>
              <a:rPr lang="cs-CZ" dirty="0" err="1" smtClean="0"/>
              <a:t>the</a:t>
            </a:r>
            <a:r>
              <a:rPr lang="cs-CZ" dirty="0" smtClean="0"/>
              <a:t> </a:t>
            </a:r>
            <a:r>
              <a:rPr lang="cs-CZ" dirty="0" err="1" smtClean="0"/>
              <a:t>tendency</a:t>
            </a:r>
            <a:r>
              <a:rPr lang="cs-CZ" dirty="0" smtClean="0"/>
              <a:t> to </a:t>
            </a:r>
            <a:r>
              <a:rPr lang="cs-CZ" dirty="0" err="1" smtClean="0"/>
              <a:t>accept</a:t>
            </a:r>
            <a:r>
              <a:rPr lang="cs-CZ" dirty="0" smtClean="0"/>
              <a:t> </a:t>
            </a:r>
            <a:r>
              <a:rPr lang="cs-CZ" dirty="0" err="1" smtClean="0"/>
              <a:t>nation</a:t>
            </a:r>
            <a:r>
              <a:rPr lang="cs-CZ" dirty="0" smtClean="0"/>
              <a:t> </a:t>
            </a:r>
            <a:r>
              <a:rPr lang="cs-CZ" dirty="0" err="1" smtClean="0"/>
              <a:t>state</a:t>
            </a:r>
            <a:r>
              <a:rPr lang="cs-CZ" dirty="0" smtClean="0"/>
              <a:t> as a </a:t>
            </a:r>
            <a:r>
              <a:rPr lang="cs-CZ" dirty="0" err="1" smtClean="0"/>
              <a:t>given</a:t>
            </a:r>
            <a:r>
              <a:rPr lang="cs-CZ" dirty="0" smtClean="0"/>
              <a:t> unit </a:t>
            </a:r>
            <a:r>
              <a:rPr lang="cs-CZ" dirty="0" err="1" smtClean="0"/>
              <a:t>of</a:t>
            </a:r>
            <a:r>
              <a:rPr lang="cs-CZ" dirty="0" smtClean="0"/>
              <a:t> </a:t>
            </a:r>
            <a:r>
              <a:rPr lang="cs-CZ" dirty="0" err="1" smtClean="0"/>
              <a:t>social</a:t>
            </a:r>
            <a:r>
              <a:rPr lang="cs-CZ" dirty="0" smtClean="0"/>
              <a:t> </a:t>
            </a:r>
            <a:r>
              <a:rPr lang="cs-CZ" dirty="0" err="1" smtClean="0"/>
              <a:t>analysis</a:t>
            </a:r>
            <a:r>
              <a:rPr lang="cs-CZ" dirty="0" smtClean="0"/>
              <a:t>, society = </a:t>
            </a:r>
            <a:r>
              <a:rPr lang="cs-CZ" dirty="0" err="1" smtClean="0"/>
              <a:t>nation</a:t>
            </a:r>
            <a:r>
              <a:rPr lang="cs-CZ" dirty="0" smtClean="0"/>
              <a:t> </a:t>
            </a:r>
            <a:r>
              <a:rPr lang="cs-CZ" dirty="0" err="1" smtClean="0"/>
              <a:t>state</a:t>
            </a:r>
            <a:endParaRPr lang="cs-CZ" dirty="0" smtClean="0"/>
          </a:p>
          <a:p>
            <a:r>
              <a:rPr lang="cs-CZ" dirty="0" err="1" smtClean="0"/>
              <a:t>Critique</a:t>
            </a:r>
            <a:r>
              <a:rPr lang="cs-CZ" dirty="0" smtClean="0"/>
              <a:t> </a:t>
            </a:r>
            <a:r>
              <a:rPr lang="cs-CZ" dirty="0" err="1" smtClean="0"/>
              <a:t>of</a:t>
            </a:r>
            <a:r>
              <a:rPr lang="cs-CZ" dirty="0" smtClean="0"/>
              <a:t> </a:t>
            </a:r>
            <a:r>
              <a:rPr lang="cs-CZ" dirty="0" err="1" smtClean="0"/>
              <a:t>bounded</a:t>
            </a:r>
            <a:r>
              <a:rPr lang="cs-CZ" dirty="0" smtClean="0"/>
              <a:t> </a:t>
            </a:r>
            <a:r>
              <a:rPr lang="cs-CZ" dirty="0" err="1" smtClean="0"/>
              <a:t>concepts</a:t>
            </a:r>
            <a:r>
              <a:rPr lang="cs-CZ" dirty="0" smtClean="0"/>
              <a:t> </a:t>
            </a:r>
            <a:r>
              <a:rPr lang="cs-CZ" dirty="0" err="1" smtClean="0"/>
              <a:t>of</a:t>
            </a:r>
            <a:r>
              <a:rPr lang="cs-CZ" dirty="0" smtClean="0"/>
              <a:t> </a:t>
            </a:r>
            <a:r>
              <a:rPr lang="cs-CZ" dirty="0" err="1" smtClean="0"/>
              <a:t>ethnicity</a:t>
            </a:r>
            <a:r>
              <a:rPr lang="cs-CZ" dirty="0" smtClean="0"/>
              <a:t>, </a:t>
            </a:r>
            <a:r>
              <a:rPr lang="cs-CZ" dirty="0" err="1" smtClean="0"/>
              <a:t>race</a:t>
            </a:r>
            <a:r>
              <a:rPr lang="cs-CZ" dirty="0" smtClean="0"/>
              <a:t>, </a:t>
            </a:r>
            <a:r>
              <a:rPr lang="cs-CZ" dirty="0" err="1" smtClean="0"/>
              <a:t>culture</a:t>
            </a:r>
            <a:r>
              <a:rPr lang="cs-CZ" dirty="0" smtClean="0"/>
              <a:t> – </a:t>
            </a:r>
            <a:r>
              <a:rPr lang="cs-CZ" dirty="0" err="1" smtClean="0"/>
              <a:t>social</a:t>
            </a:r>
            <a:r>
              <a:rPr lang="cs-CZ" dirty="0" smtClean="0"/>
              <a:t> </a:t>
            </a:r>
            <a:r>
              <a:rPr lang="cs-CZ" dirty="0" err="1" smtClean="0"/>
              <a:t>constructs</a:t>
            </a:r>
            <a:r>
              <a:rPr lang="cs-CZ" dirty="0" smtClean="0"/>
              <a:t> </a:t>
            </a:r>
            <a:r>
              <a:rPr lang="cs-CZ" dirty="0" err="1" smtClean="0"/>
              <a:t>that</a:t>
            </a:r>
            <a:r>
              <a:rPr lang="cs-CZ" dirty="0" smtClean="0"/>
              <a:t> </a:t>
            </a:r>
            <a:r>
              <a:rPr lang="cs-CZ" dirty="0" err="1" smtClean="0"/>
              <a:t>reflect</a:t>
            </a:r>
            <a:r>
              <a:rPr lang="cs-CZ" dirty="0" smtClean="0"/>
              <a:t> </a:t>
            </a:r>
            <a:r>
              <a:rPr lang="cs-CZ" dirty="0" err="1" smtClean="0"/>
              <a:t>power</a:t>
            </a:r>
            <a:r>
              <a:rPr lang="cs-CZ" dirty="0" smtClean="0"/>
              <a:t> relations</a:t>
            </a:r>
          </a:p>
          <a:p>
            <a:r>
              <a:rPr lang="cs-CZ" dirty="0" smtClean="0"/>
              <a:t>BOTH/AND </a:t>
            </a:r>
            <a:r>
              <a:rPr lang="cs-CZ" dirty="0" err="1" smtClean="0"/>
              <a:t>instead</a:t>
            </a:r>
            <a:r>
              <a:rPr lang="cs-CZ" dirty="0" smtClean="0"/>
              <a:t> </a:t>
            </a:r>
            <a:r>
              <a:rPr lang="cs-CZ" dirty="0" err="1" smtClean="0"/>
              <a:t>of</a:t>
            </a:r>
            <a:r>
              <a:rPr lang="cs-CZ" dirty="0" smtClean="0"/>
              <a:t> EITHER/OR </a:t>
            </a:r>
            <a:r>
              <a:rPr lang="cs-CZ" dirty="0" err="1" smtClean="0"/>
              <a:t>logic</a:t>
            </a:r>
            <a:endParaRPr lang="cs-CZ" dirty="0" smtClean="0"/>
          </a:p>
          <a:p>
            <a:r>
              <a:rPr lang="cs-CZ" dirty="0" smtClean="0"/>
              <a:t>New </a:t>
            </a:r>
            <a:r>
              <a:rPr lang="cs-CZ" dirty="0" err="1" smtClean="0"/>
              <a:t>phenomena</a:t>
            </a:r>
            <a:r>
              <a:rPr lang="cs-CZ" dirty="0" smtClean="0"/>
              <a:t> </a:t>
            </a:r>
            <a:r>
              <a:rPr lang="cs-CZ" dirty="0" err="1" smtClean="0"/>
              <a:t>requires</a:t>
            </a:r>
            <a:r>
              <a:rPr lang="cs-CZ" dirty="0" smtClean="0"/>
              <a:t> </a:t>
            </a:r>
            <a:r>
              <a:rPr lang="cs-CZ" dirty="0" err="1" smtClean="0"/>
              <a:t>new</a:t>
            </a:r>
            <a:r>
              <a:rPr lang="cs-CZ" dirty="0" smtClean="0"/>
              <a:t> </a:t>
            </a:r>
            <a:r>
              <a:rPr lang="cs-CZ" dirty="0" err="1" smtClean="0"/>
              <a:t>conceptual</a:t>
            </a:r>
            <a:r>
              <a:rPr lang="cs-CZ" dirty="0" smtClean="0"/>
              <a:t> </a:t>
            </a:r>
            <a:r>
              <a:rPr lang="cs-CZ" dirty="0" err="1" smtClean="0"/>
              <a:t>tools</a:t>
            </a:r>
            <a:r>
              <a:rPr lang="cs-CZ" dirty="0" smtClean="0"/>
              <a:t>: </a:t>
            </a:r>
            <a:r>
              <a:rPr lang="cs-CZ" dirty="0" err="1" smtClean="0"/>
              <a:t>transmigrant</a:t>
            </a:r>
            <a:r>
              <a:rPr lang="cs-CZ" dirty="0" smtClean="0"/>
              <a:t>, </a:t>
            </a:r>
            <a:r>
              <a:rPr lang="cs-CZ" dirty="0" err="1" smtClean="0"/>
              <a:t>transnational</a:t>
            </a:r>
            <a:r>
              <a:rPr lang="cs-CZ" dirty="0" smtClean="0"/>
              <a:t> </a:t>
            </a:r>
            <a:r>
              <a:rPr lang="cs-CZ" dirty="0" err="1" smtClean="0"/>
              <a:t>migration</a:t>
            </a:r>
            <a:r>
              <a:rPr lang="cs-CZ" dirty="0" smtClean="0"/>
              <a:t>, </a:t>
            </a:r>
            <a:r>
              <a:rPr lang="cs-CZ" dirty="0" err="1" smtClean="0"/>
              <a:t>deterritorialized</a:t>
            </a:r>
            <a:r>
              <a:rPr lang="cs-CZ" dirty="0" smtClean="0"/>
              <a:t> </a:t>
            </a:r>
            <a:r>
              <a:rPr lang="cs-CZ" dirty="0" err="1" smtClean="0"/>
              <a:t>nation</a:t>
            </a:r>
            <a:r>
              <a:rPr lang="cs-CZ" dirty="0" smtClean="0"/>
              <a:t> </a:t>
            </a:r>
            <a:r>
              <a:rPr lang="cs-CZ" dirty="0" err="1" smtClean="0"/>
              <a:t>state</a:t>
            </a:r>
            <a:r>
              <a:rPr lang="cs-CZ" dirty="0" smtClean="0"/>
              <a:t>, </a:t>
            </a:r>
            <a:r>
              <a:rPr lang="cs-CZ" dirty="0" err="1" smtClean="0"/>
              <a:t>transnational</a:t>
            </a:r>
            <a:r>
              <a:rPr lang="cs-CZ" dirty="0" smtClean="0"/>
              <a:t> </a:t>
            </a:r>
            <a:r>
              <a:rPr lang="cs-CZ" dirty="0" err="1" smtClean="0"/>
              <a:t>social</a:t>
            </a:r>
            <a:r>
              <a:rPr lang="cs-CZ" dirty="0" smtClean="0"/>
              <a:t> </a:t>
            </a:r>
            <a:r>
              <a:rPr lang="cs-CZ" dirty="0" err="1" smtClean="0"/>
              <a:t>field</a:t>
            </a:r>
            <a:endParaRPr lang="cs-CZ" dirty="0" smtClean="0"/>
          </a:p>
          <a:p>
            <a:r>
              <a:rPr lang="cs-CZ" dirty="0" err="1" smtClean="0"/>
              <a:t>Wimmer</a:t>
            </a:r>
            <a:r>
              <a:rPr lang="cs-CZ" dirty="0" smtClean="0"/>
              <a:t>, </a:t>
            </a:r>
            <a:r>
              <a:rPr lang="cs-CZ" dirty="0" err="1" smtClean="0"/>
              <a:t>Glick</a:t>
            </a:r>
            <a:r>
              <a:rPr lang="cs-CZ" dirty="0" smtClean="0"/>
              <a:t> Schiller. 2002. </a:t>
            </a:r>
            <a:r>
              <a:rPr lang="cs-CZ" i="1" dirty="0" err="1" smtClean="0"/>
              <a:t>Methodological</a:t>
            </a:r>
            <a:r>
              <a:rPr lang="cs-CZ" i="1" dirty="0" smtClean="0"/>
              <a:t> </a:t>
            </a:r>
            <a:r>
              <a:rPr lang="cs-CZ" i="1" dirty="0" err="1" smtClean="0"/>
              <a:t>nationalism</a:t>
            </a:r>
            <a:r>
              <a:rPr lang="cs-CZ" i="1" dirty="0" smtClean="0"/>
              <a:t> </a:t>
            </a:r>
            <a:r>
              <a:rPr lang="cs-CZ" i="1" dirty="0" err="1" smtClean="0"/>
              <a:t>and</a:t>
            </a:r>
            <a:r>
              <a:rPr lang="cs-CZ" i="1" dirty="0" smtClean="0"/>
              <a:t> </a:t>
            </a:r>
            <a:r>
              <a:rPr lang="cs-CZ" i="1" dirty="0" err="1" smtClean="0"/>
              <a:t>beyond</a:t>
            </a:r>
            <a:r>
              <a:rPr lang="cs-CZ" i="1" dirty="0" smtClean="0"/>
              <a:t>: </a:t>
            </a:r>
            <a:r>
              <a:rPr lang="cs-CZ" i="1" dirty="0" err="1" smtClean="0"/>
              <a:t>nation</a:t>
            </a:r>
            <a:r>
              <a:rPr lang="cs-CZ" i="1" dirty="0" smtClean="0"/>
              <a:t> </a:t>
            </a:r>
            <a:r>
              <a:rPr lang="cs-CZ" i="1" dirty="0" err="1" smtClean="0"/>
              <a:t>state</a:t>
            </a:r>
            <a:r>
              <a:rPr lang="cs-CZ" i="1" dirty="0" smtClean="0"/>
              <a:t> </a:t>
            </a:r>
            <a:r>
              <a:rPr lang="cs-CZ" i="1" dirty="0" err="1" smtClean="0"/>
              <a:t>building</a:t>
            </a:r>
            <a:r>
              <a:rPr lang="cs-CZ" i="1" dirty="0" smtClean="0"/>
              <a:t>, </a:t>
            </a:r>
            <a:r>
              <a:rPr lang="cs-CZ" i="1" dirty="0" err="1" smtClean="0"/>
              <a:t>migration</a:t>
            </a:r>
            <a:r>
              <a:rPr lang="cs-CZ" i="1" dirty="0" smtClean="0"/>
              <a:t> </a:t>
            </a:r>
            <a:r>
              <a:rPr lang="cs-CZ" i="1" dirty="0" err="1" smtClean="0"/>
              <a:t>and</a:t>
            </a:r>
            <a:r>
              <a:rPr lang="cs-CZ" i="1" dirty="0" smtClean="0"/>
              <a:t> </a:t>
            </a:r>
            <a:r>
              <a:rPr lang="cs-CZ" i="1" dirty="0" err="1" smtClean="0"/>
              <a:t>the</a:t>
            </a:r>
            <a:r>
              <a:rPr lang="cs-CZ" i="1" dirty="0" smtClean="0"/>
              <a:t> </a:t>
            </a:r>
            <a:r>
              <a:rPr lang="cs-CZ" i="1" dirty="0" err="1" smtClean="0"/>
              <a:t>social</a:t>
            </a:r>
            <a:r>
              <a:rPr lang="cs-CZ" i="1" dirty="0" smtClean="0"/>
              <a:t> </a:t>
            </a:r>
            <a:r>
              <a:rPr lang="cs-CZ" i="1" dirty="0" err="1" smtClean="0"/>
              <a:t>sciences</a:t>
            </a:r>
            <a:r>
              <a:rPr lang="cs-CZ" dirty="0" smtClean="0"/>
              <a:t>.</a:t>
            </a:r>
            <a:endParaRPr lang="en-US" dirty="0" smtClean="0"/>
          </a:p>
          <a:p>
            <a:endParaRPr lang="cs-CZ"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A </a:t>
            </a:r>
            <a:r>
              <a:rPr lang="cs-CZ" b="1" dirty="0" err="1" smtClean="0"/>
              <a:t>new</a:t>
            </a:r>
            <a:r>
              <a:rPr lang="cs-CZ" b="1" dirty="0" smtClean="0"/>
              <a:t> </a:t>
            </a:r>
            <a:r>
              <a:rPr lang="cs-CZ" b="1" dirty="0" err="1" smtClean="0"/>
              <a:t>phenomena</a:t>
            </a:r>
            <a:r>
              <a:rPr lang="cs-CZ" b="1" dirty="0" smtClean="0"/>
              <a:t> </a:t>
            </a:r>
            <a:r>
              <a:rPr lang="cs-CZ" b="1" dirty="0" err="1" smtClean="0"/>
              <a:t>or</a:t>
            </a:r>
            <a:r>
              <a:rPr lang="cs-CZ" b="1" dirty="0" smtClean="0"/>
              <a:t> a </a:t>
            </a:r>
            <a:r>
              <a:rPr lang="cs-CZ" b="1" dirty="0" err="1" smtClean="0"/>
              <a:t>new</a:t>
            </a:r>
            <a:r>
              <a:rPr lang="cs-CZ" b="1" dirty="0" smtClean="0"/>
              <a:t> </a:t>
            </a:r>
            <a:r>
              <a:rPr lang="cs-CZ" b="1" dirty="0" err="1" smtClean="0"/>
              <a:t>perspective</a:t>
            </a:r>
            <a:r>
              <a:rPr lang="cs-CZ" b="1" dirty="0" smtClean="0"/>
              <a:t>?</a:t>
            </a:r>
            <a:endParaRPr lang="cs-CZ" dirty="0"/>
          </a:p>
        </p:txBody>
      </p:sp>
      <p:sp>
        <p:nvSpPr>
          <p:cNvPr id="3" name="Zástupný symbol pro obsah 2"/>
          <p:cNvSpPr>
            <a:spLocks noGrp="1"/>
          </p:cNvSpPr>
          <p:nvPr>
            <p:ph idx="1"/>
          </p:nvPr>
        </p:nvSpPr>
        <p:spPr/>
        <p:txBody>
          <a:bodyPr/>
          <a:lstStyle/>
          <a:p>
            <a:endParaRPr lang="cs-CZ"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3000" b="-43000"/>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A </a:t>
            </a:r>
            <a:r>
              <a:rPr lang="cs-CZ" b="1" dirty="0" err="1" smtClean="0"/>
              <a:t>new</a:t>
            </a:r>
            <a:r>
              <a:rPr lang="cs-CZ" b="1" dirty="0" smtClean="0"/>
              <a:t> </a:t>
            </a:r>
            <a:r>
              <a:rPr lang="cs-CZ" b="1" dirty="0" err="1" smtClean="0"/>
              <a:t>phenomena</a:t>
            </a:r>
            <a:r>
              <a:rPr lang="cs-CZ" b="1" dirty="0" smtClean="0"/>
              <a:t> </a:t>
            </a:r>
            <a:r>
              <a:rPr lang="cs-CZ" b="1" dirty="0" err="1" smtClean="0"/>
              <a:t>or</a:t>
            </a:r>
            <a:r>
              <a:rPr lang="cs-CZ" b="1" dirty="0" smtClean="0"/>
              <a:t> a </a:t>
            </a:r>
            <a:r>
              <a:rPr lang="cs-CZ" b="1" dirty="0" err="1" smtClean="0"/>
              <a:t>new</a:t>
            </a:r>
            <a:r>
              <a:rPr lang="cs-CZ" b="1" dirty="0" smtClean="0"/>
              <a:t> </a:t>
            </a:r>
            <a:r>
              <a:rPr lang="cs-CZ" b="1" dirty="0" err="1" smtClean="0"/>
              <a:t>perspective</a:t>
            </a:r>
            <a:r>
              <a:rPr lang="cs-CZ" b="1" dirty="0" smtClean="0"/>
              <a:t>?</a:t>
            </a:r>
            <a:endParaRPr lang="cs-CZ" b="1" dirty="0"/>
          </a:p>
        </p:txBody>
      </p:sp>
      <p:sp>
        <p:nvSpPr>
          <p:cNvPr id="3" name="Zástupný symbol pro obsah 2"/>
          <p:cNvSpPr>
            <a:spLocks noGrp="1"/>
          </p:cNvSpPr>
          <p:nvPr>
            <p:ph idx="1"/>
          </p:nvPr>
        </p:nvSpPr>
        <p:spPr>
          <a:xfrm>
            <a:off x="457200" y="1600200"/>
            <a:ext cx="8258204" cy="4972072"/>
          </a:xfrm>
        </p:spPr>
        <p:txBody>
          <a:bodyPr>
            <a:normAutofit/>
          </a:bodyPr>
          <a:lstStyle/>
          <a:p>
            <a:r>
              <a:rPr lang="cs-CZ" dirty="0" err="1" smtClean="0"/>
              <a:t>Transnationalism</a:t>
            </a:r>
            <a:r>
              <a:rPr lang="cs-CZ" dirty="0" smtClean="0"/>
              <a:t> in </a:t>
            </a:r>
            <a:r>
              <a:rPr lang="cs-CZ" dirty="0" err="1" smtClean="0"/>
              <a:t>History</a:t>
            </a:r>
            <a:r>
              <a:rPr lang="cs-CZ" dirty="0" smtClean="0"/>
              <a:t> </a:t>
            </a:r>
            <a:r>
              <a:rPr lang="cs-CZ" dirty="0" err="1" smtClean="0"/>
              <a:t>studies</a:t>
            </a:r>
            <a:endParaRPr lang="cs-CZ" dirty="0" smtClean="0"/>
          </a:p>
          <a:p>
            <a:r>
              <a:rPr lang="cs-CZ" dirty="0" smtClean="0"/>
              <a:t>David Gerber – </a:t>
            </a:r>
            <a:r>
              <a:rPr lang="cs-CZ" dirty="0" err="1" smtClean="0"/>
              <a:t>transnational</a:t>
            </a:r>
            <a:r>
              <a:rPr lang="cs-CZ" dirty="0" smtClean="0"/>
              <a:t> </a:t>
            </a:r>
            <a:r>
              <a:rPr lang="cs-CZ" dirty="0" err="1" smtClean="0"/>
              <a:t>activity</a:t>
            </a:r>
            <a:r>
              <a:rPr lang="cs-CZ" dirty="0" smtClean="0"/>
              <a:t> </a:t>
            </a:r>
            <a:r>
              <a:rPr lang="cs-CZ" dirty="0" err="1" smtClean="0"/>
              <a:t>of</a:t>
            </a:r>
            <a:r>
              <a:rPr lang="cs-CZ" dirty="0" smtClean="0"/>
              <a:t> </a:t>
            </a:r>
            <a:r>
              <a:rPr lang="cs-CZ" dirty="0" err="1" smtClean="0"/>
              <a:t>personal</a:t>
            </a:r>
            <a:r>
              <a:rPr lang="cs-CZ" dirty="0" smtClean="0"/>
              <a:t> </a:t>
            </a:r>
            <a:r>
              <a:rPr lang="cs-CZ" dirty="0" err="1" smtClean="0"/>
              <a:t>correspondence</a:t>
            </a:r>
            <a:r>
              <a:rPr lang="cs-CZ" dirty="0" smtClean="0"/>
              <a:t> </a:t>
            </a:r>
            <a:r>
              <a:rPr lang="cs-CZ" dirty="0" err="1" smtClean="0"/>
              <a:t>of</a:t>
            </a:r>
            <a:r>
              <a:rPr lang="cs-CZ" dirty="0" smtClean="0"/>
              <a:t> 19th </a:t>
            </a:r>
            <a:r>
              <a:rPr lang="cs-CZ" dirty="0" err="1" smtClean="0"/>
              <a:t>century</a:t>
            </a:r>
            <a:r>
              <a:rPr lang="cs-CZ" dirty="0" smtClean="0"/>
              <a:t> </a:t>
            </a:r>
            <a:r>
              <a:rPr lang="cs-CZ" dirty="0" err="1" smtClean="0"/>
              <a:t>immigrants</a:t>
            </a:r>
            <a:r>
              <a:rPr lang="cs-CZ" dirty="0" smtClean="0"/>
              <a:t> to </a:t>
            </a:r>
            <a:r>
              <a:rPr lang="cs-CZ" dirty="0" err="1" smtClean="0"/>
              <a:t>America</a:t>
            </a:r>
            <a:endParaRPr lang="cs-CZ" dirty="0" smtClean="0"/>
          </a:p>
          <a:p>
            <a:pPr lvl="1"/>
            <a:r>
              <a:rPr lang="cs-CZ" dirty="0" err="1" smtClean="0"/>
              <a:t>Letters</a:t>
            </a:r>
            <a:r>
              <a:rPr lang="cs-CZ" dirty="0" smtClean="0"/>
              <a:t> as </a:t>
            </a:r>
            <a:r>
              <a:rPr lang="cs-CZ" dirty="0" err="1" smtClean="0"/>
              <a:t>sites</a:t>
            </a:r>
            <a:r>
              <a:rPr lang="cs-CZ" dirty="0" smtClean="0"/>
              <a:t> </a:t>
            </a:r>
            <a:r>
              <a:rPr lang="cs-CZ" dirty="0" err="1" smtClean="0"/>
              <a:t>of</a:t>
            </a:r>
            <a:r>
              <a:rPr lang="cs-CZ" dirty="0" smtClean="0"/>
              <a:t> </a:t>
            </a:r>
            <a:r>
              <a:rPr lang="cs-CZ" dirty="0" err="1" smtClean="0"/>
              <a:t>construction</a:t>
            </a:r>
            <a:r>
              <a:rPr lang="cs-CZ" dirty="0" smtClean="0"/>
              <a:t> </a:t>
            </a:r>
            <a:r>
              <a:rPr lang="cs-CZ" dirty="0" err="1" smtClean="0"/>
              <a:t>of</a:t>
            </a:r>
            <a:r>
              <a:rPr lang="cs-CZ" dirty="0" smtClean="0"/>
              <a:t> identity, </a:t>
            </a:r>
            <a:r>
              <a:rPr lang="cs-CZ" dirty="0" err="1" smtClean="0"/>
              <a:t>reflection</a:t>
            </a:r>
            <a:r>
              <a:rPr lang="cs-CZ" dirty="0" smtClean="0"/>
              <a:t> </a:t>
            </a:r>
            <a:r>
              <a:rPr lang="cs-CZ" dirty="0" err="1" smtClean="0"/>
              <a:t>of</a:t>
            </a:r>
            <a:r>
              <a:rPr lang="cs-CZ" dirty="0" smtClean="0"/>
              <a:t> in-</a:t>
            </a:r>
            <a:r>
              <a:rPr lang="cs-CZ" dirty="0" err="1" smtClean="0"/>
              <a:t>betweenes</a:t>
            </a:r>
            <a:endParaRPr lang="cs-CZ" dirty="0" smtClean="0"/>
          </a:p>
          <a:p>
            <a:pPr lvl="1"/>
            <a:r>
              <a:rPr lang="cs-CZ" dirty="0" err="1" smtClean="0"/>
              <a:t>Negotiation</a:t>
            </a:r>
            <a:r>
              <a:rPr lang="cs-CZ" dirty="0" smtClean="0"/>
              <a:t> </a:t>
            </a:r>
            <a:r>
              <a:rPr lang="cs-CZ" dirty="0" err="1" smtClean="0"/>
              <a:t>of</a:t>
            </a:r>
            <a:r>
              <a:rPr lang="cs-CZ" dirty="0" smtClean="0"/>
              <a:t> </a:t>
            </a:r>
            <a:r>
              <a:rPr lang="cs-CZ" dirty="0" err="1" smtClean="0"/>
              <a:t>personal</a:t>
            </a:r>
            <a:r>
              <a:rPr lang="cs-CZ" dirty="0" smtClean="0"/>
              <a:t> </a:t>
            </a:r>
            <a:r>
              <a:rPr lang="cs-CZ" dirty="0" err="1" smtClean="0"/>
              <a:t>relationships</a:t>
            </a:r>
            <a:endParaRPr lang="cs-CZ" dirty="0" smtClean="0"/>
          </a:p>
          <a:p>
            <a:pPr lvl="1"/>
            <a:r>
              <a:rPr lang="cs-CZ" dirty="0" smtClean="0"/>
              <a:t>Exchange </a:t>
            </a:r>
            <a:r>
              <a:rPr lang="cs-CZ" dirty="0" err="1" smtClean="0"/>
              <a:t>of</a:t>
            </a:r>
            <a:r>
              <a:rPr lang="cs-CZ" dirty="0" smtClean="0"/>
              <a:t> </a:t>
            </a:r>
            <a:r>
              <a:rPr lang="cs-CZ" dirty="0" err="1" smtClean="0"/>
              <a:t>social</a:t>
            </a:r>
            <a:r>
              <a:rPr lang="cs-CZ" dirty="0" smtClean="0"/>
              <a:t> </a:t>
            </a:r>
            <a:r>
              <a:rPr lang="cs-CZ" dirty="0" err="1" smtClean="0"/>
              <a:t>intelligence</a:t>
            </a:r>
            <a:endParaRPr lang="cs-CZ" dirty="0" smtClean="0"/>
          </a:p>
          <a:p>
            <a:pPr lvl="1"/>
            <a:endParaRPr lang="cs-CZ"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57158" y="5500702"/>
            <a:ext cx="8229600" cy="1143000"/>
          </a:xfrm>
        </p:spPr>
        <p:txBody>
          <a:bodyPr>
            <a:normAutofit/>
          </a:bodyPr>
          <a:lstStyle/>
          <a:p>
            <a:r>
              <a:rPr lang="en-US" sz="2000" dirty="0" smtClean="0"/>
              <a:t>„Let us do our American and Czech duty.“ </a:t>
            </a:r>
            <a:br>
              <a:rPr lang="en-US" sz="2000" dirty="0" smtClean="0"/>
            </a:br>
            <a:r>
              <a:rPr lang="en-US" sz="2000" dirty="0" smtClean="0"/>
              <a:t>„Fight for our independence.“</a:t>
            </a:r>
            <a:br>
              <a:rPr lang="en-US" sz="2000" dirty="0" smtClean="0"/>
            </a:br>
            <a:r>
              <a:rPr lang="en-US" sz="2000" dirty="0" smtClean="0"/>
              <a:t>(Branch of Czech National Society in </a:t>
            </a:r>
            <a:r>
              <a:rPr lang="en-US" sz="2000" dirty="0" err="1" smtClean="0"/>
              <a:t>Halletsville</a:t>
            </a:r>
            <a:r>
              <a:rPr lang="en-US" sz="2000" dirty="0" smtClean="0"/>
              <a:t>, Texas, around 1917)</a:t>
            </a:r>
            <a:endParaRPr lang="en-US" sz="2000" dirty="0"/>
          </a:p>
        </p:txBody>
      </p:sp>
      <p:pic>
        <p:nvPicPr>
          <p:cNvPr id="2050" name="Picture 2"/>
          <p:cNvPicPr>
            <a:picLocks noChangeAspect="1" noChangeArrowheads="1"/>
          </p:cNvPicPr>
          <p:nvPr/>
        </p:nvPicPr>
        <p:blipFill>
          <a:blip r:embed="rId3"/>
          <a:srcRect/>
          <a:stretch>
            <a:fillRect/>
          </a:stretch>
        </p:blipFill>
        <p:spPr bwMode="auto">
          <a:xfrm>
            <a:off x="-7149" y="0"/>
            <a:ext cx="9151149" cy="53578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A </a:t>
            </a:r>
            <a:r>
              <a:rPr lang="cs-CZ" b="1" dirty="0" err="1" smtClean="0"/>
              <a:t>transnational</a:t>
            </a:r>
            <a:r>
              <a:rPr lang="cs-CZ" b="1" dirty="0" smtClean="0"/>
              <a:t> </a:t>
            </a:r>
            <a:r>
              <a:rPr lang="cs-CZ" b="1" dirty="0" err="1" smtClean="0"/>
              <a:t>turn</a:t>
            </a:r>
            <a:r>
              <a:rPr lang="cs-CZ" b="1" dirty="0" smtClean="0"/>
              <a:t> in </a:t>
            </a:r>
            <a:r>
              <a:rPr lang="cs-CZ" b="1" dirty="0" err="1" smtClean="0"/>
              <a:t>migration</a:t>
            </a:r>
            <a:r>
              <a:rPr lang="cs-CZ" b="1" dirty="0" smtClean="0"/>
              <a:t> </a:t>
            </a:r>
            <a:r>
              <a:rPr lang="cs-CZ" b="1" dirty="0" err="1" smtClean="0"/>
              <a:t>studies</a:t>
            </a:r>
            <a:endParaRPr lang="cs-CZ" b="1" dirty="0"/>
          </a:p>
        </p:txBody>
      </p:sp>
      <p:sp>
        <p:nvSpPr>
          <p:cNvPr id="3" name="Zástupný symbol pro obsah 2"/>
          <p:cNvSpPr>
            <a:spLocks noGrp="1"/>
          </p:cNvSpPr>
          <p:nvPr>
            <p:ph idx="1"/>
          </p:nvPr>
        </p:nvSpPr>
        <p:spPr/>
        <p:txBody>
          <a:bodyPr>
            <a:normAutofit/>
          </a:bodyPr>
          <a:lstStyle/>
          <a:p>
            <a:r>
              <a:rPr lang="cs-CZ" dirty="0" err="1" smtClean="0"/>
              <a:t>Critical</a:t>
            </a:r>
            <a:r>
              <a:rPr lang="cs-CZ" dirty="0" smtClean="0"/>
              <a:t> </a:t>
            </a:r>
            <a:r>
              <a:rPr lang="cs-CZ" dirty="0" err="1" smtClean="0"/>
              <a:t>perspective</a:t>
            </a:r>
            <a:r>
              <a:rPr lang="cs-CZ" dirty="0" smtClean="0"/>
              <a:t>: </a:t>
            </a:r>
            <a:r>
              <a:rPr lang="cs-CZ" dirty="0" err="1" smtClean="0"/>
              <a:t>critique</a:t>
            </a:r>
            <a:r>
              <a:rPr lang="cs-CZ" dirty="0" smtClean="0"/>
              <a:t> </a:t>
            </a:r>
            <a:r>
              <a:rPr lang="cs-CZ" dirty="0" err="1" smtClean="0"/>
              <a:t>of</a:t>
            </a:r>
            <a:r>
              <a:rPr lang="cs-CZ" dirty="0" smtClean="0"/>
              <a:t> </a:t>
            </a:r>
            <a:r>
              <a:rPr lang="cs-CZ" dirty="0" err="1" smtClean="0"/>
              <a:t>methodological</a:t>
            </a:r>
            <a:r>
              <a:rPr lang="cs-CZ" dirty="0" smtClean="0"/>
              <a:t> </a:t>
            </a:r>
            <a:r>
              <a:rPr lang="cs-CZ" dirty="0" err="1" smtClean="0"/>
              <a:t>nationalism</a:t>
            </a:r>
            <a:endParaRPr lang="cs-CZ" dirty="0" smtClean="0"/>
          </a:p>
          <a:p>
            <a:r>
              <a:rPr lang="cs-CZ" dirty="0" smtClean="0"/>
              <a:t>Shift in </a:t>
            </a:r>
            <a:r>
              <a:rPr lang="cs-CZ" dirty="0" err="1" smtClean="0"/>
              <a:t>the</a:t>
            </a:r>
            <a:r>
              <a:rPr lang="cs-CZ" dirty="0" smtClean="0"/>
              <a:t> </a:t>
            </a:r>
            <a:r>
              <a:rPr lang="cs-CZ" dirty="0" err="1" smtClean="0"/>
              <a:t>focus</a:t>
            </a:r>
            <a:r>
              <a:rPr lang="cs-CZ" dirty="0" smtClean="0"/>
              <a:t> on </a:t>
            </a:r>
            <a:r>
              <a:rPr lang="cs-CZ" dirty="0" err="1" smtClean="0"/>
              <a:t>cross</a:t>
            </a:r>
            <a:r>
              <a:rPr lang="cs-CZ" dirty="0" smtClean="0"/>
              <a:t>-</a:t>
            </a:r>
            <a:r>
              <a:rPr lang="cs-CZ" dirty="0" err="1" smtClean="0"/>
              <a:t>border</a:t>
            </a:r>
            <a:r>
              <a:rPr lang="cs-CZ" dirty="0" smtClean="0"/>
              <a:t> </a:t>
            </a:r>
            <a:r>
              <a:rPr lang="cs-CZ" dirty="0" err="1" smtClean="0"/>
              <a:t>processes</a:t>
            </a:r>
            <a:r>
              <a:rPr lang="cs-CZ" dirty="0" smtClean="0"/>
              <a:t>, </a:t>
            </a:r>
            <a:r>
              <a:rPr lang="cs-CZ" dirty="0" err="1" smtClean="0"/>
              <a:t>flows</a:t>
            </a:r>
            <a:r>
              <a:rPr lang="cs-CZ" dirty="0" smtClean="0"/>
              <a:t>, </a:t>
            </a:r>
            <a:r>
              <a:rPr lang="cs-CZ" dirty="0" err="1" smtClean="0"/>
              <a:t>movement</a:t>
            </a:r>
            <a:endParaRPr lang="cs-CZ" dirty="0" smtClean="0"/>
          </a:p>
          <a:p>
            <a:r>
              <a:rPr lang="cs-CZ" dirty="0" err="1" smtClean="0"/>
              <a:t>Social</a:t>
            </a:r>
            <a:r>
              <a:rPr lang="cs-CZ" dirty="0" smtClean="0"/>
              <a:t> </a:t>
            </a:r>
            <a:r>
              <a:rPr lang="cs-CZ" dirty="0" err="1" smtClean="0"/>
              <a:t>networks</a:t>
            </a:r>
            <a:r>
              <a:rPr lang="cs-CZ" dirty="0" smtClean="0"/>
              <a:t>, </a:t>
            </a:r>
            <a:r>
              <a:rPr lang="cs-CZ" dirty="0" err="1" smtClean="0"/>
              <a:t>links</a:t>
            </a:r>
            <a:r>
              <a:rPr lang="cs-CZ" dirty="0" smtClean="0"/>
              <a:t> </a:t>
            </a:r>
            <a:r>
              <a:rPr lang="cs-CZ" dirty="0" err="1" smtClean="0"/>
              <a:t>btn</a:t>
            </a:r>
            <a:r>
              <a:rPr lang="cs-CZ" dirty="0" smtClean="0"/>
              <a:t>. </a:t>
            </a:r>
            <a:r>
              <a:rPr lang="cs-CZ" dirty="0" err="1" smtClean="0"/>
              <a:t>new</a:t>
            </a:r>
            <a:r>
              <a:rPr lang="cs-CZ" dirty="0" smtClean="0"/>
              <a:t> </a:t>
            </a:r>
            <a:r>
              <a:rPr lang="cs-CZ" dirty="0" err="1" smtClean="0"/>
              <a:t>homes</a:t>
            </a:r>
            <a:r>
              <a:rPr lang="cs-CZ" dirty="0" smtClean="0"/>
              <a:t> </a:t>
            </a:r>
            <a:r>
              <a:rPr lang="cs-CZ" dirty="0" err="1" smtClean="0"/>
              <a:t>and</a:t>
            </a:r>
            <a:r>
              <a:rPr lang="cs-CZ" dirty="0" smtClean="0"/>
              <a:t> </a:t>
            </a:r>
            <a:r>
              <a:rPr lang="cs-CZ" dirty="0" err="1" smtClean="0"/>
              <a:t>original</a:t>
            </a:r>
            <a:r>
              <a:rPr lang="cs-CZ" dirty="0" smtClean="0"/>
              <a:t> </a:t>
            </a:r>
            <a:r>
              <a:rPr lang="cs-CZ" dirty="0" err="1" smtClean="0"/>
              <a:t>homes</a:t>
            </a:r>
            <a:endParaRPr lang="cs-CZ" dirty="0" smtClean="0"/>
          </a:p>
          <a:p>
            <a:r>
              <a:rPr lang="cs-CZ" dirty="0" err="1" smtClean="0"/>
              <a:t>Formation</a:t>
            </a:r>
            <a:r>
              <a:rPr lang="cs-CZ" dirty="0" smtClean="0"/>
              <a:t> </a:t>
            </a:r>
            <a:r>
              <a:rPr lang="cs-CZ" dirty="0" err="1" smtClean="0"/>
              <a:t>of</a:t>
            </a:r>
            <a:r>
              <a:rPr lang="cs-CZ" dirty="0" smtClean="0"/>
              <a:t> migrant </a:t>
            </a:r>
            <a:r>
              <a:rPr lang="cs-CZ" dirty="0" err="1" smtClean="0"/>
              <a:t>identities</a:t>
            </a:r>
            <a:r>
              <a:rPr lang="cs-CZ" dirty="0" smtClean="0"/>
              <a:t>, hybridity</a:t>
            </a:r>
          </a:p>
          <a:p>
            <a:r>
              <a:rPr lang="cs-CZ" dirty="0" err="1" smtClean="0"/>
              <a:t>Transnationalism</a:t>
            </a:r>
            <a:r>
              <a:rPr lang="cs-CZ" dirty="0" smtClean="0"/>
              <a:t> vs. </a:t>
            </a:r>
            <a:r>
              <a:rPr lang="cs-CZ" dirty="0" err="1" smtClean="0"/>
              <a:t>Globalization</a:t>
            </a:r>
            <a:r>
              <a:rPr lang="cs-CZ" smtClean="0"/>
              <a:t>?</a:t>
            </a:r>
            <a:endParaRPr lang="cs-CZ" dirty="0" smtClean="0"/>
          </a:p>
          <a:p>
            <a:endParaRPr lang="cs-C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Migration</a:t>
            </a:r>
            <a:r>
              <a:rPr lang="cs-CZ" b="1" dirty="0" smtClean="0"/>
              <a:t> </a:t>
            </a:r>
            <a:r>
              <a:rPr lang="cs-CZ" b="1" dirty="0" err="1" smtClean="0"/>
              <a:t>studies</a:t>
            </a:r>
            <a:r>
              <a:rPr lang="cs-CZ" b="1" dirty="0" smtClean="0"/>
              <a:t> </a:t>
            </a:r>
            <a:r>
              <a:rPr lang="cs-CZ" b="1" dirty="0" err="1" smtClean="0"/>
              <a:t>at</a:t>
            </a:r>
            <a:r>
              <a:rPr lang="cs-CZ" b="1" dirty="0" smtClean="0"/>
              <a:t> FSS</a:t>
            </a:r>
            <a:endParaRPr lang="cs-CZ" b="1" dirty="0"/>
          </a:p>
        </p:txBody>
      </p:sp>
      <p:sp>
        <p:nvSpPr>
          <p:cNvPr id="3" name="Zástupný symbol pro obsah 2"/>
          <p:cNvSpPr>
            <a:spLocks noGrp="1"/>
          </p:cNvSpPr>
          <p:nvPr>
            <p:ph idx="1"/>
          </p:nvPr>
        </p:nvSpPr>
        <p:spPr>
          <a:xfrm>
            <a:off x="457200" y="1600200"/>
            <a:ext cx="8258204" cy="4757758"/>
          </a:xfrm>
        </p:spPr>
        <p:txBody>
          <a:bodyPr/>
          <a:lstStyle/>
          <a:p>
            <a:r>
              <a:rPr lang="cs-CZ" dirty="0" err="1" smtClean="0"/>
              <a:t>Courses</a:t>
            </a:r>
            <a:r>
              <a:rPr lang="cs-CZ" dirty="0" smtClean="0"/>
              <a:t> (Sociology </a:t>
            </a:r>
            <a:r>
              <a:rPr lang="cs-CZ" dirty="0" err="1" smtClean="0"/>
              <a:t>and</a:t>
            </a:r>
            <a:r>
              <a:rPr lang="cs-CZ" dirty="0" smtClean="0"/>
              <a:t> </a:t>
            </a:r>
            <a:r>
              <a:rPr lang="cs-CZ" dirty="0" err="1" smtClean="0"/>
              <a:t>Social</a:t>
            </a:r>
            <a:r>
              <a:rPr lang="cs-CZ" dirty="0" smtClean="0"/>
              <a:t> </a:t>
            </a:r>
            <a:r>
              <a:rPr lang="cs-CZ" dirty="0" err="1" smtClean="0"/>
              <a:t>Anthropology</a:t>
            </a:r>
            <a:r>
              <a:rPr lang="cs-CZ" dirty="0" smtClean="0"/>
              <a:t>)</a:t>
            </a:r>
          </a:p>
          <a:p>
            <a:r>
              <a:rPr lang="cs-CZ" dirty="0" err="1" smtClean="0"/>
              <a:t>Research</a:t>
            </a:r>
            <a:r>
              <a:rPr lang="cs-CZ" dirty="0" smtClean="0"/>
              <a:t>: </a:t>
            </a:r>
            <a:r>
              <a:rPr lang="cs-CZ" dirty="0" err="1" smtClean="0"/>
              <a:t>identities</a:t>
            </a:r>
            <a:r>
              <a:rPr lang="cs-CZ" dirty="0" smtClean="0"/>
              <a:t>, </a:t>
            </a:r>
            <a:r>
              <a:rPr lang="cs-CZ" dirty="0" err="1" smtClean="0"/>
              <a:t>ethnicization</a:t>
            </a:r>
            <a:r>
              <a:rPr lang="cs-CZ" dirty="0" smtClean="0"/>
              <a:t>, </a:t>
            </a:r>
            <a:r>
              <a:rPr lang="cs-CZ" dirty="0" err="1" smtClean="0"/>
              <a:t>ethnic</a:t>
            </a:r>
            <a:r>
              <a:rPr lang="cs-CZ" dirty="0" smtClean="0"/>
              <a:t> </a:t>
            </a:r>
            <a:r>
              <a:rPr lang="cs-CZ" dirty="0" err="1" smtClean="0"/>
              <a:t>economies</a:t>
            </a:r>
            <a:r>
              <a:rPr lang="cs-CZ" smtClean="0"/>
              <a:t>, inclusion/exclusion, transnationalism, gender</a:t>
            </a:r>
            <a:endParaRPr lang="cs-CZ" dirty="0" smtClean="0"/>
          </a:p>
          <a:p>
            <a:r>
              <a:rPr lang="cs-CZ" smtClean="0"/>
              <a:t>Publications</a:t>
            </a:r>
            <a:endParaRPr lang="cs-CZ" dirty="0" smtClean="0"/>
          </a:p>
          <a:p>
            <a:pPr lvl="1"/>
            <a:r>
              <a:rPr lang="cs-CZ" smtClean="0"/>
              <a:t>Transnational Migration (in Czech)</a:t>
            </a:r>
          </a:p>
          <a:p>
            <a:pPr lvl="1"/>
            <a:r>
              <a:rPr lang="cs-CZ" smtClean="0"/>
              <a:t>Boundaries in Motion </a:t>
            </a:r>
            <a:endParaRPr lang="cs-CZ" dirty="0" smtClean="0"/>
          </a:p>
          <a:p>
            <a:pPr lvl="1"/>
            <a:r>
              <a:rPr lang="cs-CZ" dirty="0" err="1" smtClean="0"/>
              <a:t>Social</a:t>
            </a:r>
            <a:r>
              <a:rPr lang="cs-CZ" dirty="0" smtClean="0"/>
              <a:t> </a:t>
            </a:r>
            <a:r>
              <a:rPr lang="cs-CZ" err="1" smtClean="0"/>
              <a:t>Studies</a:t>
            </a:r>
            <a:r>
              <a:rPr lang="cs-CZ" smtClean="0"/>
              <a:t> – Transnationalism (in Czech)</a:t>
            </a:r>
            <a:endParaRPr lang="cs-CZ"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Zástupný symbol pro obsah 3" descr="obr_2.JPG"/>
          <p:cNvPicPr>
            <a:picLocks noGrp="1" noChangeAspect="1"/>
          </p:cNvPicPr>
          <p:nvPr>
            <p:ph idx="1"/>
          </p:nvPr>
        </p:nvPicPr>
        <p:blipFill>
          <a:blip r:embed="rId2"/>
          <a:stretch>
            <a:fillRect/>
          </a:stretch>
        </p:blipFill>
        <p:spPr>
          <a:xfrm>
            <a:off x="0" y="571479"/>
            <a:ext cx="9143999" cy="5947171"/>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Course</a:t>
            </a:r>
            <a:r>
              <a:rPr lang="cs-CZ" b="1" dirty="0" smtClean="0"/>
              <a:t> </a:t>
            </a:r>
            <a:r>
              <a:rPr lang="cs-CZ" b="1" dirty="0" err="1" smtClean="0"/>
              <a:t>sessions</a:t>
            </a:r>
            <a:endParaRPr lang="cs-CZ" b="1" dirty="0"/>
          </a:p>
        </p:txBody>
      </p:sp>
      <p:sp>
        <p:nvSpPr>
          <p:cNvPr id="3" name="Zástupný symbol pro obsah 2"/>
          <p:cNvSpPr>
            <a:spLocks noGrp="1"/>
          </p:cNvSpPr>
          <p:nvPr>
            <p:ph idx="1"/>
          </p:nvPr>
        </p:nvSpPr>
        <p:spPr>
          <a:xfrm>
            <a:off x="457200" y="1285860"/>
            <a:ext cx="8229600" cy="5072098"/>
          </a:xfrm>
        </p:spPr>
        <p:txBody>
          <a:bodyPr>
            <a:normAutofit fontScale="32500" lnSpcReduction="20000"/>
          </a:bodyPr>
          <a:lstStyle/>
          <a:p>
            <a:r>
              <a:rPr lang="en-US" sz="5500" b="1" dirty="0" smtClean="0"/>
              <a:t>Session 1</a:t>
            </a:r>
            <a:r>
              <a:rPr lang="en-US" sz="5500" dirty="0" smtClean="0"/>
              <a:t> (26.9.) </a:t>
            </a:r>
            <a:r>
              <a:rPr lang="en-US" sz="5500" i="1" dirty="0" smtClean="0"/>
              <a:t>Introduction to the course</a:t>
            </a:r>
            <a:r>
              <a:rPr lang="cs-CZ" sz="5500" i="1" dirty="0" smtClean="0"/>
              <a:t> </a:t>
            </a:r>
            <a:r>
              <a:rPr lang="cs-CZ" sz="5500" dirty="0" smtClean="0"/>
              <a:t>(RK)</a:t>
            </a:r>
            <a:endParaRPr lang="en-US" sz="5500" dirty="0" smtClean="0"/>
          </a:p>
          <a:p>
            <a:r>
              <a:rPr lang="en-US" sz="5500" b="1" dirty="0" smtClean="0"/>
              <a:t>Session 2</a:t>
            </a:r>
            <a:r>
              <a:rPr lang="en-US" sz="5500" dirty="0" smtClean="0"/>
              <a:t> (14.10.) </a:t>
            </a:r>
            <a:r>
              <a:rPr lang="en-US" sz="5500" i="1" dirty="0" smtClean="0"/>
              <a:t>Transnational Studies and Transnational Approaches to Migration</a:t>
            </a:r>
            <a:r>
              <a:rPr lang="cs-CZ" sz="5500" i="1" dirty="0" smtClean="0"/>
              <a:t>/</a:t>
            </a:r>
            <a:r>
              <a:rPr lang="cs-CZ" sz="5500" i="1" dirty="0" err="1" smtClean="0"/>
              <a:t>Studying</a:t>
            </a:r>
            <a:r>
              <a:rPr lang="cs-CZ" sz="5500" i="1" dirty="0" smtClean="0"/>
              <a:t> </a:t>
            </a:r>
            <a:r>
              <a:rPr lang="cs-CZ" sz="5500" i="1" dirty="0" err="1" smtClean="0"/>
              <a:t>Culture</a:t>
            </a:r>
            <a:r>
              <a:rPr lang="cs-CZ" sz="5500" i="1" dirty="0" smtClean="0"/>
              <a:t> in </a:t>
            </a:r>
            <a:r>
              <a:rPr lang="cs-CZ" sz="5500" i="1" dirty="0" err="1" smtClean="0"/>
              <a:t>Motion</a:t>
            </a:r>
            <a:r>
              <a:rPr lang="cs-CZ" sz="5500" i="1" dirty="0" smtClean="0"/>
              <a:t> </a:t>
            </a:r>
            <a:r>
              <a:rPr lang="cs-CZ" sz="5500" dirty="0" smtClean="0"/>
              <a:t>(PL)</a:t>
            </a:r>
            <a:endParaRPr lang="cs-CZ" sz="5500" i="1" dirty="0" smtClean="0"/>
          </a:p>
          <a:p>
            <a:pPr>
              <a:buNone/>
            </a:pPr>
            <a:r>
              <a:rPr lang="cs-CZ" sz="5500" dirty="0" smtClean="0"/>
              <a:t>	</a:t>
            </a:r>
            <a:r>
              <a:rPr lang="en-US" sz="5500" dirty="0" smtClean="0"/>
              <a:t>Group project: Design </a:t>
            </a:r>
            <a:r>
              <a:rPr lang="en-US" sz="5500" dirty="0"/>
              <a:t>a research methodology for studying culture in motion. Redesign your own research project using a transnational optic </a:t>
            </a:r>
            <a:endParaRPr lang="en-US" sz="5500" dirty="0" smtClean="0"/>
          </a:p>
          <a:p>
            <a:r>
              <a:rPr lang="en-US" sz="5500" b="1" dirty="0" smtClean="0"/>
              <a:t>Session 3</a:t>
            </a:r>
            <a:r>
              <a:rPr lang="en-US" sz="5500" dirty="0" smtClean="0"/>
              <a:t> (15.10.) </a:t>
            </a:r>
            <a:r>
              <a:rPr lang="en-US" sz="5500" i="1" dirty="0" smtClean="0"/>
              <a:t>The Cultural Armature of Cities</a:t>
            </a:r>
            <a:r>
              <a:rPr lang="cs-CZ" sz="5500" i="1" dirty="0" smtClean="0"/>
              <a:t> </a:t>
            </a:r>
            <a:r>
              <a:rPr lang="cs-CZ" sz="5500" dirty="0" smtClean="0"/>
              <a:t>(PL)</a:t>
            </a:r>
            <a:endParaRPr lang="en-US" sz="5500" i="1" dirty="0" smtClean="0"/>
          </a:p>
          <a:p>
            <a:pPr>
              <a:buNone/>
            </a:pPr>
            <a:r>
              <a:rPr lang="cs-CZ" sz="5500" dirty="0" smtClean="0"/>
              <a:t>	</a:t>
            </a:r>
            <a:r>
              <a:rPr lang="en-US" sz="5500" dirty="0" smtClean="0"/>
              <a:t>Group Project: What is the nature of the cultural armature in the city where you live? What would you do to make it more conducive to immigration integration?</a:t>
            </a:r>
          </a:p>
          <a:p>
            <a:r>
              <a:rPr lang="en-US" sz="5500" b="1" dirty="0" smtClean="0"/>
              <a:t>Session 4</a:t>
            </a:r>
            <a:r>
              <a:rPr lang="en-US" sz="5500" dirty="0" smtClean="0"/>
              <a:t> (16.10.) </a:t>
            </a:r>
            <a:r>
              <a:rPr lang="en-US" sz="5500" i="1" dirty="0" smtClean="0"/>
              <a:t>Using Culture to Create Diverse Communities</a:t>
            </a:r>
            <a:r>
              <a:rPr lang="cs-CZ" sz="5500" i="1" dirty="0" smtClean="0"/>
              <a:t> </a:t>
            </a:r>
            <a:r>
              <a:rPr lang="cs-CZ" sz="5500" dirty="0" smtClean="0"/>
              <a:t>(PL)</a:t>
            </a:r>
            <a:endParaRPr lang="en-US" sz="5500" i="1" dirty="0" smtClean="0"/>
          </a:p>
          <a:p>
            <a:pPr>
              <a:buNone/>
            </a:pPr>
            <a:r>
              <a:rPr lang="cs-CZ" sz="5500" dirty="0" smtClean="0"/>
              <a:t>	</a:t>
            </a:r>
            <a:r>
              <a:rPr lang="en-US" sz="5500" dirty="0" smtClean="0"/>
              <a:t>Group Project: Curate your own museum exhibit on immigration and/or cosmopolitanism</a:t>
            </a:r>
          </a:p>
          <a:p>
            <a:r>
              <a:rPr lang="en-US" sz="5500" b="1" dirty="0" smtClean="0"/>
              <a:t>Session 5</a:t>
            </a:r>
            <a:r>
              <a:rPr lang="en-US" sz="5500" dirty="0" smtClean="0"/>
              <a:t> (17.10</a:t>
            </a:r>
            <a:r>
              <a:rPr lang="en-US" sz="5500" i="1" dirty="0" smtClean="0"/>
              <a:t>.) Global Social Protection Regimes</a:t>
            </a:r>
            <a:r>
              <a:rPr lang="cs-CZ" sz="5500" i="1" dirty="0" smtClean="0"/>
              <a:t> </a:t>
            </a:r>
            <a:r>
              <a:rPr lang="cs-CZ" sz="5500" dirty="0" smtClean="0"/>
              <a:t>(PL)</a:t>
            </a:r>
            <a:endParaRPr lang="en-US" sz="5500" i="1" dirty="0" smtClean="0"/>
          </a:p>
          <a:p>
            <a:pPr>
              <a:buNone/>
            </a:pPr>
            <a:r>
              <a:rPr lang="cs-CZ" sz="5500" dirty="0" smtClean="0"/>
              <a:t>	</a:t>
            </a:r>
            <a:r>
              <a:rPr lang="en-US" sz="5500" dirty="0" smtClean="0"/>
              <a:t>Group Project: Design a new kind of education, health, pension, or social welfare program that responds to transnational migration</a:t>
            </a:r>
          </a:p>
          <a:p>
            <a:r>
              <a:rPr lang="en-US" sz="5500" b="1" dirty="0" smtClean="0"/>
              <a:t>Session 6</a:t>
            </a:r>
            <a:r>
              <a:rPr lang="en-US" sz="5500" dirty="0" smtClean="0"/>
              <a:t> (18.10.) Lecture by Peggy Levitt at</a:t>
            </a:r>
            <a:r>
              <a:rPr lang="en-US" sz="5500" i="1" dirty="0" smtClean="0"/>
              <a:t> Identities in Conflict, Conflict in Identities</a:t>
            </a:r>
            <a:r>
              <a:rPr lang="en-US" sz="5500" dirty="0" smtClean="0"/>
              <a:t> conference</a:t>
            </a:r>
          </a:p>
          <a:p>
            <a:r>
              <a:rPr lang="en-US" sz="5500" b="1" dirty="0" smtClean="0"/>
              <a:t>Session 7</a:t>
            </a:r>
            <a:r>
              <a:rPr lang="en-US" sz="5500" dirty="0" smtClean="0"/>
              <a:t> (14.11.) </a:t>
            </a:r>
            <a:r>
              <a:rPr lang="en-US" sz="5500" i="1" dirty="0" smtClean="0"/>
              <a:t>Migration and </a:t>
            </a:r>
            <a:r>
              <a:rPr lang="en-US" sz="5500" i="1" dirty="0" err="1" smtClean="0"/>
              <a:t>Transnationalism</a:t>
            </a:r>
            <a:r>
              <a:rPr lang="en-US" sz="5500" i="1" dirty="0" smtClean="0"/>
              <a:t> in CEE</a:t>
            </a:r>
            <a:r>
              <a:rPr lang="cs-CZ" sz="5500" i="1" dirty="0" smtClean="0"/>
              <a:t> </a:t>
            </a:r>
            <a:r>
              <a:rPr lang="cs-CZ" sz="5500" dirty="0" smtClean="0"/>
              <a:t>(RK)</a:t>
            </a:r>
            <a:endParaRPr lang="cs-CZ" sz="5500" i="1" dirty="0" smtClean="0"/>
          </a:p>
          <a:p>
            <a:r>
              <a:rPr lang="en-US" sz="5500" b="1" dirty="0" smtClean="0"/>
              <a:t>Session 8</a:t>
            </a:r>
            <a:r>
              <a:rPr lang="en-US" sz="5500" dirty="0" smtClean="0"/>
              <a:t> (5.12.) </a:t>
            </a:r>
            <a:r>
              <a:rPr lang="en-US" sz="5500" i="1" dirty="0" smtClean="0"/>
              <a:t>Conclusion</a:t>
            </a:r>
            <a:r>
              <a:rPr lang="cs-CZ" sz="5500" i="1" dirty="0" smtClean="0"/>
              <a:t> </a:t>
            </a:r>
            <a:r>
              <a:rPr lang="cs-CZ" sz="5500" dirty="0" smtClean="0"/>
              <a:t>(RK)</a:t>
            </a:r>
            <a:endParaRPr lang="en-US" sz="5500" i="1" dirty="0" smtClean="0"/>
          </a:p>
          <a:p>
            <a:endParaRPr lang="cs-CZ"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b="1" dirty="0"/>
              <a:t>Conditions for Passing the </a:t>
            </a:r>
            <a:r>
              <a:rPr lang="en-US" b="1" dirty="0" smtClean="0"/>
              <a:t>Course</a:t>
            </a:r>
            <a:endParaRPr lang="cs-CZ" dirty="0"/>
          </a:p>
        </p:txBody>
      </p:sp>
      <p:sp>
        <p:nvSpPr>
          <p:cNvPr id="3" name="Zástupný symbol pro obsah 2"/>
          <p:cNvSpPr>
            <a:spLocks noGrp="1"/>
          </p:cNvSpPr>
          <p:nvPr>
            <p:ph idx="1"/>
          </p:nvPr>
        </p:nvSpPr>
        <p:spPr/>
        <p:txBody>
          <a:bodyPr>
            <a:normAutofit fontScale="92500" lnSpcReduction="20000"/>
          </a:bodyPr>
          <a:lstStyle/>
          <a:p>
            <a:r>
              <a:rPr lang="en-US" dirty="0"/>
              <a:t>1. Participation in class (discussions, group projects) (20%)</a:t>
            </a:r>
            <a:endParaRPr lang="cs-CZ" dirty="0"/>
          </a:p>
          <a:p>
            <a:r>
              <a:rPr lang="en-US" dirty="0"/>
              <a:t>2. Peer-to-peer feedback on the outline of the final paper (20%)</a:t>
            </a:r>
            <a:endParaRPr lang="cs-CZ" dirty="0"/>
          </a:p>
          <a:p>
            <a:r>
              <a:rPr lang="en-US" dirty="0"/>
              <a:t>3. Final paper (3,000 – 5,000 words) (35</a:t>
            </a:r>
            <a:r>
              <a:rPr lang="en-US" dirty="0" smtClean="0"/>
              <a:t>%)</a:t>
            </a:r>
            <a:endParaRPr lang="cs-CZ" dirty="0"/>
          </a:p>
          <a:p>
            <a:r>
              <a:rPr lang="en-US" dirty="0"/>
              <a:t>4. Written final exam (25</a:t>
            </a:r>
            <a:r>
              <a:rPr lang="en-US" dirty="0" smtClean="0"/>
              <a:t>%)</a:t>
            </a:r>
            <a:endParaRPr lang="cs-CZ" dirty="0" smtClean="0"/>
          </a:p>
          <a:p>
            <a:pPr>
              <a:buNone/>
            </a:pPr>
            <a:endParaRPr lang="cs-CZ" dirty="0"/>
          </a:p>
          <a:p>
            <a:pPr>
              <a:buNone/>
            </a:pPr>
            <a:r>
              <a:rPr lang="cs-CZ" dirty="0" err="1" smtClean="0"/>
              <a:t>Total</a:t>
            </a:r>
            <a:r>
              <a:rPr lang="cs-CZ" dirty="0" smtClean="0"/>
              <a:t>: 100 </a:t>
            </a:r>
            <a:r>
              <a:rPr lang="cs-CZ" dirty="0" err="1" smtClean="0"/>
              <a:t>points</a:t>
            </a:r>
            <a:r>
              <a:rPr lang="cs-CZ" dirty="0" smtClean="0"/>
              <a:t> </a:t>
            </a:r>
          </a:p>
          <a:p>
            <a:r>
              <a:rPr lang="cs-CZ" dirty="0"/>
              <a:t>90-100 = </a:t>
            </a:r>
            <a:r>
              <a:rPr lang="cs-CZ" dirty="0" smtClean="0"/>
              <a:t>A; 80-89 </a:t>
            </a:r>
            <a:r>
              <a:rPr lang="cs-CZ" dirty="0"/>
              <a:t>= </a:t>
            </a:r>
            <a:r>
              <a:rPr lang="cs-CZ" dirty="0" smtClean="0"/>
              <a:t>B; 70-79 </a:t>
            </a:r>
            <a:r>
              <a:rPr lang="cs-CZ" dirty="0"/>
              <a:t>= </a:t>
            </a:r>
            <a:r>
              <a:rPr lang="cs-CZ" dirty="0" smtClean="0"/>
              <a:t>C; 60-69 </a:t>
            </a:r>
            <a:r>
              <a:rPr lang="cs-CZ" dirty="0"/>
              <a:t>= </a:t>
            </a:r>
            <a:r>
              <a:rPr lang="cs-CZ" dirty="0" smtClean="0"/>
              <a:t>D; 50-59 </a:t>
            </a:r>
            <a:r>
              <a:rPr lang="cs-CZ" dirty="0"/>
              <a:t>= </a:t>
            </a:r>
            <a:r>
              <a:rPr lang="cs-CZ" dirty="0" smtClean="0"/>
              <a:t>E; 0-49 </a:t>
            </a:r>
            <a:r>
              <a:rPr lang="cs-CZ" dirty="0"/>
              <a:t>= F</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b="1" dirty="0"/>
              <a:t>Study Materials and Instructions</a:t>
            </a:r>
            <a:endParaRPr lang="cs-CZ" dirty="0"/>
          </a:p>
        </p:txBody>
      </p:sp>
      <p:sp>
        <p:nvSpPr>
          <p:cNvPr id="3" name="Zástupný symbol pro obsah 2"/>
          <p:cNvSpPr>
            <a:spLocks noGrp="1"/>
          </p:cNvSpPr>
          <p:nvPr>
            <p:ph idx="1"/>
          </p:nvPr>
        </p:nvSpPr>
        <p:spPr/>
        <p:txBody>
          <a:bodyPr/>
          <a:lstStyle/>
          <a:p>
            <a:r>
              <a:rPr lang="cs-CZ" dirty="0" smtClean="0"/>
              <a:t>IS </a:t>
            </a:r>
            <a:r>
              <a:rPr lang="cs-CZ" dirty="0" err="1" smtClean="0"/>
              <a:t>Learning</a:t>
            </a:r>
            <a:r>
              <a:rPr lang="cs-CZ" dirty="0" smtClean="0"/>
              <a:t> </a:t>
            </a:r>
            <a:r>
              <a:rPr lang="cs-CZ" dirty="0" err="1" smtClean="0"/>
              <a:t>Materials</a:t>
            </a:r>
            <a:r>
              <a:rPr lang="cs-CZ" dirty="0" smtClean="0"/>
              <a:t> – in </a:t>
            </a:r>
            <a:r>
              <a:rPr lang="cs-CZ" dirty="0" err="1" smtClean="0"/>
              <a:t>electronic</a:t>
            </a:r>
            <a:r>
              <a:rPr lang="cs-CZ" dirty="0" smtClean="0"/>
              <a:t> </a:t>
            </a:r>
            <a:r>
              <a:rPr lang="cs-CZ" dirty="0" err="1" smtClean="0"/>
              <a:t>form</a:t>
            </a:r>
            <a:endParaRPr lang="cs-CZ" dirty="0"/>
          </a:p>
          <a:p>
            <a:r>
              <a:rPr lang="en-US" dirty="0" smtClean="0"/>
              <a:t>Instructions </a:t>
            </a:r>
            <a:r>
              <a:rPr lang="en-US" dirty="0"/>
              <a:t>for the final essay as well as written final exam will be available in the IS Study Materials folder.</a:t>
            </a:r>
            <a:endParaRPr lang="cs-CZ" dirty="0"/>
          </a:p>
          <a:p>
            <a:r>
              <a:rPr lang="en-US" dirty="0"/>
              <a:t>Please, </a:t>
            </a:r>
            <a:r>
              <a:rPr lang="en-US" b="1" dirty="0"/>
              <a:t>check the study materials folder regularly</a:t>
            </a:r>
            <a:r>
              <a:rPr lang="en-US" dirty="0"/>
              <a:t> for actual readings and study instructions.</a:t>
            </a:r>
            <a:endParaRPr lang="cs-CZ" dirty="0"/>
          </a:p>
          <a:p>
            <a:endParaRPr lang="cs-CZ" dirty="0" smtClean="0"/>
          </a:p>
          <a:p>
            <a:endParaRPr lang="cs-CZ"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b="1" dirty="0" smtClean="0"/>
              <a:t>Final paper</a:t>
            </a:r>
            <a:endParaRPr lang="cs-CZ" b="1" dirty="0"/>
          </a:p>
        </p:txBody>
      </p:sp>
      <p:sp>
        <p:nvSpPr>
          <p:cNvPr id="3" name="Zástupný symbol pro obsah 2"/>
          <p:cNvSpPr>
            <a:spLocks noGrp="1"/>
          </p:cNvSpPr>
          <p:nvPr>
            <p:ph idx="1"/>
          </p:nvPr>
        </p:nvSpPr>
        <p:spPr>
          <a:xfrm>
            <a:off x="357158" y="1600200"/>
            <a:ext cx="8329642" cy="4757758"/>
          </a:xfrm>
        </p:spPr>
        <p:txBody>
          <a:bodyPr>
            <a:normAutofit fontScale="92500" lnSpcReduction="20000"/>
          </a:bodyPr>
          <a:lstStyle/>
          <a:p>
            <a:r>
              <a:rPr lang="cs-CZ" dirty="0" err="1" smtClean="0"/>
              <a:t>Length</a:t>
            </a:r>
            <a:r>
              <a:rPr lang="cs-CZ" dirty="0" smtClean="0"/>
              <a:t>: </a:t>
            </a:r>
            <a:r>
              <a:rPr lang="en-US" dirty="0"/>
              <a:t>3,000 – 5,000 </a:t>
            </a:r>
            <a:r>
              <a:rPr lang="en-US" dirty="0" smtClean="0"/>
              <a:t>words</a:t>
            </a:r>
            <a:endParaRPr lang="cs-CZ" dirty="0" smtClean="0"/>
          </a:p>
          <a:p>
            <a:r>
              <a:rPr lang="cs-CZ" dirty="0" err="1" smtClean="0"/>
              <a:t>Group</a:t>
            </a:r>
            <a:r>
              <a:rPr lang="cs-CZ" dirty="0" smtClean="0"/>
              <a:t> </a:t>
            </a:r>
            <a:r>
              <a:rPr lang="cs-CZ" dirty="0" err="1" smtClean="0"/>
              <a:t>or</a:t>
            </a:r>
            <a:r>
              <a:rPr lang="cs-CZ" dirty="0" smtClean="0"/>
              <a:t> </a:t>
            </a:r>
            <a:r>
              <a:rPr lang="cs-CZ" dirty="0" err="1" smtClean="0"/>
              <a:t>individual</a:t>
            </a:r>
            <a:endParaRPr lang="cs-CZ" dirty="0" smtClean="0"/>
          </a:p>
          <a:p>
            <a:r>
              <a:rPr lang="cs-CZ" dirty="0" err="1" smtClean="0"/>
              <a:t>Based</a:t>
            </a:r>
            <a:r>
              <a:rPr lang="cs-CZ" dirty="0" smtClean="0"/>
              <a:t> on </a:t>
            </a:r>
            <a:r>
              <a:rPr lang="cs-CZ" dirty="0" err="1" smtClean="0"/>
              <a:t>group</a:t>
            </a:r>
            <a:r>
              <a:rPr lang="cs-CZ" dirty="0" smtClean="0"/>
              <a:t> </a:t>
            </a:r>
            <a:r>
              <a:rPr lang="cs-CZ" dirty="0" err="1" smtClean="0"/>
              <a:t>projects</a:t>
            </a:r>
            <a:r>
              <a:rPr lang="cs-CZ" dirty="0" smtClean="0"/>
              <a:t> </a:t>
            </a:r>
            <a:r>
              <a:rPr lang="cs-CZ" dirty="0" err="1" smtClean="0"/>
              <a:t>from</a:t>
            </a:r>
            <a:r>
              <a:rPr lang="cs-CZ" dirty="0" smtClean="0"/>
              <a:t> </a:t>
            </a:r>
            <a:r>
              <a:rPr lang="cs-CZ" dirty="0" err="1" smtClean="0"/>
              <a:t>class</a:t>
            </a:r>
            <a:r>
              <a:rPr lang="cs-CZ" dirty="0" smtClean="0"/>
              <a:t> </a:t>
            </a:r>
            <a:r>
              <a:rPr lang="cs-CZ" dirty="0" err="1" smtClean="0"/>
              <a:t>with</a:t>
            </a:r>
            <a:r>
              <a:rPr lang="cs-CZ" dirty="0" smtClean="0"/>
              <a:t> PL </a:t>
            </a:r>
            <a:r>
              <a:rPr lang="cs-CZ" dirty="0" err="1" smtClean="0"/>
              <a:t>or</a:t>
            </a:r>
            <a:r>
              <a:rPr lang="cs-CZ" dirty="0" smtClean="0"/>
              <a:t> a </a:t>
            </a:r>
            <a:r>
              <a:rPr lang="cs-CZ" dirty="0" err="1" smtClean="0"/>
              <a:t>topic</a:t>
            </a:r>
            <a:r>
              <a:rPr lang="cs-CZ" dirty="0" smtClean="0"/>
              <a:t> </a:t>
            </a:r>
            <a:r>
              <a:rPr lang="cs-CZ" dirty="0" err="1" smtClean="0"/>
              <a:t>of</a:t>
            </a:r>
            <a:r>
              <a:rPr lang="cs-CZ" dirty="0" smtClean="0"/>
              <a:t> </a:t>
            </a:r>
            <a:r>
              <a:rPr lang="cs-CZ" dirty="0" err="1" smtClean="0"/>
              <a:t>individual</a:t>
            </a:r>
            <a:r>
              <a:rPr lang="cs-CZ" dirty="0" smtClean="0"/>
              <a:t> </a:t>
            </a:r>
            <a:r>
              <a:rPr lang="cs-CZ" dirty="0" err="1" smtClean="0"/>
              <a:t>choice</a:t>
            </a:r>
            <a:r>
              <a:rPr lang="cs-CZ" dirty="0" smtClean="0"/>
              <a:t> </a:t>
            </a:r>
            <a:r>
              <a:rPr lang="cs-CZ" dirty="0" err="1" smtClean="0"/>
              <a:t>based</a:t>
            </a:r>
            <a:r>
              <a:rPr lang="cs-CZ" dirty="0" smtClean="0"/>
              <a:t> on </a:t>
            </a:r>
            <a:r>
              <a:rPr lang="cs-CZ" dirty="0" err="1" smtClean="0"/>
              <a:t>literature</a:t>
            </a:r>
            <a:r>
              <a:rPr lang="cs-CZ" dirty="0" smtClean="0"/>
              <a:t>, </a:t>
            </a:r>
            <a:r>
              <a:rPr lang="cs-CZ" dirty="0" err="1" smtClean="0"/>
              <a:t>interesting</a:t>
            </a:r>
            <a:r>
              <a:rPr lang="cs-CZ" dirty="0"/>
              <a:t> </a:t>
            </a:r>
            <a:r>
              <a:rPr lang="cs-CZ" dirty="0" smtClean="0"/>
              <a:t>case study </a:t>
            </a:r>
            <a:r>
              <a:rPr lang="cs-CZ" dirty="0" err="1" smtClean="0"/>
              <a:t>etc</a:t>
            </a:r>
            <a:r>
              <a:rPr lang="cs-CZ" dirty="0" smtClean="0"/>
              <a:t>.</a:t>
            </a:r>
          </a:p>
          <a:p>
            <a:r>
              <a:rPr lang="cs-CZ" dirty="0" err="1" smtClean="0"/>
              <a:t>Form</a:t>
            </a:r>
            <a:r>
              <a:rPr lang="cs-CZ" dirty="0" smtClean="0"/>
              <a:t>: </a:t>
            </a:r>
            <a:r>
              <a:rPr lang="cs-CZ" dirty="0" err="1" smtClean="0"/>
              <a:t>academic</a:t>
            </a:r>
            <a:r>
              <a:rPr lang="cs-CZ" dirty="0" smtClean="0"/>
              <a:t> </a:t>
            </a:r>
            <a:r>
              <a:rPr lang="cs-CZ" dirty="0" err="1" smtClean="0"/>
              <a:t>paper</a:t>
            </a:r>
            <a:r>
              <a:rPr lang="cs-CZ" dirty="0" smtClean="0"/>
              <a:t> </a:t>
            </a:r>
          </a:p>
          <a:p>
            <a:pPr lvl="1"/>
            <a:r>
              <a:rPr lang="cs-CZ" dirty="0" smtClean="0"/>
              <a:t>more </a:t>
            </a:r>
            <a:r>
              <a:rPr lang="cs-CZ" dirty="0" err="1" smtClean="0"/>
              <a:t>information</a:t>
            </a:r>
            <a:r>
              <a:rPr lang="cs-CZ" dirty="0" smtClean="0"/>
              <a:t> </a:t>
            </a:r>
            <a:r>
              <a:rPr lang="cs-CZ" dirty="0" err="1" smtClean="0"/>
              <a:t>will</a:t>
            </a:r>
            <a:r>
              <a:rPr lang="cs-CZ" dirty="0" smtClean="0"/>
              <a:t> </a:t>
            </a:r>
            <a:r>
              <a:rPr lang="cs-CZ" dirty="0" err="1" smtClean="0"/>
              <a:t>follow</a:t>
            </a:r>
            <a:r>
              <a:rPr lang="cs-CZ" dirty="0" smtClean="0"/>
              <a:t>…</a:t>
            </a:r>
          </a:p>
          <a:p>
            <a:r>
              <a:rPr lang="cs-CZ" dirty="0" smtClean="0"/>
              <a:t>Draft </a:t>
            </a:r>
            <a:r>
              <a:rPr lang="cs-CZ" dirty="0" err="1" smtClean="0"/>
              <a:t>of</a:t>
            </a:r>
            <a:r>
              <a:rPr lang="cs-CZ" dirty="0" smtClean="0"/>
              <a:t> </a:t>
            </a:r>
            <a:r>
              <a:rPr lang="cs-CZ" dirty="0" err="1" smtClean="0"/>
              <a:t>the</a:t>
            </a:r>
            <a:r>
              <a:rPr lang="cs-CZ" dirty="0" smtClean="0"/>
              <a:t> </a:t>
            </a:r>
            <a:r>
              <a:rPr lang="cs-CZ" dirty="0" err="1" smtClean="0"/>
              <a:t>paper</a:t>
            </a:r>
            <a:r>
              <a:rPr lang="cs-CZ" dirty="0" smtClean="0"/>
              <a:t> </a:t>
            </a:r>
            <a:r>
              <a:rPr lang="cs-CZ" dirty="0" err="1" smtClean="0"/>
              <a:t>will</a:t>
            </a:r>
            <a:r>
              <a:rPr lang="cs-CZ" dirty="0" smtClean="0"/>
              <a:t> </a:t>
            </a:r>
            <a:r>
              <a:rPr lang="cs-CZ" dirty="0" err="1" smtClean="0"/>
              <a:t>be</a:t>
            </a:r>
            <a:r>
              <a:rPr lang="cs-CZ" dirty="0" smtClean="0"/>
              <a:t> </a:t>
            </a:r>
            <a:r>
              <a:rPr lang="cs-CZ" dirty="0" err="1" smtClean="0"/>
              <a:t>discussed</a:t>
            </a:r>
            <a:r>
              <a:rPr lang="cs-CZ" dirty="0" smtClean="0"/>
              <a:t> by </a:t>
            </a:r>
            <a:r>
              <a:rPr lang="cs-CZ" dirty="0" err="1" smtClean="0"/>
              <a:t>colleagues</a:t>
            </a:r>
            <a:r>
              <a:rPr lang="cs-CZ" dirty="0" smtClean="0"/>
              <a:t> on </a:t>
            </a:r>
            <a:r>
              <a:rPr lang="cs-CZ" dirty="0" err="1" smtClean="0"/>
              <a:t>the</a:t>
            </a:r>
            <a:r>
              <a:rPr lang="cs-CZ" dirty="0" smtClean="0"/>
              <a:t> last </a:t>
            </a:r>
            <a:r>
              <a:rPr lang="cs-CZ" dirty="0" err="1" smtClean="0"/>
              <a:t>session</a:t>
            </a:r>
            <a:r>
              <a:rPr lang="cs-CZ" dirty="0" smtClean="0"/>
              <a:t> (5.12.)</a:t>
            </a:r>
          </a:p>
          <a:p>
            <a:pPr lvl="1"/>
            <a:r>
              <a:rPr lang="cs-CZ" dirty="0" smtClean="0"/>
              <a:t> to </a:t>
            </a:r>
            <a:r>
              <a:rPr lang="cs-CZ" dirty="0" err="1" smtClean="0"/>
              <a:t>be</a:t>
            </a:r>
            <a:r>
              <a:rPr lang="cs-CZ" dirty="0" smtClean="0"/>
              <a:t> </a:t>
            </a:r>
            <a:r>
              <a:rPr lang="cs-CZ" dirty="0" err="1" smtClean="0"/>
              <a:t>delivered</a:t>
            </a:r>
            <a:r>
              <a:rPr lang="cs-CZ" dirty="0" smtClean="0"/>
              <a:t> by </a:t>
            </a:r>
            <a:r>
              <a:rPr lang="cs-CZ" b="1" dirty="0" smtClean="0"/>
              <a:t>24.11. </a:t>
            </a:r>
            <a:r>
              <a:rPr lang="cs-CZ" dirty="0" smtClean="0"/>
              <a:t>(to IS </a:t>
            </a:r>
            <a:r>
              <a:rPr lang="cs-CZ" dirty="0" err="1" smtClean="0"/>
              <a:t>Homework</a:t>
            </a:r>
            <a:r>
              <a:rPr lang="cs-CZ" dirty="0" smtClean="0"/>
              <a:t> </a:t>
            </a:r>
            <a:r>
              <a:rPr lang="cs-CZ" dirty="0" err="1" smtClean="0"/>
              <a:t>Vaults</a:t>
            </a:r>
            <a:r>
              <a:rPr lang="cs-CZ" dirty="0" smtClean="0"/>
              <a:t>)</a:t>
            </a:r>
          </a:p>
          <a:p>
            <a:r>
              <a:rPr lang="cs-CZ" b="1" dirty="0" err="1" smtClean="0"/>
              <a:t>Deadline</a:t>
            </a:r>
            <a:r>
              <a:rPr lang="cs-CZ" b="1" dirty="0" smtClean="0"/>
              <a:t>: 12.1.2014</a:t>
            </a:r>
            <a:endParaRPr lang="cs-CZ"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Written</a:t>
            </a:r>
            <a:r>
              <a:rPr lang="cs-CZ" b="1" dirty="0" smtClean="0"/>
              <a:t> </a:t>
            </a:r>
            <a:r>
              <a:rPr lang="cs-CZ" b="1" dirty="0" err="1" smtClean="0"/>
              <a:t>exam</a:t>
            </a:r>
            <a:endParaRPr lang="cs-CZ" b="1" dirty="0"/>
          </a:p>
        </p:txBody>
      </p:sp>
      <p:sp>
        <p:nvSpPr>
          <p:cNvPr id="3" name="Zástupný symbol pro obsah 2"/>
          <p:cNvSpPr>
            <a:spLocks noGrp="1"/>
          </p:cNvSpPr>
          <p:nvPr>
            <p:ph idx="1"/>
          </p:nvPr>
        </p:nvSpPr>
        <p:spPr/>
        <p:txBody>
          <a:bodyPr/>
          <a:lstStyle/>
          <a:p>
            <a:r>
              <a:rPr lang="cs-CZ" dirty="0" err="1" smtClean="0"/>
              <a:t>Take</a:t>
            </a:r>
            <a:r>
              <a:rPr lang="cs-CZ" dirty="0" smtClean="0"/>
              <a:t>-</a:t>
            </a:r>
            <a:r>
              <a:rPr lang="cs-CZ" dirty="0" err="1" smtClean="0"/>
              <a:t>home</a:t>
            </a:r>
            <a:r>
              <a:rPr lang="cs-CZ" dirty="0" smtClean="0"/>
              <a:t> </a:t>
            </a:r>
            <a:r>
              <a:rPr lang="cs-CZ" dirty="0" err="1" smtClean="0"/>
              <a:t>exam</a:t>
            </a:r>
            <a:endParaRPr lang="cs-CZ" dirty="0" smtClean="0"/>
          </a:p>
          <a:p>
            <a:r>
              <a:rPr lang="cs-CZ" dirty="0" err="1" smtClean="0"/>
              <a:t>Orientation</a:t>
            </a:r>
            <a:r>
              <a:rPr lang="cs-CZ" dirty="0" smtClean="0"/>
              <a:t> in </a:t>
            </a:r>
            <a:r>
              <a:rPr lang="cs-CZ" dirty="0" err="1" smtClean="0"/>
              <a:t>the</a:t>
            </a:r>
            <a:r>
              <a:rPr lang="cs-CZ" dirty="0" smtClean="0"/>
              <a:t> </a:t>
            </a:r>
            <a:r>
              <a:rPr lang="cs-CZ" dirty="0" err="1" smtClean="0"/>
              <a:t>literature</a:t>
            </a:r>
            <a:r>
              <a:rPr lang="cs-CZ" dirty="0" smtClean="0"/>
              <a:t> </a:t>
            </a:r>
            <a:r>
              <a:rPr lang="cs-CZ" dirty="0" err="1" smtClean="0"/>
              <a:t>and</a:t>
            </a:r>
            <a:r>
              <a:rPr lang="cs-CZ" dirty="0" smtClean="0"/>
              <a:t> </a:t>
            </a:r>
            <a:r>
              <a:rPr lang="cs-CZ" dirty="0" err="1" smtClean="0"/>
              <a:t>main</a:t>
            </a:r>
            <a:r>
              <a:rPr lang="cs-CZ" dirty="0" smtClean="0"/>
              <a:t> </a:t>
            </a:r>
            <a:r>
              <a:rPr lang="cs-CZ" dirty="0" err="1" smtClean="0"/>
              <a:t>concepts</a:t>
            </a:r>
            <a:endParaRPr lang="cs-CZ" dirty="0"/>
          </a:p>
          <a:p>
            <a:r>
              <a:rPr lang="cs-CZ" dirty="0" err="1" smtClean="0"/>
              <a:t>Date</a:t>
            </a:r>
            <a:r>
              <a:rPr lang="cs-CZ" dirty="0" smtClean="0"/>
              <a:t>: to </a:t>
            </a:r>
            <a:r>
              <a:rPr lang="cs-CZ" dirty="0" err="1" smtClean="0"/>
              <a:t>be</a:t>
            </a:r>
            <a:r>
              <a:rPr lang="cs-CZ" dirty="0" smtClean="0"/>
              <a:t> </a:t>
            </a:r>
            <a:r>
              <a:rPr lang="cs-CZ" dirty="0" err="1" smtClean="0"/>
              <a:t>specified</a:t>
            </a:r>
            <a:endParaRPr lang="cs-CZ"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Introduction</a:t>
            </a:r>
            <a:endParaRPr lang="cs-CZ" b="1" dirty="0"/>
          </a:p>
        </p:txBody>
      </p:sp>
      <p:sp>
        <p:nvSpPr>
          <p:cNvPr id="3" name="Zástupný symbol pro obsah 2"/>
          <p:cNvSpPr>
            <a:spLocks noGrp="1"/>
          </p:cNvSpPr>
          <p:nvPr>
            <p:ph idx="1"/>
          </p:nvPr>
        </p:nvSpPr>
        <p:spPr/>
        <p:txBody>
          <a:bodyPr/>
          <a:lstStyle/>
          <a:p>
            <a:r>
              <a:rPr lang="cs-CZ" dirty="0" err="1" smtClean="0"/>
              <a:t>Your</a:t>
            </a:r>
            <a:r>
              <a:rPr lang="cs-CZ" dirty="0" smtClean="0"/>
              <a:t> background (</a:t>
            </a:r>
            <a:r>
              <a:rPr lang="cs-CZ" dirty="0" err="1" smtClean="0"/>
              <a:t>where</a:t>
            </a:r>
            <a:r>
              <a:rPr lang="cs-CZ" dirty="0" smtClean="0"/>
              <a:t> </a:t>
            </a:r>
            <a:r>
              <a:rPr lang="cs-CZ" dirty="0" err="1" smtClean="0"/>
              <a:t>have</a:t>
            </a:r>
            <a:r>
              <a:rPr lang="cs-CZ" dirty="0" smtClean="0"/>
              <a:t> </a:t>
            </a:r>
            <a:r>
              <a:rPr lang="cs-CZ" dirty="0" err="1" smtClean="0"/>
              <a:t>you</a:t>
            </a:r>
            <a:r>
              <a:rPr lang="cs-CZ" dirty="0" smtClean="0"/>
              <a:t> </a:t>
            </a:r>
            <a:r>
              <a:rPr lang="cs-CZ" dirty="0" err="1" smtClean="0"/>
              <a:t>lived</a:t>
            </a:r>
            <a:r>
              <a:rPr lang="cs-CZ" dirty="0" smtClean="0"/>
              <a:t>, </a:t>
            </a:r>
            <a:r>
              <a:rPr lang="cs-CZ" dirty="0" err="1" smtClean="0"/>
              <a:t>studied</a:t>
            </a:r>
            <a:r>
              <a:rPr lang="cs-CZ" dirty="0" smtClean="0"/>
              <a:t>, background in </a:t>
            </a:r>
            <a:r>
              <a:rPr lang="cs-CZ" dirty="0" err="1" smtClean="0"/>
              <a:t>migration</a:t>
            </a:r>
            <a:r>
              <a:rPr lang="cs-CZ" dirty="0" smtClean="0"/>
              <a:t> study)</a:t>
            </a:r>
          </a:p>
          <a:p>
            <a:r>
              <a:rPr lang="cs-CZ" dirty="0" err="1" smtClean="0"/>
              <a:t>Field</a:t>
            </a:r>
            <a:r>
              <a:rPr lang="cs-CZ" dirty="0" smtClean="0"/>
              <a:t> </a:t>
            </a:r>
            <a:r>
              <a:rPr lang="cs-CZ" dirty="0" err="1" smtClean="0"/>
              <a:t>of</a:t>
            </a:r>
            <a:r>
              <a:rPr lang="cs-CZ" dirty="0" smtClean="0"/>
              <a:t> </a:t>
            </a:r>
            <a:r>
              <a:rPr lang="cs-CZ" dirty="0" err="1" smtClean="0"/>
              <a:t>interest</a:t>
            </a:r>
            <a:r>
              <a:rPr lang="cs-CZ" dirty="0" smtClean="0"/>
              <a:t> in </a:t>
            </a:r>
            <a:r>
              <a:rPr lang="cs-CZ" dirty="0" err="1" smtClean="0"/>
              <a:t>social</a:t>
            </a:r>
            <a:r>
              <a:rPr lang="cs-CZ" dirty="0" smtClean="0"/>
              <a:t> science/sociology</a:t>
            </a:r>
          </a:p>
          <a:p>
            <a:r>
              <a:rPr lang="cs-CZ" dirty="0" err="1" smtClean="0"/>
              <a:t>Motivation</a:t>
            </a:r>
            <a:r>
              <a:rPr lang="cs-CZ" dirty="0" smtClean="0"/>
              <a:t>, </a:t>
            </a:r>
            <a:r>
              <a:rPr lang="cs-CZ" dirty="0" err="1" smtClean="0"/>
              <a:t>hopes</a:t>
            </a:r>
            <a:r>
              <a:rPr lang="cs-CZ" dirty="0" smtClean="0"/>
              <a:t>, </a:t>
            </a:r>
            <a:r>
              <a:rPr lang="cs-CZ" dirty="0" err="1" smtClean="0"/>
              <a:t>expectations</a:t>
            </a:r>
            <a:r>
              <a:rPr lang="cs-CZ" dirty="0" smtClean="0"/>
              <a:t> </a:t>
            </a:r>
            <a:r>
              <a:rPr lang="cs-CZ" dirty="0" err="1" smtClean="0"/>
              <a:t>towards</a:t>
            </a:r>
            <a:r>
              <a:rPr lang="cs-CZ" dirty="0" smtClean="0"/>
              <a:t> </a:t>
            </a:r>
            <a:r>
              <a:rPr lang="cs-CZ" dirty="0" err="1" smtClean="0"/>
              <a:t>the</a:t>
            </a:r>
            <a:r>
              <a:rPr lang="cs-CZ" dirty="0" smtClean="0"/>
              <a:t> </a:t>
            </a:r>
            <a:r>
              <a:rPr lang="cs-CZ" dirty="0" err="1" smtClean="0"/>
              <a:t>course</a:t>
            </a:r>
            <a:r>
              <a:rPr lang="cs-CZ" dirty="0" smtClean="0"/>
              <a:t>…</a:t>
            </a:r>
          </a:p>
          <a:p>
            <a:endParaRPr lang="cs-CZ"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b="1" dirty="0" smtClean="0"/>
              <a:t>Brainstorming on </a:t>
            </a:r>
            <a:r>
              <a:rPr lang="cs-CZ" b="1" dirty="0" err="1" smtClean="0"/>
              <a:t>transnationalism</a:t>
            </a:r>
            <a:endParaRPr lang="cs-CZ" b="1" dirty="0"/>
          </a:p>
        </p:txBody>
      </p:sp>
      <p:sp>
        <p:nvSpPr>
          <p:cNvPr id="3" name="Zástupný symbol pro obsah 2"/>
          <p:cNvSpPr>
            <a:spLocks noGrp="1"/>
          </p:cNvSpPr>
          <p:nvPr>
            <p:ph idx="1"/>
          </p:nvPr>
        </p:nvSpPr>
        <p:spPr/>
        <p:txBody>
          <a:bodyPr/>
          <a:lstStyle/>
          <a:p>
            <a:r>
              <a:rPr lang="cs-CZ" dirty="0" err="1" smtClean="0"/>
              <a:t>What</a:t>
            </a:r>
            <a:r>
              <a:rPr lang="cs-CZ" dirty="0" smtClean="0"/>
              <a:t> </a:t>
            </a:r>
            <a:r>
              <a:rPr lang="cs-CZ" dirty="0" err="1" smtClean="0"/>
              <a:t>is</a:t>
            </a:r>
            <a:r>
              <a:rPr lang="cs-CZ" dirty="0" smtClean="0"/>
              <a:t> </a:t>
            </a:r>
            <a:r>
              <a:rPr lang="cs-CZ" dirty="0" err="1" smtClean="0"/>
              <a:t>transnationalism</a:t>
            </a:r>
            <a:r>
              <a:rPr lang="cs-CZ" dirty="0" smtClean="0"/>
              <a:t>?</a:t>
            </a:r>
          </a:p>
          <a:p>
            <a:r>
              <a:rPr lang="cs-CZ" dirty="0" err="1" smtClean="0"/>
              <a:t>What</a:t>
            </a:r>
            <a:r>
              <a:rPr lang="cs-CZ" dirty="0" smtClean="0"/>
              <a:t> </a:t>
            </a:r>
            <a:r>
              <a:rPr lang="cs-CZ" dirty="0" err="1" smtClean="0"/>
              <a:t>social</a:t>
            </a:r>
            <a:r>
              <a:rPr lang="cs-CZ" dirty="0" smtClean="0"/>
              <a:t> </a:t>
            </a:r>
            <a:r>
              <a:rPr lang="cs-CZ" dirty="0" err="1" smtClean="0"/>
              <a:t>groups</a:t>
            </a:r>
            <a:r>
              <a:rPr lang="cs-CZ" dirty="0" smtClean="0"/>
              <a:t> </a:t>
            </a:r>
            <a:r>
              <a:rPr lang="cs-CZ" dirty="0" err="1" smtClean="0"/>
              <a:t>come</a:t>
            </a:r>
            <a:r>
              <a:rPr lang="cs-CZ" dirty="0" smtClean="0"/>
              <a:t> to </a:t>
            </a:r>
            <a:r>
              <a:rPr lang="cs-CZ" dirty="0" err="1" smtClean="0"/>
              <a:t>your</a:t>
            </a:r>
            <a:r>
              <a:rPr lang="cs-CZ" dirty="0" smtClean="0"/>
              <a:t> </a:t>
            </a:r>
            <a:r>
              <a:rPr lang="cs-CZ" dirty="0" err="1" smtClean="0"/>
              <a:t>mind</a:t>
            </a:r>
            <a:r>
              <a:rPr lang="cs-CZ" dirty="0" smtClean="0"/>
              <a:t>?</a:t>
            </a:r>
          </a:p>
          <a:p>
            <a:r>
              <a:rPr lang="cs-CZ" dirty="0" err="1" smtClean="0"/>
              <a:t>Your</a:t>
            </a:r>
            <a:r>
              <a:rPr lang="cs-CZ" dirty="0" smtClean="0"/>
              <a:t> </a:t>
            </a:r>
            <a:r>
              <a:rPr lang="cs-CZ" dirty="0" err="1" smtClean="0"/>
              <a:t>life</a:t>
            </a:r>
            <a:r>
              <a:rPr lang="cs-CZ" dirty="0" smtClean="0"/>
              <a:t> in a </a:t>
            </a:r>
            <a:r>
              <a:rPr lang="cs-CZ" dirty="0" err="1" smtClean="0"/>
              <a:t>transnational</a:t>
            </a:r>
            <a:r>
              <a:rPr lang="cs-CZ" dirty="0" smtClean="0"/>
              <a:t> </a:t>
            </a:r>
            <a:r>
              <a:rPr lang="cs-CZ" dirty="0" err="1" smtClean="0"/>
              <a:t>perspective</a:t>
            </a:r>
            <a:r>
              <a:rPr lang="cs-CZ" dirty="0" smtClean="0"/>
              <a:t>?</a:t>
            </a:r>
          </a:p>
          <a:p>
            <a:endParaRPr lang="cs-CZ" dirty="0" smtClean="0"/>
          </a:p>
          <a:p>
            <a:r>
              <a:rPr lang="cs-CZ" dirty="0" smtClean="0"/>
              <a:t>Plurality </a:t>
            </a:r>
            <a:r>
              <a:rPr lang="cs-CZ" dirty="0" err="1" smtClean="0"/>
              <a:t>of</a:t>
            </a:r>
            <a:r>
              <a:rPr lang="cs-CZ" dirty="0" smtClean="0"/>
              <a:t> </a:t>
            </a:r>
            <a:r>
              <a:rPr lang="cs-CZ" dirty="0" err="1" smtClean="0"/>
              <a:t>definitions</a:t>
            </a:r>
            <a:r>
              <a:rPr lang="cs-CZ" dirty="0" smtClean="0"/>
              <a:t> </a:t>
            </a:r>
            <a:r>
              <a:rPr lang="cs-CZ" dirty="0" err="1" smtClean="0"/>
              <a:t>of</a:t>
            </a:r>
            <a:r>
              <a:rPr lang="cs-CZ" dirty="0" smtClean="0"/>
              <a:t> </a:t>
            </a:r>
            <a:r>
              <a:rPr lang="cs-CZ" dirty="0" err="1" smtClean="0"/>
              <a:t>transnationalism</a:t>
            </a:r>
            <a:endParaRPr lang="cs-CZ" dirty="0" smtClean="0"/>
          </a:p>
          <a:p>
            <a:endParaRPr lang="cs-C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2243</TotalTime>
  <Words>2114</Words>
  <Application>Microsoft Office PowerPoint</Application>
  <PresentationFormat>Předvádění na obrazovce (4:3)</PresentationFormat>
  <Paragraphs>155</Paragraphs>
  <Slides>20</Slides>
  <Notes>12</Notes>
  <HiddenSlides>0</HiddenSlides>
  <MMClips>0</MMClips>
  <ScaleCrop>false</ScaleCrop>
  <HeadingPairs>
    <vt:vector size="4" baseType="variant">
      <vt:variant>
        <vt:lpstr>Motiv</vt:lpstr>
      </vt:variant>
      <vt:variant>
        <vt:i4>1</vt:i4>
      </vt:variant>
      <vt:variant>
        <vt:lpstr>Nadpisy snímků</vt:lpstr>
      </vt:variant>
      <vt:variant>
        <vt:i4>20</vt:i4>
      </vt:variant>
    </vt:vector>
  </HeadingPairs>
  <TitlesOfParts>
    <vt:vector size="21" baseType="lpstr">
      <vt:lpstr>Motiv sady Office</vt:lpstr>
      <vt:lpstr> SOC585/SOC585E MIGRATION AND TRASNATIONALISM – MIGRATING PEOPLE, MIGRATING CULTURE: OPTICS, METHODS, AND IMPACTS  Fall 2013 </vt:lpstr>
      <vt:lpstr>Migration studies at FSS</vt:lpstr>
      <vt:lpstr>Course sessions</vt:lpstr>
      <vt:lpstr>Conditions for Passing the Course</vt:lpstr>
      <vt:lpstr>Study Materials and Instructions</vt:lpstr>
      <vt:lpstr>Final paper</vt:lpstr>
      <vt:lpstr>Written exam</vt:lpstr>
      <vt:lpstr>Introduction</vt:lpstr>
      <vt:lpstr>Brainstorming on transnationalism</vt:lpstr>
      <vt:lpstr>Anthropologists‘ discovery of a new phenomena?</vt:lpstr>
      <vt:lpstr>Conventional immigration theories</vt:lpstr>
      <vt:lpstr>Prezentace aplikace PowerPoint</vt:lpstr>
      <vt:lpstr>Americanization project</vt:lpstr>
      <vt:lpstr>Prezentace aplikace PowerPoint</vt:lpstr>
      <vt:lpstr>The critique of methodological nationalism</vt:lpstr>
      <vt:lpstr>A new phenomena or a new perspective?</vt:lpstr>
      <vt:lpstr>A new phenomena or a new perspective?</vt:lpstr>
      <vt:lpstr>„Let us do our American and Czech duty.“  „Fight for our independence.“ (Branch of Czech National Society in Halletsville, Texas, around 1917)</vt:lpstr>
      <vt:lpstr>A transnational turn in migration studies</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Ondřej Hofírek</dc:creator>
  <cp:lastModifiedBy>Ondra</cp:lastModifiedBy>
  <cp:revision>121</cp:revision>
  <dcterms:created xsi:type="dcterms:W3CDTF">2013-09-14T11:21:25Z</dcterms:created>
  <dcterms:modified xsi:type="dcterms:W3CDTF">2013-09-29T19:21:23Z</dcterms:modified>
</cp:coreProperties>
</file>