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8" r:id="rId7"/>
    <p:sldId id="269" r:id="rId8"/>
    <p:sldId id="270" r:id="rId9"/>
    <p:sldId id="295" r:id="rId10"/>
    <p:sldId id="296" r:id="rId11"/>
    <p:sldId id="271" r:id="rId12"/>
    <p:sldId id="272" r:id="rId13"/>
    <p:sldId id="273" r:id="rId14"/>
    <p:sldId id="274" r:id="rId15"/>
    <p:sldId id="278" r:id="rId16"/>
    <p:sldId id="300" r:id="rId17"/>
    <p:sldId id="297" r:id="rId18"/>
    <p:sldId id="298" r:id="rId19"/>
    <p:sldId id="299" r:id="rId20"/>
    <p:sldId id="287" r:id="rId21"/>
    <p:sldId id="292" r:id="rId22"/>
    <p:sldId id="293" r:id="rId23"/>
    <p:sldId id="294" r:id="rId24"/>
    <p:sldId id="288" r:id="rId25"/>
    <p:sldId id="280" r:id="rId26"/>
    <p:sldId id="281" r:id="rId27"/>
    <p:sldId id="289" r:id="rId28"/>
    <p:sldId id="267" r:id="rId29"/>
    <p:sldId id="261" r:id="rId30"/>
    <p:sldId id="258" r:id="rId31"/>
    <p:sldId id="259" r:id="rId32"/>
    <p:sldId id="260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2.12.2013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2.12.2013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2.12.2013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sychoterapie.psychoweb.cz/psychoterapie/transakcni-analyz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iU70KshcjA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Nadpis 1"/>
          <p:cNvSpPr>
            <a:spLocks noGrp="1"/>
          </p:cNvSpPr>
          <p:nvPr>
            <p:ph type="ctrTitle"/>
          </p:nvPr>
        </p:nvSpPr>
        <p:spPr>
          <a:xfrm>
            <a:off x="900113" y="333375"/>
            <a:ext cx="7772400" cy="1470025"/>
          </a:xfrm>
        </p:spPr>
        <p:txBody>
          <a:bodyPr/>
          <a:lstStyle/>
          <a:p>
            <a:r>
              <a:rPr lang="cs-CZ" smtClean="0"/>
              <a:t>Seminář 10</a:t>
            </a:r>
          </a:p>
        </p:txBody>
      </p:sp>
      <p:sp>
        <p:nvSpPr>
          <p:cNvPr id="13314" name="Podnadpis 2"/>
          <p:cNvSpPr>
            <a:spLocks noGrp="1"/>
          </p:cNvSpPr>
          <p:nvPr>
            <p:ph type="subTitle" idx="1"/>
          </p:nvPr>
        </p:nvSpPr>
        <p:spPr>
          <a:xfrm>
            <a:off x="900113" y="2205038"/>
            <a:ext cx="7775575" cy="3887787"/>
          </a:xfrm>
        </p:spPr>
        <p:txBody>
          <a:bodyPr/>
          <a:lstStyle/>
          <a:p>
            <a:pPr marL="457200" indent="-457200" algn="just">
              <a:buFont typeface="Arial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Souhrn veškerých přístupů přes téma  manipulace: </a:t>
            </a:r>
            <a:r>
              <a:rPr lang="cs-CZ" dirty="0" err="1" smtClean="0">
                <a:solidFill>
                  <a:schemeClr val="tx1"/>
                </a:solidFill>
              </a:rPr>
              <a:t>manipulace</a:t>
            </a:r>
            <a:r>
              <a:rPr lang="cs-CZ" dirty="0" smtClean="0">
                <a:solidFill>
                  <a:schemeClr val="tx1"/>
                </a:solidFill>
              </a:rPr>
              <a:t> ve filmu a manipulace filmem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Filmy které překonávají klišé 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76872"/>
            <a:ext cx="20955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348880"/>
            <a:ext cx="20955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420888"/>
            <a:ext cx="20955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Gang hyen jako výzva </a:t>
            </a:r>
            <a:br>
              <a:rPr lang="cs-CZ" dirty="0" smtClean="0"/>
            </a:br>
            <a:r>
              <a:rPr lang="cs-CZ" dirty="0" smtClean="0"/>
              <a:t>humanistickému přístupu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83968" y="1600200"/>
            <a:ext cx="4402832" cy="4525963"/>
          </a:xfrm>
        </p:spPr>
        <p:txBody>
          <a:bodyPr/>
          <a:lstStyle/>
          <a:p>
            <a:pPr>
              <a:buNone/>
            </a:pPr>
            <a:r>
              <a:rPr lang="cs-CZ" dirty="0" err="1" smtClean="0"/>
              <a:t>Shenzi</a:t>
            </a:r>
            <a:r>
              <a:rPr lang="cs-CZ" dirty="0" smtClean="0"/>
              <a:t>, </a:t>
            </a:r>
            <a:r>
              <a:rPr lang="cs-CZ" dirty="0" err="1" smtClean="0"/>
              <a:t>Banzai</a:t>
            </a:r>
            <a:r>
              <a:rPr lang="cs-CZ" dirty="0" smtClean="0"/>
              <a:t> a </a:t>
            </a:r>
            <a:r>
              <a:rPr lang="cs-CZ" dirty="0" err="1" smtClean="0"/>
              <a:t>Ed</a:t>
            </a:r>
            <a:r>
              <a:rPr lang="cs-CZ" dirty="0" smtClean="0"/>
              <a:t> se chovají asociální, což je zdrojem rizika veřejnému bezpečí. Jak byste vysvětlili jejich chování skrz  humanistický a funkcionalistický přístup? </a:t>
            </a:r>
            <a:r>
              <a:rPr lang="cs-CZ" i="1" dirty="0" smtClean="0"/>
              <a:t>Použijte klíčová pojmy rovnováha s sebou a rovnováha s prostředí</a:t>
            </a:r>
            <a:endParaRPr lang="cs-CZ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3798595" cy="2093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0" y="42930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youtube.com</a:t>
            </a:r>
            <a:r>
              <a:rPr lang="cs-CZ" dirty="0" smtClean="0"/>
              <a:t>/</a:t>
            </a:r>
            <a:r>
              <a:rPr lang="cs-CZ" dirty="0" err="1" smtClean="0"/>
              <a:t>watch</a:t>
            </a:r>
            <a:r>
              <a:rPr lang="cs-CZ" dirty="0" smtClean="0"/>
              <a:t>?v=yhZ0TKdgJGg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Gang hyen v různých přístupech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Funkcionalistický přístup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Z jakého prostředí pochází? Vymyslíte jejich rodinné zázemí</a:t>
            </a:r>
          </a:p>
          <a:p>
            <a:r>
              <a:rPr lang="cs-CZ" dirty="0" smtClean="0"/>
              <a:t>Potřeby a možnosti jejich uspokojení </a:t>
            </a:r>
          </a:p>
          <a:p>
            <a:r>
              <a:rPr lang="cs-CZ" dirty="0" smtClean="0"/>
              <a:t>Jakou funkci mají uplatňovat podle sociálního řadu? Co jim překáže? </a:t>
            </a:r>
          </a:p>
          <a:p>
            <a:r>
              <a:rPr lang="cs-CZ" dirty="0" smtClean="0"/>
              <a:t>Jaké normy porušují?</a:t>
            </a:r>
          </a:p>
          <a:p>
            <a:r>
              <a:rPr lang="cs-CZ" dirty="0" smtClean="0"/>
              <a:t>Mají vůle a schopnost k sebeovládání? 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004048" y="1484784"/>
            <a:ext cx="4041775" cy="639762"/>
          </a:xfrm>
        </p:spPr>
        <p:txBody>
          <a:bodyPr/>
          <a:lstStyle/>
          <a:p>
            <a:r>
              <a:rPr lang="cs-CZ" dirty="0" smtClean="0"/>
              <a:t>Humanistický přístup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860032" y="2132856"/>
            <a:ext cx="4185791" cy="395128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Mají rovnováhu s sebou? V čem se projevuje nedostatek této rovnováhy u každé z hyen?</a:t>
            </a:r>
          </a:p>
          <a:p>
            <a:r>
              <a:rPr lang="cs-CZ" dirty="0" smtClean="0"/>
              <a:t>Proč se jim nechtěje podlehnout lvům</a:t>
            </a:r>
            <a:r>
              <a:rPr lang="cs-CZ" dirty="0" smtClean="0"/>
              <a:t>?</a:t>
            </a:r>
          </a:p>
          <a:p>
            <a:r>
              <a:rPr lang="cs-CZ" dirty="0" smtClean="0"/>
              <a:t>Jaké city neakceptují, proč?</a:t>
            </a:r>
          </a:p>
          <a:p>
            <a:r>
              <a:rPr lang="cs-CZ" dirty="0" smtClean="0"/>
              <a:t>Jaký mají smysl pro humor?</a:t>
            </a:r>
          </a:p>
          <a:p>
            <a:r>
              <a:rPr lang="cs-CZ" dirty="0" smtClean="0"/>
              <a:t>Proč i uvnitř skupiny panuje ponížení a striktní hierarchie?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8418"/>
          </a:xfrm>
        </p:spPr>
        <p:txBody>
          <a:bodyPr>
            <a:normAutofit/>
          </a:bodyPr>
          <a:lstStyle/>
          <a:p>
            <a:r>
              <a:rPr lang="cs-CZ" sz="3600" dirty="0" smtClean="0"/>
              <a:t>Čím se liší hyeny (</a:t>
            </a:r>
            <a:r>
              <a:rPr lang="cs-CZ" sz="3600" i="1" dirty="0" smtClean="0"/>
              <a:t>Lví král</a:t>
            </a:r>
            <a:r>
              <a:rPr lang="cs-CZ" sz="3600" dirty="0" smtClean="0"/>
              <a:t>) a </a:t>
            </a:r>
            <a:r>
              <a:rPr lang="cs-CZ" sz="3600" dirty="0" err="1" smtClean="0"/>
              <a:t>fossy</a:t>
            </a:r>
            <a:r>
              <a:rPr lang="cs-CZ" sz="3600" dirty="0" smtClean="0"/>
              <a:t> (</a:t>
            </a:r>
            <a:r>
              <a:rPr lang="cs-CZ" sz="3600" i="1" dirty="0" err="1" smtClean="0"/>
              <a:t>Madagascar</a:t>
            </a:r>
            <a:r>
              <a:rPr lang="cs-CZ" sz="3600" dirty="0" smtClean="0"/>
              <a:t>)? Kdo je nebezpečnější? Kdybyste pracovali s mladými provinilci, kdo by byl těžším klientem, proč?</a:t>
            </a:r>
            <a:br>
              <a:rPr lang="cs-CZ" sz="3600" dirty="0" smtClean="0"/>
            </a:br>
            <a:r>
              <a:rPr lang="cs-CZ" sz="3600" dirty="0" smtClean="0"/>
              <a:t>Jaký z přístupů je neučenější ve prospěch pochopení jejich chování?    </a:t>
            </a:r>
            <a:endParaRPr lang="cs-CZ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437112"/>
            <a:ext cx="3448572" cy="205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437112"/>
            <a:ext cx="319962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Aplikujte reflexivní a revoluční přístup </a:t>
            </a:r>
            <a:br>
              <a:rPr lang="cs-CZ" dirty="0" smtClean="0"/>
            </a:br>
            <a:r>
              <a:rPr lang="cs-CZ" dirty="0" smtClean="0"/>
              <a:t>k porovnáni </a:t>
            </a:r>
            <a:r>
              <a:rPr lang="cs-CZ" dirty="0" err="1" smtClean="0"/>
              <a:t>fossů</a:t>
            </a:r>
            <a:r>
              <a:rPr lang="cs-CZ" dirty="0" smtClean="0"/>
              <a:t> a hyen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b="1" dirty="0" smtClean="0"/>
              <a:t>Reflexivní přístup</a:t>
            </a:r>
          </a:p>
          <a:p>
            <a:r>
              <a:rPr lang="cs-CZ" dirty="0" smtClean="0"/>
              <a:t>Jakou mají nadceněnou ideji?</a:t>
            </a:r>
          </a:p>
          <a:p>
            <a:r>
              <a:rPr lang="cs-CZ" dirty="0" smtClean="0"/>
              <a:t>Proč se řídí pravidlem „sežer slabšího“?</a:t>
            </a:r>
          </a:p>
          <a:p>
            <a:r>
              <a:rPr lang="cs-CZ" dirty="0" smtClean="0"/>
              <a:t>Jakou schopnost k reflexi mají?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b="1" dirty="0" smtClean="0"/>
              <a:t>Revoluční  přístup</a:t>
            </a:r>
          </a:p>
          <a:p>
            <a:r>
              <a:rPr lang="cs-CZ" dirty="0" smtClean="0"/>
              <a:t>Do jaké míry jsou závislé na prostředí</a:t>
            </a:r>
            <a:r>
              <a:rPr lang="cs-CZ" dirty="0" smtClean="0"/>
              <a:t>?</a:t>
            </a:r>
          </a:p>
          <a:p>
            <a:r>
              <a:rPr lang="cs-CZ" dirty="0" smtClean="0"/>
              <a:t>Proč jsou odcizené od společnosti, a jak to ovlivňuje jejich chování? </a:t>
            </a:r>
          </a:p>
          <a:p>
            <a:r>
              <a:rPr lang="cs-CZ" dirty="0" smtClean="0"/>
              <a:t>Jsou to </a:t>
            </a:r>
            <a:r>
              <a:rPr lang="cs-CZ" i="1" dirty="0" err="1" smtClean="0"/>
              <a:t>lumpeni</a:t>
            </a:r>
            <a:r>
              <a:rPr lang="cs-CZ" dirty="0" smtClean="0"/>
              <a:t>, jichž  se </a:t>
            </a:r>
            <a:r>
              <a:rPr lang="cs-CZ" dirty="0" smtClean="0"/>
              <a:t>bojí </a:t>
            </a:r>
            <a:r>
              <a:rPr lang="cs-CZ" dirty="0" smtClean="0"/>
              <a:t>buržoazie?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Manipulace: revoluční přístup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Mající moc proti bezmocným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Cílem je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Podřídit a vynutit k poslouchání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Legitimizovat  svou předvahu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Zbavit se zodpovědnosti za krutost chování </a:t>
            </a: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Klíčové mechanismy manipulace </a:t>
            </a:r>
          </a:p>
        </p:txBody>
      </p:sp>
      <p:sp>
        <p:nvSpPr>
          <p:cNvPr id="2048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Manipulace ideologiemi </a:t>
            </a:r>
          </a:p>
          <a:p>
            <a:r>
              <a:rPr lang="cs-CZ" smtClean="0"/>
              <a:t>Přesvědčenost v pravosti svých názorů a intencí podcenit a zničit jakýkoliv opačný názor</a:t>
            </a:r>
          </a:p>
          <a:p>
            <a:r>
              <a:rPr lang="cs-CZ" smtClean="0"/>
              <a:t>Selekce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smtClean="0"/>
              <a:t>Podle vývoje symbolické interakce </a:t>
            </a:r>
            <a:br>
              <a:rPr lang="cs-CZ" sz="4000" smtClean="0"/>
            </a:br>
            <a:r>
              <a:rPr lang="cs-CZ" sz="4000" smtClean="0"/>
              <a:t>s kým se schoduje? </a:t>
            </a:r>
          </a:p>
        </p:txBody>
      </p:sp>
      <p:pic>
        <p:nvPicPr>
          <p:cNvPr id="38917" name="Picture 5" descr="Death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781300"/>
            <a:ext cx="2506663" cy="3240088"/>
          </a:xfrm>
          <a:prstGeom prst="rect">
            <a:avLst/>
          </a:prstGeom>
          <a:noFill/>
        </p:spPr>
      </p:pic>
      <p:pic>
        <p:nvPicPr>
          <p:cNvPr id="38919" name="Picture 7" descr="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3192463"/>
            <a:ext cx="3275013" cy="2800350"/>
          </a:xfrm>
          <a:prstGeom prst="rect">
            <a:avLst/>
          </a:prstGeom>
          <a:noFill/>
        </p:spPr>
      </p:pic>
      <p:pic>
        <p:nvPicPr>
          <p:cNvPr id="38921" name="Picture 9" descr="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3284538"/>
            <a:ext cx="2571750" cy="2571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Sofiina </a:t>
            </a:r>
            <a:r>
              <a:rPr lang="cs-CZ" dirty="0" smtClean="0"/>
              <a:t>volba: čin lékaře</a:t>
            </a:r>
            <a:endParaRPr 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Jaké symbolické interakce měl před nástupem do práce lékařem v koncentračním táboru?</a:t>
            </a:r>
          </a:p>
          <a:p>
            <a:r>
              <a:rPr lang="cs-CZ" dirty="0" smtClean="0"/>
              <a:t>Jaké interakce přestaly fungovat, a co bylo důsledkem toho?</a:t>
            </a:r>
          </a:p>
          <a:p>
            <a:r>
              <a:rPr lang="cs-CZ" dirty="0" smtClean="0"/>
              <a:t>Jaké nové interakce vypracoval? Za jakým účelem?</a:t>
            </a:r>
          </a:p>
          <a:p>
            <a:r>
              <a:rPr lang="cs-CZ" dirty="0" smtClean="0"/>
              <a:t>Kdyby jeho potomky potřebovali jít do psychoterapii, jaký by přístup fungoval? </a:t>
            </a:r>
            <a:endParaRPr lang="cs-CZ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Kolektivní paměť a její výzvy </a:t>
            </a: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2616274" cy="372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76872"/>
            <a:ext cx="4038600" cy="2632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395288" y="274638"/>
            <a:ext cx="8291512" cy="1570037"/>
          </a:xfrm>
        </p:spPr>
        <p:txBody>
          <a:bodyPr>
            <a:normAutofit fontScale="90000"/>
          </a:bodyPr>
          <a:lstStyle/>
          <a:p>
            <a:r>
              <a:rPr lang="cs-CZ" sz="4000" smtClean="0"/>
              <a:t>Funkcionalistický přístup: </a:t>
            </a:r>
            <a:br>
              <a:rPr lang="cs-CZ" sz="4000" smtClean="0"/>
            </a:br>
            <a:r>
              <a:rPr lang="cs-CZ" sz="4000" smtClean="0"/>
              <a:t>manipulace jako </a:t>
            </a:r>
            <a:br>
              <a:rPr lang="cs-CZ" sz="4000" smtClean="0"/>
            </a:br>
            <a:r>
              <a:rPr lang="cs-CZ" sz="4000" smtClean="0"/>
              <a:t>projev disfunkčního chování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>
          <a:xfrm>
            <a:off x="457200" y="2276475"/>
            <a:ext cx="8229600" cy="3849688"/>
          </a:xfrm>
        </p:spPr>
        <p:txBody>
          <a:bodyPr/>
          <a:lstStyle/>
          <a:p>
            <a:r>
              <a:rPr lang="cs-CZ" dirty="0" smtClean="0"/>
              <a:t>Erik Berne, transakční analýza, více </a:t>
            </a:r>
          </a:p>
          <a:p>
            <a:pPr>
              <a:buFont typeface="Arial" charset="0"/>
              <a:buNone/>
            </a:pPr>
            <a:r>
              <a:rPr lang="cs-CZ" sz="1000" dirty="0" smtClean="0">
                <a:hlinkClick r:id="rId2"/>
              </a:rPr>
              <a:t>http://www.psychoterapie.</a:t>
            </a:r>
            <a:r>
              <a:rPr lang="cs-CZ" sz="1000" dirty="0" err="1" smtClean="0">
                <a:hlinkClick r:id="rId2"/>
              </a:rPr>
              <a:t>psychoweb.cz</a:t>
            </a:r>
            <a:r>
              <a:rPr lang="cs-CZ" sz="1000" dirty="0" smtClean="0">
                <a:hlinkClick r:id="rId2"/>
              </a:rPr>
              <a:t>/psychoterapie/</a:t>
            </a:r>
            <a:r>
              <a:rPr lang="cs-CZ" sz="1000" dirty="0" err="1" smtClean="0">
                <a:hlinkClick r:id="rId2"/>
              </a:rPr>
              <a:t>transakcni</a:t>
            </a:r>
            <a:r>
              <a:rPr lang="cs-CZ" sz="1000" dirty="0" smtClean="0">
                <a:hlinkClick r:id="rId2"/>
              </a:rPr>
              <a:t>-</a:t>
            </a:r>
            <a:r>
              <a:rPr lang="cs-CZ" sz="1000" dirty="0" err="1" smtClean="0">
                <a:hlinkClick r:id="rId2"/>
              </a:rPr>
              <a:t>analyza</a:t>
            </a:r>
            <a:r>
              <a:rPr lang="cs-CZ" sz="1000" dirty="0" smtClean="0"/>
              <a:t> </a:t>
            </a:r>
            <a:r>
              <a:rPr lang="cs-CZ" dirty="0" smtClean="0"/>
              <a:t> </a:t>
            </a:r>
          </a:p>
          <a:p>
            <a:r>
              <a:rPr lang="cs-CZ" dirty="0" smtClean="0"/>
              <a:t>Úlohy a komplikovanější symbolické interakce, když existuje konflikt mezi intenci a nemožnosti ji </a:t>
            </a:r>
            <a:r>
              <a:rPr lang="cs-CZ" dirty="0" smtClean="0"/>
              <a:t>uplatnit</a:t>
            </a:r>
          </a:p>
          <a:p>
            <a:r>
              <a:rPr lang="cs-CZ" dirty="0" smtClean="0"/>
              <a:t>Výměna nefungující symbolické interakci na fungující, možnost dosáhnout rovnováhy  </a:t>
            </a:r>
            <a:r>
              <a:rPr lang="cs-CZ" dirty="0" smtClean="0"/>
              <a:t> </a:t>
            </a:r>
            <a:endParaRPr lang="cs-CZ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Film-manipulace</a:t>
            </a:r>
          </a:p>
        </p:txBody>
      </p:sp>
      <p:sp>
        <p:nvSpPr>
          <p:cNvPr id="36867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3970338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cs-CZ" smtClean="0"/>
              <a:t>Siegfried Kracauer: Kapitalistická kinematografie je odrazem ambivalentního společenského vědomí, tvoří iluzi konkrétního a vyhání  z filmů rutinu </a:t>
            </a:r>
          </a:p>
        </p:txBody>
      </p:sp>
      <p:pic>
        <p:nvPicPr>
          <p:cNvPr id="36868" name="Picture 4" descr="The Mass Ornament: Weimar Essay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2060575"/>
            <a:ext cx="25146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 smtClean="0"/>
              <a:t>Film-manipulace z pohledu </a:t>
            </a:r>
            <a:r>
              <a:rPr lang="cs-CZ" sz="4000" dirty="0" smtClean="0"/>
              <a:t>revolučního </a:t>
            </a:r>
            <a:r>
              <a:rPr lang="cs-CZ" sz="4000" dirty="0" smtClean="0"/>
              <a:t>přístupu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5122863" cy="4997450"/>
          </a:xfrm>
        </p:spPr>
        <p:txBody>
          <a:bodyPr/>
          <a:lstStyle/>
          <a:p>
            <a:r>
              <a:rPr lang="cs-CZ" smtClean="0"/>
              <a:t>Vnucení citů, film nás vydírá k destruktivnímu citu</a:t>
            </a:r>
          </a:p>
          <a:p>
            <a:r>
              <a:rPr lang="cs-CZ" smtClean="0"/>
              <a:t>Předpis identity, důsledný opak pravého a nepravého  </a:t>
            </a:r>
          </a:p>
          <a:p>
            <a:r>
              <a:rPr lang="cs-CZ" smtClean="0"/>
              <a:t>Legitimizuje omezeni soucitu, a podporuje krutost </a:t>
            </a:r>
          </a:p>
          <a:p>
            <a:r>
              <a:rPr lang="cs-CZ" smtClean="0"/>
              <a:t>Film-pokušení </a:t>
            </a:r>
          </a:p>
        </p:txBody>
      </p:sp>
      <p:pic>
        <p:nvPicPr>
          <p:cNvPr id="30724" name="Obrázek 1" descr="http://www.chroniknet.de/assets/66005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4049713"/>
            <a:ext cx="2062163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Rules of Engagement Pos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1341438"/>
            <a:ext cx="1797050" cy="266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2217737"/>
          </a:xfrm>
        </p:spPr>
        <p:txBody>
          <a:bodyPr>
            <a:normAutofit fontScale="90000"/>
          </a:bodyPr>
          <a:lstStyle/>
          <a:p>
            <a:r>
              <a:rPr lang="cs-CZ" sz="4000" b="1" i="1" smtClean="0"/>
              <a:t>Žid Süss</a:t>
            </a:r>
            <a:r>
              <a:rPr lang="cs-CZ" sz="4000" i="1" smtClean="0"/>
              <a:t>: </a:t>
            </a:r>
            <a:r>
              <a:rPr lang="cs-CZ" sz="3600" smtClean="0"/>
              <a:t>Musíme považovat film a jeho autory za spoluviníky netolerance, a nebo vznik toho filmu odrazuje dobu a enormní míru netolerance</a:t>
            </a:r>
            <a:r>
              <a:rPr lang="cs-CZ" sz="4000" smtClean="0"/>
              <a:t> </a:t>
            </a:r>
          </a:p>
        </p:txBody>
      </p:sp>
      <p:pic>
        <p:nvPicPr>
          <p:cNvPr id="32773" name="Picture 5" descr="Scene%20from%20Jud%20Suss%2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213100"/>
            <a:ext cx="1627187" cy="2087563"/>
          </a:xfrm>
          <a:prstGeom prst="rect">
            <a:avLst/>
          </a:prstGeom>
          <a:noFill/>
        </p:spPr>
      </p:pic>
      <p:pic>
        <p:nvPicPr>
          <p:cNvPr id="32775" name="Picture 7" descr="Scene%20from%20Jud%20Suss%2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2781300"/>
            <a:ext cx="1562100" cy="2022475"/>
          </a:xfrm>
          <a:prstGeom prst="rect">
            <a:avLst/>
          </a:prstGeom>
          <a:noFill/>
        </p:spPr>
      </p:pic>
      <p:pic>
        <p:nvPicPr>
          <p:cNvPr id="32777" name="Picture 9" descr="court%20Scene%20from%20Jud%20Suss%2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5013325"/>
            <a:ext cx="2181225" cy="1657350"/>
          </a:xfrm>
          <a:prstGeom prst="rect">
            <a:avLst/>
          </a:prstGeom>
          <a:noFill/>
        </p:spPr>
      </p:pic>
      <p:pic>
        <p:nvPicPr>
          <p:cNvPr id="32778" name="Obrázek 2" descr="Jud Süss - Film ohne Gewissen Movie Poster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880100" y="2924175"/>
            <a:ext cx="2519363" cy="3562350"/>
          </a:xfrm>
          <a:noFill/>
          <a:ln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smtClean="0"/>
              <a:t>Rules of engagement</a:t>
            </a:r>
            <a:r>
              <a:rPr lang="cs-CZ" smtClean="0"/>
              <a:t> 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468313" y="4005263"/>
            <a:ext cx="8229600" cy="2044700"/>
          </a:xfrm>
        </p:spPr>
        <p:txBody>
          <a:bodyPr/>
          <a:lstStyle/>
          <a:p>
            <a:r>
              <a:rPr lang="cs-CZ" smtClean="0"/>
              <a:t>Více </a:t>
            </a:r>
          </a:p>
        </p:txBody>
      </p:sp>
      <p:pic>
        <p:nvPicPr>
          <p:cNvPr id="31749" name="Picture 5" descr="38-Rulescrippledgir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43" y="1844825"/>
            <a:ext cx="2915420" cy="1736576"/>
          </a:xfrm>
          <a:prstGeom prst="rect">
            <a:avLst/>
          </a:prstGeom>
          <a:noFill/>
        </p:spPr>
      </p:pic>
      <p:pic>
        <p:nvPicPr>
          <p:cNvPr id="31751" name="Picture 7" descr="40-RulesEngagementGir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772817"/>
            <a:ext cx="2941299" cy="1802234"/>
          </a:xfrm>
          <a:prstGeom prst="rect">
            <a:avLst/>
          </a:prstGeom>
          <a:noFill/>
        </p:spPr>
      </p:pic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1763713" y="4149725"/>
            <a:ext cx="662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http://www.ejumpcut.org/archive/jc50.2008/reelBadArabs/3.html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Film jako prostředek stratifikace </a:t>
            </a:r>
          </a:p>
        </p:txBody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>
          <a:xfrm>
            <a:off x="468313" y="1700213"/>
            <a:ext cx="7775575" cy="4525962"/>
          </a:xfrm>
        </p:spPr>
        <p:txBody>
          <a:bodyPr/>
          <a:lstStyle/>
          <a:p>
            <a:r>
              <a:rPr lang="cs-CZ" smtClean="0"/>
              <a:t>Potřeba ve filmu jako patologizovaná  socialita míra integrace je závislá na tom, nakolik člověk splňuje úlohu diváka</a:t>
            </a:r>
          </a:p>
          <a:p>
            <a:r>
              <a:rPr lang="cs-CZ" smtClean="0"/>
              <a:t>Divák, jež je zakotven do filmové kultury, má iluzi svobody, ale postfilmic život určuje pohled </a:t>
            </a:r>
          </a:p>
          <a:p>
            <a:r>
              <a:rPr lang="cs-CZ" smtClean="0"/>
              <a:t>Čím dal se kouká jen na sprosté filmy, tím méně šancí na nezavislost 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Reflexivní přístup</a:t>
            </a:r>
          </a:p>
        </p:txBody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Náhrada skutečných přáni předpisy od veřejnosti a sociální příjemnou představou o tom, co má člověk chtít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Překonání manipulace</a:t>
            </a:r>
          </a:p>
        </p:txBody>
      </p:sp>
      <p:sp>
        <p:nvSpPr>
          <p:cNvPr id="2457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Navázaní jednoho typu manipulace na jiné, vybudování manipulativní pyramidy </a:t>
            </a:r>
          </a:p>
          <a:p>
            <a:r>
              <a:rPr lang="cs-CZ" smtClean="0"/>
              <a:t>Hledání prvků manipulativního chování v sobě </a:t>
            </a:r>
          </a:p>
          <a:p>
            <a:r>
              <a:rPr lang="cs-CZ" smtClean="0"/>
              <a:t>Schopnost se vzdalovat od veřejnosti (černý humor, existenciální praxe) 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Klišé ve </a:t>
            </a:r>
            <a:r>
              <a:rPr lang="cs-CZ" dirty="0" smtClean="0"/>
              <a:t>filmech a parodie na ně </a:t>
            </a:r>
            <a:endParaRPr lang="cs-CZ" dirty="0" smtClean="0"/>
          </a:p>
        </p:txBody>
      </p:sp>
      <p:pic>
        <p:nvPicPr>
          <p:cNvPr id="37894" name="Picture 6" descr="disney-princes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3367907" cy="2880319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4644008" y="1412776"/>
            <a:ext cx="4176464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hlinkClick r:id="rId3"/>
              </a:rPr>
              <a:t> </a:t>
            </a:r>
            <a:r>
              <a:rPr lang="cs-CZ" sz="3200" dirty="0" err="1" smtClean="0">
                <a:hlinkClick r:id="rId3"/>
              </a:rPr>
              <a:t>Jon</a:t>
            </a:r>
            <a:r>
              <a:rPr lang="cs-CZ" sz="3200" dirty="0" smtClean="0">
                <a:hlinkClick r:id="rId3"/>
              </a:rPr>
              <a:t> </a:t>
            </a:r>
            <a:r>
              <a:rPr lang="cs-CZ" sz="3200" dirty="0" err="1" smtClean="0">
                <a:hlinkClick r:id="rId3"/>
              </a:rPr>
              <a:t>Cozart</a:t>
            </a:r>
            <a:r>
              <a:rPr lang="cs-CZ" sz="3200" dirty="0" smtClean="0">
                <a:hlinkClick r:id="rId3"/>
              </a:rPr>
              <a:t>  se zabývá parodiemi na </a:t>
            </a:r>
            <a:r>
              <a:rPr lang="cs-CZ" sz="3200" dirty="0" err="1" smtClean="0">
                <a:hlinkClick r:id="rId3"/>
              </a:rPr>
              <a:t>neipopulárnější</a:t>
            </a:r>
            <a:r>
              <a:rPr lang="cs-CZ" sz="3200" dirty="0" smtClean="0">
                <a:hlinkClick r:id="rId3"/>
              </a:rPr>
              <a:t> filmy  </a:t>
            </a:r>
          </a:p>
          <a:p>
            <a:r>
              <a:rPr lang="cs-CZ" sz="800" dirty="0" smtClean="0">
                <a:hlinkClick r:id="rId3"/>
              </a:rPr>
              <a:t>http</a:t>
            </a:r>
            <a:r>
              <a:rPr lang="cs-CZ" sz="800" dirty="0" smtClean="0">
                <a:hlinkClick r:id="rId3"/>
              </a:rPr>
              <a:t>://</a:t>
            </a:r>
            <a:r>
              <a:rPr lang="cs-CZ" sz="800" dirty="0" smtClean="0">
                <a:hlinkClick r:id="rId3"/>
              </a:rPr>
              <a:t>www.</a:t>
            </a:r>
            <a:r>
              <a:rPr lang="cs-CZ" sz="800" dirty="0" err="1" smtClean="0">
                <a:hlinkClick r:id="rId3"/>
              </a:rPr>
              <a:t>youtube.com</a:t>
            </a:r>
            <a:r>
              <a:rPr lang="cs-CZ" sz="800" dirty="0" smtClean="0">
                <a:hlinkClick r:id="rId3"/>
              </a:rPr>
              <a:t>/</a:t>
            </a:r>
            <a:r>
              <a:rPr lang="cs-CZ" sz="800" dirty="0" err="1" smtClean="0">
                <a:hlinkClick r:id="rId3"/>
              </a:rPr>
              <a:t>watch</a:t>
            </a:r>
            <a:r>
              <a:rPr lang="cs-CZ" sz="800" dirty="0" smtClean="0">
                <a:hlinkClick r:id="rId3"/>
              </a:rPr>
              <a:t>?v=diU70KshcjA</a:t>
            </a:r>
            <a:endParaRPr lang="cs-CZ" sz="800" dirty="0" smtClean="0"/>
          </a:p>
          <a:p>
            <a:r>
              <a:rPr lang="cs-CZ" sz="3200" dirty="0" smtClean="0"/>
              <a:t>Co zůstává od pohádky, proč?</a:t>
            </a:r>
          </a:p>
          <a:p>
            <a:r>
              <a:rPr lang="cs-CZ" sz="3200" dirty="0" smtClean="0"/>
              <a:t>Jak písnička přepracuje </a:t>
            </a:r>
            <a:r>
              <a:rPr lang="cs-CZ" sz="3200" i="1" dirty="0" err="1" smtClean="0"/>
              <a:t>happyend</a:t>
            </a:r>
            <a:r>
              <a:rPr lang="cs-CZ" sz="3200" dirty="0" smtClean="0"/>
              <a:t>? </a:t>
            </a:r>
          </a:p>
          <a:p>
            <a:r>
              <a:rPr lang="cs-CZ" sz="3200" dirty="0" smtClean="0"/>
              <a:t>Jaké hnací sily zapojí do </a:t>
            </a:r>
            <a:r>
              <a:rPr lang="cs-CZ" sz="3200" dirty="0" err="1" smtClean="0"/>
              <a:t>odidealizace</a:t>
            </a:r>
            <a:r>
              <a:rPr lang="cs-CZ" sz="3200" dirty="0" smtClean="0"/>
              <a:t> filmu?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Mnohočetná porucha </a:t>
            </a:r>
            <a:br>
              <a:rPr lang="cs-CZ" dirty="0" smtClean="0"/>
            </a:br>
            <a:r>
              <a:rPr lang="cs-CZ" dirty="0" smtClean="0"/>
              <a:t>ve prospěch člověka </a:t>
            </a:r>
            <a:endParaRPr lang="cs-CZ" dirty="0"/>
          </a:p>
        </p:txBody>
      </p:sp>
      <p:sp>
        <p:nvSpPr>
          <p:cNvPr id="471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Rozdělení na sub-osobnosti jako chránění sebe</a:t>
            </a:r>
          </a:p>
          <a:p>
            <a:pPr eaLnBrk="1" hangingPunct="1">
              <a:buFontTx/>
              <a:buNone/>
            </a:pPr>
            <a:r>
              <a:rPr lang="cs-CZ" smtClean="0"/>
              <a:t> </a:t>
            </a:r>
          </a:p>
          <a:p>
            <a:pPr eaLnBrk="1" hangingPunct="1"/>
            <a:r>
              <a:rPr lang="cs-CZ" smtClean="0"/>
              <a:t>Akceptování množstevního „já“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cs-CZ" b="1" dirty="0" err="1" smtClean="0"/>
              <a:t>Fay</a:t>
            </a:r>
            <a:r>
              <a:rPr lang="cs-CZ" b="1" dirty="0" smtClean="0"/>
              <a:t> </a:t>
            </a:r>
            <a:r>
              <a:rPr lang="cs-CZ" b="1" dirty="0" err="1" smtClean="0"/>
              <a:t>Weldonová</a:t>
            </a:r>
            <a:r>
              <a:rPr lang="cs-CZ" b="1" dirty="0" smtClean="0"/>
              <a:t> </a:t>
            </a:r>
            <a:br>
              <a:rPr lang="cs-CZ" b="1" dirty="0" smtClean="0"/>
            </a:br>
            <a:r>
              <a:rPr lang="cs-CZ" b="1" i="1" dirty="0" err="1" smtClean="0"/>
              <a:t>Splitting</a:t>
            </a:r>
            <a:r>
              <a:rPr lang="cs-CZ" b="1" dirty="0" smtClean="0"/>
              <a:t> vs. </a:t>
            </a:r>
            <a:r>
              <a:rPr lang="en-US" b="1" i="1" dirty="0" smtClean="0"/>
              <a:t>The Cloning of Joanna May</a:t>
            </a:r>
            <a:endParaRPr lang="cs-CZ" i="1" dirty="0"/>
          </a:p>
        </p:txBody>
      </p:sp>
      <p:pic>
        <p:nvPicPr>
          <p:cNvPr id="5" name="Zástupný symbol pro obsah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1556792"/>
            <a:ext cx="1872208" cy="2376264"/>
          </a:xfr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412776"/>
            <a:ext cx="183751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179512" y="4077072"/>
            <a:ext cx="4464496" cy="2664296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6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Hlavní postava v průběhu rozvodu ztratí svou osobní integritu a rozpakuje se do několika sub-osobnosti, na začátku každá z těch osobnosti vyjádři nějaký požadavek od veřejnosti, ale krok za krokem sub-osobností zvládnou s konfliktem mezi sebou a začnou pracovat jako tým. Postava překoná rozvod a dostane nové zdroje pomoci a energie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220072" y="4293096"/>
            <a:ext cx="3816424" cy="24208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Žena po 10 roků od rozvodu zjistí, že její bývalý manžel udělal z ní několik klonů, které splňují jeho přání…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http://www.youtube.com/watch?v=74wEWyjcUPs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Manipulace: funkcionalistický přístup</a:t>
            </a:r>
            <a:endParaRPr lang="cs-CZ" dirty="0"/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Jaká minulost ovlivňuje chování Skara?</a:t>
            </a:r>
            <a:endParaRPr lang="cs-CZ" smtClean="0">
              <a:latin typeface="Arial" charset="0"/>
            </a:endParaRPr>
          </a:p>
          <a:p>
            <a:r>
              <a:rPr lang="cs-CZ" smtClean="0"/>
              <a:t>O jaké úloze se sní Skaroví?</a:t>
            </a:r>
          </a:p>
          <a:p>
            <a:r>
              <a:rPr lang="cs-CZ" smtClean="0"/>
              <a:t>Proč se Simba podléhá manipulaci Skara?</a:t>
            </a:r>
          </a:p>
          <a:p>
            <a:r>
              <a:rPr lang="cs-CZ" smtClean="0"/>
              <a:t>Nakolik účinná strategie Mufasa proti manipulaci Skara?  </a:t>
            </a:r>
            <a:endParaRPr lang="cs-CZ" smtClean="0">
              <a:latin typeface="Arial" charset="0"/>
            </a:endParaRPr>
          </a:p>
          <a:p>
            <a:endParaRPr lang="cs-CZ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500" y="214313"/>
            <a:ext cx="8229600" cy="14287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Marie </a:t>
            </a:r>
            <a:r>
              <a:rPr lang="cs-CZ" b="1" dirty="0" err="1" smtClean="0"/>
              <a:t>Darrieussecqová</a:t>
            </a:r>
            <a:r>
              <a:rPr lang="cs-CZ" b="1" dirty="0" smtClean="0"/>
              <a:t> </a:t>
            </a:r>
            <a:r>
              <a:rPr lang="cs-CZ" b="1" i="1" dirty="0" smtClean="0"/>
              <a:t>Prasečiny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49155" name="Zástupný symbol pro obsah 2"/>
          <p:cNvSpPr>
            <a:spLocks noGrp="1"/>
          </p:cNvSpPr>
          <p:nvPr>
            <p:ph sz="half" idx="1"/>
          </p:nvPr>
        </p:nvSpPr>
        <p:spPr>
          <a:xfrm>
            <a:off x="500063" y="2000250"/>
            <a:ext cx="4038600" cy="41687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mtClean="0"/>
              <a:t>Postava se začíná měnit v prasnici bez zjevné příčiny a svoji proměnu si začíná uvědomovat až dodatečně. Nakonec se snaží využít dvoje- osobnost  </a:t>
            </a:r>
          </a:p>
        </p:txBody>
      </p:sp>
      <p:pic>
        <p:nvPicPr>
          <p:cNvPr id="4915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13375" y="1633538"/>
            <a:ext cx="2730500" cy="4492625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err="1" smtClean="0"/>
              <a:t>Krzysztof</a:t>
            </a:r>
            <a:r>
              <a:rPr lang="cs-CZ" b="1" dirty="0" smtClean="0"/>
              <a:t> </a:t>
            </a:r>
            <a:r>
              <a:rPr lang="cs-CZ" b="1" dirty="0" err="1" smtClean="0"/>
              <a:t>Kieslowski</a:t>
            </a:r>
            <a:r>
              <a:rPr lang="cs-CZ" b="1" dirty="0" smtClean="0"/>
              <a:t> </a:t>
            </a:r>
            <a:br>
              <a:rPr lang="cs-CZ" b="1" dirty="0" smtClean="0"/>
            </a:br>
            <a:r>
              <a:rPr lang="cs-CZ" b="1" dirty="0" smtClean="0"/>
              <a:t>Dvojí život Veroniky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50179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143125"/>
            <a:ext cx="4038600" cy="39830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dirty="0" smtClean="0"/>
              <a:t>„Polská" Veronika dává před láskou k muži přednost lásce k hudbě, a proto také umírá, "francouzská" Veronika volí zdánlivě "příjemnější" životní cestu, ale přežije se?</a:t>
            </a:r>
          </a:p>
        </p:txBody>
      </p:sp>
      <p:pic>
        <p:nvPicPr>
          <p:cNvPr id="5018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72075" y="1882775"/>
            <a:ext cx="3186113" cy="4243388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David Lynch</a:t>
            </a:r>
          </a:p>
        </p:txBody>
      </p:sp>
      <p:sp>
        <p:nvSpPr>
          <p:cNvPr id="5120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sz="4000" smtClean="0"/>
              <a:t>Rozpak jako hlavní téma jeho dílů od neutrálního postoje k rozpaku do akceptování </a:t>
            </a:r>
          </a:p>
          <a:p>
            <a:pPr eaLnBrk="1" hangingPunct="1">
              <a:buFontTx/>
              <a:buNone/>
            </a:pPr>
            <a:endParaRPr lang="cs-CZ" smtClean="0"/>
          </a:p>
          <a:p>
            <a:pPr eaLnBrk="1" hangingPunct="1"/>
            <a:endParaRPr lang="cs-CZ" smtClean="0"/>
          </a:p>
        </p:txBody>
      </p:sp>
      <p:pic>
        <p:nvPicPr>
          <p:cNvPr id="5120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86375" y="1603375"/>
            <a:ext cx="3071813" cy="428783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smtClean="0"/>
              <a:t>Film-manipulace z pohledu funkcionalistického přístupu</a:t>
            </a:r>
          </a:p>
        </p:txBody>
      </p:sp>
      <p:sp>
        <p:nvSpPr>
          <p:cNvPr id="1536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přímý vliv pozitivní (vychová) či negativní  (vnucení odporných forem chování)</a:t>
            </a:r>
          </a:p>
          <a:p>
            <a:r>
              <a:rPr lang="cs-CZ" smtClean="0"/>
              <a:t>imitace jako klíčová kostra chování </a:t>
            </a:r>
          </a:p>
          <a:p>
            <a:r>
              <a:rPr lang="cs-CZ" smtClean="0"/>
              <a:t>pokušení filmem: nezdravá výživa, kouření, konzumerismus (nepřímá reklama), agresivita </a:t>
            </a:r>
          </a:p>
          <a:p>
            <a:endParaRPr lang="cs-CZ" smtClean="0"/>
          </a:p>
          <a:p>
            <a:endParaRPr lang="cs-CZ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Může film ovlivnit chování?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34544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 descr="http://bigpicture.ru/wp-content/uploads/2011/09/813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48064" y="1340768"/>
            <a:ext cx="3128963" cy="3128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„Odměna“ se strany společnosti </a:t>
            </a:r>
          </a:p>
        </p:txBody>
      </p:sp>
      <p:sp>
        <p:nvSpPr>
          <p:cNvPr id="1741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Cenzura, která má za důsledek omezení práva dívat se na film </a:t>
            </a:r>
          </a:p>
          <a:p>
            <a:r>
              <a:rPr lang="cs-CZ" smtClean="0"/>
              <a:t>Stigmatizace filmů a vytvoření fenoménu </a:t>
            </a:r>
            <a:r>
              <a:rPr lang="cs-CZ" i="1" smtClean="0"/>
              <a:t>closet movies a guilty pleasure </a:t>
            </a:r>
          </a:p>
          <a:p>
            <a:r>
              <a:rPr lang="cs-CZ" smtClean="0"/>
              <a:t>Otázkou zůstává, kdo  to řeší a podle čeho rozhodují o normalitě filmu</a:t>
            </a:r>
          </a:p>
          <a:p>
            <a:endParaRPr lang="cs-CZ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Otázka na sebereflexe 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Jaké filmy pro Vás fungují jako zakázané potěšení?</a:t>
            </a:r>
          </a:p>
          <a:p>
            <a:r>
              <a:rPr lang="cs-CZ" smtClean="0"/>
              <a:t>Co by se změnilo, kdybyste se měli možnost zbavit tohoto tabu? </a:t>
            </a:r>
          </a:p>
          <a:p>
            <a:r>
              <a:rPr lang="cs-CZ" smtClean="0"/>
              <a:t>Váš postoj k cenzuře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Humanistický přístup </a:t>
            </a:r>
          </a:p>
        </p:txBody>
      </p:sp>
      <p:sp>
        <p:nvSpPr>
          <p:cNvPr id="1843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cs-CZ" smtClean="0">
                <a:latin typeface="Times New Roman" pitchFamily="18" charset="0"/>
              </a:rPr>
              <a:t>City Skara: hněv a žal, proč nemá možnost vyjádřit této city? Z jakých prvků se skládá zákaz na city?</a:t>
            </a:r>
          </a:p>
          <a:p>
            <a:pPr>
              <a:buFont typeface="Arial" charset="0"/>
              <a:buNone/>
            </a:pPr>
            <a:r>
              <a:rPr lang="cs-CZ" smtClean="0">
                <a:latin typeface="Times New Roman" pitchFamily="18" charset="0"/>
              </a:rPr>
              <a:t> Jak se promění nevyjádřený hněv a žal?</a:t>
            </a:r>
          </a:p>
          <a:p>
            <a:pPr>
              <a:buFont typeface="Arial" charset="0"/>
              <a:buNone/>
            </a:pPr>
            <a:r>
              <a:rPr lang="cs-CZ" smtClean="0">
                <a:latin typeface="Times New Roman" pitchFamily="18" charset="0"/>
              </a:rPr>
              <a:t>Co je projevem „onemocnění“ citů?</a:t>
            </a:r>
          </a:p>
          <a:p>
            <a:pPr>
              <a:buFont typeface="Arial" charset="0"/>
              <a:buNone/>
            </a:pPr>
            <a:r>
              <a:rPr lang="cs-CZ" smtClean="0">
                <a:latin typeface="Times New Roman" pitchFamily="18" charset="0"/>
              </a:rPr>
              <a:t>Kdo mezi postavy má zdroje pomoci Skarovi? </a:t>
            </a:r>
          </a:p>
          <a:p>
            <a:pPr>
              <a:buFont typeface="Arial" charset="0"/>
              <a:buNone/>
            </a:pPr>
            <a:r>
              <a:rPr lang="cs-CZ" smtClean="0">
                <a:latin typeface="Times New Roman" pitchFamily="18" charset="0"/>
              </a:rPr>
              <a:t>Jaký přístup byste aplikovali k rozboru chování Skara: funkcionalistický či humanistický?</a:t>
            </a:r>
          </a:p>
          <a:p>
            <a:pPr>
              <a:buFont typeface="Arial" charset="0"/>
              <a:buNone/>
            </a:pPr>
            <a:endParaRPr lang="cs-CZ" smtClean="0">
              <a:latin typeface="Times New Roman" pitchFamily="18" charset="0"/>
            </a:endParaRPr>
          </a:p>
          <a:p>
            <a:pPr>
              <a:buFont typeface="Arial" charset="0"/>
              <a:buNone/>
            </a:pPr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Film-manipulace z pohledu humanistického přístupu 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2304256" cy="341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484784"/>
            <a:ext cx="2448272" cy="343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395536" y="5042118"/>
            <a:ext cx="85689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/>
              <a:t>výrazné hranice mezi hrdinou, obětí a zločincem, třídění lidé na slušné, potenciálně slušné a totální </a:t>
            </a:r>
            <a:r>
              <a:rPr lang="cs-CZ" sz="2800" dirty="0" smtClean="0"/>
              <a:t>neslušné, nevyhnutelné ponížení a omezení schopnosti chápat toho nepravého </a:t>
            </a:r>
            <a:endParaRPr lang="cs-CZ" sz="28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556792"/>
            <a:ext cx="273630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964</Words>
  <Application>Microsoft Office PowerPoint</Application>
  <PresentationFormat>Předvádění na obrazovce (4:3)</PresentationFormat>
  <Paragraphs>119</Paragraphs>
  <Slides>32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Motiv sady Office</vt:lpstr>
      <vt:lpstr>Seminář 10</vt:lpstr>
      <vt:lpstr>Funkcionalistický přístup:  manipulace jako  projev disfunkčního chování</vt:lpstr>
      <vt:lpstr>Manipulace: funkcionalistický přístup</vt:lpstr>
      <vt:lpstr>Film-manipulace z pohledu funkcionalistického přístupu</vt:lpstr>
      <vt:lpstr>Může film ovlivnit chování? </vt:lpstr>
      <vt:lpstr>„Odměna“ se strany společnosti </vt:lpstr>
      <vt:lpstr>Otázka na sebereflexe </vt:lpstr>
      <vt:lpstr>Humanistický přístup </vt:lpstr>
      <vt:lpstr>Film-manipulace z pohledu humanistického přístupu </vt:lpstr>
      <vt:lpstr>Filmy které překonávají klišé </vt:lpstr>
      <vt:lpstr>Gang hyen jako výzva  humanistickému přístupu</vt:lpstr>
      <vt:lpstr>Gang hyen v různých přístupech</vt:lpstr>
      <vt:lpstr>Čím se liší hyeny (Lví král) a fossy (Madagascar)? Kdo je nebezpečnější? Kdybyste pracovali s mladými provinilci, kdo by byl těžším klientem, proč? Jaký z přístupů je neučenější ve prospěch pochopení jejich chování?    </vt:lpstr>
      <vt:lpstr>Aplikujte reflexivní a revoluční přístup  k porovnáni fossů a hyen</vt:lpstr>
      <vt:lpstr>Manipulace: revoluční přístup</vt:lpstr>
      <vt:lpstr>Klíčové mechanismy manipulace </vt:lpstr>
      <vt:lpstr>Podle vývoje symbolické interakce  s kým se schoduje? </vt:lpstr>
      <vt:lpstr>Sofiina volba: čin lékaře</vt:lpstr>
      <vt:lpstr>Kolektivní paměť a její výzvy </vt:lpstr>
      <vt:lpstr>Film-manipulace</vt:lpstr>
      <vt:lpstr>Film-manipulace z pohledu revolučního přístupu</vt:lpstr>
      <vt:lpstr>Žid Süss: Musíme považovat film a jeho autory za spoluviníky netolerance, a nebo vznik toho filmu odrazuje dobu a enormní míru netolerance </vt:lpstr>
      <vt:lpstr>Rules of engagement </vt:lpstr>
      <vt:lpstr>Film jako prostředek stratifikace </vt:lpstr>
      <vt:lpstr>Reflexivní přístup</vt:lpstr>
      <vt:lpstr>Překonání manipulace</vt:lpstr>
      <vt:lpstr>Klišé ve filmech a parodie na ně </vt:lpstr>
      <vt:lpstr>Mnohočetná porucha  ve prospěch člověka </vt:lpstr>
      <vt:lpstr>Fay Weldonová  Splitting vs. The Cloning of Joanna May</vt:lpstr>
      <vt:lpstr> Marie Darrieussecqová Prasečiny </vt:lpstr>
      <vt:lpstr> Krzysztof Kieslowski  Dvojí život Veroniky </vt:lpstr>
      <vt:lpstr>David Lynch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Mnohočetná porucha  ve prospěch člověka </dc:title>
  <dc:creator>Victoria</dc:creator>
  <cp:lastModifiedBy>Victoria</cp:lastModifiedBy>
  <cp:revision>40</cp:revision>
  <dcterms:created xsi:type="dcterms:W3CDTF">2013-12-02T09:02:10Z</dcterms:created>
  <dcterms:modified xsi:type="dcterms:W3CDTF">2013-12-02T13:36:11Z</dcterms:modified>
</cp:coreProperties>
</file>