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5" r:id="rId4"/>
    <p:sldMasterId id="2147483720" r:id="rId5"/>
  </p:sldMasterIdLst>
  <p:notesMasterIdLst>
    <p:notesMasterId r:id="rId58"/>
  </p:notesMasterIdLst>
  <p:sldIdLst>
    <p:sldId id="302" r:id="rId6"/>
    <p:sldId id="303" r:id="rId7"/>
    <p:sldId id="263" r:id="rId8"/>
    <p:sldId id="264" r:id="rId9"/>
    <p:sldId id="314" r:id="rId10"/>
    <p:sldId id="310" r:id="rId11"/>
    <p:sldId id="309" r:id="rId12"/>
    <p:sldId id="311" r:id="rId13"/>
    <p:sldId id="31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304" r:id="rId27"/>
    <p:sldId id="305" r:id="rId28"/>
    <p:sldId id="306" r:id="rId29"/>
    <p:sldId id="307" r:id="rId30"/>
    <p:sldId id="278" r:id="rId31"/>
    <p:sldId id="279" r:id="rId32"/>
    <p:sldId id="280" r:id="rId33"/>
    <p:sldId id="281" r:id="rId34"/>
    <p:sldId id="282" r:id="rId35"/>
    <p:sldId id="283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13" r:id="rId50"/>
    <p:sldId id="275" r:id="rId51"/>
    <p:sldId id="258" r:id="rId52"/>
    <p:sldId id="259" r:id="rId53"/>
    <p:sldId id="260" r:id="rId54"/>
    <p:sldId id="261" r:id="rId55"/>
    <p:sldId id="262" r:id="rId56"/>
    <p:sldId id="308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5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CBD8-F2C6-4325-907D-994242DFDA4F}" type="datetimeFigureOut">
              <a:rPr lang="cs-CZ" smtClean="0"/>
              <a:t>21.11.2013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81638-7B86-486C-884F-5A628AD955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4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6A328-29E1-4AA4-B4CF-3373345F5F7A}" type="slidenum">
              <a:rPr lang="cs-CZ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ln w="12700" cap="flat"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62" y="4343508"/>
            <a:ext cx="5488373" cy="4115014"/>
          </a:xfrm>
          <a:ln/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78281-C2A8-431B-BD50-CDCD192B4F04}" type="slidenum">
              <a:rPr lang="cs-CZ">
                <a:solidFill>
                  <a:prstClr val="black"/>
                </a:solidFill>
              </a:rPr>
              <a:pPr/>
              <a:t>3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2150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D2FC9-8863-4AD5-8B14-06F8A83A6B01}" type="slidenum">
              <a:rPr lang="cs-CZ">
                <a:solidFill>
                  <a:prstClr val="black"/>
                </a:solidFill>
              </a:rPr>
              <a:pPr/>
              <a:t>25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331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1779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362" y="4343508"/>
            <a:ext cx="5487277" cy="4115014"/>
          </a:xfrm>
        </p:spPr>
        <p:txBody>
          <a:bodyPr/>
          <a:lstStyle/>
          <a:p>
            <a:endParaRPr lang="cs-CZ"/>
          </a:p>
        </p:txBody>
      </p:sp>
      <p:sp>
        <p:nvSpPr>
          <p:cNvPr id="331780" name="Zástupný symbol pro číslo snímku 3"/>
          <p:cNvSpPr txBox="1">
            <a:spLocks noGrp="1"/>
          </p:cNvSpPr>
          <p:nvPr/>
        </p:nvSpPr>
        <p:spPr bwMode="auto">
          <a:xfrm>
            <a:off x="3885177" y="8684880"/>
            <a:ext cx="2971727" cy="4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DEAA9A4-52ED-4E74-8200-E0CABD78C836}" type="slidenum">
              <a:rPr kumimoji="0" lang="cs-CZ" sz="1200">
                <a:solidFill>
                  <a:prstClr val="black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kumimoji="0" lang="cs-CZ" sz="120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1514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431637"/>
      </p:ext>
    </p:extLst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353686"/>
      </p:ext>
    </p:extLst>
  </p:cSld>
  <p:clrMapOvr>
    <a:masterClrMapping/>
  </p:clrMapOvr>
  <p:transition spd="slow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320711"/>
      </p:ext>
    </p:extLst>
  </p:cSld>
  <p:clrMapOvr>
    <a:masterClrMapping/>
  </p:clrMapOvr>
  <p:transition spd="slow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42951"/>
      </p:ext>
    </p:extLst>
  </p:cSld>
  <p:clrMapOvr>
    <a:masterClrMapping/>
  </p:clrMapOvr>
  <p:transition spd="slow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63398"/>
      </p:ext>
    </p:extLst>
  </p:cSld>
  <p:clrMapOvr>
    <a:masterClrMapping/>
  </p:clrMapOvr>
  <p:transition spd="slow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15581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012358"/>
      </p:ext>
    </p:extLst>
  </p:cSld>
  <p:clrMapOvr>
    <a:masterClrMapping/>
  </p:clrMapOvr>
  <p:transition spd="slow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187903"/>
      </p:ext>
    </p:extLst>
  </p:cSld>
  <p:clrMapOvr>
    <a:masterClrMapping/>
  </p:clrMapOvr>
  <p:transition spd="slow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079658"/>
      </p:ext>
    </p:extLst>
  </p:cSld>
  <p:clrMapOvr>
    <a:masterClrMapping/>
  </p:clrMapOvr>
  <p:transition spd="slow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478933"/>
      </p:ext>
    </p:extLst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642165"/>
      </p:ext>
    </p:extLst>
  </p:cSld>
  <p:clrMapOvr>
    <a:masterClrMapping/>
  </p:clrMapOvr>
  <p:transition spd="slow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007317"/>
      </p:ext>
    </p:extLst>
  </p:cSld>
  <p:clrMapOvr>
    <a:masterClrMapping/>
  </p:clrMapOvr>
  <p:transition spd="slow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26273"/>
      </p:ext>
    </p:extLst>
  </p:cSld>
  <p:clrMapOvr>
    <a:masterClrMapping/>
  </p:clrMapOvr>
  <p:transition spd="slow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9144"/>
      </p:ext>
    </p:extLst>
  </p:cSld>
  <p:clrMapOvr>
    <a:masterClrMapping/>
  </p:clrMapOvr>
  <p:transition spd="slow"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50208"/>
      </p:ext>
    </p:extLst>
  </p:cSld>
  <p:clrMapOvr>
    <a:masterClrMapping/>
  </p:clrMapOvr>
  <p:transition spd="slow"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642483"/>
      </p:ext>
    </p:extLst>
  </p:cSld>
  <p:clrMapOvr>
    <a:masterClrMapping/>
  </p:clrMapOvr>
  <p:transition spd="slow">
    <p:pull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581903"/>
      </p:ext>
    </p:extLst>
  </p:cSld>
  <p:clrMapOvr>
    <a:masterClrMapping/>
  </p:clrMapOvr>
  <p:transition spd="slow"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521739"/>
      </p:ext>
    </p:extLst>
  </p:cSld>
  <p:clrMapOvr>
    <a:masterClrMapping/>
  </p:clrMapOvr>
  <p:transition spd="slow">
    <p:pull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738380"/>
      </p:ext>
    </p:extLst>
  </p:cSld>
  <p:clrMapOvr>
    <a:masterClrMapping/>
  </p:clrMapOvr>
  <p:transition spd="slow">
    <p:pull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164364"/>
      </p:ext>
    </p:extLst>
  </p:cSld>
  <p:clrMapOvr>
    <a:masterClrMapping/>
  </p:clrMapOvr>
  <p:transition spd="slow">
    <p:pull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43597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681281"/>
      </p:ext>
    </p:extLst>
  </p:cSld>
  <p:clrMapOvr>
    <a:masterClrMapping/>
  </p:clrMapOvr>
  <p:transition spd="slow"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56336"/>
      </p:ext>
    </p:extLst>
  </p:cSld>
  <p:clrMapOvr>
    <a:masterClrMapping/>
  </p:clrMapOvr>
  <p:transition spd="slow"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112870"/>
      </p:ext>
    </p:extLst>
  </p:cSld>
  <p:clrMapOvr>
    <a:masterClrMapping/>
  </p:clrMapOvr>
  <p:transition spd="slow"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198227"/>
      </p:ext>
    </p:extLst>
  </p:cSld>
  <p:clrMapOvr>
    <a:masterClrMapping/>
  </p:clrMapOvr>
  <p:transition spd="slow"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467722"/>
      </p:ext>
    </p:extLst>
  </p:cSld>
  <p:clrMapOvr>
    <a:masterClrMapping/>
  </p:clrMapOvr>
  <p:transition spd="slow">
    <p:pull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335952"/>
      </p:ext>
    </p:extLst>
  </p:cSld>
  <p:clrMapOvr>
    <a:masterClrMapping/>
  </p:clrMapOvr>
  <p:transition spd="slow">
    <p:pull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071756"/>
      </p:ext>
    </p:extLst>
  </p:cSld>
  <p:clrMapOvr>
    <a:masterClrMapping/>
  </p:clrMapOvr>
  <p:transition spd="slow"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753162"/>
      </p:ext>
    </p:extLst>
  </p:cSld>
  <p:clrMapOvr>
    <a:masterClrMapping/>
  </p:clrMapOvr>
  <p:transition spd="slow">
    <p:pull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159151"/>
      </p:ext>
    </p:extLst>
  </p:cSld>
  <p:clrMapOvr>
    <a:masterClrMapping/>
  </p:clrMapOvr>
  <p:transition spd="slow">
    <p:pull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943710"/>
      </p:ext>
    </p:extLst>
  </p:cSld>
  <p:clrMapOvr>
    <a:masterClrMapping/>
  </p:clrMapOvr>
  <p:transition spd="slow">
    <p:pull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50658"/>
      </p:ext>
    </p:extLst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424817"/>
      </p:ext>
    </p:extLst>
  </p:cSld>
  <p:clrMapOvr>
    <a:masterClrMapping/>
  </p:clrMapOvr>
  <p:transition spd="slow">
    <p:pull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02623"/>
      </p:ext>
    </p:extLst>
  </p:cSld>
  <p:clrMapOvr>
    <a:masterClrMapping/>
  </p:clrMapOvr>
  <p:transition spd="slow">
    <p:pull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5060"/>
      </p:ext>
    </p:extLst>
  </p:cSld>
  <p:clrMapOvr>
    <a:masterClrMapping/>
  </p:clrMapOvr>
  <p:transition spd="slow">
    <p:pull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624774"/>
      </p:ext>
    </p:extLst>
  </p:cSld>
  <p:clrMapOvr>
    <a:masterClrMapping/>
  </p:clrMapOvr>
  <p:transition spd="slow">
    <p:pull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7533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38347"/>
      </p:ext>
    </p:extLst>
  </p:cSld>
  <p:clrMapOvr>
    <a:masterClrMapping/>
  </p:clrMapOvr>
  <p:transition spd="slow">
    <p:pull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004491"/>
      </p:ext>
    </p:extLst>
  </p:cSld>
  <p:clrMapOvr>
    <a:masterClrMapping/>
  </p:clrMapOvr>
  <p:transition spd="slow">
    <p:pull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04575"/>
      </p:ext>
    </p:extLst>
  </p:cSld>
  <p:clrMapOvr>
    <a:masterClrMapping/>
  </p:clrMapOvr>
  <p:transition spd="slow">
    <p:pull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4073"/>
      </p:ext>
    </p:extLst>
  </p:cSld>
  <p:clrMapOvr>
    <a:masterClrMapping/>
  </p:clrMapOvr>
  <p:transition spd="slow">
    <p:pull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874668"/>
      </p:ext>
    </p:extLst>
  </p:cSld>
  <p:clrMapOvr>
    <a:masterClrMapping/>
  </p:clrMapOvr>
  <p:transition spd="slow"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943658"/>
      </p:ext>
    </p:extLst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607850"/>
      </p:ext>
    </p:extLst>
  </p:cSld>
  <p:clrMapOvr>
    <a:masterClrMapping/>
  </p:clrMapOvr>
  <p:transition spd="slow">
    <p:pull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969531"/>
      </p:ext>
    </p:extLst>
  </p:cSld>
  <p:clrMapOvr>
    <a:masterClrMapping/>
  </p:clrMapOvr>
  <p:transition spd="slow"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554453"/>
      </p:ext>
    </p:extLst>
  </p:cSld>
  <p:clrMapOvr>
    <a:masterClrMapping/>
  </p:clrMapOvr>
  <p:transition spd="slow"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940463"/>
      </p:ext>
    </p:extLst>
  </p:cSld>
  <p:clrMapOvr>
    <a:masterClrMapping/>
  </p:clrMapOvr>
  <p:transition spd="slow"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96694"/>
      </p:ext>
    </p:extLst>
  </p:cSld>
  <p:clrMapOvr>
    <a:masterClrMapping/>
  </p:clrMapOvr>
  <p:transition spd="slow"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128935"/>
      </p:ext>
    </p:extLst>
  </p:cSld>
  <p:clrMapOvr>
    <a:masterClrMapping/>
  </p:clrMapOvr>
  <p:transition spd="slow"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639643"/>
      </p:ext>
    </p:extLst>
  </p:cSld>
  <p:clrMapOvr>
    <a:masterClrMapping/>
  </p:clrMapOvr>
  <p:transition spd="slow"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797614"/>
      </p:ext>
    </p:extLst>
  </p:cSld>
  <p:clrMapOvr>
    <a:masterClrMapping/>
  </p:clrMapOvr>
  <p:transition spd="slow">
    <p:pull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3732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021202"/>
      </p:ext>
    </p:extLst>
  </p:cSld>
  <p:clrMapOvr>
    <a:masterClrMapping/>
  </p:clrMapOvr>
  <p:transition spd="slow">
    <p:pull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783079"/>
      </p:ext>
    </p:extLst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13698"/>
      </p:ext>
    </p:extLst>
  </p:cSld>
  <p:clrMapOvr>
    <a:masterClrMapping/>
  </p:clrMapOvr>
  <p:transition spd="slow">
    <p:pull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254291"/>
      </p:ext>
    </p:extLst>
  </p:cSld>
  <p:clrMapOvr>
    <a:masterClrMapping/>
  </p:clrMapOvr>
  <p:transition spd="slow">
    <p:pull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117249"/>
      </p:ext>
    </p:extLst>
  </p:cSld>
  <p:clrMapOvr>
    <a:masterClrMapping/>
  </p:clrMapOvr>
  <p:transition spd="slow">
    <p:pull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400307"/>
      </p:ext>
    </p:extLst>
  </p:cSld>
  <p:clrMapOvr>
    <a:masterClrMapping/>
  </p:clrMapOvr>
  <p:transition spd="slow">
    <p:pull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087593"/>
      </p:ext>
    </p:extLst>
  </p:cSld>
  <p:clrMapOvr>
    <a:masterClrMapping/>
  </p:clrMapOvr>
  <p:transition spd="slow">
    <p:pull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775368"/>
      </p:ext>
    </p:extLst>
  </p:cSld>
  <p:clrMapOvr>
    <a:masterClrMapping/>
  </p:clrMapOvr>
  <p:transition spd="slow">
    <p:pull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301240"/>
      </p:ext>
    </p:extLst>
  </p:cSld>
  <p:clrMapOvr>
    <a:masterClrMapping/>
  </p:clrMapOvr>
  <p:transition spd="slow">
    <p:pull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55355"/>
      </p:ext>
    </p:extLst>
  </p:cSld>
  <p:clrMapOvr>
    <a:masterClrMapping/>
  </p:clrMapOvr>
  <p:transition spd="slow">
    <p:pull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925854"/>
      </p:ext>
    </p:extLst>
  </p:cSld>
  <p:clrMapOvr>
    <a:masterClrMapping/>
  </p:clrMapOvr>
  <p:transition spd="slow">
    <p:pull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712380"/>
      </p:ext>
    </p:extLst>
  </p:cSld>
  <p:clrMapOvr>
    <a:masterClrMapping/>
  </p:clrMapOvr>
  <p:transition spd="slow">
    <p:pull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61087"/>
      </p:ext>
    </p:extLst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576103"/>
      </p:ext>
    </p:extLst>
  </p:cSld>
  <p:clrMapOvr>
    <a:masterClrMapping/>
  </p:clrMapOvr>
  <p:transition spd="slow">
    <p:pull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279431"/>
      </p:ext>
    </p:extLst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204663"/>
      </p:ext>
    </p:extLst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36978"/>
      </p:ext>
    </p:extLst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0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4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65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9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financnici.cz/george-soros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hyperlink" Target="//upload.wikimedia.org/wikipedia/commons/4/4c/Thomas_kennington_orphans_1885.jpg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hyperlink" Target="http://www.sofii.org/sofii_assets/131UNip1.jpg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covskasms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lecenskaodpovednostfirem.cz/" TargetMode="External"/><Relationship Id="rId7" Type="http://schemas.openxmlformats.org/officeDocument/2006/relationships/hyperlink" Target="http://ec.europa.eu/enterprise/policies/sustainable-business/corporate-social-responsibility/index_en.htm" TargetMode="External"/><Relationship Id="rId2" Type="http://schemas.openxmlformats.org/officeDocument/2006/relationships/hyperlink" Target="http://byznysprospolecnost.cz/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://www.iso.org/iso/iso26000" TargetMode="External"/><Relationship Id="rId5" Type="http://schemas.openxmlformats.org/officeDocument/2006/relationships/hyperlink" Target="http://www.csreurope.org/" TargetMode="External"/><Relationship Id="rId4" Type="http://schemas.openxmlformats.org/officeDocument/2006/relationships/hyperlink" Target="http://www.dobrovolnik.cz/oblasti-dobrovolnictvi/dobrovolnictvi-firem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Ted_Turner" TargetMode="External"/><Relationship Id="rId13" Type="http://schemas.openxmlformats.org/officeDocument/2006/relationships/hyperlink" Target="http://en.wikipedia.org/wiki/Oklahoma_State_University" TargetMode="External"/><Relationship Id="rId18" Type="http://schemas.openxmlformats.org/officeDocument/2006/relationships/hyperlink" Target="http://en.wikipedia.org/wiki/Reader%27s_Digest" TargetMode="External"/><Relationship Id="rId26" Type="http://schemas.openxmlformats.org/officeDocument/2006/relationships/hyperlink" Target="http://en.wikipedia.org/wiki/Mark_Zuckerberg" TargetMode="External"/><Relationship Id="rId3" Type="http://schemas.openxmlformats.org/officeDocument/2006/relationships/hyperlink" Target="http://en.wikipedia.org/wiki/Bill_and_Melinda_Gates_Foundation" TargetMode="External"/><Relationship Id="rId21" Type="http://schemas.openxmlformats.org/officeDocument/2006/relationships/hyperlink" Target="http://en.wikipedia.org/wiki/Yank_Barry" TargetMode="External"/><Relationship Id="rId7" Type="http://schemas.openxmlformats.org/officeDocument/2006/relationships/hyperlink" Target="http://en.wikipedia.org/wiki/Azim_Premji#Azim_Premji_Foundation" TargetMode="External"/><Relationship Id="rId12" Type="http://schemas.openxmlformats.org/officeDocument/2006/relationships/hyperlink" Target="http://en.wikipedia.org/wiki/T._Boone_Pickens" TargetMode="External"/><Relationship Id="rId17" Type="http://schemas.openxmlformats.org/officeDocument/2006/relationships/hyperlink" Target="http://en.wikipedia.org/wiki/New_York_City" TargetMode="External"/><Relationship Id="rId25" Type="http://schemas.openxmlformats.org/officeDocument/2006/relationships/hyperlink" Target="http://en.wikipedia.org/wiki/National_Public_Radio" TargetMode="External"/><Relationship Id="rId2" Type="http://schemas.openxmlformats.org/officeDocument/2006/relationships/hyperlink" Target="http://en.wikipedia.org/wiki/Warren_Buffett" TargetMode="External"/><Relationship Id="rId16" Type="http://schemas.openxmlformats.org/officeDocument/2006/relationships/hyperlink" Target="http://en.wikipedia.org/wiki/Carnegie_Hall" TargetMode="External"/><Relationship Id="rId20" Type="http://schemas.openxmlformats.org/officeDocument/2006/relationships/hyperlink" Target="http://en.wikipedia.org/wiki/Michael_Jackson" TargetMode="External"/><Relationship Id="rId29" Type="http://schemas.openxmlformats.org/officeDocument/2006/relationships/hyperlink" Target="http://en.wikipedia.org/wiki/Henry_Rowan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en.wikipedia.org/wiki/Azim_Premji" TargetMode="External"/><Relationship Id="rId11" Type="http://schemas.openxmlformats.org/officeDocument/2006/relationships/hyperlink" Target="http://en.wikipedia.org/wiki/Rockefeller_Foundation" TargetMode="External"/><Relationship Id="rId24" Type="http://schemas.openxmlformats.org/officeDocument/2006/relationships/hyperlink" Target="http://en.wikipedia.org/wiki/Joan_B._Kroc" TargetMode="External"/><Relationship Id="rId5" Type="http://schemas.openxmlformats.org/officeDocument/2006/relationships/hyperlink" Target="http://en.wikipedia.org/wiki/Atlantic_Philanthropies" TargetMode="External"/><Relationship Id="rId15" Type="http://schemas.openxmlformats.org/officeDocument/2006/relationships/hyperlink" Target="http://en.wikipedia.org/wiki/Andrew_Carnegie" TargetMode="External"/><Relationship Id="rId23" Type="http://schemas.openxmlformats.org/officeDocument/2006/relationships/hyperlink" Target="http://en.wikipedia.org/wiki/University_of_Pennsylvania_School_of_Medicine" TargetMode="External"/><Relationship Id="rId28" Type="http://schemas.openxmlformats.org/officeDocument/2006/relationships/hyperlink" Target="http://en.wikipedia.org/wiki/Newark,_New_Jersey" TargetMode="External"/><Relationship Id="rId10" Type="http://schemas.openxmlformats.org/officeDocument/2006/relationships/hyperlink" Target="http://en.wikipedia.org/wiki/John_D._Rockefeller" TargetMode="External"/><Relationship Id="rId19" Type="http://schemas.openxmlformats.org/officeDocument/2006/relationships/hyperlink" Target="http://en.wikipedia.org/wiki/Metropolitan_Museum_of_Art" TargetMode="External"/><Relationship Id="rId31" Type="http://schemas.openxmlformats.org/officeDocument/2006/relationships/hyperlink" Target="http://en.wikipedia.org/wiki/Charles_T._Hinde" TargetMode="External"/><Relationship Id="rId4" Type="http://schemas.openxmlformats.org/officeDocument/2006/relationships/hyperlink" Target="http://en.wikipedia.org/wiki/Chuck_Feeney" TargetMode="External"/><Relationship Id="rId9" Type="http://schemas.openxmlformats.org/officeDocument/2006/relationships/hyperlink" Target="http://en.wikipedia.org/wiki/United_Nations" TargetMode="External"/><Relationship Id="rId14" Type="http://schemas.openxmlformats.org/officeDocument/2006/relationships/hyperlink" Target="http://en.wikipedia.org/wiki/Walter_Annenberg" TargetMode="External"/><Relationship Id="rId22" Type="http://schemas.openxmlformats.org/officeDocument/2006/relationships/hyperlink" Target="http://en.wikipedia.org/wiki/Ronald_O._Perelman" TargetMode="External"/><Relationship Id="rId27" Type="http://schemas.openxmlformats.org/officeDocument/2006/relationships/hyperlink" Target="http://en.wikipedia.org/wiki/Cory_Booker" TargetMode="External"/><Relationship Id="rId30" Type="http://schemas.openxmlformats.org/officeDocument/2006/relationships/hyperlink" Target="http://en.wikipedia.org/wiki/Glassboro_State_Colleg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hyperlink" Target="http://cs.wikipedia.org/wiki/Kanada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7812088" y="6442075"/>
            <a:ext cx="874712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E6D39DB-A83B-4740-BBA2-14F1CD58AE69}" type="slidenum">
              <a:rPr lang="cs-CZ" sz="1000" b="1">
                <a:solidFill>
                  <a:srgbClr val="7D1E1E"/>
                </a:solidFill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cs-CZ" sz="1000" b="1">
              <a:solidFill>
                <a:srgbClr val="7D1E1E"/>
              </a:solidFill>
              <a:latin typeface="Trebuchet MS CE" charset="-18"/>
            </a:endParaRPr>
          </a:p>
        </p:txBody>
      </p:sp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2484438" y="3357563"/>
            <a:ext cx="6191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>
            <a:spAutoFit/>
          </a:bodyPr>
          <a:lstStyle/>
          <a:p>
            <a:pPr algn="ctr" defTabSz="449263" fontAlgn="base">
              <a:spcBef>
                <a:spcPts val="25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251520" y="5564074"/>
            <a:ext cx="7560568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00"/>
                </a:solidFill>
                <a:latin typeface="Arial" pitchFamily="34" charset="0"/>
              </a:rPr>
              <a:t>Jakub </a:t>
            </a:r>
            <a:r>
              <a:rPr lang="cs-CZ" sz="2000" b="1" dirty="0" smtClean="0">
                <a:solidFill>
                  <a:srgbClr val="000000"/>
                </a:solidFill>
                <a:latin typeface="Arial" pitchFamily="34" charset="0"/>
              </a:rPr>
              <a:t>Dostál 									</a:t>
            </a:r>
            <a:r>
              <a:rPr lang="cs-CZ" sz="2000" dirty="0" smtClean="0">
                <a:solidFill>
                  <a:srgbClr val="000000"/>
                </a:solidFill>
                <a:latin typeface="Arial" pitchFamily="34" charset="0"/>
              </a:rPr>
              <a:t>21. </a:t>
            </a:r>
            <a:r>
              <a:rPr lang="cs-CZ" sz="2000" dirty="0" smtClean="0">
                <a:solidFill>
                  <a:srgbClr val="000000"/>
                </a:solidFill>
                <a:latin typeface="Arial" pitchFamily="34" charset="0"/>
              </a:rPr>
              <a:t>11. </a:t>
            </a:r>
            <a:r>
              <a:rPr lang="cs-CZ" sz="2000" dirty="0" smtClean="0">
                <a:solidFill>
                  <a:srgbClr val="000000"/>
                </a:solidFill>
                <a:latin typeface="Arial" pitchFamily="34" charset="0"/>
              </a:rPr>
              <a:t>2013</a:t>
            </a:r>
            <a:endParaRPr lang="cs-CZ" sz="2000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</a:pPr>
            <a:endParaRPr lang="cs-CZ" sz="2000" b="1" dirty="0">
              <a:solidFill>
                <a:srgbClr val="000000"/>
              </a:solidFill>
              <a:latin typeface="Arial CE" charset="-18"/>
            </a:endParaRPr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251520" y="1086925"/>
            <a:ext cx="792088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3000" b="1" dirty="0">
                <a:solidFill>
                  <a:srgbClr val="000000"/>
                </a:solidFill>
                <a:latin typeface="Arial" pitchFamily="34" charset="0"/>
              </a:rPr>
              <a:t>Filantropie, </a:t>
            </a:r>
            <a:r>
              <a:rPr lang="cs-CZ" sz="3000" b="1" dirty="0" smtClean="0">
                <a:solidFill>
                  <a:srgbClr val="000000"/>
                </a:solidFill>
                <a:latin typeface="Arial" pitchFamily="34" charset="0"/>
              </a:rPr>
              <a:t>Dárcovství, Společenská </a:t>
            </a:r>
            <a:r>
              <a:rPr lang="cs-CZ" sz="3000" b="1" dirty="0">
                <a:solidFill>
                  <a:srgbClr val="000000"/>
                </a:solidFill>
                <a:latin typeface="Arial" pitchFamily="34" charset="0"/>
              </a:rPr>
              <a:t>odpovědnost </a:t>
            </a:r>
            <a:r>
              <a:rPr lang="cs-CZ" sz="3000" b="1" dirty="0" smtClean="0">
                <a:solidFill>
                  <a:srgbClr val="000000"/>
                </a:solidFill>
                <a:latin typeface="Arial" pitchFamily="34" charset="0"/>
              </a:rPr>
              <a:t>firem</a:t>
            </a:r>
            <a:endParaRPr lang="cs-CZ" sz="3000" b="1" dirty="0">
              <a:solidFill>
                <a:srgbClr val="330033"/>
              </a:solidFill>
              <a:latin typeface="Arial CE" charset="-18"/>
            </a:endParaRPr>
          </a:p>
        </p:txBody>
      </p:sp>
      <p:sp>
        <p:nvSpPr>
          <p:cNvPr id="289800" name="Text Box 8"/>
          <p:cNvSpPr txBox="1">
            <a:spLocks noChangeArrowheads="1"/>
          </p:cNvSpPr>
          <p:nvPr/>
        </p:nvSpPr>
        <p:spPr bwMode="auto">
          <a:xfrm>
            <a:off x="669925" y="32607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122" name="Picture 2" descr="http://www.blackradionetwork.com/images/headline/13020254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35306"/>
            <a:ext cx="3390133" cy="228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i.wsj.net/public/resources/images/OB-QS956_phcove_DV_201111251137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19675"/>
            <a:ext cx="2299360" cy="22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1E0766-1246-40B8-985D-843C7423340F}" type="slidenum">
              <a:rPr lang="cs-CZ"/>
              <a:pPr/>
              <a:t>10</a:t>
            </a:fld>
            <a:endParaRPr lang="cs-CZ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5538"/>
            <a:ext cx="7772400" cy="503237"/>
          </a:xfrm>
        </p:spPr>
        <p:txBody>
          <a:bodyPr/>
          <a:lstStyle/>
          <a:p>
            <a:r>
              <a:rPr lang="cs-CZ" sz="2400" b="1" dirty="0"/>
              <a:t>Doplňte sami </a:t>
            </a:r>
            <a:br>
              <a:rPr lang="cs-CZ" sz="2400" b="1" dirty="0"/>
            </a:br>
            <a:r>
              <a:rPr lang="cs-CZ" sz="2400" b="1" dirty="0"/>
              <a:t>dle definice…..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2362200"/>
            <a:ext cx="4129087" cy="4191000"/>
          </a:xfrm>
        </p:spPr>
        <p:txBody>
          <a:bodyPr/>
          <a:lstStyle/>
          <a:p>
            <a:r>
              <a:rPr lang="cs-CZ" sz="2400" b="1" dirty="0"/>
              <a:t>Kdo dává:</a:t>
            </a:r>
          </a:p>
          <a:p>
            <a:r>
              <a:rPr lang="cs-CZ" sz="2400" b="1" dirty="0"/>
              <a:t>Co dává:</a:t>
            </a:r>
          </a:p>
          <a:p>
            <a:r>
              <a:rPr lang="cs-CZ" sz="2400" b="1" dirty="0"/>
              <a:t>Komu dává:</a:t>
            </a:r>
          </a:p>
          <a:p>
            <a:r>
              <a:rPr lang="cs-CZ" sz="2400" b="1" dirty="0"/>
              <a:t>Na co dává:</a:t>
            </a:r>
          </a:p>
          <a:p>
            <a:r>
              <a:rPr lang="cs-CZ" sz="2400" b="1" dirty="0"/>
              <a:t>Za jakých </a:t>
            </a:r>
          </a:p>
          <a:p>
            <a:pPr>
              <a:buFont typeface="Wingdings" pitchFamily="2" charset="2"/>
              <a:buNone/>
            </a:pPr>
            <a:r>
              <a:rPr lang="cs-CZ" sz="2400" b="1" dirty="0"/>
              <a:t>podmínek dává:</a:t>
            </a:r>
          </a:p>
          <a:p>
            <a:pPr>
              <a:buFont typeface="Wingdings" pitchFamily="2" charset="2"/>
              <a:buNone/>
            </a:pPr>
            <a:endParaRPr lang="cs-CZ" sz="2400" b="1" dirty="0"/>
          </a:p>
          <a:p>
            <a:pPr>
              <a:buFont typeface="Wingdings" pitchFamily="2" charset="2"/>
              <a:buNone/>
            </a:pPr>
            <a:endParaRPr lang="cs-CZ" sz="2400" b="1" dirty="0"/>
          </a:p>
          <a:p>
            <a:pPr>
              <a:buFont typeface="Wingdings" pitchFamily="2" charset="2"/>
              <a:buNone/>
            </a:pPr>
            <a:r>
              <a:rPr lang="cs-CZ" sz="2400" b="1" dirty="0"/>
              <a:t>                             </a:t>
            </a:r>
            <a:r>
              <a:rPr lang="cs-CZ" sz="1800" b="1" i="1" u="sng" dirty="0">
                <a:solidFill>
                  <a:srgbClr val="3366FF"/>
                </a:solidFill>
                <a:hlinkClick r:id="rId2"/>
              </a:rPr>
              <a:t>George </a:t>
            </a:r>
            <a:r>
              <a:rPr lang="cs-CZ" sz="1800" b="1" i="1" u="sng" dirty="0" err="1">
                <a:solidFill>
                  <a:srgbClr val="3366FF"/>
                </a:solidFill>
                <a:hlinkClick r:id="rId2"/>
              </a:rPr>
              <a:t>Soros</a:t>
            </a:r>
            <a:endParaRPr lang="cs-CZ" sz="1800" b="1" i="1" u="sng" dirty="0">
              <a:solidFill>
                <a:srgbClr val="3366FF"/>
              </a:solidFill>
            </a:endParaRPr>
          </a:p>
        </p:txBody>
      </p:sp>
      <p:pic>
        <p:nvPicPr>
          <p:cNvPr id="20787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838200"/>
            <a:ext cx="2149475" cy="2514600"/>
          </a:xfrm>
        </p:spPr>
      </p:pic>
      <p:pic>
        <p:nvPicPr>
          <p:cNvPr id="20787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667000"/>
            <a:ext cx="4114800" cy="3657600"/>
          </a:xfrm>
        </p:spPr>
      </p:pic>
    </p:spTree>
    <p:extLst>
      <p:ext uri="{BB962C8B-B14F-4D97-AF65-F5344CB8AC3E}">
        <p14:creationId xmlns:p14="http://schemas.microsoft.com/office/powerpoint/2010/main" val="37200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4712E-789B-4585-A73C-09AF34DB1395}" type="slidenum">
              <a:rPr lang="cs-CZ"/>
              <a:pPr/>
              <a:t>11</a:t>
            </a:fld>
            <a:endParaRPr lang="cs-CZ"/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2400" cy="503238"/>
          </a:xfrm>
        </p:spPr>
        <p:txBody>
          <a:bodyPr/>
          <a:lstStyle/>
          <a:p>
            <a:r>
              <a:rPr lang="cs-CZ" dirty="0"/>
              <a:t>Altruismus vs. filantropie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534400" cy="4953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500" b="1" dirty="0"/>
              <a:t>Altruismus</a:t>
            </a:r>
            <a:r>
              <a:rPr lang="cs-CZ" sz="2300" b="1" i="1" dirty="0"/>
              <a:t>: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je morální princip: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předpisující </a:t>
            </a:r>
            <a:r>
              <a:rPr lang="cs-CZ" sz="2100" b="1" dirty="0"/>
              <a:t>upřednostnit účely jiných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potlačit vlastní </a:t>
            </a:r>
            <a:r>
              <a:rPr lang="cs-CZ" sz="2100" b="1" dirty="0"/>
              <a:t>egoismus</a:t>
            </a:r>
            <a:r>
              <a:rPr lang="cs-CZ" sz="2100" dirty="0"/>
              <a:t> 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nebo také </a:t>
            </a:r>
            <a:r>
              <a:rPr lang="cs-CZ" sz="2100" b="1" dirty="0"/>
              <a:t>nezištná služba bližnímu</a:t>
            </a:r>
            <a:r>
              <a:rPr lang="cs-CZ" sz="2100" dirty="0"/>
              <a:t>, ochota </a:t>
            </a:r>
            <a:r>
              <a:rPr lang="cs-CZ" sz="2100" b="1" dirty="0"/>
              <a:t>obětovat</a:t>
            </a:r>
            <a:r>
              <a:rPr lang="cs-CZ" sz="2100" dirty="0"/>
              <a:t> vlastní zájem ve prospěch jiných, 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mravní princip, podle něhož je </a:t>
            </a:r>
            <a:r>
              <a:rPr lang="cs-CZ" sz="2100" b="1" dirty="0"/>
              <a:t>blaho jiného a on sám mravně důležitější</a:t>
            </a:r>
            <a:r>
              <a:rPr lang="cs-CZ" sz="2100" dirty="0"/>
              <a:t> než mé vlastní já a vlastní blaho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resp. reálné chování založené na těchto principech nebo jim odpovídající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Altruismus je tedy </a:t>
            </a:r>
            <a:r>
              <a:rPr lang="cs-CZ" sz="2100" b="1" dirty="0"/>
              <a:t>morální princip i reálné chování</a:t>
            </a:r>
            <a:r>
              <a:rPr lang="cs-CZ" sz="2100" dirty="0"/>
              <a:t>, zaměřené na kohokoliv kromě nositele altruismu.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500" b="1" dirty="0"/>
              <a:t>Filantropie</a:t>
            </a:r>
            <a:r>
              <a:rPr lang="cs-CZ" sz="2100" b="1" i="1" dirty="0"/>
              <a:t>: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je také </a:t>
            </a:r>
            <a:r>
              <a:rPr lang="cs-CZ" sz="2100" b="1" dirty="0"/>
              <a:t>reálné chování</a:t>
            </a:r>
            <a:r>
              <a:rPr lang="cs-CZ" sz="2100" dirty="0"/>
              <a:t>, řídící se uvedenými altruistickými mravními principy, ale na rozdíl od altruismu se zaměřuje </a:t>
            </a:r>
            <a:r>
              <a:rPr lang="cs-CZ" sz="2100" b="1" dirty="0"/>
              <a:t>obecněji</a:t>
            </a:r>
            <a:r>
              <a:rPr lang="cs-CZ" sz="2100" dirty="0"/>
              <a:t>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nikoli jen na lidi z bezprostředního okolí nositele, nýbrž i mimo ně. Pojem filantropie je navíc bohatší o institucionální rozměr.</a:t>
            </a:r>
          </a:p>
        </p:txBody>
      </p:sp>
    </p:spTree>
    <p:extLst>
      <p:ext uri="{BB962C8B-B14F-4D97-AF65-F5344CB8AC3E}">
        <p14:creationId xmlns:p14="http://schemas.microsoft.com/office/powerpoint/2010/main" val="38304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BE5D1-F6F7-466F-9A6C-9A4083DA136E}" type="slidenum">
              <a:rPr lang="cs-CZ"/>
              <a:pPr/>
              <a:t>12</a:t>
            </a:fld>
            <a:endParaRPr lang="cs-CZ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7772400" cy="503238"/>
          </a:xfrm>
        </p:spPr>
        <p:txBody>
          <a:bodyPr/>
          <a:lstStyle/>
          <a:p>
            <a:r>
              <a:rPr lang="cs-CZ" dirty="0"/>
              <a:t>Kořeny a současnost filantropie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5105400" cy="4357688"/>
          </a:xfrm>
        </p:spPr>
        <p:txBody>
          <a:bodyPr/>
          <a:lstStyle/>
          <a:p>
            <a:r>
              <a:rPr lang="cs-CZ" dirty="0"/>
              <a:t>Prapočátek?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+ nyní? </a:t>
            </a:r>
          </a:p>
          <a:p>
            <a:pPr>
              <a:buFont typeface="Wingdings" pitchFamily="2" charset="2"/>
              <a:buNone/>
            </a:pPr>
            <a:endParaRPr lang="cs-CZ" b="1" dirty="0"/>
          </a:p>
        </p:txBody>
      </p:sp>
      <p:pic>
        <p:nvPicPr>
          <p:cNvPr id="208902" name="Picture 6" descr="Soubor:Thomas kennington orphans 188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0764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4" name="AutoShape 8" descr="9k="/>
          <p:cNvSpPr>
            <a:spLocks noChangeAspect="1" noChangeArrowheads="1"/>
          </p:cNvSpPr>
          <p:nvPr/>
        </p:nvSpPr>
        <p:spPr bwMode="auto">
          <a:xfrm>
            <a:off x="3829050" y="2786063"/>
            <a:ext cx="14859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8906" name="AutoShape 10" descr="9k="/>
          <p:cNvSpPr>
            <a:spLocks noChangeAspect="1" noChangeArrowheads="1"/>
          </p:cNvSpPr>
          <p:nvPr/>
        </p:nvSpPr>
        <p:spPr bwMode="auto">
          <a:xfrm>
            <a:off x="3829050" y="2786063"/>
            <a:ext cx="14859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8908" name="Picture 12" descr="bsurface_poor_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2133600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10" name="Picture 14" descr="20050619_1428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49763"/>
            <a:ext cx="2819400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12" name="AutoShape 16" descr="Z"/>
          <p:cNvSpPr>
            <a:spLocks noChangeAspect="1" noChangeArrowheads="1"/>
          </p:cNvSpPr>
          <p:nvPr/>
        </p:nvSpPr>
        <p:spPr bwMode="auto">
          <a:xfrm>
            <a:off x="3452813" y="2686050"/>
            <a:ext cx="22383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8914" name="Picture 18" descr="educ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71800"/>
            <a:ext cx="19812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16" name="Picture 20" descr="industrieforschung,property=bild,bereich=bio,sprache=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633663" cy="1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7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8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3751E7-D2C7-4F50-8A67-BBBBEAB45DC4}" type="slidenum">
              <a:rPr lang="cs-CZ"/>
              <a:pPr/>
              <a:t>13</a:t>
            </a:fld>
            <a:endParaRPr lang="cs-CZ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Samaritánovo dilema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i="1" dirty="0"/>
              <a:t>James </a:t>
            </a:r>
            <a:r>
              <a:rPr lang="cs-CZ" sz="2400" i="1" dirty="0" err="1"/>
              <a:t>Buchanan</a:t>
            </a:r>
            <a:r>
              <a:rPr lang="cs-CZ" sz="2400" i="1" dirty="0"/>
              <a:t> (viz. veřejné finance)</a:t>
            </a:r>
          </a:p>
          <a:p>
            <a:pPr>
              <a:buFont typeface="Wingdings" pitchFamily="2" charset="2"/>
              <a:buNone/>
            </a:pPr>
            <a:endParaRPr lang="cs-CZ" sz="2400" i="1" dirty="0"/>
          </a:p>
          <a:p>
            <a:pPr algn="ctr">
              <a:buFont typeface="Wingdings" pitchFamily="2" charset="2"/>
              <a:buNone/>
            </a:pPr>
            <a:r>
              <a:rPr lang="cs-CZ" dirty="0"/>
              <a:t>Pomáhat někomu znamená podlamovat jeho motivaci pracovat</a:t>
            </a:r>
          </a:p>
          <a:p>
            <a:pPr algn="ctr">
              <a:buFont typeface="Wingdings" pitchFamily="2" charset="2"/>
              <a:buNone/>
            </a:pPr>
            <a:r>
              <a:rPr lang="cs-CZ" sz="4000" dirty="0">
                <a:sym typeface="Wingdings" pitchFamily="2" charset="2"/>
              </a:rPr>
              <a:t>   </a:t>
            </a:r>
          </a:p>
          <a:p>
            <a:pPr algn="ctr">
              <a:buFont typeface="Wingdings" pitchFamily="2" charset="2"/>
              <a:buNone/>
            </a:pPr>
            <a:endParaRPr lang="cs-CZ" dirty="0"/>
          </a:p>
          <a:p>
            <a:pPr algn="ctr">
              <a:buFont typeface="Wingdings" pitchFamily="2" charset="2"/>
              <a:buNone/>
            </a:pPr>
            <a:r>
              <a:rPr lang="cs-CZ" dirty="0"/>
              <a:t>Pomáhat či nepomáhat?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93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9ECC51-C2AC-44D5-9C3A-BDE7FABC3E5A}" type="slidenum">
              <a:rPr lang="cs-CZ"/>
              <a:pPr/>
              <a:t>14</a:t>
            </a:fld>
            <a:endParaRPr lang="cs-CZ"/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Forma občanské spoluúčasti: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73238"/>
            <a:ext cx="7772400" cy="4357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Filantropie jako taková nabízí širokou škálu možností občanské  participace na veřejném životě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od „</a:t>
            </a:r>
            <a:r>
              <a:rPr lang="cs-CZ" sz="2400" b="1" dirty="0"/>
              <a:t>nenáročných forem</a:t>
            </a:r>
            <a:r>
              <a:rPr lang="cs-CZ" sz="2400" dirty="0"/>
              <a:t>“ občanské solidarity (anonymní účast na veřejných sbírkách) po </a:t>
            </a:r>
            <a:r>
              <a:rPr lang="cs-CZ" sz="2400" b="1" dirty="0"/>
              <a:t>aktivní vstup do věcí veřejných</a:t>
            </a:r>
            <a:r>
              <a:rPr lang="cs-CZ" sz="2400" dirty="0"/>
              <a:t> na různých rozhodovacích úrovních 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podpora akcí proti postavení hypermarketu v obci, kde žiji, podpora snah vedoucí ke změně obecně platné legislativy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/>
              <a:t>Filantropické akty umožňují existenci občanského sektoru, jeho fungování, jeho činnost.</a:t>
            </a:r>
          </a:p>
        </p:txBody>
      </p:sp>
    </p:spTree>
    <p:extLst>
      <p:ext uri="{BB962C8B-B14F-4D97-AF65-F5344CB8AC3E}">
        <p14:creationId xmlns:p14="http://schemas.microsoft.com/office/powerpoint/2010/main" val="33160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8325AE-5EF8-473E-B589-238F609F0766}" type="slidenum">
              <a:rPr lang="cs-CZ"/>
              <a:pPr/>
              <a:t>15</a:t>
            </a:fld>
            <a:endParaRPr lang="cs-CZ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Dělení filantropie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Individuální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jedinec</a:t>
            </a:r>
            <a:r>
              <a:rPr lang="cs-CZ" dirty="0"/>
              <a:t>, </a:t>
            </a:r>
            <a:r>
              <a:rPr lang="cs-CZ" dirty="0" smtClean="0"/>
              <a:t>rodina, </a:t>
            </a:r>
          </a:p>
          <a:p>
            <a:pPr lvl="1"/>
            <a:r>
              <a:rPr lang="cs-CZ" dirty="0" smtClean="0"/>
              <a:t>Historicky nejstarší formou </a:t>
            </a:r>
          </a:p>
          <a:p>
            <a:pPr lvl="2"/>
            <a:r>
              <a:rPr lang="cs-CZ" dirty="0" smtClean="0"/>
              <a:t>poskytování almužen </a:t>
            </a:r>
            <a:endParaRPr lang="cs-CZ" dirty="0"/>
          </a:p>
          <a:p>
            <a:r>
              <a:rPr lang="cs-CZ" b="1" dirty="0"/>
              <a:t>Institucionalizovaná</a:t>
            </a:r>
            <a:r>
              <a:rPr lang="cs-CZ" dirty="0"/>
              <a:t>: </a:t>
            </a:r>
            <a:endParaRPr lang="cs-CZ" dirty="0" smtClean="0"/>
          </a:p>
          <a:p>
            <a:pPr lvl="1"/>
            <a:r>
              <a:rPr lang="cs-CZ" dirty="0" smtClean="0"/>
              <a:t>firemní</a:t>
            </a:r>
            <a:r>
              <a:rPr lang="cs-CZ" dirty="0"/>
              <a:t>, </a:t>
            </a:r>
            <a:r>
              <a:rPr lang="cs-CZ" dirty="0" smtClean="0"/>
              <a:t>nadační</a:t>
            </a:r>
          </a:p>
          <a:p>
            <a:pPr lvl="2"/>
            <a:r>
              <a:rPr lang="cs-CZ" dirty="0" smtClean="0"/>
              <a:t>Církevní </a:t>
            </a:r>
            <a:r>
              <a:rPr lang="cs-CZ" dirty="0"/>
              <a:t>společenství (již od 12. stol.)</a:t>
            </a:r>
          </a:p>
        </p:txBody>
      </p:sp>
      <p:pic>
        <p:nvPicPr>
          <p:cNvPr id="204805" name="Picture 5" descr="Belisarius_by_Francois-Andre_Vin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2819400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C08FED-B85A-46E0-8F9E-727D40A9E329}" type="slidenum">
              <a:rPr lang="cs-CZ"/>
              <a:pPr/>
              <a:t>16</a:t>
            </a:fld>
            <a:endParaRPr lang="cs-CZ"/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Podmínky rozvoje filantropie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73238"/>
            <a:ext cx="8520113" cy="4357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b="1" dirty="0"/>
              <a:t>Velký počet ekonomicky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/>
              <a:t>silných subjektů</a:t>
            </a:r>
            <a:endParaRPr lang="cs-CZ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 </a:t>
            </a:r>
          </a:p>
          <a:p>
            <a:pPr>
              <a:lnSpc>
                <a:spcPct val="90000"/>
              </a:lnSpc>
            </a:pPr>
            <a:r>
              <a:rPr lang="cs-CZ" b="1" dirty="0"/>
              <a:t>Výchova k filantropii</a:t>
            </a:r>
            <a:r>
              <a:rPr lang="cs-CZ" dirty="0"/>
              <a:t> (existence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občanských organizací a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jejich aktivit, vzdělávací soustava,…)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b="1" dirty="0"/>
              <a:t>Rozvoj komunit</a:t>
            </a:r>
            <a:r>
              <a:rPr lang="cs-CZ" dirty="0"/>
              <a:t> (inspirace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občanů  řešit věci veřejné)</a:t>
            </a: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5431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35563"/>
            <a:ext cx="2133600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2383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3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7213D8-0E44-4F51-AFDA-05B467E0A08A}" type="slidenum">
              <a:rPr lang="cs-CZ"/>
              <a:pPr/>
              <a:t>17</a:t>
            </a:fld>
            <a:endParaRPr lang="cs-CZ"/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/>
              <a:t>Způsoby poskytnutí daru (finančního, hmotného, duševního,….)</a:t>
            </a:r>
          </a:p>
        </p:txBody>
      </p:sp>
      <p:pic>
        <p:nvPicPr>
          <p:cNvPr id="328709" name="Picture 5" descr="Colourful posters promote UNICEF’s unique adopt-a-doll project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23209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1" name="Picture 7" descr="Last+Will+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5" name="Picture 11" descr="post448_check_presen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4114800"/>
            <a:ext cx="2328862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7" name="Picture 13" descr="1201052476GYGQe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29200"/>
            <a:ext cx="21717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75250"/>
            <a:ext cx="2133600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720" name="Picture 16" descr="ANd9GcShJ7e0FFfNlUKJUpA9nUGDHohxH5gP8J-j0mGKE1VTmNXdzVV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981200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21" name="Picture 17" descr="ANd9GcQMIIdpUtj7eLl42hy2ibqKOr7-EshAubZcKR8GFGgfqTqfHVk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0FC221-E4F2-46DA-B6EC-D4D2C3B61BC0}" type="slidenum">
              <a:rPr lang="cs-CZ"/>
              <a:pPr/>
              <a:t>18</a:t>
            </a:fld>
            <a:endParaRPr lang="cs-CZ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INDIVIDUÁLNÍ DÁRCI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305800" cy="4572000"/>
          </a:xfrm>
        </p:spPr>
        <p:txBody>
          <a:bodyPr/>
          <a:lstStyle/>
          <a:p>
            <a:r>
              <a:rPr lang="cs-CZ" sz="2000" b="1" dirty="0"/>
              <a:t>Motivace dárců</a:t>
            </a:r>
          </a:p>
          <a:p>
            <a:pPr lvl="1"/>
            <a:r>
              <a:rPr lang="cs-CZ" sz="2000" b="1" dirty="0"/>
              <a:t>Starost</a:t>
            </a:r>
            <a:r>
              <a:rPr lang="cs-CZ" sz="2000" dirty="0"/>
              <a:t> – asi nejvýznamnější; dárci leží na srdci řešení problému, snaha napomoci ho vyřešit</a:t>
            </a:r>
          </a:p>
          <a:p>
            <a:pPr lvl="1"/>
            <a:r>
              <a:rPr lang="cs-CZ" sz="2000" b="1" dirty="0"/>
              <a:t>Povinnost</a:t>
            </a:r>
            <a:r>
              <a:rPr lang="cs-CZ" sz="2000" dirty="0"/>
              <a:t> – pocit, že jsem bohatý a ostatní chudí, nebo, že jsem měl štěstí apod.</a:t>
            </a:r>
          </a:p>
          <a:p>
            <a:pPr lvl="1"/>
            <a:r>
              <a:rPr lang="cs-CZ" sz="2000" b="1" dirty="0"/>
              <a:t>Pocit viny</a:t>
            </a:r>
            <a:r>
              <a:rPr lang="cs-CZ" sz="2000" dirty="0"/>
              <a:t> – také časté, ale čekají, že darem problém zmizí </a:t>
            </a:r>
          </a:p>
          <a:p>
            <a:pPr lvl="1"/>
            <a:r>
              <a:rPr lang="cs-CZ" sz="2000" b="1" dirty="0"/>
              <a:t>Osobní zkušenost</a:t>
            </a:r>
            <a:r>
              <a:rPr lang="cs-CZ" sz="2000" dirty="0"/>
              <a:t> – skýtá další možnosti spolupráce s dárcem</a:t>
            </a:r>
          </a:p>
          <a:p>
            <a:pPr lvl="1"/>
            <a:r>
              <a:rPr lang="cs-CZ" sz="2000" b="1" dirty="0"/>
              <a:t>Radost z dávání</a:t>
            </a:r>
            <a:r>
              <a:rPr lang="cs-CZ" sz="2000" dirty="0"/>
              <a:t> – jak prosté</a:t>
            </a:r>
          </a:p>
          <a:p>
            <a:pPr lvl="1"/>
            <a:r>
              <a:rPr lang="cs-CZ" sz="2000" b="1" dirty="0"/>
              <a:t>Osobní prospěch</a:t>
            </a:r>
            <a:r>
              <a:rPr lang="cs-CZ" sz="2000" dirty="0"/>
              <a:t> – dárci se může líbit, že je mu veřejně děkováno</a:t>
            </a:r>
          </a:p>
          <a:p>
            <a:pPr lvl="1"/>
            <a:r>
              <a:rPr lang="cs-CZ" sz="2000" b="1" dirty="0"/>
              <a:t>Být požádán</a:t>
            </a:r>
            <a:r>
              <a:rPr lang="cs-CZ" sz="2000" dirty="0"/>
              <a:t> – lidé nedávají, když je nikdo nepožádá</a:t>
            </a:r>
          </a:p>
          <a:p>
            <a:pPr lvl="1"/>
            <a:r>
              <a:rPr lang="cs-CZ" sz="2000" b="1" dirty="0"/>
              <a:t>Tlak okolí</a:t>
            </a:r>
            <a:r>
              <a:rPr lang="cs-CZ" sz="2000" dirty="0"/>
              <a:t> – dávají přátelé, kolegové</a:t>
            </a:r>
          </a:p>
          <a:p>
            <a:pPr lvl="1"/>
            <a:r>
              <a:rPr lang="cs-CZ" sz="2000" b="1" dirty="0"/>
              <a:t>Daně</a:t>
            </a:r>
            <a:r>
              <a:rPr lang="cs-CZ" sz="2000" dirty="0"/>
              <a:t> – nejsou hlavním motivem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398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B8A3A-7851-4959-9B8D-0A8E48EDDF09}" type="slidenum">
              <a:rPr lang="cs-CZ"/>
              <a:pPr/>
              <a:t>19</a:t>
            </a:fld>
            <a:endParaRPr lang="cs-CZ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Lidé rádi dávají peníze když: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k tomu mají </a:t>
            </a:r>
            <a:r>
              <a:rPr lang="cs-CZ" sz="2000" b="1" dirty="0"/>
              <a:t>významný a neodkladný důvod</a:t>
            </a: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jsou </a:t>
            </a:r>
            <a:r>
              <a:rPr lang="cs-CZ" sz="2000" b="1" dirty="0"/>
              <a:t>osobně zainteresovaní</a:t>
            </a:r>
            <a:r>
              <a:rPr lang="cs-CZ" sz="2000" dirty="0"/>
              <a:t> na výsledku podpořené činnosti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vidí </a:t>
            </a:r>
            <a:r>
              <a:rPr lang="cs-CZ" sz="2000" b="1" dirty="0"/>
              <a:t>ostatní</a:t>
            </a:r>
            <a:r>
              <a:rPr lang="cs-CZ" sz="2000" dirty="0"/>
              <a:t>, jak časem i penězi </a:t>
            </a:r>
            <a:r>
              <a:rPr lang="cs-CZ" sz="2000" b="1" dirty="0"/>
              <a:t>přispívají</a:t>
            </a:r>
            <a:r>
              <a:rPr lang="cs-CZ" sz="2000" dirty="0"/>
              <a:t> na tutéž činnost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vědí, že jim bude </a:t>
            </a:r>
            <a:r>
              <a:rPr lang="cs-CZ" sz="2000" b="1" dirty="0"/>
              <a:t>poděkováno</a:t>
            </a: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vědí, že budou viditelně </a:t>
            </a:r>
            <a:r>
              <a:rPr lang="cs-CZ" sz="2000" b="1" dirty="0"/>
              <a:t>spojovaní s úspěchem</a:t>
            </a:r>
            <a:r>
              <a:rPr lang="cs-CZ" sz="2000" dirty="0"/>
              <a:t> projektu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vědí, že budou </a:t>
            </a:r>
            <a:r>
              <a:rPr lang="cs-CZ" sz="2000" b="1" dirty="0"/>
              <a:t>pravidelně informovaní</a:t>
            </a:r>
            <a:r>
              <a:rPr lang="cs-CZ" sz="2000" dirty="0"/>
              <a:t> o rozvoji organizace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 </a:t>
            </a:r>
            <a:r>
              <a:rPr lang="cs-CZ" sz="2000" b="1" dirty="0"/>
              <a:t>přesně</a:t>
            </a:r>
            <a:r>
              <a:rPr lang="cs-CZ" sz="2000" dirty="0"/>
              <a:t>, na co budou jejich peníze </a:t>
            </a:r>
            <a:r>
              <a:rPr lang="cs-CZ" sz="2000" b="1" dirty="0"/>
              <a:t>použity</a:t>
            </a:r>
            <a:r>
              <a:rPr lang="cs-CZ" sz="2000" dirty="0"/>
              <a:t> a že budou využity </a:t>
            </a:r>
            <a:r>
              <a:rPr lang="cs-CZ" sz="2000" b="1" dirty="0"/>
              <a:t>rozumně a šetrně</a:t>
            </a: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vidí, že podpořená organizace má </a:t>
            </a:r>
            <a:r>
              <a:rPr lang="cs-CZ" sz="2000" b="1" dirty="0"/>
              <a:t>nadšení a odhodlání</a:t>
            </a:r>
            <a:r>
              <a:rPr lang="cs-CZ" sz="2000" dirty="0"/>
              <a:t> a že jistě získá </a:t>
            </a:r>
            <a:r>
              <a:rPr lang="cs-CZ" sz="2000" b="1" dirty="0"/>
              <a:t>peníze i od ostatních</a:t>
            </a:r>
          </a:p>
          <a:p>
            <a:pPr>
              <a:lnSpc>
                <a:spcPct val="90000"/>
              </a:lnSpc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4172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FF516F-9E35-4CDD-9F2E-73BA0ADAA2BF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1560" y="2023641"/>
            <a:ext cx="7772400" cy="4357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b="1" dirty="0"/>
              <a:t>Filantropie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b="1" dirty="0"/>
              <a:t>Dárcovství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b="1" dirty="0"/>
              <a:t>Společenská odpovědnost firem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dirty="0"/>
              <a:t>Praktická ukázka – </a:t>
            </a:r>
            <a:r>
              <a:rPr lang="cs-CZ" sz="3000" b="1" dirty="0"/>
              <a:t>rozhodování o přiznání grantu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14400" y="1125538"/>
            <a:ext cx="7772400" cy="503237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9pPr>
          </a:lstStyle>
          <a:p>
            <a:r>
              <a:rPr lang="cs-CZ" sz="4000" b="1" dirty="0" smtClean="0">
                <a:cs typeface="Times New Roman" pitchFamily="18" charset="0"/>
              </a:rPr>
              <a:t>Struktura dnešní hodiny:</a:t>
            </a:r>
            <a:endParaRPr lang="cs-CZ" sz="40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CAE46673-5524-4C20-9D54-070A87701B81}" type="slidenum">
              <a:rPr lang="cs-CZ"/>
              <a:pPr/>
              <a:t>20</a:t>
            </a:fld>
            <a:endParaRPr lang="cs-CZ"/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Sbírky</a:t>
            </a: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271838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6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4AD40-8F78-45E6-B80D-6126144D1FF2}" type="slidenum">
              <a:rPr lang="cs-CZ"/>
              <a:pPr/>
              <a:t>21</a:t>
            </a:fld>
            <a:endParaRPr lang="cs-CZ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VEŘEJNÁ SBÍRKA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600" b="1" u="sng" dirty="0"/>
              <a:t>Nejvyužívanější způsob filantropie</a:t>
            </a:r>
          </a:p>
          <a:p>
            <a:r>
              <a:rPr lang="cs-CZ" sz="2600" b="1" dirty="0"/>
              <a:t>Zákon 117/2001 Sb., o veřejných sbírkách a změně některých zákonů,</a:t>
            </a:r>
            <a:r>
              <a:rPr lang="cs-CZ" sz="2600" dirty="0"/>
              <a:t> přiměřeně jasně stanový co sbírka je – sbírání prostředků od předem neurčeného okruhu přispěvatelů.</a:t>
            </a:r>
          </a:p>
          <a:p>
            <a:r>
              <a:rPr lang="cs-CZ" sz="2600" b="1" dirty="0"/>
              <a:t>Cílem sbírky je získat finanční prostředky!</a:t>
            </a:r>
          </a:p>
          <a:p>
            <a:r>
              <a:rPr lang="cs-CZ" sz="2600" b="1" dirty="0"/>
              <a:t>Sbírky jsou časově velmi náročné</a:t>
            </a:r>
            <a:r>
              <a:rPr lang="cs-CZ" sz="2600" dirty="0"/>
              <a:t>, </a:t>
            </a:r>
            <a:r>
              <a:rPr lang="cs-CZ" sz="2600" dirty="0" smtClean="0"/>
              <a:t>riziko při svěření </a:t>
            </a:r>
            <a:r>
              <a:rPr lang="cs-CZ" sz="2600" dirty="0"/>
              <a:t>dobrovolníkům.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530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3B2F6-08DA-4F17-AEC1-2AADEEB4F43C}" type="slidenum">
              <a:rPr lang="cs-CZ"/>
              <a:pPr/>
              <a:t>22</a:t>
            </a:fld>
            <a:endParaRPr lang="cs-CZ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Veřejná sbírka</a:t>
            </a:r>
            <a:endParaRPr lang="cs-CZ" dirty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 u="sng"/>
              <a:t>Výhody</a:t>
            </a:r>
          </a:p>
          <a:p>
            <a:pPr lvl="1"/>
            <a:r>
              <a:rPr lang="cs-CZ" sz="2200"/>
              <a:t>Efektivita</a:t>
            </a:r>
          </a:p>
          <a:p>
            <a:pPr lvl="1"/>
            <a:r>
              <a:rPr lang="cs-CZ" sz="2200"/>
              <a:t>Příležitost pro změnu postojů u kontroverzních témat</a:t>
            </a:r>
          </a:p>
          <a:p>
            <a:pPr lvl="1"/>
            <a:r>
              <a:rPr lang="cs-CZ" sz="2200"/>
              <a:t>Spolupráce s dobrovolníky</a:t>
            </a:r>
          </a:p>
          <a:p>
            <a:pPr lvl="1"/>
            <a:r>
              <a:rPr lang="cs-CZ" sz="2200"/>
              <a:t>PR, příležitost pro NNO zviditelnit se</a:t>
            </a:r>
          </a:p>
          <a:p>
            <a:pPr lvl="1"/>
            <a:r>
              <a:rPr lang="cs-CZ" sz="2200"/>
              <a:t>Sbírku můžete pořádat i velmi malého rozsahu</a:t>
            </a:r>
          </a:p>
          <a:p>
            <a:r>
              <a:rPr lang="cs-CZ" sz="2400" b="1" u="sng"/>
              <a:t>Nevýhody</a:t>
            </a:r>
          </a:p>
          <a:p>
            <a:pPr lvl="1"/>
            <a:r>
              <a:rPr lang="cs-CZ" sz="2200"/>
              <a:t>Organizačně náročné</a:t>
            </a:r>
          </a:p>
          <a:p>
            <a:pPr lvl="1"/>
            <a:r>
              <a:rPr lang="cs-CZ" sz="2200"/>
              <a:t>Omezení dané školním rokem, počtem dobrovolníků</a:t>
            </a:r>
          </a:p>
          <a:p>
            <a:pPr lvl="1"/>
            <a:r>
              <a:rPr lang="cs-CZ" sz="2200"/>
              <a:t>Trh začíná být přesycen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6530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DEA91E-1A42-44A8-9154-51AE4913908C}" type="slidenum">
              <a:rPr lang="cs-CZ"/>
              <a:pPr/>
              <a:t>23</a:t>
            </a:fld>
            <a:endParaRPr lang="cs-CZ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Veřejná sbírka - průběh</a:t>
            </a:r>
            <a:endParaRPr lang="cs-CZ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100" b="1"/>
              <a:t>Jak probíhají sbírky? </a:t>
            </a:r>
          </a:p>
          <a:p>
            <a:pPr lvl="1"/>
            <a:r>
              <a:rPr lang="cs-CZ" sz="2200" b="1"/>
              <a:t>Shromažďování příspěvků</a:t>
            </a:r>
            <a:r>
              <a:rPr lang="cs-CZ" sz="2200"/>
              <a:t> na předem vyhlášeném účtu</a:t>
            </a:r>
          </a:p>
          <a:p>
            <a:pPr lvl="1"/>
            <a:r>
              <a:rPr lang="cs-CZ" sz="2200" b="1"/>
              <a:t>Sběracími listinami</a:t>
            </a:r>
          </a:p>
          <a:p>
            <a:pPr lvl="1"/>
            <a:r>
              <a:rPr lang="cs-CZ" sz="2200" b="1"/>
              <a:t>Pokladničkami</a:t>
            </a:r>
            <a:r>
              <a:rPr lang="cs-CZ" sz="2200"/>
              <a:t> v místech určených k přijímání příspěvků</a:t>
            </a:r>
          </a:p>
          <a:p>
            <a:pPr lvl="1"/>
            <a:r>
              <a:rPr lang="cs-CZ" sz="2200" b="1"/>
              <a:t>Prodejem předmětů</a:t>
            </a:r>
            <a:r>
              <a:rPr lang="cs-CZ" sz="2200"/>
              <a:t> – přípěvek je zahrnut v ceně</a:t>
            </a:r>
          </a:p>
          <a:p>
            <a:pPr lvl="1"/>
            <a:r>
              <a:rPr lang="cs-CZ" sz="2200" b="1"/>
              <a:t>Prodejem vstupenek</a:t>
            </a:r>
            <a:r>
              <a:rPr lang="cs-CZ" sz="2200"/>
              <a:t> – příspěvek je zahrnut v ceně</a:t>
            </a:r>
          </a:p>
          <a:p>
            <a:pPr lvl="1"/>
            <a:r>
              <a:rPr lang="cs-CZ" sz="2200" b="1"/>
              <a:t>Pronájem telefonní linky</a:t>
            </a:r>
            <a:r>
              <a:rPr lang="cs-CZ" sz="2200"/>
              <a:t> určené ke shromažďování příspěvků z telefonního účtu</a:t>
            </a:r>
          </a:p>
          <a:p>
            <a:pPr lvl="2"/>
            <a:r>
              <a:rPr lang="cs-CZ" sz="2100"/>
              <a:t>DMS </a:t>
            </a:r>
          </a:p>
          <a:p>
            <a:endParaRPr lang="cs-CZ" sz="2400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76800"/>
            <a:ext cx="17526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5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743386-03DD-4038-8569-6DD967592341}" type="slidenum">
              <a:rPr lang="cs-CZ"/>
              <a:pPr/>
              <a:t>24</a:t>
            </a:fld>
            <a:endParaRPr lang="cs-CZ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Veřejná sbírka - náležitosti</a:t>
            </a:r>
            <a:endParaRPr lang="cs-CZ" b="1" dirty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/>
              <a:t>Pro pořádání sbírky musíte mít </a:t>
            </a:r>
            <a:r>
              <a:rPr lang="cs-CZ" sz="2400" b="1"/>
              <a:t>osvědčení z příslušného Krajského úřadu.</a:t>
            </a:r>
            <a:r>
              <a:rPr lang="cs-CZ" sz="2400"/>
              <a:t> </a:t>
            </a:r>
          </a:p>
          <a:p>
            <a:r>
              <a:rPr lang="cs-CZ" sz="2400"/>
              <a:t>Základem je </a:t>
            </a:r>
            <a:r>
              <a:rPr lang="cs-CZ" sz="2400" b="1"/>
              <a:t>zvláštní sbírkový účet.</a:t>
            </a:r>
          </a:p>
          <a:p>
            <a:r>
              <a:rPr lang="cs-CZ" sz="2400"/>
              <a:t>V oznámení je třeba uvést </a:t>
            </a:r>
            <a:r>
              <a:rPr lang="cs-CZ" sz="2400" b="1"/>
              <a:t>účel sbírky a formu provádění.</a:t>
            </a:r>
          </a:p>
          <a:p>
            <a:r>
              <a:rPr lang="cs-CZ" sz="2400"/>
              <a:t>Ideální je využít maximální možné délky stanovené zákonem a osvědčit sbírku na tři roky. V tomto případě, se podává </a:t>
            </a:r>
            <a:r>
              <a:rPr lang="cs-CZ" sz="2400" b="1"/>
              <a:t>každoroční vyúčtování.</a:t>
            </a:r>
          </a:p>
          <a:p>
            <a:r>
              <a:rPr lang="cs-CZ" sz="2400" b="1"/>
              <a:t>O sbírce se účtuje odděleně</a:t>
            </a:r>
            <a:r>
              <a:rPr lang="cs-CZ" sz="2400"/>
              <a:t> od ostatního účetnictví organizace.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7928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DDCC5C-1C46-4AAD-8505-88AD3CEBD294}" type="slidenum">
              <a:rPr lang="cs-CZ"/>
              <a:pPr/>
              <a:t>25</a:t>
            </a:fld>
            <a:endParaRPr lang="cs-CZ"/>
          </a:p>
        </p:txBody>
      </p:sp>
      <p:sp>
        <p:nvSpPr>
          <p:cNvPr id="330754" name="Nadpis 1"/>
          <p:cNvSpPr>
            <a:spLocks noGrp="1"/>
          </p:cNvSpPr>
          <p:nvPr>
            <p:ph type="title" idx="4294967295"/>
          </p:nvPr>
        </p:nvSpPr>
        <p:spPr>
          <a:xfrm>
            <a:off x="914400" y="981075"/>
            <a:ext cx="7772400" cy="503238"/>
          </a:xfrm>
        </p:spPr>
        <p:txBody>
          <a:bodyPr/>
          <a:lstStyle/>
          <a:p>
            <a:r>
              <a:rPr lang="cs-CZ" b="1"/>
              <a:t>Zdroje financování NNO- DMS</a:t>
            </a:r>
          </a:p>
        </p:txBody>
      </p:sp>
      <p:sp>
        <p:nvSpPr>
          <p:cNvPr id="3" name="Zástupný symbol pro zápatí 2"/>
          <p:cNvSpPr txBox="1">
            <a:spLocks noGrp="1"/>
          </p:cNvSpPr>
          <p:nvPr/>
        </p:nvSpPr>
        <p:spPr bwMode="auto">
          <a:xfrm>
            <a:off x="2706688" y="6442075"/>
            <a:ext cx="4529137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000" b="1" cap="all">
                <a:solidFill>
                  <a:srgbClr val="CCCCCC">
                    <a:lumMod val="50000"/>
                  </a:srgbClr>
                </a:solidFill>
              </a:rPr>
              <a:t>Protipovodňové vzdělávací a výzkumné centrum</a:t>
            </a: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B2F3797-CE15-409E-AE31-1DB939410730}" type="slidenum">
              <a:rPr lang="cs-CZ" sz="1000" b="1">
                <a:solidFill>
                  <a:srgbClr val="7D1E1E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cs-CZ" sz="1000" b="1">
              <a:solidFill>
                <a:srgbClr val="7D1E1E"/>
              </a:solidFill>
            </a:endParaRPr>
          </a:p>
        </p:txBody>
      </p:sp>
      <p:sp>
        <p:nvSpPr>
          <p:cNvPr id="330757" name="Rectangle 3"/>
          <p:cNvSpPr txBox="1">
            <a:spLocks noChangeArrowheads="1"/>
          </p:cNvSpPr>
          <p:nvPr/>
        </p:nvSpPr>
        <p:spPr bwMode="auto">
          <a:xfrm>
            <a:off x="107950" y="1376363"/>
            <a:ext cx="87852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600" dirty="0">
                <a:solidFill>
                  <a:srgbClr val="000000"/>
                </a:solidFill>
                <a:latin typeface="Trebuchet MS" pitchFamily="34" charset="0"/>
              </a:rPr>
              <a:t>DMS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600" dirty="0">
                <a:solidFill>
                  <a:srgbClr val="000000"/>
                </a:solidFill>
                <a:latin typeface="Trebuchet MS" pitchFamily="34" charset="0"/>
              </a:rPr>
              <a:t>Vznik </a:t>
            </a:r>
            <a:r>
              <a:rPr kumimoji="0" lang="cs-CZ" sz="2600" dirty="0" smtClean="0">
                <a:solidFill>
                  <a:srgbClr val="000000"/>
                </a:solidFill>
                <a:latin typeface="Trebuchet MS" pitchFamily="34" charset="0"/>
              </a:rPr>
              <a:t>2004 v ČR</a:t>
            </a:r>
            <a:endParaRPr kumimoji="0" lang="cs-CZ" sz="2600" dirty="0">
              <a:solidFill>
                <a:srgbClr val="000000"/>
              </a:solidFill>
              <a:latin typeface="Trebuchet MS" pitchFamily="34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dirty="0" smtClean="0">
                <a:solidFill>
                  <a:srgbClr val="000000"/>
                </a:solidFill>
                <a:latin typeface="Trebuchet MS" pitchFamily="34" charset="0"/>
              </a:rPr>
              <a:t>Dnes</a:t>
            </a:r>
            <a:r>
              <a:rPr kumimoji="0" lang="cs-CZ" b="1" dirty="0" smtClean="0">
                <a:solidFill>
                  <a:srgbClr val="000000"/>
                </a:solidFill>
                <a:latin typeface="Trebuchet MS" pitchFamily="34" charset="0"/>
              </a:rPr>
              <a:t> v 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kumimoji="0" lang="pt-BR" sz="2200" dirty="0" smtClean="0">
                <a:solidFill>
                  <a:srgbClr val="000000"/>
                </a:solidFill>
                <a:latin typeface="Arial" pitchFamily="34" charset="0"/>
              </a:rPr>
              <a:t>ulharsk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u</a:t>
            </a:r>
            <a:r>
              <a:rPr kumimoji="0" lang="pt-BR" sz="2200" dirty="0" smtClean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na </a:t>
            </a:r>
            <a:r>
              <a:rPr kumimoji="0" lang="pt-BR" sz="2200" dirty="0" smtClean="0">
                <a:solidFill>
                  <a:srgbClr val="000000"/>
                </a:solidFill>
                <a:latin typeface="Arial" pitchFamily="34" charset="0"/>
              </a:rPr>
              <a:t>Slovensk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u…</a:t>
            </a:r>
            <a:endParaRPr kumimoji="0" lang="cs-CZ" sz="2200" dirty="0">
              <a:solidFill>
                <a:srgbClr val="000000"/>
              </a:solidFill>
              <a:latin typeface="Arial" pitchFamily="34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Provozuje </a:t>
            </a:r>
            <a:r>
              <a:rPr kumimoji="0" lang="cs-CZ" sz="2200" b="1" dirty="0">
                <a:solidFill>
                  <a:srgbClr val="000000"/>
                </a:solidFill>
                <a:latin typeface="Trebuchet MS" pitchFamily="34" charset="0"/>
              </a:rPr>
              <a:t>Fórum dárců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Výtěžek zpravidla v řádech </a:t>
            </a:r>
            <a:r>
              <a:rPr kumimoji="0" lang="cs-CZ" sz="2200" b="1" dirty="0">
                <a:solidFill>
                  <a:srgbClr val="000000"/>
                </a:solidFill>
                <a:latin typeface="Trebuchet MS" pitchFamily="34" charset="0"/>
              </a:rPr>
              <a:t>milionů na NNO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5</a:t>
            </a:r>
            <a:r>
              <a:rPr kumimoji="0" lang="cs-CZ" sz="2200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kumimoji="0" lang="en-US" sz="2200" dirty="0">
                <a:solidFill>
                  <a:srgbClr val="000000"/>
                </a:solidFill>
                <a:latin typeface="Trebuchet MS" pitchFamily="34" charset="0"/>
              </a:rPr>
              <a:t>%</a:t>
            </a: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 jde mobilním operátorům -</a:t>
            </a:r>
            <a:r>
              <a:rPr kumimoji="0" lang="en-US" sz="2200" dirty="0">
                <a:solidFill>
                  <a:srgbClr val="000000"/>
                </a:solidFill>
                <a:latin typeface="Trebuchet MS" pitchFamily="34" charset="0"/>
              </a:rPr>
              <a:t>&gt;</a:t>
            </a:r>
            <a:r>
              <a:rPr kumimoji="0" lang="ru-RU" sz="2200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cca statisíce Kč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Operátor se toho může </a:t>
            </a:r>
            <a:r>
              <a:rPr kumimoji="0" lang="cs-CZ" sz="2200" b="1" dirty="0">
                <a:solidFill>
                  <a:srgbClr val="000000"/>
                </a:solidFill>
                <a:latin typeface="Trebuchet MS" pitchFamily="34" charset="0"/>
              </a:rPr>
              <a:t>vzdát</a:t>
            </a: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 ve prospěch NNO</a:t>
            </a:r>
            <a:r>
              <a:rPr kumimoji="0" lang="ru-RU" sz="2200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kumimoji="0" lang="cs-CZ" sz="2200" dirty="0">
              <a:solidFill>
                <a:srgbClr val="000000"/>
              </a:solidFill>
              <a:latin typeface="Trebuchet MS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600" dirty="0">
                <a:solidFill>
                  <a:srgbClr val="000000"/>
                </a:solidFill>
                <a:latin typeface="Arial" pitchFamily="34" charset="0"/>
              </a:rPr>
              <a:t>Cca 12 mil DMS, 332,5 mil. Kč, 250 </a:t>
            </a:r>
            <a:r>
              <a:rPr kumimoji="0" lang="cs-CZ" sz="2600" dirty="0" smtClean="0">
                <a:solidFill>
                  <a:srgbClr val="000000"/>
                </a:solidFill>
                <a:latin typeface="Arial" pitchFamily="34" charset="0"/>
              </a:rPr>
              <a:t>organizací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600" dirty="0">
                <a:solidFill>
                  <a:srgbClr val="000000"/>
                </a:solidFill>
                <a:latin typeface="Arial" pitchFamily="34" charset="0"/>
                <a:hlinkClick r:id="rId3"/>
              </a:rPr>
              <a:t>http://www.darcovskasms.cz</a:t>
            </a:r>
            <a:r>
              <a:rPr kumimoji="0" lang="cs-CZ" sz="2600" dirty="0" smtClean="0">
                <a:solidFill>
                  <a:srgbClr val="000000"/>
                </a:solidFill>
                <a:latin typeface="Arial" pitchFamily="34" charset="0"/>
                <a:hlinkClick r:id="rId3"/>
              </a:rPr>
              <a:t>/</a:t>
            </a:r>
            <a:r>
              <a:rPr kumimoji="0" lang="cs-CZ" sz="2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endParaRPr kumimoji="0" lang="cs-CZ" sz="26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307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1376363"/>
            <a:ext cx="1668463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26" y="2996952"/>
            <a:ext cx="13668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0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0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0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0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E0D28E-2F7C-461C-99E4-0AC57EB733C6}" type="slidenum">
              <a:rPr lang="cs-CZ"/>
              <a:pPr/>
              <a:t>26</a:t>
            </a:fld>
            <a:endParaRPr lang="cs-CZ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Účely veřejných sbírek</a:t>
            </a:r>
          </a:p>
        </p:txBody>
      </p:sp>
      <p:pic>
        <p:nvPicPr>
          <p:cNvPr id="2488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828800"/>
            <a:ext cx="6380163" cy="4779963"/>
          </a:xfrm>
        </p:spPr>
      </p:pic>
    </p:spTree>
    <p:extLst>
      <p:ext uri="{BB962C8B-B14F-4D97-AF65-F5344CB8AC3E}">
        <p14:creationId xmlns:p14="http://schemas.microsoft.com/office/powerpoint/2010/main" val="14213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FD3FB5-B2AC-4214-92DF-2D1690A6E8CD}" type="slidenum">
              <a:rPr lang="cs-CZ"/>
              <a:pPr/>
              <a:t>27</a:t>
            </a:fld>
            <a:endParaRPr lang="cs-CZ"/>
          </a:p>
        </p:txBody>
      </p:sp>
      <p:pic>
        <p:nvPicPr>
          <p:cNvPr id="250886" name="Picture 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838200"/>
            <a:ext cx="3810000" cy="6019800"/>
          </a:xfrm>
        </p:spPr>
      </p:pic>
    </p:spTree>
    <p:extLst>
      <p:ext uri="{BB962C8B-B14F-4D97-AF65-F5344CB8AC3E}">
        <p14:creationId xmlns:p14="http://schemas.microsoft.com/office/powerpoint/2010/main" val="18222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D46690-B8F1-46FB-B9F5-C43BA348F1E6}" type="slidenum">
              <a:rPr lang="cs-CZ"/>
              <a:pPr/>
              <a:t>28</a:t>
            </a:fld>
            <a:endParaRPr lang="cs-CZ"/>
          </a:p>
        </p:txBody>
      </p:sp>
      <p:pic>
        <p:nvPicPr>
          <p:cNvPr id="257029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25538"/>
            <a:ext cx="8229600" cy="5732462"/>
          </a:xfrm>
        </p:spPr>
      </p:pic>
    </p:spTree>
    <p:extLst>
      <p:ext uri="{BB962C8B-B14F-4D97-AF65-F5344CB8AC3E}">
        <p14:creationId xmlns:p14="http://schemas.microsoft.com/office/powerpoint/2010/main" val="42945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F42584-E4C6-41B3-8750-071E6F174EF0}" type="slidenum">
              <a:rPr lang="cs-CZ"/>
              <a:pPr/>
              <a:t>29</a:t>
            </a:fld>
            <a:endParaRPr lang="cs-CZ"/>
          </a:p>
        </p:txBody>
      </p:sp>
      <p:pic>
        <p:nvPicPr>
          <p:cNvPr id="25600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6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6362F2-C275-4995-A760-B361F9026446}" type="slidenum">
              <a:rPr lang="cs-CZ"/>
              <a:pPr/>
              <a:t>3</a:t>
            </a:fld>
            <a:endParaRPr 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Times New Roman" pitchFamily="18" charset="0"/>
              </a:rPr>
              <a:t>Úvod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73238"/>
            <a:ext cx="3733800" cy="4357687"/>
          </a:xfrm>
        </p:spPr>
        <p:txBody>
          <a:bodyPr/>
          <a:lstStyle/>
          <a:p>
            <a:r>
              <a:rPr lang="cs-CZ" sz="1800" b="1" dirty="0"/>
              <a:t>Co je to filantropie?</a:t>
            </a:r>
          </a:p>
          <a:p>
            <a:pPr>
              <a:buFont typeface="Wingdings" pitchFamily="2" charset="2"/>
              <a:buNone/>
            </a:pPr>
            <a:endParaRPr lang="cs-CZ" sz="1800" b="1" dirty="0"/>
          </a:p>
          <a:p>
            <a:pPr lvl="1"/>
            <a:r>
              <a:rPr lang="cs-CZ" sz="2000" b="1" dirty="0" err="1"/>
              <a:t>filos</a:t>
            </a:r>
            <a:r>
              <a:rPr lang="cs-CZ" sz="2000" dirty="0"/>
              <a:t>- milující + </a:t>
            </a:r>
            <a:r>
              <a:rPr lang="cs-CZ" sz="2000" b="1" dirty="0" err="1"/>
              <a:t>anthropos</a:t>
            </a:r>
            <a:r>
              <a:rPr lang="cs-CZ" sz="2000" dirty="0"/>
              <a:t> – člověk</a:t>
            </a:r>
          </a:p>
          <a:p>
            <a:pPr lvl="1">
              <a:buFont typeface="Wingdings" pitchFamily="2" charset="2"/>
              <a:buNone/>
            </a:pPr>
            <a:endParaRPr lang="cs-CZ" sz="2000" dirty="0"/>
          </a:p>
          <a:p>
            <a:pPr lvl="1"/>
            <a:r>
              <a:rPr lang="cs-CZ" sz="2000" dirty="0"/>
              <a:t>je to tedy </a:t>
            </a:r>
            <a:r>
              <a:rPr lang="cs-CZ" sz="2000" b="1" dirty="0"/>
              <a:t>láska k člověku</a:t>
            </a:r>
            <a:r>
              <a:rPr lang="cs-CZ" sz="2000" dirty="0"/>
              <a:t>, lidumilnost</a:t>
            </a:r>
          </a:p>
          <a:p>
            <a:pPr lvl="1">
              <a:buFont typeface="Wingdings" pitchFamily="2" charset="2"/>
              <a:buNone/>
            </a:pPr>
            <a:r>
              <a:rPr lang="cs-CZ" sz="2000" dirty="0"/>
              <a:t> </a:t>
            </a:r>
          </a:p>
          <a:p>
            <a:pPr lvl="1"/>
            <a:r>
              <a:rPr lang="cs-CZ" sz="2000" dirty="0"/>
              <a:t>souhrn činností a chování, které vedou </a:t>
            </a:r>
            <a:r>
              <a:rPr lang="cs-CZ" sz="2000" b="1" dirty="0"/>
              <a:t>k vědomé podpoře druhých osob</a:t>
            </a:r>
            <a:r>
              <a:rPr lang="cs-CZ" sz="2000" dirty="0"/>
              <a:t> (jednotlivců, skupin, organizací) </a:t>
            </a:r>
          </a:p>
          <a:p>
            <a:endParaRPr lang="cs-CZ" sz="2000" dirty="0"/>
          </a:p>
        </p:txBody>
      </p:sp>
      <p:pic>
        <p:nvPicPr>
          <p:cNvPr id="8205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773238"/>
            <a:ext cx="4481513" cy="4357687"/>
          </a:xfrm>
        </p:spPr>
      </p:pic>
    </p:spTree>
    <p:extLst>
      <p:ext uri="{BB962C8B-B14F-4D97-AF65-F5344CB8AC3E}">
        <p14:creationId xmlns:p14="http://schemas.microsoft.com/office/powerpoint/2010/main" val="32267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5CD3F-463E-40F7-8D1B-C023A474D302}" type="slidenum">
              <a:rPr lang="cs-CZ"/>
              <a:pPr/>
              <a:t>30</a:t>
            </a:fld>
            <a:endParaRPr lang="cs-CZ"/>
          </a:p>
        </p:txBody>
      </p:sp>
      <p:pic>
        <p:nvPicPr>
          <p:cNvPr id="26317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30275"/>
            <a:ext cx="8686800" cy="5583238"/>
          </a:xfrm>
        </p:spPr>
      </p:pic>
    </p:spTree>
    <p:extLst>
      <p:ext uri="{BB962C8B-B14F-4D97-AF65-F5344CB8AC3E}">
        <p14:creationId xmlns:p14="http://schemas.microsoft.com/office/powerpoint/2010/main" val="38321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BB6AC-9997-4B92-A9C7-66D1E90045DE}" type="slidenum">
              <a:rPr lang="cs-CZ"/>
              <a:pPr/>
              <a:t>31</a:t>
            </a:fld>
            <a:endParaRPr lang="cs-CZ"/>
          </a:p>
        </p:txBody>
      </p:sp>
      <p:pic>
        <p:nvPicPr>
          <p:cNvPr id="276485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90600"/>
            <a:ext cx="8229600" cy="5181600"/>
          </a:xfrm>
        </p:spPr>
      </p:pic>
    </p:spTree>
    <p:extLst>
      <p:ext uri="{BB962C8B-B14F-4D97-AF65-F5344CB8AC3E}">
        <p14:creationId xmlns:p14="http://schemas.microsoft.com/office/powerpoint/2010/main" val="11377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B76CC-B27E-4958-8826-E6834E3547FC}" type="slidenum">
              <a:rPr lang="cs-CZ"/>
              <a:pPr/>
              <a:t>32</a:t>
            </a:fld>
            <a:endParaRPr lang="cs-CZ"/>
          </a:p>
        </p:txBody>
      </p:sp>
      <p:pic>
        <p:nvPicPr>
          <p:cNvPr id="26010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-73025"/>
            <a:ext cx="8382000" cy="6931025"/>
          </a:xfrm>
        </p:spPr>
      </p:pic>
    </p:spTree>
    <p:extLst>
      <p:ext uri="{BB962C8B-B14F-4D97-AF65-F5344CB8AC3E}">
        <p14:creationId xmlns:p14="http://schemas.microsoft.com/office/powerpoint/2010/main" val="16315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382966FF-A504-4ABF-A964-2E6A7B64E348}" type="slidenum">
              <a:rPr lang="cs-CZ"/>
              <a:pPr/>
              <a:t>33</a:t>
            </a:fld>
            <a:endParaRPr lang="cs-CZ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9992" y="2923753"/>
            <a:ext cx="4464496" cy="3457575"/>
          </a:xfrm>
        </p:spPr>
        <p:txBody>
          <a:bodyPr/>
          <a:lstStyle/>
          <a:p>
            <a:r>
              <a:rPr lang="cs-CZ" b="1" dirty="0"/>
              <a:t>Společenská odpovědnost firem a firemní dárcovství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9" y="2924944"/>
            <a:ext cx="3756843" cy="319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3D0F24-B96A-4A9B-82EB-CF9CAC002402}" type="slidenum">
              <a:rPr lang="cs-CZ"/>
              <a:pPr/>
              <a:t>34</a:t>
            </a:fld>
            <a:endParaRPr lang="cs-CZ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66800"/>
            <a:ext cx="7772400" cy="1922463"/>
          </a:xfrm>
        </p:spPr>
        <p:txBody>
          <a:bodyPr/>
          <a:lstStyle/>
          <a:p>
            <a:r>
              <a:rPr lang="en-US" sz="3200" b="1" dirty="0"/>
              <a:t>Corporate Social Responsibility</a:t>
            </a:r>
            <a:r>
              <a:rPr lang="cs-CZ" sz="3200" b="1" dirty="0"/>
              <a:t> - CSR</a:t>
            </a:r>
            <a:br>
              <a:rPr lang="cs-CZ" sz="32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           = Společenská odpovědnost firem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667000"/>
            <a:ext cx="7772400" cy="3463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/>
          </a:p>
          <a:p>
            <a:pPr>
              <a:buFont typeface="Wingdings" pitchFamily="2" charset="2"/>
              <a:buNone/>
            </a:pPr>
            <a:endParaRPr lang="cs-CZ"/>
          </a:p>
          <a:p>
            <a:pPr>
              <a:buFont typeface="Wingdings" pitchFamily="2" charset="2"/>
              <a:buNone/>
            </a:pPr>
            <a:r>
              <a:rPr lang="cs-CZ"/>
              <a:t>Liší se z pohledu:</a:t>
            </a:r>
            <a:endParaRPr lang="cs-CZ" sz="3600"/>
          </a:p>
          <a:p>
            <a:r>
              <a:rPr lang="cs-CZ"/>
              <a:t>managementu</a:t>
            </a:r>
          </a:p>
          <a:p>
            <a:r>
              <a:rPr lang="cs-CZ"/>
              <a:t>marketingu</a:t>
            </a:r>
          </a:p>
          <a:p>
            <a:r>
              <a:rPr lang="cs-CZ"/>
              <a:t>Evropské unie</a:t>
            </a:r>
          </a:p>
        </p:txBody>
      </p:sp>
    </p:spTree>
    <p:extLst>
      <p:ext uri="{BB962C8B-B14F-4D97-AF65-F5344CB8AC3E}">
        <p14:creationId xmlns:p14="http://schemas.microsoft.com/office/powerpoint/2010/main" val="27316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233C60-D663-42D2-8A3F-3FA0B74EDAC7}" type="slidenum">
              <a:rPr lang="cs-CZ"/>
              <a:pPr/>
              <a:t>35</a:t>
            </a:fld>
            <a:endParaRPr lang="cs-CZ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Corporate Social Responsibility</a:t>
            </a:r>
            <a:endParaRPr lang="cs-CZ" sz="3200" b="1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15313" cy="4378325"/>
          </a:xfrm>
        </p:spPr>
        <p:txBody>
          <a:bodyPr/>
          <a:lstStyle/>
          <a:p>
            <a:r>
              <a:rPr lang="cs-CZ" dirty="0"/>
              <a:t>se začala  rozvíjet už od poloviny 20. století především v USA kdy </a:t>
            </a:r>
            <a:r>
              <a:rPr lang="cs-CZ" b="1" dirty="0" err="1"/>
              <a:t>Bowen</a:t>
            </a:r>
            <a:r>
              <a:rPr lang="cs-CZ" b="1" dirty="0"/>
              <a:t> </a:t>
            </a:r>
            <a:r>
              <a:rPr lang="cs-CZ" dirty="0"/>
              <a:t>vydal knihu </a:t>
            </a:r>
            <a:r>
              <a:rPr lang="en-US" b="1" dirty="0"/>
              <a:t>Social Responsibilities of the Businessman</a:t>
            </a:r>
            <a:r>
              <a:rPr lang="cs-CZ" dirty="0"/>
              <a:t> (1953),</a:t>
            </a:r>
          </a:p>
          <a:p>
            <a:pPr lvl="1"/>
            <a:r>
              <a:rPr lang="cs-CZ" dirty="0"/>
              <a:t>v níž definuje společenskou odpovědnost jako závazek podnikatele uskutečňovat takové </a:t>
            </a:r>
            <a:r>
              <a:rPr lang="cs-CZ" b="1" dirty="0"/>
              <a:t>postupy</a:t>
            </a:r>
            <a:r>
              <a:rPr lang="cs-CZ" dirty="0"/>
              <a:t>, přijímat taková </a:t>
            </a:r>
            <a:r>
              <a:rPr lang="cs-CZ" b="1" dirty="0"/>
              <a:t>rozhodnutí</a:t>
            </a:r>
            <a:r>
              <a:rPr lang="cs-CZ" dirty="0"/>
              <a:t>, nebo následovat takový směr jednání, které je </a:t>
            </a:r>
            <a:r>
              <a:rPr lang="cs-CZ" b="1" dirty="0"/>
              <a:t>žádoucí</a:t>
            </a:r>
            <a:r>
              <a:rPr lang="cs-CZ" dirty="0"/>
              <a:t> z hlediska cílů a hodnot naší </a:t>
            </a:r>
            <a:r>
              <a:rPr lang="cs-CZ" b="1" dirty="0"/>
              <a:t>společnosti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42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9BA153-2191-4576-921A-46708D674F9E}" type="slidenum">
              <a:rPr lang="cs-CZ"/>
              <a:pPr/>
              <a:t>36</a:t>
            </a:fld>
            <a:endParaRPr lang="cs-CZ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Pohled managementu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35768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0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 err="1"/>
              <a:t>Carrollova</a:t>
            </a:r>
            <a:r>
              <a:rPr lang="cs-CZ" sz="2000" b="1" dirty="0"/>
              <a:t> čtyřdílná definice CSR,</a:t>
            </a:r>
            <a:r>
              <a:rPr lang="cs-CZ" sz="2000" i="1" dirty="0"/>
              <a:t> </a:t>
            </a:r>
            <a:r>
              <a:rPr lang="cs-CZ" sz="2000" dirty="0"/>
              <a:t>která se skládá z následujících složek: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Ekonomická odpovědnost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kdy na sebe podnik bere závazek vyrábět výrobky a služby a prodávat je za spravedlivou cenu,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Zákonná odpovědnost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kdy na sebe podnik bere závazek chovat se v souladu s místní legislativou,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Etická odpovědnost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kdy na sebe podnik bere závazek chovat se v souladu s očekáváním společnosti, která nejsou upravena legislativou,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Dobrovolná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resp. filantropická odpovědnost, která není společností očekávána, ale nabývá na strategické úloze.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933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DE71D8-30F3-4B52-B432-A99A1BE00B77}" type="slidenum">
              <a:rPr lang="cs-CZ"/>
              <a:pPr/>
              <a:t>37</a:t>
            </a:fld>
            <a:endParaRPr lang="cs-CZ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Pohled marketingu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Pracuje jen s </a:t>
            </a:r>
            <a:r>
              <a:rPr lang="cs-CZ" sz="2400" b="1" dirty="0"/>
              <a:t>filantropickou</a:t>
            </a:r>
            <a:r>
              <a:rPr lang="cs-CZ" sz="2400" dirty="0"/>
              <a:t> odpovědností: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Účelové sponzorství (MUSH sponzoring)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Sociální marketing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Cause </a:t>
            </a:r>
            <a:r>
              <a:rPr lang="cs-CZ" sz="2200" dirty="0" err="1"/>
              <a:t>related</a:t>
            </a:r>
            <a:r>
              <a:rPr lang="cs-CZ" sz="2200" dirty="0"/>
              <a:t> marketing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Proto CSR (mylně?) označována za „nálepku“ kvalitního PR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V ČR tento trend prosazuje Fórum dárců (poté, co opustilo lobbing za prosazení daňových asignací)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Konference: CSR- značka, která se vyplácí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Projekt: Sociální marketing – prostor pro inovativní marketingové kampaně</a:t>
            </a:r>
          </a:p>
          <a:p>
            <a:pPr lvl="1">
              <a:lnSpc>
                <a:spcPct val="90000"/>
              </a:lnSpc>
            </a:pPr>
            <a:endParaRPr lang="cs-CZ" sz="2200" dirty="0"/>
          </a:p>
          <a:p>
            <a:pPr lvl="1">
              <a:lnSpc>
                <a:spcPct val="9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494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DB9AAF-3DB8-4BEE-8B42-5D70EC918662}" type="slidenum">
              <a:rPr lang="cs-CZ"/>
              <a:pPr/>
              <a:t>38</a:t>
            </a:fld>
            <a:endParaRPr lang="cs-CZ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Pohled EU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„CSR – je dobrovolné integrování sociálních a ekologických hledisek do každodenních firemních operací a interakcí s firemními </a:t>
            </a:r>
            <a:r>
              <a:rPr lang="cs-CZ" dirty="0" err="1"/>
              <a:t>stakeholders</a:t>
            </a:r>
            <a:r>
              <a:rPr lang="cs-CZ" dirty="0"/>
              <a:t>“ (Trnková, 2004 dle Zelené knihy, 2001)</a:t>
            </a:r>
          </a:p>
          <a:p>
            <a:r>
              <a:rPr lang="cs-CZ" dirty="0"/>
              <a:t>podporuje tedy dobrovolný, nikoli povinný charakter společenské odpovědnosti firem</a:t>
            </a:r>
            <a:r>
              <a:rPr lang="cs-CZ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96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DF9E2-C766-4E42-AB55-D328F7740E90}" type="slidenum">
              <a:rPr lang="cs-CZ"/>
              <a:pPr/>
              <a:t>39</a:t>
            </a:fld>
            <a:endParaRPr lang="cs-CZ"/>
          </a:p>
        </p:txBody>
      </p:sp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/>
              <a:t>Co mohou firmy poskytnout NNO?</a:t>
            </a:r>
          </a:p>
          <a:p>
            <a:pPr lvl="1"/>
            <a:r>
              <a:rPr lang="cs-CZ"/>
              <a:t>Finanční prostředky jako dar</a:t>
            </a:r>
          </a:p>
          <a:p>
            <a:pPr lvl="1"/>
            <a:r>
              <a:rPr lang="cs-CZ"/>
              <a:t>Finanční prostředky jako sponzorství</a:t>
            </a:r>
          </a:p>
          <a:p>
            <a:pPr lvl="1"/>
            <a:r>
              <a:rPr lang="cs-CZ"/>
              <a:t>Materiální dar</a:t>
            </a:r>
          </a:p>
          <a:p>
            <a:pPr lvl="1"/>
            <a:r>
              <a:rPr lang="cs-CZ"/>
              <a:t>Nemateriální dary – poskytnutí prostorů, telefonů, zkušenosti, know-how, informace</a:t>
            </a:r>
          </a:p>
          <a:p>
            <a:pPr lvl="1"/>
            <a:r>
              <a:rPr lang="cs-CZ"/>
              <a:t>Dobrovolnou práci zaměstnanců</a:t>
            </a:r>
          </a:p>
          <a:p>
            <a:pPr lvl="1"/>
            <a:r>
              <a:rPr lang="cs-CZ"/>
              <a:t>Reklamu ve firemních materiálech</a:t>
            </a:r>
          </a:p>
          <a:p>
            <a:pPr lvl="1"/>
            <a:r>
              <a:rPr lang="cs-CZ"/>
              <a:t>Sdílený marketing (cause related marketing)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5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7E623B-1C9A-4204-BB8F-E882A0277E87}" type="slidenum">
              <a:rPr lang="cs-CZ"/>
              <a:pPr/>
              <a:t>4</a:t>
            </a:fld>
            <a:endParaRPr lang="cs-CZ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Definice filantropie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b="1" i="1" dirty="0"/>
              <a:t>Filantropie je mechanismus, skrze něhož lidé vyjadřují své humánní impulsy a potvrzují svoje členství ve společnosti</a:t>
            </a:r>
            <a:r>
              <a:rPr lang="cs-CZ" sz="2000" dirty="0"/>
              <a:t>  (Theresa </a:t>
            </a:r>
            <a:r>
              <a:rPr lang="cs-CZ" sz="2000" dirty="0" err="1"/>
              <a:t>Llyod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b="1" dirty="0" smtClean="0"/>
              <a:t>P</a:t>
            </a:r>
            <a:r>
              <a:rPr lang="en-US" sz="2000" b="1" dirty="0" err="1" smtClean="0"/>
              <a:t>rivate</a:t>
            </a:r>
            <a:r>
              <a:rPr lang="en-US" sz="2000" b="1" dirty="0" smtClean="0"/>
              <a:t> </a:t>
            </a:r>
            <a:r>
              <a:rPr lang="en-US" sz="2000" b="1" dirty="0"/>
              <a:t>initiatives, for public good, focusing on quality of </a:t>
            </a:r>
            <a:r>
              <a:rPr lang="en-US" sz="2000" b="1" dirty="0" smtClean="0"/>
              <a:t>life</a:t>
            </a:r>
            <a:r>
              <a:rPr lang="cs-CZ" sz="2000" b="1" dirty="0" smtClean="0"/>
              <a:t>  </a:t>
            </a:r>
            <a:r>
              <a:rPr lang="cs-CZ" sz="2000" dirty="0" smtClean="0"/>
              <a:t>(en </a:t>
            </a:r>
            <a:r>
              <a:rPr lang="cs-CZ" sz="2000" dirty="0" err="1" smtClean="0"/>
              <a:t>Wikipedia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b="1" i="1" dirty="0"/>
              <a:t>Filantropie se odkazuje na využívání osobního bohatství a schopností ve prospěch specifických veřejných účelů</a:t>
            </a:r>
            <a:r>
              <a:rPr lang="cs-CZ" sz="2000" i="1" dirty="0"/>
              <a:t> </a:t>
            </a:r>
            <a:r>
              <a:rPr lang="cs-CZ" sz="2000" dirty="0"/>
              <a:t>(</a:t>
            </a:r>
            <a:r>
              <a:rPr lang="cs-CZ" sz="2000" dirty="0" err="1" smtClean="0"/>
              <a:t>Anheier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Dobrovolné dávání za účelem podpory činností, které vedou k vědomé podpoře třetích osob (jednotlivců, skupin, organizací) bez nároku na finanční odměnu.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2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D6D0BA-7CFA-42CE-BEB5-60C0F3673337}" type="slidenum">
              <a:rPr lang="cs-CZ"/>
              <a:pPr/>
              <a:t>40</a:t>
            </a:fld>
            <a:endParaRPr lang="cs-CZ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 dirty="0"/>
              <a:t>Co mohou NNO nabídnout firmám?</a:t>
            </a:r>
          </a:p>
          <a:p>
            <a:pPr lvl="1"/>
            <a:r>
              <a:rPr lang="cs-CZ" dirty="0"/>
              <a:t>Reklamu, publicitu, podporu značky a image</a:t>
            </a:r>
          </a:p>
          <a:p>
            <a:pPr lvl="1"/>
            <a:r>
              <a:rPr lang="cs-CZ" dirty="0"/>
              <a:t>Dobrý pocit</a:t>
            </a:r>
          </a:p>
          <a:p>
            <a:pPr lvl="1"/>
            <a:r>
              <a:rPr lang="cs-CZ" dirty="0"/>
              <a:t>Poděkování, uznání</a:t>
            </a:r>
          </a:p>
          <a:p>
            <a:pPr lvl="1"/>
            <a:r>
              <a:rPr lang="cs-CZ" dirty="0"/>
              <a:t>Protislužbu – informace, vzdělávání, zkušenosti, know-how, odborníky</a:t>
            </a:r>
          </a:p>
          <a:p>
            <a:pPr lvl="1"/>
            <a:r>
              <a:rPr lang="cs-CZ" dirty="0"/>
              <a:t>Spolupráci při rozvoji komunity</a:t>
            </a:r>
          </a:p>
          <a:p>
            <a:pPr lvl="1"/>
            <a:r>
              <a:rPr lang="cs-CZ" dirty="0"/>
              <a:t>Společné projekty či akce</a:t>
            </a:r>
          </a:p>
          <a:p>
            <a:pPr lvl="1"/>
            <a:r>
              <a:rPr lang="cs-CZ" dirty="0"/>
              <a:t>Kontakt na cílovou skupinu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38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4C2DB6-A7BB-488D-B933-F2498623CED6}" type="slidenum">
              <a:rPr lang="cs-CZ"/>
              <a:pPr/>
              <a:t>41</a:t>
            </a:fld>
            <a:endParaRPr lang="cs-CZ"/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/>
              <a:t>Motivy vzájemné spolupráce na straně firem?</a:t>
            </a:r>
          </a:p>
          <a:p>
            <a:pPr lvl="1"/>
            <a:r>
              <a:rPr lang="cs-CZ" sz="2200"/>
              <a:t>Snaha o uspokojení žadatelů</a:t>
            </a:r>
          </a:p>
          <a:p>
            <a:pPr lvl="1"/>
            <a:r>
              <a:rPr lang="cs-CZ" sz="2200"/>
              <a:t>Daňové zvýhodnění, odpisy</a:t>
            </a:r>
          </a:p>
          <a:p>
            <a:pPr lvl="1"/>
            <a:r>
              <a:rPr lang="cs-CZ" sz="2200"/>
              <a:t>Pozitivní odezva veřejnosti, lepší image značky</a:t>
            </a:r>
          </a:p>
          <a:p>
            <a:pPr lvl="1"/>
            <a:r>
              <a:rPr lang="cs-CZ" sz="2200"/>
              <a:t>Loajalita zákazníků nebo oslovení nové cílové skupiny</a:t>
            </a:r>
          </a:p>
          <a:p>
            <a:pPr lvl="1"/>
            <a:r>
              <a:rPr lang="cs-CZ" sz="2200"/>
              <a:t>Budování postavení v komunitě</a:t>
            </a:r>
          </a:p>
          <a:p>
            <a:pPr lvl="1"/>
            <a:r>
              <a:rPr lang="cs-CZ" sz="2200"/>
              <a:t>Osobní zájem někoho z vedení</a:t>
            </a:r>
          </a:p>
          <a:p>
            <a:pPr lvl="1"/>
            <a:r>
              <a:rPr lang="cs-CZ" sz="2200"/>
              <a:t>Spolupráce s NNO může být levný marketing a propagace</a:t>
            </a:r>
          </a:p>
          <a:p>
            <a:pPr lvl="1"/>
            <a:r>
              <a:rPr lang="cs-CZ" sz="2200" b="1"/>
              <a:t>ALE i</a:t>
            </a:r>
            <a:r>
              <a:rPr lang="cs-CZ" sz="2200"/>
              <a:t>: pocit moci, praní špinavých peněz, distribuce starých nebo těžko použitelných věcí…..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0810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10923-1513-4D17-9984-17EEC73A6EDD}" type="slidenum">
              <a:rPr lang="cs-CZ"/>
              <a:pPr/>
              <a:t>42</a:t>
            </a:fld>
            <a:endParaRPr lang="cs-CZ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 dirty="0"/>
              <a:t>Překážky vzájemné spolupráce?</a:t>
            </a:r>
          </a:p>
          <a:p>
            <a:pPr lvl="1"/>
            <a:r>
              <a:rPr lang="cs-CZ" sz="2200" dirty="0"/>
              <a:t>Nedostatek informací o NNO, nedůvěra vůči nim</a:t>
            </a:r>
          </a:p>
          <a:p>
            <a:pPr lvl="1"/>
            <a:r>
              <a:rPr lang="cs-CZ" sz="2200" dirty="0"/>
              <a:t>Nízká kvalita a prezentace projektů NNO</a:t>
            </a:r>
          </a:p>
          <a:p>
            <a:pPr lvl="1"/>
            <a:r>
              <a:rPr lang="cs-CZ" sz="2200" dirty="0"/>
              <a:t>Nedostatečná profesionalita a amatérismus</a:t>
            </a:r>
          </a:p>
          <a:p>
            <a:pPr lvl="1"/>
            <a:r>
              <a:rPr lang="cs-CZ" sz="2200" dirty="0"/>
              <a:t>Nedostatečná spolehlivost a obavy o zneužití prostředků</a:t>
            </a:r>
          </a:p>
          <a:p>
            <a:pPr lvl="1"/>
            <a:r>
              <a:rPr lang="cs-CZ" sz="2200" dirty="0"/>
              <a:t>Nedostatečná motivace ze strany státu</a:t>
            </a:r>
          </a:p>
          <a:p>
            <a:pPr lvl="1"/>
            <a:r>
              <a:rPr lang="cs-CZ" sz="2200" dirty="0"/>
              <a:t>Jiné priority a cíle</a:t>
            </a:r>
          </a:p>
          <a:p>
            <a:pPr lvl="1"/>
            <a:r>
              <a:rPr lang="cs-CZ" sz="2200" dirty="0"/>
              <a:t>Nedostatek disponibilních zdrojů</a:t>
            </a:r>
          </a:p>
          <a:p>
            <a:pPr lvl="1"/>
            <a:r>
              <a:rPr lang="cs-CZ" sz="2200" dirty="0"/>
              <a:t>Považování takto vynaložených zdrojů za „neefektivní“ investice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280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F218F9-A9AA-445A-B22F-0DEC4BD2126C}" type="slidenum">
              <a:rPr lang="cs-CZ"/>
              <a:pPr/>
              <a:t>43</a:t>
            </a:fld>
            <a:endParaRPr lang="cs-CZ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Typy projektů, které firmy rády podporují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Významné </a:t>
            </a:r>
            <a:r>
              <a:rPr lang="cs-CZ" sz="2000" b="1" dirty="0"/>
              <a:t>místní projekty </a:t>
            </a:r>
            <a:r>
              <a:rPr lang="cs-CZ" sz="2000" dirty="0"/>
              <a:t>v oblastech, kde výrazněji působí.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Prestižní </a:t>
            </a:r>
            <a:r>
              <a:rPr lang="cs-CZ" sz="2000" b="1" dirty="0"/>
              <a:t>umělecké a kulturní akce</a:t>
            </a:r>
            <a:r>
              <a:rPr lang="cs-CZ" sz="2000" dirty="0"/>
              <a:t>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Sportovní akce </a:t>
            </a:r>
            <a:r>
              <a:rPr lang="cs-CZ" sz="2000" dirty="0"/>
              <a:t>a utkání, zvláště ty, které se těší velké oblibě veřejnosti.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Aktivity, které souvisejí s jejich produktem</a:t>
            </a:r>
            <a:r>
              <a:rPr lang="cs-CZ" sz="2000" dirty="0"/>
              <a:t>. Například výrobce zmrzliny by mohl mít zájem o podporu neziskových organizací, které pracují s dětmi.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Projekty ekonomického rozvoje </a:t>
            </a:r>
            <a:r>
              <a:rPr lang="cs-CZ" sz="2000" dirty="0"/>
              <a:t>– protože vzkvétající ekonomika prospívá podnikání.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Ekologické projekty </a:t>
            </a:r>
            <a:r>
              <a:rPr lang="cs-CZ" sz="2000" dirty="0"/>
              <a:t>– protože dnes se o životní prostředí zajímá každý.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Iniciativy, za kterými </a:t>
            </a:r>
            <a:r>
              <a:rPr lang="cs-CZ" sz="2000" b="1" dirty="0"/>
              <a:t>stojí prominentní osobnosti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8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C0A6DA-C103-46AA-A43E-2426D61B8C65}" type="slidenum">
              <a:rPr lang="cs-CZ"/>
              <a:pPr/>
              <a:t>44</a:t>
            </a:fld>
            <a:endParaRPr lang="cs-CZ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Typy projektů, které moc úspěšné nejsou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 dirty="0"/>
              <a:t>Místní projekty mimo oblasti</a:t>
            </a:r>
            <a:r>
              <a:rPr lang="cs-CZ" sz="2000" dirty="0"/>
              <a:t>, ve kterých působí.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Čistě nominální oslovení </a:t>
            </a:r>
            <a:r>
              <a:rPr lang="cs-CZ" sz="2000" dirty="0"/>
              <a:t>pro náboženské účely, i když to nevylučuje podporu sociálních projektů realizovaných církevními organizacemi.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Oběžníková oslovení/direct mail</a:t>
            </a:r>
            <a:r>
              <a:rPr lang="cs-CZ" sz="2000" dirty="0"/>
              <a:t>, která jsou vytištěna a rozeslána stovkám firem. Ta zpravidla skončí nepřečtená v koši.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Kontroverzní témata</a:t>
            </a:r>
            <a:r>
              <a:rPr lang="cs-CZ" sz="2000" dirty="0"/>
              <a:t>, ze kterých by mohla vyplynout negativní publicita. Firmy se rády drží na bezpečné půdě a zřídka podpoří organizace, které se aktivně věnují pořádání kampaní.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Zahraniční pomoc</a:t>
            </a:r>
            <a:r>
              <a:rPr lang="cs-CZ" sz="2000" dirty="0"/>
              <a:t>, i když některé firmy podporují programy krizové a humanitární pomoci, protože jde o téma, jehož podpora se zamlouvá zaměstnancům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325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CSR – zajímavé weby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Byznys pro společnost </a:t>
            </a:r>
            <a:r>
              <a:rPr lang="cs-CZ" sz="2000" dirty="0" smtClean="0">
                <a:hlinkClick r:id="rId2"/>
              </a:rPr>
              <a:t>http</a:t>
            </a:r>
            <a:r>
              <a:rPr lang="cs-CZ" sz="2000" dirty="0">
                <a:hlinkClick r:id="rId2"/>
              </a:rPr>
              <a:t>://byznysprospolecnost.cz</a:t>
            </a:r>
            <a:r>
              <a:rPr lang="cs-CZ" sz="2000" dirty="0" smtClean="0">
                <a:hlinkClick r:id="rId2"/>
              </a:rPr>
              <a:t>/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Asociace </a:t>
            </a:r>
            <a:r>
              <a:rPr lang="cs-CZ" sz="2000" dirty="0"/>
              <a:t>společenské odpovědnosti </a:t>
            </a:r>
            <a:r>
              <a:rPr lang="cs-CZ" sz="2000" dirty="0" smtClean="0">
                <a:hlinkClick r:id="rId3"/>
              </a:rPr>
              <a:t>www.spolecenskaodpovednostfirem.cz</a:t>
            </a:r>
            <a:endParaRPr lang="cs-CZ" sz="2000" dirty="0" smtClean="0"/>
          </a:p>
          <a:p>
            <a:r>
              <a:rPr lang="cs-CZ" sz="2000" dirty="0"/>
              <a:t>Firemní dobrovolnictví </a:t>
            </a:r>
            <a:r>
              <a:rPr lang="cs-CZ" sz="2000" dirty="0">
                <a:hlinkClick r:id="rId4"/>
              </a:rPr>
              <a:t>http://www.dobrovolnik.cz/oblasti-dobrovolnictvi/dobrovolnictvi-firem</a:t>
            </a:r>
            <a:r>
              <a:rPr lang="cs-CZ" sz="2000" dirty="0" smtClean="0">
                <a:hlinkClick r:id="rId4"/>
              </a:rPr>
              <a:t>/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CSR </a:t>
            </a:r>
            <a:r>
              <a:rPr lang="cs-CZ" sz="2000" dirty="0" err="1" smtClean="0"/>
              <a:t>Europe</a:t>
            </a:r>
            <a:r>
              <a:rPr lang="cs-CZ" sz="2000" dirty="0"/>
              <a:t> </a:t>
            </a:r>
            <a:r>
              <a:rPr lang="cs-CZ" sz="2000" dirty="0" smtClean="0">
                <a:hlinkClick r:id="rId5"/>
              </a:rPr>
              <a:t>www.csreurope.org</a:t>
            </a:r>
            <a:r>
              <a:rPr lang="cs-CZ" sz="2000" dirty="0" smtClean="0"/>
              <a:t> </a:t>
            </a:r>
          </a:p>
          <a:p>
            <a:r>
              <a:rPr lang="cs-CZ" sz="2000" dirty="0"/>
              <a:t>ISO </a:t>
            </a:r>
            <a:r>
              <a:rPr lang="cs-CZ" sz="2000" dirty="0" smtClean="0"/>
              <a:t>26000 </a:t>
            </a:r>
            <a:r>
              <a:rPr lang="cs-CZ" sz="2000" dirty="0" err="1"/>
              <a:t>Social</a:t>
            </a:r>
            <a:r>
              <a:rPr lang="cs-CZ" sz="2000" dirty="0"/>
              <a:t> </a:t>
            </a:r>
            <a:r>
              <a:rPr lang="cs-CZ" sz="2000" dirty="0" err="1" smtClean="0"/>
              <a:t>Responsibility</a:t>
            </a:r>
            <a:r>
              <a:rPr lang="cs-CZ" sz="2000" dirty="0" smtClean="0"/>
              <a:t> </a:t>
            </a:r>
            <a:r>
              <a:rPr lang="cs-CZ" sz="2000" dirty="0" smtClean="0">
                <a:hlinkClick r:id="rId6"/>
              </a:rPr>
              <a:t>http</a:t>
            </a:r>
            <a:r>
              <a:rPr lang="cs-CZ" sz="2000" dirty="0">
                <a:hlinkClick r:id="rId6"/>
              </a:rPr>
              <a:t>://</a:t>
            </a:r>
            <a:r>
              <a:rPr lang="cs-CZ" sz="2000" dirty="0" smtClean="0">
                <a:hlinkClick r:id="rId6"/>
              </a:rPr>
              <a:t>www.iso.org/iso/iso26000</a:t>
            </a:r>
            <a:r>
              <a:rPr lang="cs-CZ" sz="2000" dirty="0" smtClean="0"/>
              <a:t> </a:t>
            </a:r>
          </a:p>
          <a:p>
            <a:r>
              <a:rPr lang="cs-CZ" sz="2000" dirty="0"/>
              <a:t>Evropská </a:t>
            </a:r>
            <a:r>
              <a:rPr lang="cs-CZ" sz="2000" dirty="0" smtClean="0"/>
              <a:t>komise - </a:t>
            </a:r>
            <a:r>
              <a:rPr lang="cs-CZ" sz="2000" dirty="0" err="1" smtClean="0"/>
              <a:t>Sustainable</a:t>
            </a:r>
            <a:r>
              <a:rPr lang="cs-CZ" sz="2000" dirty="0" smtClean="0"/>
              <a:t> </a:t>
            </a:r>
            <a:r>
              <a:rPr lang="cs-CZ" sz="2000" dirty="0"/>
              <a:t>and </a:t>
            </a:r>
            <a:r>
              <a:rPr lang="cs-CZ" sz="2000" dirty="0" err="1"/>
              <a:t>responsible</a:t>
            </a:r>
            <a:r>
              <a:rPr lang="cs-CZ" sz="2000" dirty="0"/>
              <a:t> business </a:t>
            </a:r>
            <a:r>
              <a:rPr lang="cs-CZ" sz="2000" dirty="0">
                <a:hlinkClick r:id="rId7"/>
              </a:rPr>
              <a:t>http://</a:t>
            </a:r>
            <a:r>
              <a:rPr lang="cs-CZ" sz="2000" dirty="0" smtClean="0">
                <a:hlinkClick r:id="rId7"/>
              </a:rPr>
              <a:t>ec.europa.eu/enterprise/policies/sustainable-business/corporate-social-responsibility/index_en.htm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A další</a:t>
            </a: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94968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7740" y="1484784"/>
            <a:ext cx="5046628" cy="1080120"/>
          </a:xfrm>
        </p:spPr>
        <p:txBody>
          <a:bodyPr/>
          <a:lstStyle/>
          <a:p>
            <a:r>
              <a:rPr lang="cs-CZ" sz="4000" b="1" dirty="0" smtClean="0"/>
              <a:t>Žádost o grant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4" y="2708920"/>
            <a:ext cx="4536148" cy="348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3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772400" cy="503237"/>
          </a:xfrm>
        </p:spPr>
        <p:txBody>
          <a:bodyPr/>
          <a:lstStyle/>
          <a:p>
            <a:r>
              <a:rPr lang="cs-CZ" dirty="0" smtClean="0"/>
              <a:t>Spolek absolventů a přátel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47</a:t>
            </a:fld>
            <a:endParaRPr lang="cs-CZ"/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838200"/>
            <a:ext cx="28384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600200"/>
            <a:ext cx="6324600" cy="1905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600" dirty="0">
                <a:solidFill>
                  <a:srgbClr val="000000"/>
                </a:solidFill>
              </a:rPr>
              <a:t>Občanské sdružení</a:t>
            </a:r>
          </a:p>
          <a:p>
            <a:r>
              <a:rPr lang="cs-CZ" sz="1600" dirty="0">
                <a:solidFill>
                  <a:srgbClr val="000000"/>
                </a:solidFill>
              </a:rPr>
              <a:t>Posláním SAPMU je </a:t>
            </a:r>
            <a:r>
              <a:rPr lang="cs-CZ" sz="1600" b="1" dirty="0">
                <a:solidFill>
                  <a:srgbClr val="000000"/>
                </a:solidFill>
              </a:rPr>
              <a:t>sdružování</a:t>
            </a:r>
            <a:r>
              <a:rPr lang="cs-CZ" sz="1600" dirty="0">
                <a:solidFill>
                  <a:srgbClr val="000000"/>
                </a:solidFill>
              </a:rPr>
              <a:t> absolventů, studentů, zaměstnanců a přátel Masarykovy univerzity, kteří v duchu demokratických principů usilují o </a:t>
            </a:r>
            <a:r>
              <a:rPr lang="cs-CZ" sz="1600" b="1" dirty="0">
                <a:solidFill>
                  <a:srgbClr val="000000"/>
                </a:solidFill>
              </a:rPr>
              <a:t>tvůrčí společenství </a:t>
            </a:r>
            <a:r>
              <a:rPr lang="cs-CZ" sz="1600" dirty="0">
                <a:solidFill>
                  <a:srgbClr val="000000"/>
                </a:solidFill>
              </a:rPr>
              <a:t>lidí kolem MU a o </a:t>
            </a:r>
            <a:r>
              <a:rPr lang="cs-CZ" sz="1600" b="1" dirty="0">
                <a:solidFill>
                  <a:srgbClr val="000000"/>
                </a:solidFill>
              </a:rPr>
              <a:t>podporu</a:t>
            </a:r>
            <a:r>
              <a:rPr lang="cs-CZ" sz="1600" dirty="0">
                <a:solidFill>
                  <a:srgbClr val="000000"/>
                </a:solidFill>
              </a:rPr>
              <a:t> studentských a absolventských aktivit a projektů </a:t>
            </a:r>
            <a:r>
              <a:rPr lang="cs-CZ" sz="1600" b="1" dirty="0">
                <a:solidFill>
                  <a:srgbClr val="000000"/>
                </a:solidFill>
              </a:rPr>
              <a:t>rozvíjejících občanskou společnost </a:t>
            </a:r>
            <a:r>
              <a:rPr lang="cs-CZ" sz="1600" dirty="0">
                <a:solidFill>
                  <a:srgbClr val="000000"/>
                </a:solidFill>
              </a:rPr>
              <a:t>v ČR i ve světě.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3200400"/>
            <a:ext cx="7772400" cy="21788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dirty="0">
                <a:solidFill>
                  <a:srgbClr val="000000"/>
                </a:solidFill>
              </a:rPr>
              <a:t>Aktivity Spolku absolventů a přátel MU vycházejí </a:t>
            </a:r>
          </a:p>
          <a:p>
            <a:pPr marL="0" indent="0"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</a:rPr>
              <a:t>     z těchto hodnot: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svoboda</a:t>
            </a:r>
            <a:r>
              <a:rPr lang="cs-CZ" sz="1800" dirty="0">
                <a:solidFill>
                  <a:srgbClr val="000000"/>
                </a:solidFill>
              </a:rPr>
              <a:t> projevu a myšlení;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respekt</a:t>
            </a:r>
            <a:r>
              <a:rPr lang="cs-CZ" sz="1800" dirty="0">
                <a:solidFill>
                  <a:srgbClr val="000000"/>
                </a:solidFill>
              </a:rPr>
              <a:t> k názoru druhých;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rovnost</a:t>
            </a:r>
            <a:r>
              <a:rPr lang="cs-CZ" sz="1800" dirty="0">
                <a:solidFill>
                  <a:srgbClr val="000000"/>
                </a:solidFill>
              </a:rPr>
              <a:t> občanských a politických práv;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zdvořilost</a:t>
            </a:r>
            <a:r>
              <a:rPr lang="cs-CZ" sz="1800" dirty="0">
                <a:solidFill>
                  <a:srgbClr val="000000"/>
                </a:solidFill>
              </a:rPr>
              <a:t> ve veřejných debatách;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oddanost</a:t>
            </a:r>
            <a:r>
              <a:rPr lang="cs-CZ" sz="1800" dirty="0">
                <a:solidFill>
                  <a:srgbClr val="000000"/>
                </a:solidFill>
              </a:rPr>
              <a:t> spravedlnosti;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dobrá péče </a:t>
            </a:r>
            <a:r>
              <a:rPr lang="cs-CZ" sz="1800" dirty="0">
                <a:solidFill>
                  <a:srgbClr val="000000"/>
                </a:solidFill>
              </a:rPr>
              <a:t>o životní prostředí;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láska</a:t>
            </a:r>
            <a:r>
              <a:rPr lang="cs-CZ" sz="1800" dirty="0">
                <a:solidFill>
                  <a:srgbClr val="000000"/>
                </a:solidFill>
              </a:rPr>
              <a:t> k pravdě;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a </a:t>
            </a:r>
            <a:r>
              <a:rPr lang="cs-CZ" sz="1800" b="1" dirty="0">
                <a:solidFill>
                  <a:srgbClr val="000000"/>
                </a:solidFill>
              </a:rPr>
              <a:t>vědomí</a:t>
            </a:r>
            <a:r>
              <a:rPr lang="cs-CZ" sz="1800" dirty="0">
                <a:solidFill>
                  <a:srgbClr val="000000"/>
                </a:solidFill>
              </a:rPr>
              <a:t>, že národní zájmy jsou spojeny s prosperitou regionálních i globálních sousedů.</a:t>
            </a:r>
          </a:p>
        </p:txBody>
      </p:sp>
    </p:spTree>
    <p:extLst>
      <p:ext uri="{BB962C8B-B14F-4D97-AF65-F5344CB8AC3E}">
        <p14:creationId xmlns:p14="http://schemas.microsoft.com/office/powerpoint/2010/main" val="14302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48</a:t>
            </a:fld>
            <a:endParaRPr lang="cs-CZ"/>
          </a:p>
        </p:txBody>
      </p:sp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100066" cy="57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192967" y="1472852"/>
            <a:ext cx="4662934" cy="591854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dirty="0">
                <a:solidFill>
                  <a:srgbClr val="000000"/>
                </a:solidFill>
              </a:rPr>
              <a:t>Cílem grantů TGM je </a:t>
            </a:r>
            <a:r>
              <a:rPr lang="cs-CZ" sz="1800" b="1" dirty="0">
                <a:solidFill>
                  <a:srgbClr val="000000"/>
                </a:solidFill>
              </a:rPr>
              <a:t>odborná a finanční podpora studentských projektů </a:t>
            </a:r>
            <a:r>
              <a:rPr lang="cs-CZ" sz="1800" dirty="0">
                <a:solidFill>
                  <a:srgbClr val="000000"/>
                </a:solidFill>
              </a:rPr>
              <a:t>zaměřených na </a:t>
            </a:r>
            <a:r>
              <a:rPr lang="cs-CZ" sz="1800" b="1" dirty="0">
                <a:solidFill>
                  <a:srgbClr val="000000"/>
                </a:solidFill>
              </a:rPr>
              <a:t>rozvoj demokracie a občanské společnosti </a:t>
            </a:r>
            <a:r>
              <a:rPr lang="cs-CZ" sz="1800" dirty="0">
                <a:solidFill>
                  <a:srgbClr val="000000"/>
                </a:solidFill>
              </a:rPr>
              <a:t>v ČR i ve světě</a:t>
            </a:r>
          </a:p>
          <a:p>
            <a:r>
              <a:rPr lang="cs-CZ" sz="1800" dirty="0">
                <a:solidFill>
                  <a:srgbClr val="000000"/>
                </a:solidFill>
              </a:rPr>
              <a:t>Granty TGM </a:t>
            </a:r>
            <a:r>
              <a:rPr lang="cs-CZ" sz="1800" b="1" dirty="0">
                <a:solidFill>
                  <a:srgbClr val="000000"/>
                </a:solidFill>
              </a:rPr>
              <a:t>umožňují</a:t>
            </a:r>
            <a:r>
              <a:rPr lang="cs-CZ" sz="1800" dirty="0">
                <a:solidFill>
                  <a:srgbClr val="000000"/>
                </a:solidFill>
              </a:rPr>
              <a:t> realizovat debaty, přednášky, setkání, výstavy, projekce, festivaly, koncerty, happeningy, konference, workshopy, stáže, dokumenty, publikace, výzkumné projekty…</a:t>
            </a:r>
          </a:p>
          <a:p>
            <a:r>
              <a:rPr lang="cs-CZ" sz="1800" dirty="0">
                <a:solidFill>
                  <a:srgbClr val="000000"/>
                </a:solidFill>
              </a:rPr>
              <a:t>Granty TGM se udělují ve </a:t>
            </a:r>
            <a:r>
              <a:rPr lang="cs-CZ" sz="1800" b="1" dirty="0">
                <a:solidFill>
                  <a:srgbClr val="000000"/>
                </a:solidFill>
              </a:rPr>
              <a:t>výši</a:t>
            </a:r>
            <a:r>
              <a:rPr lang="cs-CZ" sz="1800" dirty="0">
                <a:solidFill>
                  <a:srgbClr val="000000"/>
                </a:solidFill>
              </a:rPr>
              <a:t> 4 000 až 25 000 Kč</a:t>
            </a:r>
          </a:p>
          <a:p>
            <a:r>
              <a:rPr lang="cs-CZ" sz="1800" dirty="0">
                <a:solidFill>
                  <a:srgbClr val="000000"/>
                </a:solidFill>
              </a:rPr>
              <a:t>Žadatelem o grant TGM může být pouze </a:t>
            </a:r>
            <a:r>
              <a:rPr lang="cs-CZ" sz="1800" b="1" dirty="0">
                <a:solidFill>
                  <a:srgbClr val="000000"/>
                </a:solidFill>
              </a:rPr>
              <a:t>student Masarykovy univerzity</a:t>
            </a:r>
            <a:r>
              <a:rPr lang="cs-CZ" sz="1800" dirty="0">
                <a:solidFill>
                  <a:srgbClr val="000000"/>
                </a:solidFill>
              </a:rPr>
              <a:t>, který má již </a:t>
            </a:r>
            <a:r>
              <a:rPr lang="cs-CZ" sz="1800" b="1" dirty="0">
                <a:solidFill>
                  <a:srgbClr val="000000"/>
                </a:solidFill>
              </a:rPr>
              <a:t>zkušenosti s realizací </a:t>
            </a:r>
            <a:r>
              <a:rPr lang="cs-CZ" sz="1800" dirty="0">
                <a:solidFill>
                  <a:srgbClr val="000000"/>
                </a:solidFill>
              </a:rPr>
              <a:t>veřejně prospěšných projektů.</a:t>
            </a:r>
          </a:p>
          <a:p>
            <a:endParaRPr lang="cs-CZ" sz="1800" dirty="0">
              <a:solidFill>
                <a:srgbClr val="000000"/>
              </a:solidFill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495800" y="944563"/>
            <a:ext cx="4343400" cy="503237"/>
          </a:xfrm>
        </p:spPr>
        <p:txBody>
          <a:bodyPr/>
          <a:lstStyle/>
          <a:p>
            <a:r>
              <a:rPr lang="cs-CZ" b="1" dirty="0" smtClean="0"/>
              <a:t>Základní informace: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0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1089569"/>
            <a:ext cx="4343400" cy="503237"/>
          </a:xfrm>
        </p:spPr>
        <p:txBody>
          <a:bodyPr/>
          <a:lstStyle/>
          <a:p>
            <a:r>
              <a:rPr lang="cs-CZ" b="1" dirty="0"/>
              <a:t>Podmínky grantů TGM: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49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52400" y="1744682"/>
            <a:ext cx="4828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je v </a:t>
            </a:r>
            <a:r>
              <a:rPr lang="cs-CZ" b="1" dirty="0">
                <a:solidFill>
                  <a:srgbClr val="000000"/>
                </a:solidFill>
              </a:rPr>
              <a:t>souladu se zaměřením </a:t>
            </a:r>
            <a:r>
              <a:rPr lang="cs-CZ" dirty="0">
                <a:solidFill>
                  <a:srgbClr val="000000"/>
                </a:solidFill>
              </a:rPr>
              <a:t>grantů TGM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</a:t>
            </a:r>
            <a:r>
              <a:rPr lang="cs-CZ" b="1" dirty="0">
                <a:solidFill>
                  <a:srgbClr val="000000"/>
                </a:solidFill>
              </a:rPr>
              <a:t>má dlouhodobý dopad na společnost </a:t>
            </a:r>
            <a:r>
              <a:rPr lang="cs-CZ" dirty="0">
                <a:solidFill>
                  <a:srgbClr val="000000"/>
                </a:solidFill>
              </a:rPr>
              <a:t>a aktivně je do něho </a:t>
            </a:r>
            <a:r>
              <a:rPr lang="cs-CZ" b="1" dirty="0">
                <a:solidFill>
                  <a:srgbClr val="000000"/>
                </a:solidFill>
              </a:rPr>
              <a:t>zapojena veřejnost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má jasně formulované </a:t>
            </a:r>
            <a:r>
              <a:rPr lang="cs-CZ" b="1" dirty="0">
                <a:solidFill>
                  <a:srgbClr val="000000"/>
                </a:solidFill>
              </a:rPr>
              <a:t>cíle a výstupy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má dostatečně zpracovaný </a:t>
            </a:r>
            <a:r>
              <a:rPr lang="cs-CZ" b="1" dirty="0">
                <a:solidFill>
                  <a:srgbClr val="000000"/>
                </a:solidFill>
              </a:rPr>
              <a:t>realizační plán a časový harmonogram</a:t>
            </a:r>
            <a:endParaRPr lang="cs-CZ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rozpočet projektu je </a:t>
            </a:r>
            <a:r>
              <a:rPr lang="cs-CZ" b="1" dirty="0">
                <a:solidFill>
                  <a:srgbClr val="000000"/>
                </a:solidFill>
              </a:rPr>
              <a:t>přiměřený, hospodárný, zdůvodnitelný </a:t>
            </a:r>
            <a:r>
              <a:rPr lang="cs-CZ" dirty="0">
                <a:solidFill>
                  <a:srgbClr val="000000"/>
                </a:solidFill>
              </a:rPr>
              <a:t>a </a:t>
            </a:r>
            <a:r>
              <a:rPr lang="cs-CZ" b="1" dirty="0">
                <a:solidFill>
                  <a:srgbClr val="000000"/>
                </a:solidFill>
              </a:rPr>
              <a:t>ověřitelný</a:t>
            </a:r>
            <a:endParaRPr lang="cs-CZ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administrativní náklady jsou </a:t>
            </a:r>
            <a:r>
              <a:rPr lang="cs-CZ" b="1" dirty="0">
                <a:solidFill>
                  <a:srgbClr val="000000"/>
                </a:solidFill>
              </a:rPr>
              <a:t>přiměřené</a:t>
            </a:r>
            <a:r>
              <a:rPr lang="cs-CZ" dirty="0">
                <a:solidFill>
                  <a:srgbClr val="000000"/>
                </a:solidFill>
              </a:rPr>
              <a:t> k celkovým nákladům projektu</a:t>
            </a:r>
            <a:r>
              <a:rPr lang="cs-CZ" sz="16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43540"/>
            <a:ext cx="409733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Dárcovství vs. sponzoring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Dárci darují pouze </a:t>
            </a:r>
            <a:r>
              <a:rPr lang="cs-CZ" sz="2400" b="1" dirty="0"/>
              <a:t>z titulu "dobré věci"</a:t>
            </a:r>
            <a:r>
              <a:rPr lang="cs-CZ" sz="2400" dirty="0"/>
              <a:t>, </a:t>
            </a:r>
            <a:r>
              <a:rPr lang="cs-CZ" sz="2400" b="1" dirty="0" smtClean="0"/>
              <a:t>sponzoři </a:t>
            </a:r>
            <a:r>
              <a:rPr lang="cs-CZ" sz="2400" b="1" dirty="0"/>
              <a:t>očekávají za </a:t>
            </a:r>
            <a:r>
              <a:rPr lang="cs-CZ" sz="2400" b="1" dirty="0" smtClean="0"/>
              <a:t>svoje zdroje protislužbu</a:t>
            </a:r>
            <a:r>
              <a:rPr lang="cs-CZ" sz="2400" dirty="0" smtClean="0"/>
              <a:t> </a:t>
            </a:r>
          </a:p>
          <a:p>
            <a:pPr lvl="1"/>
            <a:r>
              <a:rPr lang="cs-CZ" sz="2200" dirty="0" smtClean="0"/>
              <a:t>Reklama, benefity pro zaměstnance, atd.</a:t>
            </a:r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4100" name="Picture 4" descr="http://sponzorujeme.cz/wp-content/uploads/2012/12/%C5%BE%C3%A1dost-o-sponz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5/58/Ilves-Blues_Feb_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6498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4636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Vybrané projekty ke cvičení (5 ze 12 podaných)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50</a:t>
            </a:fld>
            <a:endParaRPr lang="cs-CZ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3326"/>
            <a:ext cx="3352800" cy="188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00" y="2871293"/>
            <a:ext cx="2137700" cy="252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45594"/>
            <a:ext cx="2971800" cy="22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6909" name="Picture 13" descr="http://www.munie.cz/wp-content/themes/munie/img/munie-logo-2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1" y="4981087"/>
            <a:ext cx="3315039" cy="10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828800"/>
            <a:ext cx="2762250" cy="207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Váš úkol: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51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52400" y="1744682"/>
            <a:ext cx="8077200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</a:rPr>
              <a:t>Prostudovat žádost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</a:rPr>
              <a:t>Přidělit body </a:t>
            </a:r>
            <a:r>
              <a:rPr lang="cs-CZ" sz="2200" dirty="0">
                <a:solidFill>
                  <a:srgbClr val="000000"/>
                </a:solidFill>
              </a:rPr>
              <a:t>za jednotlivé kategorie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dirty="0">
                <a:solidFill>
                  <a:srgbClr val="000000"/>
                </a:solidFill>
              </a:rPr>
              <a:t>Napsat </a:t>
            </a:r>
            <a:r>
              <a:rPr lang="cs-CZ" sz="2200" b="1" dirty="0">
                <a:solidFill>
                  <a:srgbClr val="000000"/>
                </a:solidFill>
              </a:rPr>
              <a:t>silné a slabé stránky </a:t>
            </a:r>
            <a:r>
              <a:rPr lang="cs-CZ" sz="2200" dirty="0">
                <a:solidFill>
                  <a:srgbClr val="000000"/>
                </a:solidFill>
              </a:rPr>
              <a:t>projektu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Rozhodnout</a:t>
            </a:r>
            <a:r>
              <a:rPr lang="cs-CZ" sz="2200" dirty="0">
                <a:solidFill>
                  <a:srgbClr val="000000"/>
                </a:solidFill>
                <a:latin typeface="Arial" pitchFamily="34" charset="0"/>
              </a:rPr>
              <a:t>, zda byste daný projekt: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Podpořili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Doporučili k přepracování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Zamítli</a:t>
            </a:r>
          </a:p>
        </p:txBody>
      </p:sp>
      <p:pic>
        <p:nvPicPr>
          <p:cNvPr id="337922" name="Picture 2" descr="http://jronaldlee.com/wp-content/uploads/2011/02/question_m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16" y="1550531"/>
            <a:ext cx="3395784" cy="45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 smtClean="0"/>
              <a:pPr/>
              <a:t>52</a:t>
            </a:fld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89" y="2060848"/>
            <a:ext cx="6096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4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7772400" cy="503237"/>
          </a:xfrm>
        </p:spPr>
        <p:txBody>
          <a:bodyPr/>
          <a:lstStyle/>
          <a:p>
            <a:r>
              <a:rPr lang="cs-CZ" dirty="0" smtClean="0"/>
              <a:t>Největší  individuální dary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47577"/>
            <a:ext cx="7772400" cy="4357687"/>
          </a:xfrm>
        </p:spPr>
        <p:txBody>
          <a:bodyPr/>
          <a:lstStyle/>
          <a:p>
            <a:r>
              <a:rPr lang="en-US" sz="1300" dirty="0"/>
              <a:t>$31 billion from </a:t>
            </a:r>
            <a:r>
              <a:rPr lang="en-US" sz="1300" dirty="0">
                <a:hlinkClick r:id="rId2" tooltip="Warren Buffett"/>
              </a:rPr>
              <a:t>Warren Buffett</a:t>
            </a:r>
            <a:r>
              <a:rPr lang="en-US" sz="1300" dirty="0"/>
              <a:t> to the </a:t>
            </a:r>
            <a:r>
              <a:rPr lang="en-US" sz="1300" dirty="0">
                <a:hlinkClick r:id="rId3" tooltip="Bill and Melinda Gates Foundation"/>
              </a:rPr>
              <a:t>Bill and Melinda Gates Foundation</a:t>
            </a:r>
            <a:r>
              <a:rPr lang="en-US" sz="1300" dirty="0"/>
              <a:t> </a:t>
            </a:r>
            <a:endParaRPr lang="cs-CZ" sz="1300" dirty="0" smtClean="0"/>
          </a:p>
          <a:p>
            <a:r>
              <a:rPr lang="en-US" sz="1300" dirty="0" smtClean="0"/>
              <a:t>$</a:t>
            </a:r>
            <a:r>
              <a:rPr lang="en-US" sz="1300" dirty="0"/>
              <a:t>9 billion from </a:t>
            </a:r>
            <a:r>
              <a:rPr lang="en-US" sz="1300" dirty="0">
                <a:hlinkClick r:id="rId4" tooltip="Chuck Feeney"/>
              </a:rPr>
              <a:t>Chuck Feeney</a:t>
            </a:r>
            <a:r>
              <a:rPr lang="en-US" sz="1300" dirty="0"/>
              <a:t> to </a:t>
            </a:r>
            <a:r>
              <a:rPr lang="en-US" sz="1300" dirty="0">
                <a:hlinkClick r:id="rId5" tooltip="Atlantic Philanthropies"/>
              </a:rPr>
              <a:t>Atlantic Philanthropies</a:t>
            </a:r>
            <a:endParaRPr lang="en-US" sz="1300" dirty="0"/>
          </a:p>
          <a:p>
            <a:r>
              <a:rPr lang="en-US" sz="1300" dirty="0"/>
              <a:t>$2 billion from </a:t>
            </a:r>
            <a:r>
              <a:rPr lang="en-US" sz="1300" dirty="0" err="1">
                <a:hlinkClick r:id="rId6" tooltip="Azim Premji"/>
              </a:rPr>
              <a:t>Azim</a:t>
            </a:r>
            <a:r>
              <a:rPr lang="en-US" sz="1300" dirty="0">
                <a:hlinkClick r:id="rId6" tooltip="Azim Premji"/>
              </a:rPr>
              <a:t> </a:t>
            </a:r>
            <a:r>
              <a:rPr lang="en-US" sz="1300" dirty="0" err="1">
                <a:hlinkClick r:id="rId6" tooltip="Azim Premji"/>
              </a:rPr>
              <a:t>Premji</a:t>
            </a:r>
            <a:r>
              <a:rPr lang="en-US" sz="1300" dirty="0"/>
              <a:t> to the </a:t>
            </a:r>
            <a:r>
              <a:rPr lang="en-US" sz="1300" dirty="0" err="1">
                <a:hlinkClick r:id="rId7" tooltip="Azim Premji"/>
              </a:rPr>
              <a:t>Azim</a:t>
            </a:r>
            <a:r>
              <a:rPr lang="en-US" sz="1300" dirty="0">
                <a:hlinkClick r:id="rId7" tooltip="Azim Premji"/>
              </a:rPr>
              <a:t> </a:t>
            </a:r>
            <a:r>
              <a:rPr lang="en-US" sz="1300" dirty="0" err="1">
                <a:hlinkClick r:id="rId7" tooltip="Azim Premji"/>
              </a:rPr>
              <a:t>Premji</a:t>
            </a:r>
            <a:r>
              <a:rPr lang="en-US" sz="1300" dirty="0">
                <a:hlinkClick r:id="rId7" tooltip="Azim Premji"/>
              </a:rPr>
              <a:t> Foundation</a:t>
            </a:r>
            <a:r>
              <a:rPr lang="en-US" sz="1300" dirty="0"/>
              <a:t> in 2010</a:t>
            </a:r>
            <a:r>
              <a:rPr lang="en-US" sz="1300" dirty="0" smtClean="0"/>
              <a:t>.</a:t>
            </a:r>
            <a:endParaRPr lang="cs-CZ" sz="1300" dirty="0" smtClean="0"/>
          </a:p>
          <a:p>
            <a:r>
              <a:rPr lang="en-US" sz="1300" dirty="0" smtClean="0"/>
              <a:t>$</a:t>
            </a:r>
            <a:r>
              <a:rPr lang="en-US" sz="1300" dirty="0"/>
              <a:t>1 billion from </a:t>
            </a:r>
            <a:r>
              <a:rPr lang="en-US" sz="1300" dirty="0">
                <a:hlinkClick r:id="rId8" tooltip="Ted Turner"/>
              </a:rPr>
              <a:t>Ted Turner</a:t>
            </a:r>
            <a:r>
              <a:rPr lang="en-US" sz="1300" dirty="0"/>
              <a:t> to the </a:t>
            </a:r>
            <a:r>
              <a:rPr lang="en-US" sz="1300" dirty="0">
                <a:hlinkClick r:id="rId9" tooltip="United Nations"/>
              </a:rPr>
              <a:t>United Nations</a:t>
            </a:r>
            <a:endParaRPr lang="en-US" sz="1300" dirty="0"/>
          </a:p>
          <a:p>
            <a:r>
              <a:rPr lang="en-US" sz="1300" dirty="0"/>
              <a:t>$540 million from </a:t>
            </a:r>
            <a:r>
              <a:rPr lang="en-US" sz="1300" dirty="0">
                <a:hlinkClick r:id="rId10" tooltip="John D. Rockefeller"/>
              </a:rPr>
              <a:t>John D. Rockefeller</a:t>
            </a:r>
            <a:r>
              <a:rPr lang="en-US" sz="1300" dirty="0"/>
              <a:t> to the </a:t>
            </a:r>
            <a:r>
              <a:rPr lang="en-US" sz="1300" dirty="0">
                <a:hlinkClick r:id="rId11" tooltip="Rockefeller Foundation"/>
              </a:rPr>
              <a:t>Rockefeller Foundation</a:t>
            </a:r>
            <a:r>
              <a:rPr lang="en-US" sz="1300" dirty="0"/>
              <a:t> and </a:t>
            </a:r>
            <a:r>
              <a:rPr lang="en-US" sz="1300" dirty="0" smtClean="0"/>
              <a:t>Rockefeller Charities</a:t>
            </a:r>
            <a:endParaRPr lang="cs-CZ" sz="1300" dirty="0" smtClean="0"/>
          </a:p>
          <a:p>
            <a:r>
              <a:rPr lang="en-US" sz="1300" dirty="0" smtClean="0"/>
              <a:t>$500 </a:t>
            </a:r>
            <a:r>
              <a:rPr lang="en-US" sz="1300" dirty="0"/>
              <a:t>million from </a:t>
            </a:r>
            <a:r>
              <a:rPr lang="en-US" sz="1300" dirty="0">
                <a:hlinkClick r:id="rId12" tooltip="T. Boone Pickens"/>
              </a:rPr>
              <a:t>T. Boone Pickens</a:t>
            </a:r>
            <a:r>
              <a:rPr lang="en-US" sz="1300" dirty="0"/>
              <a:t> to </a:t>
            </a:r>
            <a:r>
              <a:rPr lang="en-US" sz="1300" dirty="0">
                <a:hlinkClick r:id="rId13" tooltip="Oklahoma State University"/>
              </a:rPr>
              <a:t>Oklahoma State </a:t>
            </a:r>
            <a:r>
              <a:rPr lang="en-US" sz="1300" dirty="0" smtClean="0">
                <a:hlinkClick r:id="rId13" tooltip="Oklahoma State University"/>
              </a:rPr>
              <a:t>University</a:t>
            </a:r>
            <a:endParaRPr lang="en-US" sz="1300" dirty="0"/>
          </a:p>
          <a:p>
            <a:r>
              <a:rPr lang="en-US" sz="1300" dirty="0"/>
              <a:t>$500 million from </a:t>
            </a:r>
            <a:r>
              <a:rPr lang="en-US" sz="1300" dirty="0">
                <a:hlinkClick r:id="rId14" tooltip="Walter Annenberg"/>
              </a:rPr>
              <a:t>Walter Annenberg</a:t>
            </a:r>
            <a:r>
              <a:rPr lang="en-US" sz="1300" dirty="0"/>
              <a:t> to public school reform in the United </a:t>
            </a:r>
            <a:r>
              <a:rPr lang="en-US" sz="1300" dirty="0" smtClean="0"/>
              <a:t>States</a:t>
            </a:r>
            <a:endParaRPr lang="en-US" sz="1300" dirty="0"/>
          </a:p>
          <a:p>
            <a:r>
              <a:rPr lang="en-US" sz="1300" dirty="0"/>
              <a:t>$350 million ($7 billion in modern terms) from </a:t>
            </a:r>
            <a:r>
              <a:rPr lang="en-US" sz="1300" b="1" dirty="0">
                <a:hlinkClick r:id="rId15" tooltip="Andrew Carnegie"/>
              </a:rPr>
              <a:t>Andrew Carnegie</a:t>
            </a:r>
            <a:r>
              <a:rPr lang="en-US" sz="1300" b="1" dirty="0"/>
              <a:t> </a:t>
            </a:r>
            <a:r>
              <a:rPr lang="en-US" sz="1300" dirty="0"/>
              <a:t>in 1901 who distributed most of his wealth to good causes, including the building </a:t>
            </a:r>
            <a:r>
              <a:rPr lang="en-US" sz="1300" dirty="0">
                <a:hlinkClick r:id="rId16" tooltip="Carnegie Hall"/>
              </a:rPr>
              <a:t>Carnegie Hall</a:t>
            </a:r>
            <a:r>
              <a:rPr lang="en-US" sz="1300" dirty="0"/>
              <a:t> </a:t>
            </a:r>
            <a:r>
              <a:rPr lang="en-US" sz="1300" dirty="0">
                <a:hlinkClick r:id="rId17" tooltip="New York City"/>
              </a:rPr>
              <a:t>New York City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/>
              <a:t>$424 million from managers of the </a:t>
            </a:r>
            <a:r>
              <a:rPr lang="en-US" sz="1300" dirty="0">
                <a:hlinkClick r:id="rId18" tooltip="Reader's Digest"/>
              </a:rPr>
              <a:t>Reader's Digest</a:t>
            </a:r>
            <a:r>
              <a:rPr lang="en-US" sz="1300" dirty="0"/>
              <a:t> fortune to the </a:t>
            </a:r>
            <a:r>
              <a:rPr lang="en-US" sz="1300" dirty="0">
                <a:hlinkClick r:id="rId19" tooltip="Metropolitan Museum of Art"/>
              </a:rPr>
              <a:t>Metropolitan Museum of </a:t>
            </a:r>
            <a:r>
              <a:rPr lang="en-US" sz="1300" dirty="0" smtClean="0">
                <a:hlinkClick r:id="rId19" tooltip="Metropolitan Museum of Art"/>
              </a:rPr>
              <a:t>Art</a:t>
            </a:r>
            <a:endParaRPr lang="en-US" sz="1300" dirty="0"/>
          </a:p>
          <a:p>
            <a:r>
              <a:rPr lang="en-US" sz="1300" dirty="0"/>
              <a:t>$350 million from </a:t>
            </a:r>
            <a:r>
              <a:rPr lang="en-US" sz="1300" dirty="0">
                <a:hlinkClick r:id="rId20" tooltip="Michael Jackson"/>
              </a:rPr>
              <a:t>Michael Jackson</a:t>
            </a:r>
            <a:r>
              <a:rPr lang="en-US" sz="1300" dirty="0"/>
              <a:t> </a:t>
            </a:r>
            <a:r>
              <a:rPr lang="cs-CZ" sz="1300" dirty="0" err="1" smtClean="0"/>
              <a:t>for</a:t>
            </a:r>
            <a:r>
              <a:rPr lang="cs-CZ" sz="1300" dirty="0" smtClean="0"/>
              <a:t> </a:t>
            </a:r>
            <a:r>
              <a:rPr lang="en-US" sz="1300" dirty="0" smtClean="0"/>
              <a:t>39 </a:t>
            </a:r>
            <a:r>
              <a:rPr lang="en-US" sz="1300" dirty="0"/>
              <a:t>charity </a:t>
            </a:r>
            <a:r>
              <a:rPr lang="en-US" sz="1300" dirty="0" smtClean="0"/>
              <a:t>organizations</a:t>
            </a:r>
            <a:endParaRPr lang="cs-CZ" sz="1300" dirty="0" smtClean="0"/>
          </a:p>
          <a:p>
            <a:r>
              <a:rPr lang="en-US" sz="1300" dirty="0" smtClean="0"/>
              <a:t>$350 </a:t>
            </a:r>
            <a:r>
              <a:rPr lang="en-US" sz="1300" dirty="0"/>
              <a:t>million from </a:t>
            </a:r>
            <a:r>
              <a:rPr lang="en-US" sz="1300" dirty="0">
                <a:hlinkClick r:id="rId21" tooltip="Yank Barry"/>
              </a:rPr>
              <a:t>Yank Barry</a:t>
            </a:r>
            <a:r>
              <a:rPr lang="en-US" sz="1300" dirty="0"/>
              <a:t> and his Global Village Champions in food, education and medical supplies to the needy around the World from 1990 to the present.</a:t>
            </a:r>
          </a:p>
          <a:p>
            <a:r>
              <a:rPr lang="en-US" sz="1300" dirty="0"/>
              <a:t>$225 million from Raymond and Ruth Perelman, parents of </a:t>
            </a:r>
            <a:r>
              <a:rPr lang="en-US" sz="1300" dirty="0">
                <a:hlinkClick r:id="rId22" tooltip="Ronald O. Perelman"/>
              </a:rPr>
              <a:t>Ronald O. Perelman</a:t>
            </a:r>
            <a:r>
              <a:rPr lang="en-US" sz="1300" dirty="0"/>
              <a:t>, to the </a:t>
            </a:r>
            <a:r>
              <a:rPr lang="en-US" sz="1300" dirty="0">
                <a:hlinkClick r:id="rId23" tooltip="University of Pennsylvania School of Medicine"/>
              </a:rPr>
              <a:t>University of Pennsylvania School of Medicine</a:t>
            </a:r>
            <a:r>
              <a:rPr lang="en-US" sz="1300" dirty="0"/>
              <a:t> in 2011.</a:t>
            </a:r>
          </a:p>
          <a:p>
            <a:r>
              <a:rPr lang="en-US" sz="1300" dirty="0"/>
              <a:t>$200 million from </a:t>
            </a:r>
            <a:r>
              <a:rPr lang="en-US" sz="1300" dirty="0">
                <a:hlinkClick r:id="rId24" tooltip="Joan B. Kroc"/>
              </a:rPr>
              <a:t>Joan B. Kroc</a:t>
            </a:r>
            <a:r>
              <a:rPr lang="en-US" sz="1300" dirty="0"/>
              <a:t> to </a:t>
            </a:r>
            <a:r>
              <a:rPr lang="en-US" sz="1300" dirty="0">
                <a:hlinkClick r:id="rId25" tooltip="National Public Radio"/>
              </a:rPr>
              <a:t>National Public Radio</a:t>
            </a:r>
            <a:r>
              <a:rPr lang="en-US" sz="1300" dirty="0"/>
              <a:t> in </a:t>
            </a:r>
            <a:r>
              <a:rPr lang="en-US" sz="1300" dirty="0" smtClean="0"/>
              <a:t>2003</a:t>
            </a:r>
            <a:endParaRPr lang="en-US" sz="1300" dirty="0"/>
          </a:p>
          <a:p>
            <a:r>
              <a:rPr lang="en-US" sz="1300" dirty="0"/>
              <a:t>$220 million from Phil and Penny Knight (co-founder of Nike) to Oregon Health and Science University</a:t>
            </a:r>
          </a:p>
          <a:p>
            <a:r>
              <a:rPr lang="en-US" sz="1300" dirty="0"/>
              <a:t>$100 million from </a:t>
            </a:r>
            <a:r>
              <a:rPr lang="en-US" sz="1300" dirty="0">
                <a:hlinkClick r:id="rId26" tooltip="Mark Zuckerberg"/>
              </a:rPr>
              <a:t>Mark </a:t>
            </a:r>
            <a:r>
              <a:rPr lang="en-US" sz="1300" dirty="0" err="1">
                <a:hlinkClick r:id="rId26" tooltip="Mark Zuckerberg"/>
              </a:rPr>
              <a:t>Zuckerberg</a:t>
            </a:r>
            <a:r>
              <a:rPr lang="en-US" sz="1300" dirty="0"/>
              <a:t> to Mayor </a:t>
            </a:r>
            <a:r>
              <a:rPr lang="en-US" sz="1300" dirty="0">
                <a:hlinkClick r:id="rId27" tooltip="Cory Booker"/>
              </a:rPr>
              <a:t>Cory Booker</a:t>
            </a:r>
            <a:r>
              <a:rPr lang="en-US" sz="1300" dirty="0"/>
              <a:t> for the </a:t>
            </a:r>
            <a:r>
              <a:rPr lang="en-US" sz="1300" dirty="0">
                <a:hlinkClick r:id="rId28" tooltip="Newark, New Jersey"/>
              </a:rPr>
              <a:t>Newark, New Jersey</a:t>
            </a:r>
            <a:r>
              <a:rPr lang="en-US" sz="1300" dirty="0"/>
              <a:t> public schools.</a:t>
            </a:r>
          </a:p>
          <a:p>
            <a:r>
              <a:rPr lang="en-US" sz="1300" dirty="0"/>
              <a:t>$100 million from </a:t>
            </a:r>
            <a:r>
              <a:rPr lang="en-US" sz="1300" dirty="0">
                <a:hlinkClick r:id="rId29" tooltip="Henry Rowan"/>
              </a:rPr>
              <a:t>Henry</a:t>
            </a:r>
            <a:r>
              <a:rPr lang="en-US" sz="1300" dirty="0"/>
              <a:t> and Betty Rowan to </a:t>
            </a:r>
            <a:r>
              <a:rPr lang="en-US" sz="1300" dirty="0">
                <a:hlinkClick r:id="rId30" tooltip="Glassboro State College"/>
              </a:rPr>
              <a:t>Glassboro State </a:t>
            </a:r>
            <a:r>
              <a:rPr lang="en-US" sz="1300" dirty="0" smtClean="0">
                <a:hlinkClick r:id="rId30" tooltip="Glassboro State College"/>
              </a:rPr>
              <a:t>College</a:t>
            </a:r>
            <a:endParaRPr lang="en-US" sz="1300" dirty="0"/>
          </a:p>
          <a:p>
            <a:r>
              <a:rPr lang="en-US" sz="1300" dirty="0"/>
              <a:t>Millions from </a:t>
            </a:r>
            <a:r>
              <a:rPr lang="en-US" sz="1300" dirty="0">
                <a:hlinkClick r:id="rId31" tooltip="Charles T. Hinde"/>
              </a:rPr>
              <a:t>Charles T. </a:t>
            </a:r>
            <a:r>
              <a:rPr lang="en-US" sz="1300" dirty="0" err="1">
                <a:hlinkClick r:id="rId31" tooltip="Charles T. Hinde"/>
              </a:rPr>
              <a:t>Hinde</a:t>
            </a:r>
            <a:r>
              <a:rPr lang="en-US" sz="1300" dirty="0"/>
              <a:t> to undertake various projects in Southern California from 1895-1915.</a:t>
            </a:r>
          </a:p>
          <a:p>
            <a:endParaRPr lang="cs-CZ" sz="13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28291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7772400" cy="503237"/>
          </a:xfrm>
        </p:spPr>
        <p:txBody>
          <a:bodyPr/>
          <a:lstStyle/>
          <a:p>
            <a:r>
              <a:rPr lang="cs-CZ" b="1" dirty="0"/>
              <a:t>Andrew Carnegie(1835 - 1919)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91593"/>
            <a:ext cx="6552728" cy="4357687"/>
          </a:xfrm>
        </p:spPr>
        <p:txBody>
          <a:bodyPr/>
          <a:lstStyle/>
          <a:p>
            <a:r>
              <a:rPr lang="en-US" sz="2200" dirty="0" err="1" smtClean="0"/>
              <a:t>Carnegieho</a:t>
            </a:r>
            <a:r>
              <a:rPr lang="en-US" sz="2200" dirty="0" smtClean="0"/>
              <a:t> </a:t>
            </a:r>
            <a:r>
              <a:rPr lang="en-US" sz="2200" dirty="0" err="1"/>
              <a:t>ocelárny</a:t>
            </a:r>
            <a:r>
              <a:rPr lang="en-US" sz="2200" dirty="0"/>
              <a:t> (Carnegie Steel Company</a:t>
            </a:r>
            <a:r>
              <a:rPr lang="en-US" sz="2200" dirty="0" smtClean="0"/>
              <a:t>)</a:t>
            </a:r>
            <a:endParaRPr lang="cs-CZ" sz="2200" dirty="0" smtClean="0"/>
          </a:p>
          <a:p>
            <a:pPr lvl="1"/>
            <a:r>
              <a:rPr lang="cs-CZ" sz="2000" dirty="0"/>
              <a:t>V 90. letech 19. století </a:t>
            </a:r>
            <a:r>
              <a:rPr lang="cs-CZ" sz="2000" dirty="0" smtClean="0"/>
              <a:t>největší </a:t>
            </a:r>
            <a:r>
              <a:rPr lang="cs-CZ" sz="2000" dirty="0"/>
              <a:t>a </a:t>
            </a:r>
            <a:r>
              <a:rPr lang="cs-CZ" sz="2000" dirty="0" smtClean="0"/>
              <a:t>nejziskovější průmyslový podnik </a:t>
            </a:r>
            <a:r>
              <a:rPr lang="cs-CZ" sz="2000" dirty="0"/>
              <a:t>na světě.</a:t>
            </a:r>
          </a:p>
          <a:p>
            <a:pPr lvl="1"/>
            <a:r>
              <a:rPr lang="cs-CZ" sz="2000" dirty="0" smtClean="0"/>
              <a:t>V roce 1901 prodána za 480 mil $</a:t>
            </a:r>
          </a:p>
          <a:p>
            <a:r>
              <a:rPr lang="cs-CZ" sz="2200" dirty="0" smtClean="0"/>
              <a:t>Většinu peněz věnoval </a:t>
            </a:r>
            <a:r>
              <a:rPr lang="cs-CZ" sz="2200" dirty="0"/>
              <a:t>na zakládání knihoven, škol a univerzit ve </a:t>
            </a:r>
            <a:r>
              <a:rPr lang="cs-CZ" sz="2200" dirty="0" smtClean="0"/>
              <a:t>USA, UK, </a:t>
            </a:r>
            <a:r>
              <a:rPr lang="cs-CZ" sz="2200" dirty="0">
                <a:hlinkClick r:id="rId2" tooltip="Kanada"/>
              </a:rPr>
              <a:t>Kanadě</a:t>
            </a:r>
            <a:r>
              <a:rPr lang="cs-CZ" sz="2200" dirty="0"/>
              <a:t> </a:t>
            </a:r>
            <a:r>
              <a:rPr lang="cs-CZ" sz="2200" dirty="0" smtClean="0"/>
              <a:t>atd., ale </a:t>
            </a:r>
            <a:r>
              <a:rPr lang="cs-CZ" sz="2200" dirty="0"/>
              <a:t>i na důchodový fond pro své bývalé zaměstnance</a:t>
            </a:r>
            <a:r>
              <a:rPr lang="cs-CZ" sz="2200" dirty="0" smtClean="0"/>
              <a:t>.</a:t>
            </a:r>
          </a:p>
          <a:p>
            <a:r>
              <a:rPr lang="cs-CZ" sz="2200" dirty="0" err="1"/>
              <a:t>The</a:t>
            </a:r>
            <a:r>
              <a:rPr lang="cs-CZ" sz="2200" dirty="0"/>
              <a:t> Gospel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 smtClean="0"/>
              <a:t>Wealth</a:t>
            </a:r>
            <a:r>
              <a:rPr lang="cs-CZ" sz="2200" dirty="0" smtClean="0"/>
              <a:t> - </a:t>
            </a:r>
            <a:r>
              <a:rPr lang="cs-CZ" sz="2400" dirty="0"/>
              <a:t>1889</a:t>
            </a:r>
            <a:endParaRPr lang="cs-CZ" sz="2200" dirty="0"/>
          </a:p>
          <a:p>
            <a:endParaRPr lang="cs-CZ" sz="2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1026" name="Picture 2" descr="File:Carnegie-1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12" y="260649"/>
            <a:ext cx="209808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oundsforthesoul.files.wordpress.com/2011/11/carnegie-hal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59" y="5157192"/>
            <a:ext cx="3498454" cy="16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d/df/Carnegie_Hall,_NY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18" y="2852936"/>
            <a:ext cx="1661075" cy="241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BCL 1024x7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89866"/>
            <a:ext cx="2016224" cy="190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Andrew Carnegie, three-quarter length portrait, seated, facing slightly left, 1913-cro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155213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4708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25538"/>
            <a:ext cx="8568952" cy="503237"/>
          </a:xfrm>
        </p:spPr>
        <p:txBody>
          <a:bodyPr/>
          <a:lstStyle/>
          <a:p>
            <a:r>
              <a:rPr lang="cs-CZ" b="1" dirty="0" smtClean="0"/>
              <a:t>Biblická zamyšlení nad hromaděním bohatství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„Někdo </a:t>
            </a:r>
            <a:r>
              <a:rPr lang="cs-CZ" sz="2000" dirty="0"/>
              <a:t>je sám a nikoho nemá, je bez dětí a bez bratrů. Jeho pachtění ale nebere konce, očima lační po větším bohatství. "Pro koho se to vlastně pachtím, proč si odpírám všechno pohodlí? I to je marnost a bídné </a:t>
            </a:r>
            <a:r>
              <a:rPr lang="cs-CZ" sz="2000" dirty="0" smtClean="0"/>
              <a:t>úsilí“ (Bible, kniha Kazatel 4 kap., verš 8)</a:t>
            </a:r>
          </a:p>
          <a:p>
            <a:r>
              <a:rPr lang="cs-CZ" sz="2000" dirty="0" smtClean="0"/>
              <a:t>„Pole </a:t>
            </a:r>
            <a:r>
              <a:rPr lang="cs-CZ" sz="2000" dirty="0"/>
              <a:t>jednoho bohatého člověka přineslo hojnou </a:t>
            </a:r>
            <a:r>
              <a:rPr lang="cs-CZ" sz="2000" dirty="0" smtClean="0"/>
              <a:t>úrodu. Přemýšlel</a:t>
            </a:r>
            <a:r>
              <a:rPr lang="cs-CZ" sz="2000" dirty="0"/>
              <a:t>: ‚Co si počnu? Vždyť nemám kam shromáždit úrodu</a:t>
            </a:r>
            <a:r>
              <a:rPr lang="cs-CZ" sz="2000" dirty="0" smtClean="0"/>
              <a:t>!'</a:t>
            </a:r>
            <a:r>
              <a:rPr lang="cs-CZ" sz="2000" dirty="0"/>
              <a:t> Pak si řekl: ‚Udělám tohle - zbořím své stodoly, postavím větší a do nich shromáždím všechno své obilí a </a:t>
            </a:r>
            <a:r>
              <a:rPr lang="cs-CZ" sz="2000" dirty="0" smtClean="0"/>
              <a:t>zásoby. Pak </a:t>
            </a:r>
            <a:r>
              <a:rPr lang="cs-CZ" sz="2000" dirty="0"/>
              <a:t>si budu moci říci: Podívej, máš spoustu zásob na spoustu let. Oddechni si, jez, pij, užívej</a:t>
            </a:r>
            <a:r>
              <a:rPr lang="cs-CZ" sz="2000" dirty="0" smtClean="0"/>
              <a:t>!'</a:t>
            </a:r>
            <a:r>
              <a:rPr lang="cs-CZ" sz="2000" dirty="0"/>
              <a:t> Bůh mu ale řekl: ‚Ty blázne! Dnes v noci umřeš. Čí bude, co sis nachystal</a:t>
            </a:r>
            <a:r>
              <a:rPr lang="cs-CZ" sz="2000" dirty="0" smtClean="0"/>
              <a:t>?“ (Bible, Lukášovo evangelium, 12. kap. verše 16 – 20)</a:t>
            </a:r>
          </a:p>
          <a:p>
            <a:r>
              <a:rPr lang="cs-CZ" sz="2000" dirty="0"/>
              <a:t>‚Požehnanější je dávat než dostávat</a:t>
            </a:r>
            <a:r>
              <a:rPr lang="cs-CZ" sz="2000" dirty="0" smtClean="0"/>
              <a:t>.‚ (Bible, Skutky apoštolů, 20. kap., verš 35)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94718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Citáty o penězích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„Příliš mnoho </a:t>
            </a:r>
            <a:r>
              <a:rPr lang="cs-CZ" i="1" dirty="0" smtClean="0"/>
              <a:t>lidí utrácí peníze</a:t>
            </a:r>
            <a:r>
              <a:rPr lang="cs-CZ" dirty="0" smtClean="0"/>
              <a:t>, </a:t>
            </a:r>
            <a:r>
              <a:rPr lang="cs-CZ" i="1" dirty="0" smtClean="0"/>
              <a:t>které</a:t>
            </a:r>
            <a:r>
              <a:rPr lang="cs-CZ" dirty="0" smtClean="0"/>
              <a:t> nevydělali, na koupi věcí, </a:t>
            </a:r>
            <a:r>
              <a:rPr lang="cs-CZ" i="1" dirty="0" smtClean="0"/>
              <a:t>které</a:t>
            </a:r>
            <a:r>
              <a:rPr lang="cs-CZ" dirty="0" smtClean="0"/>
              <a:t> nechtějí, aby udělali dojem na </a:t>
            </a:r>
            <a:r>
              <a:rPr lang="cs-CZ" i="1" dirty="0" smtClean="0"/>
              <a:t>lidi</a:t>
            </a:r>
            <a:r>
              <a:rPr lang="cs-CZ" dirty="0" smtClean="0"/>
              <a:t>, </a:t>
            </a:r>
            <a:r>
              <a:rPr lang="cs-CZ" i="1" dirty="0" smtClean="0"/>
              <a:t>které nemají</a:t>
            </a:r>
            <a:r>
              <a:rPr lang="cs-CZ" dirty="0" smtClean="0"/>
              <a:t> rádi.“ (</a:t>
            </a:r>
            <a:r>
              <a:rPr lang="cs-CZ" i="1" dirty="0" err="1" smtClean="0"/>
              <a:t>Will</a:t>
            </a:r>
            <a:r>
              <a:rPr lang="cs-CZ" i="1" dirty="0" smtClean="0"/>
              <a:t> </a:t>
            </a:r>
            <a:r>
              <a:rPr lang="cs-CZ" i="1" dirty="0" err="1" smtClean="0"/>
              <a:t>Rogers</a:t>
            </a:r>
            <a:r>
              <a:rPr lang="cs-CZ" dirty="0" smtClean="0"/>
              <a:t>)“</a:t>
            </a:r>
          </a:p>
          <a:p>
            <a:r>
              <a:rPr lang="cs-CZ" dirty="0" smtClean="0"/>
              <a:t>„Někteří </a:t>
            </a:r>
            <a:r>
              <a:rPr lang="cs-CZ" dirty="0"/>
              <a:t>lidé jsou tak chudí, že jediné, co mají, jsou </a:t>
            </a:r>
            <a:r>
              <a:rPr lang="cs-CZ" dirty="0" smtClean="0"/>
              <a:t>peníze“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54285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2256</Words>
  <Application>Microsoft Office PowerPoint</Application>
  <PresentationFormat>Předvádění na obrazovce (4:3)</PresentationFormat>
  <Paragraphs>364</Paragraphs>
  <Slides>52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ŠEDÁ základní</vt:lpstr>
      <vt:lpstr>1_ŠEDÁ základní</vt:lpstr>
      <vt:lpstr>2_ŠEDÁ základní</vt:lpstr>
      <vt:lpstr>3_ŠEDÁ základní</vt:lpstr>
      <vt:lpstr>4_ŠEDÁ základní</vt:lpstr>
      <vt:lpstr>Prezentace aplikace PowerPoint</vt:lpstr>
      <vt:lpstr>Prezentace aplikace PowerPoint</vt:lpstr>
      <vt:lpstr>Úvod</vt:lpstr>
      <vt:lpstr>Definice filantropie</vt:lpstr>
      <vt:lpstr>Dárcovství vs. sponzoring </vt:lpstr>
      <vt:lpstr>Největší  individuální dary</vt:lpstr>
      <vt:lpstr>Andrew Carnegie(1835 - 1919)</vt:lpstr>
      <vt:lpstr>Biblická zamyšlení nad hromaděním bohatství</vt:lpstr>
      <vt:lpstr>Citáty o penězích</vt:lpstr>
      <vt:lpstr>Doplňte sami  dle definice…..</vt:lpstr>
      <vt:lpstr>Altruismus vs. filantropie</vt:lpstr>
      <vt:lpstr>Kořeny a současnost filantropie</vt:lpstr>
      <vt:lpstr>Samaritánovo dilema</vt:lpstr>
      <vt:lpstr>Forma občanské spoluúčasti:</vt:lpstr>
      <vt:lpstr>Dělení filantropie</vt:lpstr>
      <vt:lpstr>Podmínky rozvoje filantropie</vt:lpstr>
      <vt:lpstr>Způsoby poskytnutí daru (finančního, hmotného, duševního,….)</vt:lpstr>
      <vt:lpstr>INDIVIDUÁLNÍ DÁRCI</vt:lpstr>
      <vt:lpstr>Lidé rádi dávají peníze když:</vt:lpstr>
      <vt:lpstr>Sbírky</vt:lpstr>
      <vt:lpstr>VEŘEJNÁ SBÍRKA</vt:lpstr>
      <vt:lpstr>Veřejná sbírka</vt:lpstr>
      <vt:lpstr>Veřejná sbírka - průběh</vt:lpstr>
      <vt:lpstr>Veřejná sbírka - náležitosti</vt:lpstr>
      <vt:lpstr>Zdroje financování NNO- DMS</vt:lpstr>
      <vt:lpstr>Účely veřejných sbírek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Společenská odpovědnost firem a firemní dárcovství</vt:lpstr>
      <vt:lpstr>Corporate Social Responsibility - CSR             = Společenská odpovědnost firem</vt:lpstr>
      <vt:lpstr>Corporate Social Responsibility</vt:lpstr>
      <vt:lpstr>Pohled managementu</vt:lpstr>
      <vt:lpstr>Pohled marketingu</vt:lpstr>
      <vt:lpstr>Pohled EU</vt:lpstr>
      <vt:lpstr>FIREMNÍ DÁRCOVSTVÍ</vt:lpstr>
      <vt:lpstr>FIREMNÍ DÁRCOVSTVÍ</vt:lpstr>
      <vt:lpstr>FIREMNÍ DÁRCOVSTVÍ</vt:lpstr>
      <vt:lpstr>FIREMNÍ DÁRCOVSTVÍ</vt:lpstr>
      <vt:lpstr>Typy projektů, které firmy rády podporují</vt:lpstr>
      <vt:lpstr>Typy projektů, které moc úspěšné nejsou</vt:lpstr>
      <vt:lpstr>CSR – zajímavé weby</vt:lpstr>
      <vt:lpstr>Žádost o grant </vt:lpstr>
      <vt:lpstr>Spolek absolventů a přátel MU</vt:lpstr>
      <vt:lpstr>Základní informace:</vt:lpstr>
      <vt:lpstr>Podmínky grantů TGM: </vt:lpstr>
      <vt:lpstr>Vybrané projekty ke cvičení (5 ze 12 podaných)</vt:lpstr>
      <vt:lpstr>Váš úkol: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</dc:creator>
  <cp:lastModifiedBy>Dostál Jakub</cp:lastModifiedBy>
  <cp:revision>27</cp:revision>
  <dcterms:created xsi:type="dcterms:W3CDTF">2012-11-22T13:41:48Z</dcterms:created>
  <dcterms:modified xsi:type="dcterms:W3CDTF">2013-11-21T15:11:08Z</dcterms:modified>
</cp:coreProperties>
</file>