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0"/>
  </p:notesMasterIdLst>
  <p:sldIdLst>
    <p:sldId id="256" r:id="rId2"/>
    <p:sldId id="360" r:id="rId3"/>
    <p:sldId id="358" r:id="rId4"/>
    <p:sldId id="320" r:id="rId5"/>
    <p:sldId id="359" r:id="rId6"/>
    <p:sldId id="364" r:id="rId7"/>
    <p:sldId id="361" r:id="rId8"/>
    <p:sldId id="365" r:id="rId9"/>
    <p:sldId id="362" r:id="rId10"/>
    <p:sldId id="363" r:id="rId11"/>
    <p:sldId id="340" r:id="rId12"/>
    <p:sldId id="353" r:id="rId13"/>
    <p:sldId id="354" r:id="rId14"/>
    <p:sldId id="355" r:id="rId15"/>
    <p:sldId id="356" r:id="rId16"/>
    <p:sldId id="357" r:id="rId17"/>
    <p:sldId id="341" r:id="rId18"/>
    <p:sldId id="342" r:id="rId19"/>
    <p:sldId id="343" r:id="rId20"/>
    <p:sldId id="344" r:id="rId21"/>
    <p:sldId id="345" r:id="rId22"/>
    <p:sldId id="347" r:id="rId23"/>
    <p:sldId id="348" r:id="rId24"/>
    <p:sldId id="349" r:id="rId25"/>
    <p:sldId id="334" r:id="rId26"/>
    <p:sldId id="321" r:id="rId27"/>
    <p:sldId id="335" r:id="rId28"/>
    <p:sldId id="337" r:id="rId29"/>
    <p:sldId id="338" r:id="rId30"/>
    <p:sldId id="327" r:id="rId31"/>
    <p:sldId id="307" r:id="rId32"/>
    <p:sldId id="312" r:id="rId33"/>
    <p:sldId id="317" r:id="rId34"/>
    <p:sldId id="318" r:id="rId35"/>
    <p:sldId id="319" r:id="rId36"/>
    <p:sldId id="316" r:id="rId37"/>
    <p:sldId id="313" r:id="rId38"/>
    <p:sldId id="314" r:id="rId39"/>
    <p:sldId id="315" r:id="rId40"/>
    <p:sldId id="310" r:id="rId41"/>
    <p:sldId id="309" r:id="rId42"/>
    <p:sldId id="311" r:id="rId43"/>
    <p:sldId id="271" r:id="rId44"/>
    <p:sldId id="272" r:id="rId45"/>
    <p:sldId id="265" r:id="rId46"/>
    <p:sldId id="260" r:id="rId47"/>
    <p:sldId id="261" r:id="rId48"/>
    <p:sldId id="262" r:id="rId49"/>
    <p:sldId id="270" r:id="rId50"/>
    <p:sldId id="269" r:id="rId51"/>
    <p:sldId id="306" r:id="rId52"/>
    <p:sldId id="305" r:id="rId53"/>
    <p:sldId id="267" r:id="rId54"/>
    <p:sldId id="268" r:id="rId55"/>
    <p:sldId id="274" r:id="rId56"/>
    <p:sldId id="276" r:id="rId57"/>
    <p:sldId id="275" r:id="rId58"/>
    <p:sldId id="339" r:id="rId59"/>
    <p:sldId id="286" r:id="rId60"/>
    <p:sldId id="287" r:id="rId61"/>
    <p:sldId id="288" r:id="rId62"/>
    <p:sldId id="290" r:id="rId63"/>
    <p:sldId id="293" r:id="rId64"/>
    <p:sldId id="294" r:id="rId65"/>
    <p:sldId id="333" r:id="rId66"/>
    <p:sldId id="295" r:id="rId67"/>
    <p:sldId id="296" r:id="rId68"/>
    <p:sldId id="336" r:id="rId69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29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AAFDD1-217B-4DE5-806A-8246ED13F028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F23717-80A8-448D-893F-100BCD550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13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ED0C-96AC-4019-A0B1-9B7186AB291E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54F8-2190-40B7-88C6-02FEA9262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20B0-DD17-49F6-A2C6-C034D23828B8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18E478-C165-44FC-8EF5-DB4BD204D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FF11-3F6A-4113-8AE6-61ABC0A9EE4F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7E39779-1691-4404-8398-694AE2899A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D517-740F-4BE9-A09C-5153E50E5E37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92D7FA-586E-4F55-977B-A1975FB75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56A5E0-5BAA-4B8A-9468-7E0E6E177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4786-D9FE-40A2-BA46-DAB135AA52F8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1616-1871-4E62-B33D-04BF8035A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B223-A186-40C6-B8C1-4373B7577917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8018-8644-4470-B864-1D18CFEFBC5B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66C5-AF2B-40EB-9122-3490B4D61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09EE-579B-4C3B-8D6F-E6BEDFB91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4EF1-FFE1-4BE1-9F7B-9DED43CFA003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4EBAA0-B08A-45BF-BD48-F02AF7AB7A23}" type="datetimeFigureOut">
              <a:rPr lang="cs-CZ"/>
              <a:pPr>
                <a:defRPr/>
              </a:pPr>
              <a:t>28.11.2013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ECABA-4F9B-44C8-8183-18484BC392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a.eu/volunteering/" TargetMode="External"/><Relationship Id="rId3" Type="http://schemas.openxmlformats.org/officeDocument/2006/relationships/hyperlink" Target="http://www.dobrovolnik.cz/res/data/024/002868.pdf" TargetMode="External"/><Relationship Id="rId7" Type="http://schemas.openxmlformats.org/officeDocument/2006/relationships/hyperlink" Target="http://www.mvcr.cz/clanek/dobrovolnicka-sluzba-500539.aspx" TargetMode="External"/><Relationship Id="rId2" Type="http://schemas.openxmlformats.org/officeDocument/2006/relationships/hyperlink" Target="http://www.dobrovolnik.cz/res/data/024/00287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brovolnik.cz/" TargetMode="External"/><Relationship Id="rId5" Type="http://schemas.openxmlformats.org/officeDocument/2006/relationships/hyperlink" Target="http://www.zef.de/fileadmin/webfiles/downloads/zef_dp/zef_dp31-00.pdf" TargetMode="External"/><Relationship Id="rId10" Type="http://schemas.openxmlformats.org/officeDocument/2006/relationships/hyperlink" Target="http://www.neziskovky.cz/clanek/1165/511_559_565/fakta_legislativa-a-ucetnictvi_navody-legislativa/jakou-cenu-ma-dobrovolnik/" TargetMode="External"/><Relationship Id="rId4" Type="http://schemas.openxmlformats.org/officeDocument/2006/relationships/hyperlink" Target="http://apl.czso.cz/nufile/SUNI.pdf" TargetMode="External"/><Relationship Id="rId9" Type="http://schemas.openxmlformats.org/officeDocument/2006/relationships/hyperlink" Target="http://www.worldvolunteerweb.org/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gov.cz/wps/portal/_s.155/701/.cmd/ad/.c/313/.ce/10821/.p/8411/_s.155/701?PC_8411_number1=198&amp;PC_8411_l=198/2002&amp;PC_8411_ps=10" TargetMode="External"/><Relationship Id="rId13" Type="http://schemas.openxmlformats.org/officeDocument/2006/relationships/hyperlink" Target="http://www.cck-cr.cz/" TargetMode="External"/><Relationship Id="rId3" Type="http://schemas.openxmlformats.org/officeDocument/2006/relationships/hyperlink" Target="http://www.crdm.cz/download/publikace/mladez-CR-web.pdf" TargetMode="External"/><Relationship Id="rId7" Type="http://schemas.openxmlformats.org/officeDocument/2006/relationships/hyperlink" Target="http://www.zef.de/fileadmin/webfiles/downloads/zef_dp/zef_dp31-00.pdf" TargetMode="External"/><Relationship Id="rId12" Type="http://schemas.openxmlformats.org/officeDocument/2006/relationships/hyperlink" Target="http://www.clovekvtisni.cz/" TargetMode="External"/><Relationship Id="rId2" Type="http://schemas.openxmlformats.org/officeDocument/2006/relationships/hyperlink" Target="http://www.crdm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ave.org/" TargetMode="External"/><Relationship Id="rId11" Type="http://schemas.openxmlformats.org/officeDocument/2006/relationships/hyperlink" Target="http://www.charita.cz/" TargetMode="External"/><Relationship Id="rId5" Type="http://schemas.openxmlformats.org/officeDocument/2006/relationships/hyperlink" Target="http://www.debrujar.cz/" TargetMode="External"/><Relationship Id="rId10" Type="http://schemas.openxmlformats.org/officeDocument/2006/relationships/hyperlink" Target="http://www.diakonie.cz/" TargetMode="External"/><Relationship Id="rId4" Type="http://schemas.openxmlformats.org/officeDocument/2006/relationships/hyperlink" Target="http://www.dobrovolnik.cz/oblasti-dobrovolnictvi/dobrovolnictvi-v-ekologii/dobrovolne-pro-prirodu/" TargetMode="External"/><Relationship Id="rId9" Type="http://schemas.openxmlformats.org/officeDocument/2006/relationships/hyperlink" Target="http://www.adra.cz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2132856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1600" b="1" cap="all" spc="250" dirty="0" smtClean="0">
                <a:solidFill>
                  <a:schemeClr val="tx2"/>
                </a:solidFill>
              </a:rPr>
              <a:t>Jakub dostál</a:t>
            </a:r>
            <a:endParaRPr lang="cs-CZ" sz="1600" b="1" cap="all" spc="250" dirty="0">
              <a:solidFill>
                <a:schemeClr val="tx2"/>
              </a:solidFill>
            </a:endParaRPr>
          </a:p>
        </p:txBody>
      </p:sp>
      <p:sp>
        <p:nvSpPr>
          <p:cNvPr id="14338" name="Nadpis 1"/>
          <p:cNvSpPr>
            <a:spLocks noGrp="1"/>
          </p:cNvSpPr>
          <p:nvPr>
            <p:ph type="ctrTitle" idx="1"/>
          </p:nvPr>
        </p:nvSpPr>
        <p:spPr>
          <a:xfrm>
            <a:off x="685800" y="1100336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4200" b="1" dirty="0">
                <a:solidFill>
                  <a:schemeClr val="accent1"/>
                </a:solidFill>
              </a:rPr>
              <a:t>Dobrovolnictví jako fenomén 21. století </a:t>
            </a:r>
            <a:endParaRPr lang="cs-CZ" sz="4200" b="1" dirty="0" smtClean="0">
              <a:solidFill>
                <a:schemeClr val="accent1"/>
              </a:solidFill>
            </a:endParaRPr>
          </a:p>
        </p:txBody>
      </p:sp>
      <p:pic>
        <p:nvPicPr>
          <p:cNvPr id="14339" name="Picture 2" descr="http://t1.gstatic.com/images?q=tbn:ANd9GcSCNEYBlYxBeI39INh9r83o93w9U3tTcvx2XvdXEZTAx6a1YM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626197"/>
            <a:ext cx="4432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8888" y="58705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dirty="0" smtClean="0"/>
              <a:t>28. 11. 2013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Poskytování akreditací - smysl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procesu akreditace dobrovolnické služby MV sleduje a kontroluje: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jak jsou dobrovolníci </a:t>
            </a:r>
            <a:r>
              <a:rPr lang="cs-CZ" b="1" dirty="0" smtClean="0">
                <a:solidFill>
                  <a:schemeClr val="tx1"/>
                </a:solidFill>
              </a:rPr>
              <a:t>vybírání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smtClean="0">
                <a:solidFill>
                  <a:schemeClr val="tx1"/>
                </a:solidFill>
              </a:rPr>
              <a:t>připravení</a:t>
            </a:r>
            <a:r>
              <a:rPr lang="cs-CZ" dirty="0" smtClean="0">
                <a:solidFill>
                  <a:schemeClr val="tx1"/>
                </a:solidFill>
              </a:rPr>
              <a:t> na svoji činnost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zda a jaká </a:t>
            </a:r>
            <a:r>
              <a:rPr lang="cs-CZ" b="1" dirty="0" smtClean="0">
                <a:solidFill>
                  <a:schemeClr val="tx1"/>
                </a:solidFill>
              </a:rPr>
              <a:t>rizika jejich činnost </a:t>
            </a:r>
            <a:r>
              <a:rPr lang="cs-CZ" dirty="0" smtClean="0">
                <a:solidFill>
                  <a:schemeClr val="tx1"/>
                </a:solidFill>
              </a:rPr>
              <a:t>může představovat a jak jsou proti těmto rizikům </a:t>
            </a:r>
            <a:r>
              <a:rPr lang="cs-CZ" b="1" dirty="0" smtClean="0">
                <a:solidFill>
                  <a:schemeClr val="tx1"/>
                </a:solidFill>
              </a:rPr>
              <a:t>chráněni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pojištěním, odborným vedením 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jak je jejich činnost </a:t>
            </a:r>
            <a:r>
              <a:rPr lang="cs-CZ" b="1" dirty="0" smtClean="0">
                <a:solidFill>
                  <a:schemeClr val="tx1"/>
                </a:solidFill>
              </a:rPr>
              <a:t>kontrolována</a:t>
            </a:r>
          </a:p>
          <a:p>
            <a:pPr>
              <a:lnSpc>
                <a:spcPct val="90000"/>
              </a:lnSpc>
            </a:pPr>
            <a:r>
              <a:rPr lang="cs-CZ" dirty="0"/>
              <a:t>Platná akreditace poté umožňuje požádat o dotaci, zejména na vybavení a služby týkající se přímo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7398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Dobrovolnictví ve světě</a:t>
            </a:r>
            <a:endParaRPr lang="cs-CZ" b="1" dirty="0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Podle odhadů vykonává dobrovolnickou činnost skoro miliarda lidí ročně a hodnota jejich dobrovolnické práce je </a:t>
            </a:r>
            <a:r>
              <a:rPr lang="cs-CZ" b="1" dirty="0"/>
              <a:t>1 348 miliard </a:t>
            </a:r>
            <a:r>
              <a:rPr lang="cs-CZ" dirty="0"/>
              <a:t>USD (</a:t>
            </a:r>
            <a:r>
              <a:rPr lang="cs-CZ" dirty="0" err="1"/>
              <a:t>Salamon</a:t>
            </a:r>
            <a:r>
              <a:rPr lang="cs-CZ" dirty="0"/>
              <a:t>, </a:t>
            </a:r>
            <a:r>
              <a:rPr lang="cs-CZ" dirty="0" err="1"/>
              <a:t>Sokolowski</a:t>
            </a:r>
            <a:r>
              <a:rPr lang="cs-CZ" dirty="0"/>
              <a:t> a </a:t>
            </a:r>
            <a:r>
              <a:rPr lang="cs-CZ" dirty="0" err="1"/>
              <a:t>Haddock</a:t>
            </a:r>
            <a:r>
              <a:rPr lang="cs-CZ" dirty="0"/>
              <a:t> 2011, s. 236</a:t>
            </a:r>
            <a:r>
              <a:rPr lang="cs-CZ" dirty="0" smtClean="0"/>
              <a:t>).</a:t>
            </a:r>
          </a:p>
          <a:p>
            <a:r>
              <a:rPr lang="cs-CZ" dirty="0" smtClean="0"/>
              <a:t>Zajímavým </a:t>
            </a:r>
            <a:r>
              <a:rPr lang="cs-CZ" dirty="0"/>
              <a:t>závěrem této studie také je, že pokud by všichni dobrovolníci světa obývali jednu zemi, šlo by o </a:t>
            </a:r>
            <a:r>
              <a:rPr lang="cs-CZ" b="1" dirty="0"/>
              <a:t>druhou nejlidnatější </a:t>
            </a:r>
            <a:r>
              <a:rPr lang="cs-CZ" dirty="0"/>
              <a:t>zemi se </a:t>
            </a:r>
            <a:r>
              <a:rPr lang="cs-CZ" b="1" dirty="0"/>
              <a:t>sedmou nejsilnější </a:t>
            </a:r>
            <a:r>
              <a:rPr lang="cs-CZ" dirty="0"/>
              <a:t>ekonomikou.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802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999"/>
            <a:ext cx="8784976" cy="57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916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" y="620688"/>
            <a:ext cx="901665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8153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692696"/>
            <a:ext cx="8650351" cy="58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-59432"/>
            <a:ext cx="9036495" cy="896144"/>
          </a:xfrm>
        </p:spPr>
        <p:txBody>
          <a:bodyPr/>
          <a:lstStyle/>
          <a:p>
            <a:r>
              <a:rPr lang="cs-CZ" sz="2500" b="1" dirty="0" smtClean="0"/>
              <a:t>Dobrovolnictví ve ČR: </a:t>
            </a:r>
            <a:r>
              <a:rPr lang="nl-NL" sz="2500" b="1" dirty="0"/>
              <a:t>Vyzkum FSV UK (2009 – 2010</a:t>
            </a:r>
            <a:r>
              <a:rPr lang="nl-NL" sz="2500" b="1" dirty="0" smtClean="0"/>
              <a:t>)</a:t>
            </a:r>
            <a:endParaRPr lang="cs-CZ" sz="2500" b="1" dirty="0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Dobrovolnictví </a:t>
            </a:r>
            <a:r>
              <a:rPr lang="cs-CZ" b="1" dirty="0"/>
              <a:t>organizovanému </a:t>
            </a:r>
            <a:r>
              <a:rPr lang="cs-CZ" b="1" dirty="0" smtClean="0"/>
              <a:t>se </a:t>
            </a:r>
            <a:r>
              <a:rPr lang="cs-CZ" b="1" dirty="0"/>
              <a:t>v</a:t>
            </a:r>
            <a:r>
              <a:rPr lang="cs-CZ" dirty="0"/>
              <a:t>ě</a:t>
            </a:r>
            <a:r>
              <a:rPr lang="cs-CZ" b="1" dirty="0"/>
              <a:t>nuje 30% ob</a:t>
            </a:r>
            <a:r>
              <a:rPr lang="cs-CZ" dirty="0"/>
              <a:t>č</a:t>
            </a:r>
            <a:r>
              <a:rPr lang="cs-CZ" b="1" dirty="0"/>
              <a:t>an</a:t>
            </a:r>
            <a:r>
              <a:rPr lang="cs-CZ" dirty="0"/>
              <a:t>ů Č</a:t>
            </a:r>
            <a:r>
              <a:rPr lang="cs-CZ" b="1" dirty="0"/>
              <a:t>R.</a:t>
            </a:r>
          </a:p>
          <a:p>
            <a:r>
              <a:rPr lang="cs-CZ" b="1" dirty="0"/>
              <a:t>Neformálnímu, individuálnímu dobrovolnictví se v</a:t>
            </a:r>
            <a:r>
              <a:rPr lang="cs-CZ" dirty="0"/>
              <a:t>ě</a:t>
            </a:r>
            <a:r>
              <a:rPr lang="cs-CZ" b="1" dirty="0"/>
              <a:t>nuje 38% ob</a:t>
            </a:r>
            <a:r>
              <a:rPr lang="cs-CZ" dirty="0"/>
              <a:t>č</a:t>
            </a:r>
            <a:r>
              <a:rPr lang="cs-CZ" b="1" dirty="0"/>
              <a:t>an</a:t>
            </a:r>
            <a:r>
              <a:rPr lang="cs-CZ" dirty="0"/>
              <a:t>ů </a:t>
            </a:r>
            <a:r>
              <a:rPr lang="cs-CZ" dirty="0" smtClean="0"/>
              <a:t>Č</a:t>
            </a:r>
            <a:r>
              <a:rPr lang="cs-CZ" b="1" dirty="0" smtClean="0"/>
              <a:t>R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Především jde o sousedskou </a:t>
            </a:r>
            <a:r>
              <a:rPr lang="cs-CZ" dirty="0">
                <a:solidFill>
                  <a:schemeClr val="tx1"/>
                </a:solidFill>
              </a:rPr>
              <a:t>výpomoc, které se věnovalo 72% neformálních dobrovolníků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3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295111" cy="48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Organizovaní dobrovolníci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průměru odpracují </a:t>
            </a:r>
            <a:r>
              <a:rPr lang="cs-CZ" b="1" dirty="0" smtClean="0"/>
              <a:t>11 </a:t>
            </a:r>
            <a:r>
              <a:rPr lang="cs-CZ" b="1" dirty="0"/>
              <a:t>hodin za m</a:t>
            </a:r>
            <a:r>
              <a:rPr lang="cs-CZ" dirty="0"/>
              <a:t>ě</a:t>
            </a:r>
            <a:r>
              <a:rPr lang="cs-CZ" b="1" dirty="0"/>
              <a:t>síc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Většina </a:t>
            </a:r>
            <a:r>
              <a:rPr lang="cs-CZ" dirty="0"/>
              <a:t>z nich se věnuje své </a:t>
            </a:r>
            <a:r>
              <a:rPr lang="cs-CZ" dirty="0" smtClean="0"/>
              <a:t>činnosti: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dlouhodob</a:t>
            </a:r>
            <a:r>
              <a:rPr lang="cs-CZ" dirty="0" smtClean="0">
                <a:solidFill>
                  <a:schemeClr val="tx1"/>
                </a:solidFill>
              </a:rPr>
              <a:t>ě (</a:t>
            </a:r>
            <a:r>
              <a:rPr lang="cs-CZ" dirty="0">
                <a:solidFill>
                  <a:schemeClr val="tx1"/>
                </a:solidFill>
              </a:rPr>
              <a:t>déle než 3 roky pracuje pro jednu organizaci téměř 60% dobrovolníků)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pravideln</a:t>
            </a:r>
            <a:r>
              <a:rPr lang="cs-CZ" dirty="0" smtClean="0">
                <a:solidFill>
                  <a:schemeClr val="tx1"/>
                </a:solidFill>
              </a:rPr>
              <a:t>ě </a:t>
            </a:r>
            <a:r>
              <a:rPr lang="cs-CZ" dirty="0">
                <a:solidFill>
                  <a:schemeClr val="tx1"/>
                </a:solidFill>
              </a:rPr>
              <a:t>(alespoň jednou za měsíc se v posledních roce věnovalo dobrovolnictví téměř 75% dobrovolníků).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1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Úvod do problematiky dobrovolnictví</a:t>
            </a:r>
          </a:p>
          <a:p>
            <a:r>
              <a:rPr lang="cs-CZ" dirty="0" smtClean="0"/>
              <a:t>Dobrovolnictví ve světě</a:t>
            </a:r>
          </a:p>
          <a:p>
            <a:r>
              <a:rPr lang="cs-CZ" dirty="0" smtClean="0"/>
              <a:t>Dobrovolnictví v ČR</a:t>
            </a:r>
          </a:p>
          <a:p>
            <a:r>
              <a:rPr lang="cs-CZ" dirty="0" smtClean="0"/>
              <a:t>Hodnota dobrovolnické práce</a:t>
            </a:r>
          </a:p>
          <a:p>
            <a:r>
              <a:rPr lang="cs-CZ" dirty="0" smtClean="0"/>
              <a:t>Typy dobrovolnictví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0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8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3" y="1371029"/>
            <a:ext cx="7549897" cy="4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4" y="1431231"/>
            <a:ext cx="8759834" cy="43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424936" cy="24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080" y="44624"/>
            <a:ext cx="8534400" cy="758825"/>
          </a:xfrm>
        </p:spPr>
        <p:txBody>
          <a:bodyPr/>
          <a:lstStyle/>
          <a:p>
            <a:r>
              <a:rPr lang="cs-CZ" b="1" dirty="0"/>
              <a:t>Průměrný český </a:t>
            </a:r>
            <a:r>
              <a:rPr lang="cs-CZ" b="1" dirty="0" smtClean="0"/>
              <a:t>dobrovolník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200" dirty="0" smtClean="0"/>
              <a:t>pracuje </a:t>
            </a:r>
            <a:r>
              <a:rPr lang="cs-CZ" sz="2200" b="1" dirty="0"/>
              <a:t>pravidelně</a:t>
            </a:r>
            <a:r>
              <a:rPr lang="cs-CZ" sz="2200" dirty="0"/>
              <a:t> a </a:t>
            </a:r>
            <a:r>
              <a:rPr lang="cs-CZ" sz="2200" b="1" dirty="0"/>
              <a:t>dlouhodobě</a:t>
            </a:r>
            <a:r>
              <a:rPr lang="cs-CZ" sz="2200" dirty="0"/>
              <a:t> – až </a:t>
            </a:r>
            <a:r>
              <a:rPr lang="cs-CZ" sz="2200" dirty="0" smtClean="0"/>
              <a:t>tři čtvrtiny </a:t>
            </a:r>
            <a:r>
              <a:rPr lang="cs-CZ" sz="2200" dirty="0"/>
              <a:t>dobrovolníků pracuje déle než dva roky pro tu samou organizaci. </a:t>
            </a:r>
            <a:endParaRPr lang="cs-CZ" sz="2200" dirty="0" smtClean="0"/>
          </a:p>
          <a:p>
            <a:r>
              <a:rPr lang="cs-CZ" sz="2200" dirty="0" smtClean="0"/>
              <a:t>Je loajálním členem </a:t>
            </a:r>
            <a:r>
              <a:rPr lang="cs-CZ" sz="2200" dirty="0"/>
              <a:t>své organizace i proto, že zde nachází </a:t>
            </a:r>
            <a:r>
              <a:rPr lang="cs-CZ" sz="2200" b="1" dirty="0"/>
              <a:t>přátelské prostředí </a:t>
            </a:r>
            <a:r>
              <a:rPr lang="cs-CZ" sz="2200" dirty="0"/>
              <a:t>a </a:t>
            </a:r>
            <a:r>
              <a:rPr lang="cs-CZ" sz="2200" b="1" dirty="0"/>
              <a:t>silné emocionální vazby </a:t>
            </a:r>
            <a:r>
              <a:rPr lang="cs-CZ" sz="2200" dirty="0" smtClean="0"/>
              <a:t>na jiné </a:t>
            </a:r>
            <a:r>
              <a:rPr lang="cs-CZ" sz="2200" dirty="0"/>
              <a:t>členy organizace. </a:t>
            </a:r>
            <a:endParaRPr lang="cs-CZ" sz="2200" dirty="0" smtClean="0"/>
          </a:p>
          <a:p>
            <a:r>
              <a:rPr lang="cs-CZ" sz="2200" dirty="0" smtClean="0"/>
              <a:t>Většinou </a:t>
            </a:r>
            <a:r>
              <a:rPr lang="cs-CZ" sz="2200" dirty="0"/>
              <a:t>jde o </a:t>
            </a:r>
            <a:r>
              <a:rPr lang="cs-CZ" sz="2200" b="1" dirty="0"/>
              <a:t>menší zájmovou organizaci </a:t>
            </a:r>
            <a:r>
              <a:rPr lang="cs-CZ" sz="2200" dirty="0"/>
              <a:t>(klub, sdružení, spolek) </a:t>
            </a:r>
            <a:r>
              <a:rPr lang="cs-CZ" sz="2200" b="1" dirty="0" smtClean="0"/>
              <a:t>bez zaměstnanců </a:t>
            </a:r>
            <a:r>
              <a:rPr lang="cs-CZ" sz="2200" dirty="0"/>
              <a:t>s nízkou mírou profesionalizace řízení dobrovolníků. </a:t>
            </a:r>
            <a:endParaRPr lang="cs-CZ" sz="2200" dirty="0" smtClean="0"/>
          </a:p>
          <a:p>
            <a:r>
              <a:rPr lang="cs-CZ" sz="2200" dirty="0" smtClean="0"/>
              <a:t>Tato </a:t>
            </a:r>
            <a:r>
              <a:rPr lang="cs-CZ" sz="2200" dirty="0"/>
              <a:t>organizace </a:t>
            </a:r>
            <a:r>
              <a:rPr lang="cs-CZ" sz="2200" dirty="0" smtClean="0"/>
              <a:t>působí </a:t>
            </a:r>
            <a:r>
              <a:rPr lang="pl-PL" sz="2200" dirty="0" smtClean="0"/>
              <a:t>hlavně </a:t>
            </a:r>
            <a:r>
              <a:rPr lang="pl-PL" sz="2200" dirty="0"/>
              <a:t>v oblastech </a:t>
            </a:r>
            <a:r>
              <a:rPr lang="pl-PL" sz="2200" b="1" dirty="0"/>
              <a:t>sportu, kultury </a:t>
            </a:r>
            <a:r>
              <a:rPr lang="pl-PL" sz="2200" dirty="0"/>
              <a:t>a </a:t>
            </a:r>
            <a:r>
              <a:rPr lang="pl-PL" sz="2200" b="1" dirty="0"/>
              <a:t>rekreace</a:t>
            </a:r>
            <a:r>
              <a:rPr lang="pl-PL" sz="2200" dirty="0"/>
              <a:t>.</a:t>
            </a:r>
          </a:p>
          <a:p>
            <a:r>
              <a:rPr lang="cs-CZ" sz="2200" dirty="0"/>
              <a:t>Motivace průměrného dobrovolníka je </a:t>
            </a:r>
            <a:r>
              <a:rPr lang="cs-CZ" sz="2200" b="1" dirty="0"/>
              <a:t>volnočasová</a:t>
            </a:r>
            <a:r>
              <a:rPr lang="cs-CZ" sz="2200" dirty="0"/>
              <a:t> a </a:t>
            </a:r>
            <a:r>
              <a:rPr lang="cs-CZ" sz="2200" b="1" dirty="0"/>
              <a:t>pohodová</a:t>
            </a:r>
            <a:r>
              <a:rPr lang="cs-CZ" sz="2200" dirty="0"/>
              <a:t> – má ze své </a:t>
            </a:r>
            <a:r>
              <a:rPr lang="cs-CZ" sz="2200" dirty="0" smtClean="0"/>
              <a:t>dobrovolnické aktivity </a:t>
            </a:r>
            <a:r>
              <a:rPr lang="cs-CZ" sz="2200" dirty="0"/>
              <a:t>požitek, užívá si ji, baví ho to.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332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K čemu je dobrovolnictví?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b="1" dirty="0" smtClean="0">
              <a:solidFill>
                <a:srgbClr val="993300"/>
              </a:solidFill>
            </a:endParaRP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50" y="1700808"/>
            <a:ext cx="47045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07704" y="5467290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 smtClean="0"/>
              <a:t>„A </a:t>
            </a:r>
            <a:r>
              <a:rPr lang="pl-PL" sz="3000" b="1" dirty="0"/>
              <a:t>komu tím prospějete, </a:t>
            </a:r>
            <a:r>
              <a:rPr lang="pl-PL" sz="3000" b="1" dirty="0" smtClean="0"/>
              <a:t>co?”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3472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333375"/>
            <a:ext cx="8534400" cy="758825"/>
          </a:xfrm>
        </p:spPr>
        <p:txBody>
          <a:bodyPr/>
          <a:lstStyle/>
          <a:p>
            <a:r>
              <a:rPr lang="cs-CZ" sz="2900" b="1" dirty="0" smtClean="0"/>
              <a:t>Dobrovolnictví podle Všeobecné deklarace o dobrovolnictví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73650"/>
          </a:xfrm>
        </p:spPr>
        <p:txBody>
          <a:bodyPr/>
          <a:lstStyle/>
          <a:p>
            <a:r>
              <a:rPr lang="cs-CZ" sz="2400" dirty="0" smtClean="0"/>
              <a:t>IAVE - Mezinárodní asociace pro dobrovolnické úsilí </a:t>
            </a:r>
          </a:p>
          <a:p>
            <a:r>
              <a:rPr lang="cs-CZ" sz="2400" dirty="0" smtClean="0"/>
              <a:t>„Dobrovolnictví je </a:t>
            </a:r>
            <a:r>
              <a:rPr lang="cs-CZ" sz="2400" b="1" dirty="0" smtClean="0"/>
              <a:t>základním stavebním prvkem občanské společnosti</a:t>
            </a:r>
            <a:r>
              <a:rPr lang="cs-CZ" sz="2400" dirty="0" smtClean="0"/>
              <a:t>. Uskutečňuje nejvznešenější aspirace lidstva - touhu po míru, svobodě, příležitostech, bezpečí a spravedlnosti pro všechny</a:t>
            </a:r>
            <a:r>
              <a:rPr lang="cs-CZ" sz="2400" dirty="0" smtClean="0"/>
              <a:t>.“</a:t>
            </a:r>
          </a:p>
          <a:p>
            <a:r>
              <a:rPr lang="cs-CZ" sz="2400" b="1" dirty="0" smtClean="0"/>
              <a:t>Dobrovolnictví, individuální nebo skupinová činnost, umožňuje: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udržovat a posilovat takové lidské hodnoty jako jsou družnost, zájem o druhé a služba jiným lidem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Napomáhání celoživotního rozvoje jednotlivců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Navzdory rozdílům napomáhání žití ve zdravých, udržitelných komunitách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6" y="1484784"/>
            <a:ext cx="1175561" cy="48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2800" b="1" dirty="0" smtClean="0"/>
              <a:t>Oceňování dobrovolnické práce – má smysl?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Informovat </a:t>
            </a:r>
            <a:r>
              <a:rPr lang="cs-CZ" b="1" dirty="0" smtClean="0"/>
              <a:t>tvůrce </a:t>
            </a:r>
            <a:r>
              <a:rPr lang="cs-CZ" b="1" dirty="0"/>
              <a:t>politik</a:t>
            </a:r>
            <a:r>
              <a:rPr lang="cs-CZ" dirty="0"/>
              <a:t>, že dobrovolnická činnost vytváří pro společnost významný ekonomický </a:t>
            </a:r>
            <a:r>
              <a:rPr lang="cs-CZ" dirty="0" smtClean="0"/>
              <a:t>přínos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Důležité při jejich rozhodování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Podporovat </a:t>
            </a:r>
            <a:r>
              <a:rPr lang="cs-CZ" b="1" dirty="0"/>
              <a:t>účast </a:t>
            </a:r>
            <a:r>
              <a:rPr lang="cs-CZ" dirty="0" smtClean="0"/>
              <a:t>obyvatel na</a:t>
            </a:r>
            <a:r>
              <a:rPr lang="cs-CZ" b="1" dirty="0" smtClean="0"/>
              <a:t> </a:t>
            </a:r>
            <a:r>
              <a:rPr lang="cs-CZ" b="1" dirty="0"/>
              <a:t>dobrovolnictví </a:t>
            </a:r>
            <a:endParaRPr lang="cs-CZ" b="1" dirty="0" smtClean="0"/>
          </a:p>
          <a:p>
            <a:r>
              <a:rPr lang="cs-CZ" dirty="0" smtClean="0"/>
              <a:t>Informovat </a:t>
            </a:r>
            <a:r>
              <a:rPr lang="cs-CZ" b="1" dirty="0"/>
              <a:t>společnost</a:t>
            </a:r>
            <a:r>
              <a:rPr lang="cs-CZ" dirty="0"/>
              <a:t> o přínosech, nákladech dobrovolnictví pro ekonomiku</a:t>
            </a:r>
          </a:p>
          <a:p>
            <a:r>
              <a:rPr lang="cs-CZ" b="1" dirty="0" smtClean="0"/>
              <a:t>Sledovat </a:t>
            </a:r>
            <a:r>
              <a:rPr lang="cs-CZ" b="1" dirty="0"/>
              <a:t>vývoj </a:t>
            </a:r>
            <a:r>
              <a:rPr lang="cs-CZ" dirty="0"/>
              <a:t>této činnosti v rámci ekonomiky</a:t>
            </a:r>
          </a:p>
        </p:txBody>
      </p:sp>
    </p:spTree>
    <p:extLst>
      <p:ext uri="{BB962C8B-B14F-4D97-AF65-F5344CB8AC3E}">
        <p14:creationId xmlns:p14="http://schemas.microsoft.com/office/powerpoint/2010/main" val="31454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Hodnota dobrovolnické práce?</a:t>
            </a:r>
            <a:endParaRPr lang="cs-CZ" b="1" dirty="0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90172" cy="4598988"/>
          </a:xfrm>
        </p:spPr>
        <p:txBody>
          <a:bodyPr/>
          <a:lstStyle/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153480" cy="386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Oceňování DP – jak na to?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35496" y="1566316"/>
            <a:ext cx="6408712" cy="4598988"/>
          </a:xfrm>
        </p:spPr>
        <p:txBody>
          <a:bodyPr/>
          <a:lstStyle/>
          <a:p>
            <a:r>
              <a:rPr lang="cs-CZ" b="1" dirty="0"/>
              <a:t>Imputovaná hodnota </a:t>
            </a:r>
            <a:r>
              <a:rPr lang="cs-CZ" b="1" dirty="0" smtClean="0"/>
              <a:t>DP</a:t>
            </a:r>
            <a:endParaRPr lang="cs-CZ" b="1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Základní hodnoty</a:t>
            </a:r>
          </a:p>
          <a:p>
            <a:pPr lvl="2"/>
            <a:r>
              <a:rPr lang="cs-CZ" dirty="0" smtClean="0"/>
              <a:t>Medián </a:t>
            </a:r>
            <a:r>
              <a:rPr lang="cs-CZ" dirty="0"/>
              <a:t>hodinového výdělku v nepodnikatelské sféře </a:t>
            </a:r>
            <a:endParaRPr lang="cs-CZ" dirty="0" smtClean="0"/>
          </a:p>
          <a:p>
            <a:pPr lvl="3"/>
            <a:r>
              <a:rPr lang="cs-CZ" dirty="0">
                <a:solidFill>
                  <a:schemeClr val="tx1"/>
                </a:solidFill>
              </a:rPr>
              <a:t>Informační systém o průměrném výdělku (ISPV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 smtClean="0"/>
              <a:t>Počet odpracovaných hodin dobrovolníky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81133"/>
              </p:ext>
            </p:extLst>
          </p:nvPr>
        </p:nvGraphicFramePr>
        <p:xfrm>
          <a:off x="6516216" y="1784276"/>
          <a:ext cx="2351088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List" r:id="rId3" imgW="2257282" imgH="2343293" progId="Excel.Sheet.12">
                  <p:embed/>
                </p:oleObj>
              </mc:Choice>
              <mc:Fallback>
                <p:oleObj name="List" r:id="rId3" imgW="2257282" imgH="2343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6216" y="1784276"/>
                        <a:ext cx="2351088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88726"/>
              </p:ext>
            </p:extLst>
          </p:nvPr>
        </p:nvGraphicFramePr>
        <p:xfrm>
          <a:off x="179514" y="4476950"/>
          <a:ext cx="8568950" cy="1635729"/>
        </p:xfrm>
        <a:graphic>
          <a:graphicData uri="http://schemas.openxmlformats.org/drawingml/2006/table">
            <a:tbl>
              <a:tblPr/>
              <a:tblGrid>
                <a:gridCol w="1656182"/>
                <a:gridCol w="1152128"/>
                <a:gridCol w="1080120"/>
                <a:gridCol w="1224136"/>
                <a:gridCol w="1224136"/>
                <a:gridCol w="1080120"/>
                <a:gridCol w="1152128"/>
              </a:tblGrid>
              <a:tr h="5387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hodin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62 988 839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48 884 067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83 225 952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47 208 939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46 890 116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44 021 402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Oceňená dobr. práce (mil Kč)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to dobrovolnictví?</a:t>
            </a:r>
            <a:endParaRPr lang="sk-SK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Nepanuje zcela shoda </a:t>
            </a:r>
            <a:r>
              <a:rPr lang="cs-CZ" sz="2400" dirty="0"/>
              <a:t>na jednotné definici </a:t>
            </a:r>
            <a:r>
              <a:rPr lang="cs-CZ" sz="2400" dirty="0" smtClean="0"/>
              <a:t>dobrovolnictví Frič, Pospíšilová a kol. (2010: 9)</a:t>
            </a:r>
          </a:p>
          <a:p>
            <a:pPr>
              <a:defRPr/>
            </a:pPr>
            <a:r>
              <a:rPr lang="cs-CZ" sz="2400" dirty="0" smtClean="0"/>
              <a:t>V různých </a:t>
            </a:r>
            <a:r>
              <a:rPr lang="cs-CZ" sz="2400" dirty="0"/>
              <a:t>definicích můžeme nalézt minimálně tři společné prvky, a sice že </a:t>
            </a:r>
            <a:r>
              <a:rPr lang="cs-CZ" sz="2400" dirty="0" smtClean="0"/>
              <a:t>dobrovolnictví:</a:t>
            </a:r>
          </a:p>
          <a:p>
            <a:pPr lvl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je nepovinné</a:t>
            </a:r>
          </a:p>
          <a:p>
            <a:pPr lvl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bez </a:t>
            </a:r>
            <a:r>
              <a:rPr lang="cs-CZ" sz="2000" dirty="0">
                <a:solidFill>
                  <a:schemeClr val="tx1"/>
                </a:solidFill>
              </a:rPr>
              <a:t>nároku na </a:t>
            </a:r>
            <a:r>
              <a:rPr lang="cs-CZ" sz="2000" dirty="0" smtClean="0">
                <a:solidFill>
                  <a:schemeClr val="tx1"/>
                </a:solidFill>
              </a:rPr>
              <a:t>odměnu</a:t>
            </a:r>
          </a:p>
          <a:p>
            <a:pPr lvl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ve </a:t>
            </a:r>
            <a:r>
              <a:rPr lang="cs-CZ" sz="2000" dirty="0">
                <a:solidFill>
                  <a:schemeClr val="tx1"/>
                </a:solidFill>
              </a:rPr>
              <a:t>prospěch ostatních.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Méně </a:t>
            </a:r>
            <a:r>
              <a:rPr lang="cs-CZ" sz="2000" dirty="0">
                <a:solidFill>
                  <a:schemeClr val="tx1"/>
                </a:solidFill>
              </a:rPr>
              <a:t>častým, ale stále frekventovaným prvkem, je podle nich organizovanost. </a:t>
            </a:r>
            <a:r>
              <a:rPr lang="cs-CZ" sz="2000" dirty="0" err="1" smtClean="0">
                <a:solidFill>
                  <a:schemeClr val="tx1"/>
                </a:solidFill>
              </a:rPr>
              <a:t>Dekker</a:t>
            </a:r>
            <a:r>
              <a:rPr lang="cs-CZ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err="1" smtClean="0">
                <a:solidFill>
                  <a:schemeClr val="tx1"/>
                </a:solidFill>
              </a:rPr>
              <a:t>Halman</a:t>
            </a:r>
            <a:r>
              <a:rPr lang="cs-CZ" sz="2000" dirty="0" smtClean="0">
                <a:solidFill>
                  <a:schemeClr val="tx1"/>
                </a:solidFill>
              </a:rPr>
              <a:t> (2003) </a:t>
            </a:r>
          </a:p>
          <a:p>
            <a:pPr marL="0" indent="0">
              <a:buFontTx/>
              <a:buNone/>
              <a:defRPr/>
            </a:pPr>
            <a:endParaRPr lang="sk-SK" sz="2000" dirty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7046C-2C8E-46E6-AB89-DB57901A9610}" type="slidenum">
              <a:rPr lang="cs-CZ" altLang="cs-CZ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7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Právní pozadí dobrovolnictví v ČR</a:t>
            </a:r>
          </a:p>
        </p:txBody>
      </p:sp>
      <p:pic>
        <p:nvPicPr>
          <p:cNvPr id="117767" name="Picture 7" descr="mk_zakon_za_volonterstvo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2941638" cy="3240088"/>
          </a:xfrm>
          <a:prstGeom prst="rect">
            <a:avLst/>
          </a:prstGeom>
          <a:noFill/>
        </p:spPr>
      </p:pic>
      <p:pic>
        <p:nvPicPr>
          <p:cNvPr id="117769" name="Picture 9" descr="law_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9138"/>
            <a:ext cx="273050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-973138" y="115888"/>
            <a:ext cx="8534401" cy="758825"/>
          </a:xfrm>
        </p:spPr>
        <p:txBody>
          <a:bodyPr/>
          <a:lstStyle/>
          <a:p>
            <a:r>
              <a:rPr lang="cs-CZ" sz="2600" b="1" smtClean="0"/>
              <a:t/>
            </a:r>
            <a:br>
              <a:rPr lang="cs-CZ" sz="2600" b="1" smtClean="0"/>
            </a:br>
            <a:r>
              <a:rPr lang="cs-CZ" sz="2600" b="1" smtClean="0"/>
              <a:t> </a:t>
            </a:r>
            <a:r>
              <a:rPr lang="cs-CZ" sz="2600" b="1" smtClean="0">
                <a:solidFill>
                  <a:schemeClr val="accent1"/>
                </a:solidFill>
              </a:rPr>
              <a:t>Druhy dobrovolnictví podle činností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87863"/>
            <a:ext cx="2663825" cy="2254250"/>
          </a:xfrm>
          <a:prstGeom prst="rect">
            <a:avLst/>
          </a:prstGeom>
          <a:noFill/>
        </p:spPr>
      </p:pic>
      <p:pic>
        <p:nvPicPr>
          <p:cNvPr id="75783" name="Picture 7" descr="Volunte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08500"/>
            <a:ext cx="2879725" cy="2157413"/>
          </a:xfrm>
          <a:prstGeom prst="rect">
            <a:avLst/>
          </a:prstGeom>
          <a:noFill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93825"/>
            <a:ext cx="2120900" cy="2898775"/>
          </a:xfrm>
          <a:prstGeom prst="rect">
            <a:avLst/>
          </a:prstGeom>
          <a:noFill/>
        </p:spPr>
      </p:pic>
      <p:sp>
        <p:nvSpPr>
          <p:cNvPr id="75786" name="AutoShape 10" descr="Z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75788" name="AutoShape 12" descr="Z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75792" name="Picture 16" descr="volunte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492375"/>
            <a:ext cx="2736850" cy="1817688"/>
          </a:xfrm>
          <a:prstGeom prst="rect">
            <a:avLst/>
          </a:prstGeom>
          <a:noFill/>
        </p:spPr>
      </p:pic>
      <p:pic>
        <p:nvPicPr>
          <p:cNvPr id="75794" name="Picture 18" descr="200907090733_Kalvaria-Banska-Stiavnica-UNESCO-DSC_8399-dobrovolnic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628775"/>
            <a:ext cx="3671887" cy="2435225"/>
          </a:xfrm>
          <a:prstGeom prst="rect">
            <a:avLst/>
          </a:prstGeom>
          <a:noFill/>
        </p:spPr>
      </p:pic>
      <p:pic>
        <p:nvPicPr>
          <p:cNvPr id="75795" name="Picture 2" descr="http://www.dobrovolnik.cz/res/data/003/000550_03_0055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521200"/>
            <a:ext cx="302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Picture 20" descr="work-with-children-in-tanzan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620713"/>
            <a:ext cx="2232025" cy="16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95235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 kultuře</a:t>
            </a:r>
          </a:p>
        </p:txBody>
      </p:sp>
      <p:pic>
        <p:nvPicPr>
          <p:cNvPr id="95243" name="Picture 11" descr="200907090733_Kalvaria-Banska-Stiavnica-UNESCO-DSC_8399-dobrovolni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2325688"/>
            <a:ext cx="5530850" cy="366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 kultuře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Často se sami ani za „dobrovolníky“ nepovažují</a:t>
            </a:r>
          </a:p>
          <a:p>
            <a:r>
              <a:rPr lang="cs-CZ" dirty="0" smtClean="0"/>
              <a:t>Organizované </a:t>
            </a:r>
            <a:r>
              <a:rPr lang="cs-CZ" dirty="0"/>
              <a:t>občanské kulturní aktivity již od konce 18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Kdo jsou </a:t>
            </a:r>
            <a:r>
              <a:rPr lang="cs-CZ" b="1" dirty="0" smtClean="0"/>
              <a:t>dobrovolníci v kultuře: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členové neprofesionálních </a:t>
            </a:r>
            <a:r>
              <a:rPr lang="cs-CZ" b="1" dirty="0" smtClean="0">
                <a:solidFill>
                  <a:schemeClr val="tx1"/>
                </a:solidFill>
              </a:rPr>
              <a:t>uměleckých souborů a spolků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organizátoři</a:t>
            </a:r>
            <a:r>
              <a:rPr lang="cs-CZ" dirty="0" smtClean="0">
                <a:solidFill>
                  <a:schemeClr val="tx1"/>
                </a:solidFill>
              </a:rPr>
              <a:t> kulturních a společenských 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ti, kteří se zabývají </a:t>
            </a:r>
            <a:r>
              <a:rPr lang="cs-CZ" b="1" dirty="0" smtClean="0">
                <a:solidFill>
                  <a:schemeClr val="tx1"/>
                </a:solidFill>
              </a:rPr>
              <a:t>ochranou a revitalizací </a:t>
            </a:r>
            <a:r>
              <a:rPr lang="cs-CZ" dirty="0" smtClean="0">
                <a:solidFill>
                  <a:schemeClr val="tx1"/>
                </a:solidFill>
              </a:rPr>
              <a:t>místních kulturních památek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ti, kteří opatrují </a:t>
            </a:r>
            <a:r>
              <a:rPr lang="cs-CZ" b="1" dirty="0" smtClean="0">
                <a:solidFill>
                  <a:schemeClr val="tx1"/>
                </a:solidFill>
              </a:rPr>
              <a:t>kroniky a tradice</a:t>
            </a:r>
            <a:r>
              <a:rPr lang="cs-CZ" dirty="0" smtClean="0">
                <a:solidFill>
                  <a:schemeClr val="tx1"/>
                </a:solidFill>
              </a:rPr>
              <a:t> svých obcí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 kultuře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12875"/>
            <a:ext cx="8447088" cy="5256213"/>
          </a:xfrm>
        </p:spPr>
        <p:txBody>
          <a:bodyPr/>
          <a:lstStyle/>
          <a:p>
            <a:r>
              <a:rPr lang="cs-CZ" sz="2300" b="1" dirty="0" smtClean="0"/>
              <a:t>Příklady sdružení uměleckých souborů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Volné sdružení východočeských divadelníků (VSVD), Sdružení pro tvořivou dramatiku (STD), Asociace neprofesionálních komorních a symfonických těles (ANKST), Sdružení dechových orchestrů České republiky (SDO ČR), Svaz českých fotografů (SČF), Unie českých pěveckých sborů (UČPS), Folklorní sdružení ČR či Plzeňská neprofesionální scéna a mnoho dalších</a:t>
            </a:r>
          </a:p>
          <a:p>
            <a:r>
              <a:rPr lang="cs-CZ" sz="2300" dirty="0" smtClean="0"/>
              <a:t>Často je také  činnost </a:t>
            </a:r>
            <a:r>
              <a:rPr lang="cs-CZ" sz="2300" b="1" dirty="0" smtClean="0"/>
              <a:t>spojena s konkrétní památkou </a:t>
            </a:r>
            <a:r>
              <a:rPr lang="cs-CZ" sz="2300" dirty="0" smtClean="0"/>
              <a:t>– hradem, zámkem, divadlem, kostelem, galerií či muzeem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Například Kampanila (občanské sdružení pro záchranu architektonických památek v severních Čechách), dále např. Sdružení pro ochranu kulturního dědictví – hrad Zlenice,, Nadační fond na opravu Kosteleckého kostela na Hané, Sdružení pro záchranu a využití historických objektů </a:t>
            </a:r>
            <a:r>
              <a:rPr lang="cs-CZ" sz="2000" dirty="0" err="1" smtClean="0">
                <a:solidFill>
                  <a:schemeClr val="tx1"/>
                </a:solidFill>
              </a:rPr>
              <a:t>Castellum</a:t>
            </a:r>
            <a:r>
              <a:rPr lang="cs-CZ" sz="2000" dirty="0" smtClean="0">
                <a:solidFill>
                  <a:schemeClr val="tx1"/>
                </a:solidFill>
              </a:rPr>
              <a:t>, Linhartova nadace Praha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 kultuře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Příklad propojení s ostatními oblastmi: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Unijazz</a:t>
            </a:r>
            <a:r>
              <a:rPr lang="cs-CZ" dirty="0" smtClean="0">
                <a:solidFill>
                  <a:schemeClr val="tx1"/>
                </a:solidFill>
              </a:rPr>
              <a:t> pořádá umělecké akce, při kterých spojuje kulturu s humanitárními aktivitami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Dobrovolní hasiči </a:t>
            </a:r>
          </a:p>
          <a:p>
            <a:pPr lvl="2"/>
            <a:r>
              <a:rPr lang="cs-CZ" dirty="0" smtClean="0"/>
              <a:t>Zvláště na vesnicích</a:t>
            </a:r>
          </a:p>
        </p:txBody>
      </p:sp>
      <p:pic>
        <p:nvPicPr>
          <p:cNvPr id="109573" name="Picture 5" descr="hasici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265" y="3212976"/>
            <a:ext cx="4870223" cy="3243833"/>
          </a:xfrm>
          <a:prstGeom prst="rect">
            <a:avLst/>
          </a:prstGeom>
          <a:noFill/>
        </p:spPr>
      </p:pic>
      <p:pic>
        <p:nvPicPr>
          <p:cNvPr id="109575" name="Picture 7" descr="plakat_ples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789040"/>
            <a:ext cx="3385985" cy="230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106499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ve sportu</a:t>
            </a:r>
          </a:p>
        </p:txBody>
      </p:sp>
      <p:pic>
        <p:nvPicPr>
          <p:cNvPr id="106500" name="Picture 4" descr="672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276475"/>
            <a:ext cx="3667125" cy="3609975"/>
          </a:xfrm>
          <a:prstGeom prst="rect">
            <a:avLst/>
          </a:prstGeom>
          <a:noFill/>
        </p:spPr>
      </p:pic>
      <p:pic>
        <p:nvPicPr>
          <p:cNvPr id="106501" name="Picture 5" descr="volunt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409825"/>
            <a:ext cx="4702175" cy="312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1625" y="357188"/>
            <a:ext cx="8534400" cy="758825"/>
          </a:xfrm>
        </p:spPr>
        <p:txBody>
          <a:bodyPr>
            <a:normAutofit/>
          </a:bodyPr>
          <a:lstStyle/>
          <a:p>
            <a:r>
              <a:rPr lang="cs-CZ" sz="3600" b="1" smtClean="0"/>
              <a:t>Dobrovolnictví ve sportu</a:t>
            </a:r>
            <a:endParaRPr lang="cs-CZ" sz="3600" smtClean="0"/>
          </a:p>
        </p:txBody>
      </p:sp>
      <p:sp>
        <p:nvSpPr>
          <p:cNvPr id="10240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412776"/>
            <a:ext cx="8504238" cy="4572000"/>
          </a:xfrm>
        </p:spPr>
        <p:txBody>
          <a:bodyPr/>
          <a:lstStyle/>
          <a:p>
            <a:r>
              <a:rPr lang="cs-CZ" sz="2400" dirty="0" smtClean="0"/>
              <a:t>Kdo je </a:t>
            </a:r>
            <a:r>
              <a:rPr lang="cs-CZ" sz="2400" b="1" dirty="0" smtClean="0"/>
              <a:t>dobrovolník ve sportu?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 ten kdo sportuje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Ten kdo </a:t>
            </a:r>
            <a:r>
              <a:rPr lang="cs-CZ" b="1" dirty="0" smtClean="0">
                <a:solidFill>
                  <a:schemeClr val="tx1"/>
                </a:solidFill>
              </a:rPr>
              <a:t>dobrovolně</a:t>
            </a:r>
            <a:r>
              <a:rPr lang="cs-CZ" dirty="0" smtClean="0">
                <a:solidFill>
                  <a:schemeClr val="tx1"/>
                </a:solidFill>
              </a:rPr>
              <a:t> ve svém volném čase umožňuje svou činností </a:t>
            </a:r>
            <a:r>
              <a:rPr lang="cs-CZ" b="1" dirty="0" smtClean="0">
                <a:solidFill>
                  <a:schemeClr val="tx1"/>
                </a:solidFill>
              </a:rPr>
              <a:t>ostatním</a:t>
            </a:r>
            <a:r>
              <a:rPr lang="cs-CZ" dirty="0" smtClean="0">
                <a:solidFill>
                  <a:schemeClr val="tx1"/>
                </a:solidFill>
              </a:rPr>
              <a:t>, aby se mohli do sportu zapojit</a:t>
            </a:r>
          </a:p>
          <a:p>
            <a:r>
              <a:rPr lang="cs-CZ" sz="2400" b="1" dirty="0" smtClean="0"/>
              <a:t>Forem </a:t>
            </a:r>
            <a:r>
              <a:rPr lang="cs-CZ" sz="2400" dirty="0" smtClean="0"/>
              <a:t>dobrovolnictví v organizovaném sportu </a:t>
            </a:r>
            <a:r>
              <a:rPr lang="cs-CZ" sz="2400" b="1" dirty="0" smtClean="0"/>
              <a:t>je mnoho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Jednotliví dobrovolníci se liší mírou, pravidelností svého zapojení, odborností vykonávané práce a také tím, pro koho svou činnost vyvíjejí </a:t>
            </a:r>
          </a:p>
          <a:p>
            <a:r>
              <a:rPr lang="cs-CZ" sz="2400" b="1" dirty="0" smtClean="0"/>
              <a:t>Počet sportovních oddílů, členů?</a:t>
            </a:r>
          </a:p>
          <a:p>
            <a:pPr lvl="1"/>
            <a:r>
              <a:rPr lang="cs-CZ" sz="1900" b="1" dirty="0" smtClean="0">
                <a:solidFill>
                  <a:schemeClr val="tx1"/>
                </a:solidFill>
              </a:rPr>
              <a:t>25 </a:t>
            </a:r>
            <a:r>
              <a:rPr lang="cs-CZ" sz="1900" b="1" dirty="0">
                <a:solidFill>
                  <a:schemeClr val="tx1"/>
                </a:solidFill>
              </a:rPr>
              <a:t>000 </a:t>
            </a:r>
            <a:r>
              <a:rPr lang="cs-CZ" sz="1900" dirty="0" smtClean="0">
                <a:solidFill>
                  <a:schemeClr val="tx1"/>
                </a:solidFill>
              </a:rPr>
              <a:t>oddílů a </a:t>
            </a:r>
            <a:r>
              <a:rPr lang="cs-CZ" sz="1900" b="1" dirty="0">
                <a:solidFill>
                  <a:schemeClr val="tx1"/>
                </a:solidFill>
              </a:rPr>
              <a:t>2 000 000 </a:t>
            </a:r>
            <a:r>
              <a:rPr lang="cs-CZ" sz="1900" dirty="0" smtClean="0">
                <a:solidFill>
                  <a:schemeClr val="tx1"/>
                </a:solidFill>
              </a:rPr>
              <a:t>členů</a:t>
            </a:r>
          </a:p>
          <a:p>
            <a:r>
              <a:rPr lang="cs-CZ" sz="2400" dirty="0" smtClean="0"/>
              <a:t>Několik </a:t>
            </a:r>
            <a:r>
              <a:rPr lang="cs-CZ" sz="2400" b="1" dirty="0" smtClean="0"/>
              <a:t>zastřešujících organizací </a:t>
            </a:r>
            <a:r>
              <a:rPr lang="cs-CZ" sz="2400" dirty="0" smtClean="0"/>
              <a:t>(ČSTV, Česká obec sokolská, Sdružení sportovních svazů ČR, Orel…)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b="1" dirty="0" smtClean="0"/>
              <a:t>Dobrovolnictví ve sportu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Dobrovolníci zajišťují v menších klubech celý jejich chod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Starají se o rozvoj klubu o jeho účetnictví, evidenci členů, nutné pojištění…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V ČR je také poměrně běžné, že se kluby  starají o majetek (zejména sportoviště - fotbalová hřiště, tělocvičny atd. </a:t>
            </a:r>
          </a:p>
          <a:p>
            <a:r>
              <a:rPr lang="cs-CZ" smtClean="0"/>
              <a:t>Často i zde nutné odborné znalosti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Ekonomická oblast, trenérská činnost, organizace soutěží a jednorázových sportovních 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Důležitost dobrovolnictví ve sportu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Klíčová element nekomerčního sportu</a:t>
            </a:r>
          </a:p>
          <a:p>
            <a:r>
              <a:rPr lang="cs-CZ" smtClean="0"/>
              <a:t>Prevence, ale i řešení nastalých problémů </a:t>
            </a:r>
          </a:p>
          <a:p>
            <a:r>
              <a:rPr lang="cs-CZ" smtClean="0"/>
              <a:t>prevencí, ale může pomáhat řešit také již nastalé problémy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Sport přináší zdraví, radost, pocit sounáležitosti, možnost začlenit se do společnosti, ale také učí přijímat pravidla a dodržovat je </a:t>
            </a:r>
          </a:p>
          <a:p>
            <a:r>
              <a:rPr lang="cs-CZ" smtClean="0"/>
              <a:t>Netýká se jen zdravých dětí nebo dospělých, ale i  seniorů, postižených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Definice dobrovolnictví</a:t>
            </a:r>
            <a:r>
              <a:rPr lang="cs-CZ" b="1" dirty="0"/>
              <a:t> </a:t>
            </a:r>
            <a:r>
              <a:rPr lang="cs-CZ" b="1" dirty="0" smtClean="0"/>
              <a:t>MV ČR</a:t>
            </a:r>
            <a:endParaRPr lang="cs-CZ" b="1" dirty="0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Dobrovolnictví je veřejně prospěšná činnost konaná dobrovolníky svobodně a bez nároku na odměnu.“ (MVČR)</a:t>
            </a:r>
          </a:p>
          <a:p>
            <a:endParaRPr lang="cs-CZ" b="1" dirty="0" smtClean="0">
              <a:solidFill>
                <a:srgbClr val="993300"/>
              </a:solidFill>
            </a:endParaRPr>
          </a:p>
          <a:p>
            <a:endParaRPr lang="cs-CZ" dirty="0" smtClean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48101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908050"/>
            <a:ext cx="7772400" cy="1752600"/>
          </a:xfrm>
        </p:spPr>
        <p:txBody>
          <a:bodyPr>
            <a:normAutofit/>
          </a:bodyPr>
          <a:lstStyle/>
          <a:p>
            <a:r>
              <a:rPr lang="cs-CZ" sz="3800" b="1" smtClean="0">
                <a:solidFill>
                  <a:schemeClr val="accent1"/>
                </a:solidFill>
              </a:rPr>
              <a:t>Dobrovolnictví s dětmi a mládeží</a:t>
            </a:r>
            <a:endParaRPr lang="cs-CZ" sz="3800" smtClean="0">
              <a:solidFill>
                <a:schemeClr val="accent1"/>
              </a:solidFill>
            </a:endParaRPr>
          </a:p>
        </p:txBody>
      </p:sp>
      <p:pic>
        <p:nvPicPr>
          <p:cNvPr id="80902" name="Picture 6" descr="work-with-children-in-tanz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97200"/>
            <a:ext cx="3600450" cy="2700338"/>
          </a:xfrm>
          <a:prstGeom prst="rect">
            <a:avLst/>
          </a:prstGeom>
          <a:noFill/>
        </p:spPr>
      </p:pic>
      <p:pic>
        <p:nvPicPr>
          <p:cNvPr id="80904" name="Picture 8" descr="work-with-children-in-moroc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2924175"/>
            <a:ext cx="3889375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Dobrovolnictví s dětmi a mládeží</a:t>
            </a:r>
          </a:p>
        </p:txBody>
      </p:sp>
      <p:sp>
        <p:nvSpPr>
          <p:cNvPr id="77830" name="Zástupný symbol pro obsah 2"/>
          <p:cNvSpPr>
            <a:spLocks/>
          </p:cNvSpPr>
          <p:nvPr/>
        </p:nvSpPr>
        <p:spPr bwMode="auto">
          <a:xfrm>
            <a:off x="34925" y="1341438"/>
            <a:ext cx="88566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>
                <a:latin typeface="Georgia" pitchFamily="18" charset="0"/>
              </a:rPr>
              <a:t>Široké téma, přesahuje i do ostatních oblastí</a:t>
            </a:r>
          </a:p>
          <a:p>
            <a:pPr marL="273050" lvl="1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="1" dirty="0">
                <a:latin typeface="Georgia" pitchFamily="18" charset="0"/>
              </a:rPr>
              <a:t>Organizace dětí a </a:t>
            </a:r>
            <a:r>
              <a:rPr lang="cs-CZ" sz="2400" b="1" dirty="0" smtClean="0">
                <a:latin typeface="Georgia" pitchFamily="18" charset="0"/>
              </a:rPr>
              <a:t>mládeže</a:t>
            </a:r>
            <a:endParaRPr lang="cs-CZ" sz="2400" b="1" dirty="0">
              <a:latin typeface="Georgia" pitchFamily="18" charset="0"/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400" dirty="0">
                <a:latin typeface="Georgia" pitchFamily="18" charset="0"/>
              </a:rPr>
              <a:t>více než </a:t>
            </a:r>
            <a:r>
              <a:rPr lang="cs-CZ" sz="2400" dirty="0" smtClean="0">
                <a:latin typeface="Georgia" pitchFamily="18" charset="0"/>
              </a:rPr>
              <a:t>75 % </a:t>
            </a:r>
            <a:r>
              <a:rPr lang="cs-CZ" sz="2400" dirty="0">
                <a:latin typeface="Georgia" pitchFamily="18" charset="0"/>
              </a:rPr>
              <a:t>členské základny mladší 26 let (</a:t>
            </a:r>
            <a:r>
              <a:rPr lang="cs-CZ" sz="2400" dirty="0" smtClean="0">
                <a:latin typeface="Georgia" pitchFamily="18" charset="0"/>
              </a:rPr>
              <a:t>metodika MŠMT)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400" dirty="0" smtClean="0">
                <a:latin typeface="Georgia" pitchFamily="18" charset="0"/>
              </a:rPr>
              <a:t>nejen </a:t>
            </a:r>
            <a:r>
              <a:rPr lang="cs-CZ" sz="2400" dirty="0">
                <a:latin typeface="Georgia" pitchFamily="18" charset="0"/>
              </a:rPr>
              <a:t>výchovná aktivitu směrem ke členské základně, také </a:t>
            </a:r>
            <a:r>
              <a:rPr lang="cs-CZ" sz="2400" b="1" dirty="0">
                <a:latin typeface="Georgia" pitchFamily="18" charset="0"/>
              </a:rPr>
              <a:t>práce s neorganizovanou mládeží, </a:t>
            </a:r>
            <a:r>
              <a:rPr lang="cs-CZ" sz="2400" dirty="0" smtClean="0">
                <a:latin typeface="Georgia" pitchFamily="18" charset="0"/>
              </a:rPr>
              <a:t>zajištění </a:t>
            </a:r>
            <a:r>
              <a:rPr lang="cs-CZ" sz="2400" dirty="0">
                <a:latin typeface="Georgia" pitchFamily="18" charset="0"/>
              </a:rPr>
              <a:t>příznivého prostředí pro děti a mládež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="1" dirty="0">
                <a:latin typeface="Georgia" pitchFamily="18" charset="0"/>
              </a:rPr>
              <a:t>Česká rada dětí a mládeže </a:t>
            </a:r>
            <a:r>
              <a:rPr lang="cs-CZ" sz="2400" dirty="0">
                <a:latin typeface="Georgia" pitchFamily="18" charset="0"/>
              </a:rPr>
              <a:t>zastřešuje 100 organizací, ve kterých je sdruženo více než </a:t>
            </a:r>
            <a:r>
              <a:rPr lang="cs-CZ" sz="2400" b="1" dirty="0">
                <a:latin typeface="Georgia" pitchFamily="18" charset="0"/>
              </a:rPr>
              <a:t>200 tisíc členů</a:t>
            </a:r>
            <a:r>
              <a:rPr lang="cs-CZ" sz="2400" dirty="0">
                <a:latin typeface="Georgia" pitchFamily="18" charset="0"/>
              </a:rPr>
              <a:t>, dětí a mládeže, účastnících se pravidelné celoroční činnosti. 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>
                <a:latin typeface="Georgia" pitchFamily="18" charset="0"/>
              </a:rPr>
              <a:t>Činnost těchto sdružení však dosahuje i k dalším téměř </a:t>
            </a:r>
            <a:r>
              <a:rPr lang="cs-CZ" sz="2400" b="1" dirty="0">
                <a:latin typeface="Georgia" pitchFamily="18" charset="0"/>
              </a:rPr>
              <a:t>200 tisícům mladých lidí</a:t>
            </a:r>
            <a:r>
              <a:rPr lang="cs-CZ" sz="2400" dirty="0">
                <a:latin typeface="Georgia" pitchFamily="18" charset="0"/>
              </a:rPr>
              <a:t>, kteří organizováni nejsou, ale přesto se aktivit sdružení účastní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000" b="1" dirty="0" smtClean="0"/>
              <a:t>Dobrovolnictví s dětmi a mládeží - oddíly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Smysl dobrovolnictví s dětmi a mládeží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nejen příjemně strávená léta, ale </a:t>
            </a:r>
            <a:r>
              <a:rPr lang="cs-CZ" b="1" dirty="0" smtClean="0">
                <a:solidFill>
                  <a:schemeClr val="tx1"/>
                </a:solidFill>
              </a:rPr>
              <a:t>nasměrování do dalšího života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nejde tedy jen o to vyplnit volný čas, ale o vytvoření a </a:t>
            </a:r>
            <a:r>
              <a:rPr lang="cs-CZ" b="1" dirty="0" smtClean="0">
                <a:solidFill>
                  <a:schemeClr val="tx1"/>
                </a:solidFill>
              </a:rPr>
              <a:t>upevnění hodnotového základu jednotlivců</a:t>
            </a:r>
          </a:p>
          <a:p>
            <a:r>
              <a:rPr lang="cs-CZ" b="1" dirty="0" smtClean="0"/>
              <a:t>Tradiční sdružení mládeže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Skauti, mladí turisté, pionýři, táborníci, mladí ochránci přírody</a:t>
            </a:r>
          </a:p>
          <a:p>
            <a:r>
              <a:rPr lang="cs-CZ" b="1" dirty="0" smtClean="0"/>
              <a:t>Sdružení „nové vlny“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roce 1990, jejich zaměření i styl činnosti mnohem více brali v úvahu </a:t>
            </a:r>
            <a:r>
              <a:rPr lang="cs-CZ" b="1" dirty="0" smtClean="0">
                <a:solidFill>
                  <a:schemeClr val="tx1"/>
                </a:solidFill>
              </a:rPr>
              <a:t>budoucí vývoj dětí</a:t>
            </a:r>
            <a:r>
              <a:rPr lang="cs-CZ" dirty="0" smtClean="0">
                <a:solidFill>
                  <a:schemeClr val="tx1"/>
                </a:solidFill>
              </a:rPr>
              <a:t>, společnosti i technických možností</a:t>
            </a:r>
          </a:p>
          <a:p>
            <a:pPr lvl="2"/>
            <a:r>
              <a:rPr lang="cs-CZ" dirty="0" smtClean="0"/>
              <a:t>Duha, Asociace malých </a:t>
            </a:r>
            <a:r>
              <a:rPr lang="cs-CZ" dirty="0" err="1" smtClean="0"/>
              <a:t>debrujárů</a:t>
            </a:r>
            <a:r>
              <a:rPr lang="cs-CZ" dirty="0" smtClean="0"/>
              <a:t>, Lata…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>
            <a:normAutofit fontScale="9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4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Dobrovolnictví v církvích a náboženských společnostech</a:t>
            </a:r>
            <a:endParaRPr lang="cs-CZ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19375"/>
            <a:ext cx="2752725" cy="3762375"/>
          </a:xfrm>
          <a:prstGeom prst="rect">
            <a:avLst/>
          </a:prstGeom>
          <a:noFill/>
        </p:spPr>
      </p:pic>
      <p:pic>
        <p:nvPicPr>
          <p:cNvPr id="23561" name="Picture 9" descr="adra_vnah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141663"/>
            <a:ext cx="3527425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v církvích a náboženských společnostech</a:t>
            </a: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V </a:t>
            </a:r>
            <a:r>
              <a:rPr lang="cs-CZ" dirty="0" smtClean="0"/>
              <a:t>ČR více než </a:t>
            </a:r>
            <a:r>
              <a:rPr lang="cs-CZ" b="1" dirty="0" smtClean="0"/>
              <a:t>35 </a:t>
            </a:r>
            <a:r>
              <a:rPr lang="cs-CZ" b="1" dirty="0" smtClean="0"/>
              <a:t>církví a náboženských společností</a:t>
            </a:r>
          </a:p>
          <a:p>
            <a:r>
              <a:rPr lang="cs-CZ" dirty="0" smtClean="0"/>
              <a:t>Dva rozměry: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Účast věřících </a:t>
            </a:r>
            <a:r>
              <a:rPr lang="cs-CZ" dirty="0" smtClean="0">
                <a:solidFill>
                  <a:schemeClr val="tx1"/>
                </a:solidFill>
              </a:rPr>
              <a:t>na dobrovolnických činnostech v jiných oblastech</a:t>
            </a:r>
          </a:p>
          <a:p>
            <a:pPr lvl="2"/>
            <a:r>
              <a:rPr lang="cs-CZ" dirty="0" smtClean="0"/>
              <a:t>určitá zvláštnost: počáteční motivací je často impulz, který má význam pro </a:t>
            </a:r>
            <a:r>
              <a:rPr lang="cs-CZ" b="1" dirty="0" smtClean="0"/>
              <a:t>duchovní rozvoj jednotlivce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Dobrovolnictví uvnitř církve</a:t>
            </a:r>
          </a:p>
          <a:p>
            <a:pPr lvl="2"/>
            <a:r>
              <a:rPr lang="cs-CZ" dirty="0" smtClean="0"/>
              <a:t>Starání se o kostel, zpěv při bohoslužbách,  vykonávání různých služebností (tajemník, pokladní, laičtí kazatelé atd.)</a:t>
            </a:r>
          </a:p>
          <a:p>
            <a:pPr lvl="2"/>
            <a:r>
              <a:rPr lang="cs-CZ" dirty="0" smtClean="0"/>
              <a:t>I zde často důsledek víry jednotlivců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400" b="1" smtClean="0">
                <a:solidFill>
                  <a:schemeClr val="accent1"/>
                </a:solidFill>
              </a:rPr>
              <a:t>Dobrovolnictví ve zdravotnictví</a:t>
            </a:r>
          </a:p>
        </p:txBody>
      </p:sp>
      <p:pic>
        <p:nvPicPr>
          <p:cNvPr id="25603" name="Picture 2" descr="http://t3.gstatic.com/images?q=tbn:ANd9GcSZBe1rd3WCFdqrA1Gf80B1jhlsNidGChZHH2wuNueA-aGbHfE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27375"/>
            <a:ext cx="41036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Volunte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4175"/>
            <a:ext cx="3800475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507017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Začátek v roce 2000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Nemocnice ale i „zdravotně sociální terén“</a:t>
            </a:r>
          </a:p>
          <a:p>
            <a:pPr>
              <a:lnSpc>
                <a:spcPct val="90000"/>
              </a:lnSpc>
            </a:pPr>
            <a:r>
              <a:rPr lang="cs-CZ" b="1" dirty="0" smtClean="0"/>
              <a:t>Přínosy pro zdravotnictví: 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napomáhá </a:t>
            </a:r>
            <a:r>
              <a:rPr lang="cs-CZ" b="1" dirty="0" smtClean="0">
                <a:solidFill>
                  <a:schemeClr val="tx1"/>
                </a:solidFill>
              </a:rPr>
              <a:t>aktivizaci, motivaci a psychické podpoře </a:t>
            </a:r>
            <a:r>
              <a:rPr lang="cs-CZ" dirty="0" smtClean="0">
                <a:solidFill>
                  <a:schemeClr val="tx1"/>
                </a:solidFill>
              </a:rPr>
              <a:t>hospitalizovaných pacientů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přispívá k </a:t>
            </a:r>
            <a:r>
              <a:rPr lang="cs-CZ" b="1" dirty="0" smtClean="0">
                <a:solidFill>
                  <a:schemeClr val="tx1"/>
                </a:solidFill>
              </a:rPr>
              <a:t>efektivnější organizaci práce a času personálu </a:t>
            </a:r>
            <a:r>
              <a:rPr lang="cs-CZ" dirty="0" smtClean="0">
                <a:solidFill>
                  <a:schemeClr val="tx1"/>
                </a:solidFill>
              </a:rPr>
              <a:t>pro odbornou činnost i ke </a:t>
            </a:r>
            <a:r>
              <a:rPr lang="cs-CZ" b="1" dirty="0" smtClean="0">
                <a:solidFill>
                  <a:schemeClr val="tx1"/>
                </a:solidFill>
              </a:rPr>
              <a:t>zlepšení celkové atmosféry</a:t>
            </a:r>
            <a:r>
              <a:rPr lang="cs-CZ" dirty="0" smtClean="0">
                <a:solidFill>
                  <a:schemeClr val="tx1"/>
                </a:solidFill>
              </a:rPr>
              <a:t> nemocnice. 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tím vším se podílí na </a:t>
            </a:r>
            <a:r>
              <a:rPr lang="cs-CZ" b="1" dirty="0" smtClean="0">
                <a:solidFill>
                  <a:schemeClr val="tx1"/>
                </a:solidFill>
              </a:rPr>
              <a:t>zvyšování úrovně kvality péče </a:t>
            </a:r>
            <a:r>
              <a:rPr lang="cs-CZ" dirty="0" smtClean="0">
                <a:solidFill>
                  <a:schemeClr val="tx1"/>
                </a:solidFill>
              </a:rPr>
              <a:t>o pacienta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Přínosy pro dobrovolníky: 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jiný pohled na </a:t>
            </a:r>
            <a:r>
              <a:rPr lang="cs-CZ" b="1" dirty="0" smtClean="0">
                <a:solidFill>
                  <a:schemeClr val="tx1"/>
                </a:solidFill>
              </a:rPr>
              <a:t>smysl a kvalitu života</a:t>
            </a:r>
            <a:r>
              <a:rPr lang="cs-CZ" dirty="0" smtClean="0">
                <a:solidFill>
                  <a:schemeClr val="tx1"/>
                </a:solidFill>
              </a:rPr>
              <a:t>, rychlý a přirozený </a:t>
            </a:r>
            <a:r>
              <a:rPr lang="cs-CZ" b="1" dirty="0" smtClean="0">
                <a:solidFill>
                  <a:schemeClr val="tx1"/>
                </a:solidFill>
              </a:rPr>
              <a:t>nástroj pro sebepoznání, učení se,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změnu žebříčku hodnot </a:t>
            </a:r>
            <a:r>
              <a:rPr lang="cs-CZ" dirty="0" smtClean="0">
                <a:solidFill>
                  <a:schemeClr val="tx1"/>
                </a:solidFill>
              </a:rPr>
              <a:t>dobrovolníka.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9981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Praktické zkušenosti se začleněním dobrovolnického programu má v ČR </a:t>
            </a:r>
            <a:r>
              <a:rPr lang="cs-CZ" b="1" dirty="0" smtClean="0"/>
              <a:t>řada státních i nestátních zdravotnických zařízení, </a:t>
            </a:r>
            <a:r>
              <a:rPr lang="cs-CZ" dirty="0" smtClean="0"/>
              <a:t>velkých fakultních, krajských i menších oblastních a městských nemocnic.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 některých případech </a:t>
            </a:r>
            <a:r>
              <a:rPr lang="cs-CZ" b="1" dirty="0" smtClean="0"/>
              <a:t>spolupráce s NNO</a:t>
            </a:r>
            <a:r>
              <a:rPr lang="cs-CZ" dirty="0" smtClean="0"/>
              <a:t>, jindy si nemocnice řídí celý </a:t>
            </a:r>
            <a:r>
              <a:rPr lang="cs-CZ" b="1" dirty="0" smtClean="0"/>
              <a:t>dobrovolnický program </a:t>
            </a:r>
            <a:r>
              <a:rPr lang="cs-CZ" dirty="0" smtClean="0"/>
              <a:t>sama.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 dobrovolnickou činnost ve zdravotnictví je </a:t>
            </a:r>
            <a:r>
              <a:rPr lang="cs-CZ" b="1" dirty="0" smtClean="0"/>
              <a:t>trvale zájem </a:t>
            </a:r>
            <a:r>
              <a:rPr lang="cs-CZ" dirty="0" smtClean="0"/>
              <a:t>i ze strany dobrovolníků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</a:rPr>
              <a:t>akutní i dlouhodobé péči o pacienty dětského i dospělého věku, nevyjímaje péči o pacienty v terénních hospicích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ve zdravotnictví – srovnání se zahraničím</a:t>
            </a:r>
            <a:endParaRPr lang="cs-CZ" b="1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504237" cy="4572000"/>
          </a:xfrm>
        </p:spPr>
        <p:txBody>
          <a:bodyPr/>
          <a:lstStyle/>
          <a:p>
            <a:r>
              <a:rPr lang="cs-CZ" dirty="0" smtClean="0"/>
              <a:t>ve vyspělých zemích světa </a:t>
            </a:r>
            <a:r>
              <a:rPr lang="cs-CZ" b="1" dirty="0" smtClean="0"/>
              <a:t>poměrně běžné </a:t>
            </a:r>
          </a:p>
          <a:p>
            <a:r>
              <a:rPr lang="cs-CZ" dirty="0" smtClean="0"/>
              <a:t>dobrovolnická činnost v této oblasti je často považována za </a:t>
            </a:r>
            <a:r>
              <a:rPr lang="cs-CZ" b="1" dirty="0" smtClean="0"/>
              <a:t>prestižní</a:t>
            </a:r>
          </a:p>
          <a:p>
            <a:r>
              <a:rPr lang="cs-CZ" dirty="0" smtClean="0"/>
              <a:t>Např. v USA, Holandsku, Německu, Velké Británii i jinde jde o </a:t>
            </a:r>
            <a:r>
              <a:rPr lang="cs-CZ" b="1" dirty="0" smtClean="0"/>
              <a:t>přirozenou součástí komplexní péče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dobrovolnická centra jsou proto začleněna do struktury zdravotnického zařízení. </a:t>
            </a:r>
          </a:p>
          <a:p>
            <a:r>
              <a:rPr lang="cs-CZ" dirty="0" smtClean="0"/>
              <a:t>Počty dobrovolníků pomáhajících v nemocnicích se pohybují </a:t>
            </a:r>
            <a:r>
              <a:rPr lang="cs-CZ" b="1" dirty="0" smtClean="0"/>
              <a:t>ve stovkách </a:t>
            </a:r>
            <a:r>
              <a:rPr lang="cs-CZ" dirty="0" smtClean="0"/>
              <a:t>a často tvoří </a:t>
            </a:r>
            <a:r>
              <a:rPr lang="cs-CZ" b="1" dirty="0" smtClean="0"/>
              <a:t>1/3 počtu zaměstnanců</a:t>
            </a:r>
            <a:r>
              <a:rPr lang="cs-CZ" dirty="0" smtClean="0"/>
              <a:t> daného zařízení. 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Osvědčené typy dobrovolnických činností</a:t>
            </a:r>
            <a:br>
              <a:rPr lang="cs-CZ" sz="3000" b="1" dirty="0" smtClean="0">
                <a:solidFill>
                  <a:srgbClr val="7B9899"/>
                </a:solidFill>
              </a:rPr>
            </a:br>
            <a:r>
              <a:rPr lang="cs-CZ" sz="3000" b="1" dirty="0" smtClean="0">
                <a:solidFill>
                  <a:srgbClr val="7B9899"/>
                </a:solidFill>
              </a:rPr>
              <a:t>Ve zdravotnických zařízeních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dlouhodobých a pravidelných návštěv tak i formou jednorázových akcí</a:t>
            </a:r>
          </a:p>
          <a:p>
            <a:r>
              <a:rPr lang="cs-CZ" dirty="0" smtClean="0"/>
              <a:t>dlouhodobý nebo jednorázový průvodců a umožňují jim zapojit se jak do běžných životních, tak do nejrůznějších zájmových aktivit</a:t>
            </a:r>
          </a:p>
          <a:p>
            <a:r>
              <a:rPr lang="cs-CZ" dirty="0" smtClean="0"/>
              <a:t>Náplň: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Tvořivé volnočasové aktivity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Organizace a pomoc při kulturních aktivitách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Canisterapie jako dobrovolnická činnost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46063" y="-234280"/>
            <a:ext cx="7772400" cy="1143000"/>
          </a:xfrm>
        </p:spPr>
        <p:txBody>
          <a:bodyPr/>
          <a:lstStyle/>
          <a:p>
            <a:r>
              <a:rPr lang="cs-CZ" altLang="cs-CZ" b="1" dirty="0" smtClean="0"/>
              <a:t>Definice ILO</a:t>
            </a:r>
            <a:endParaRPr lang="sk-SK" altLang="cs-CZ" b="1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062912" cy="4114800"/>
          </a:xfrm>
        </p:spPr>
        <p:txBody>
          <a:bodyPr/>
          <a:lstStyle/>
          <a:p>
            <a:r>
              <a:rPr lang="cs-CZ" altLang="cs-CZ" sz="2400" smtClean="0"/>
              <a:t>Salamon, Sokolowski a Haddock, (2011:225) přinášejí definici dobrovolnictví, která vznikla pro účely měření hodnoty dobrovolnictví ve spolupráci s Mezinárodní organizací práci (ILO) a světovými experty na dobrovolnictví a statistiku. Definici převzal i manuál ILO k měření dobrovolnické práce. </a:t>
            </a:r>
          </a:p>
          <a:p>
            <a:r>
              <a:rPr lang="cs-CZ" altLang="cs-CZ" sz="2400" smtClean="0"/>
              <a:t>Podle uvedené definice je dobrovolnictví tedy: „</a:t>
            </a:r>
            <a:r>
              <a:rPr lang="cs-CZ" altLang="cs-CZ" sz="2400" b="1" i="1" smtClean="0"/>
              <a:t>neplacená nepovinná práce</a:t>
            </a:r>
            <a:r>
              <a:rPr lang="cs-CZ" altLang="cs-CZ" sz="2400" i="1" smtClean="0"/>
              <a:t>, vykonávaná jak skrze určitou</a:t>
            </a:r>
            <a:r>
              <a:rPr lang="cs-CZ" altLang="cs-CZ" sz="2400" b="1" i="1" smtClean="0"/>
              <a:t> organizaci, </a:t>
            </a:r>
            <a:r>
              <a:rPr lang="cs-CZ" altLang="cs-CZ" sz="2400" i="1" smtClean="0"/>
              <a:t>tak</a:t>
            </a:r>
            <a:r>
              <a:rPr lang="cs-CZ" altLang="cs-CZ" sz="2400" b="1" i="1" smtClean="0"/>
              <a:t> přímo</a:t>
            </a:r>
            <a:r>
              <a:rPr lang="cs-CZ" altLang="cs-CZ" sz="2400" i="1" smtClean="0"/>
              <a:t>, </a:t>
            </a:r>
            <a:r>
              <a:rPr lang="cs-CZ" altLang="cs-CZ" sz="2400" b="1" i="1" smtClean="0"/>
              <a:t>mimo</a:t>
            </a:r>
            <a:r>
              <a:rPr lang="cs-CZ" altLang="cs-CZ" sz="2400" i="1" smtClean="0"/>
              <a:t> vlastní </a:t>
            </a:r>
            <a:r>
              <a:rPr lang="cs-CZ" altLang="cs-CZ" sz="2400" b="1" i="1" smtClean="0"/>
              <a:t>domácnost</a:t>
            </a:r>
            <a:r>
              <a:rPr lang="cs-CZ" altLang="cs-CZ" sz="2400" i="1" smtClean="0"/>
              <a:t> či rodinu </a:t>
            </a:r>
            <a:r>
              <a:rPr lang="cs-CZ" altLang="cs-CZ" sz="2400" b="1" i="1" smtClean="0"/>
              <a:t>dobrovolníků</a:t>
            </a:r>
            <a:r>
              <a:rPr lang="cs-CZ" altLang="cs-CZ" sz="2400" smtClean="0"/>
              <a:t>.“ </a:t>
            </a:r>
            <a:endParaRPr lang="sk-SK" altLang="cs-CZ" sz="240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407355-901F-4B2A-B1EE-6813CF60AB6B}" type="slidenum">
              <a:rPr lang="cs-CZ" altLang="cs-CZ" sz="140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2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Tři principy bezpečné dobrovolnické činnosti ve zdravotnictví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Dobrovolník nemusí znát diagnosy, orientuje se na to, co i nemocný člověk může.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Dobrovolník sdílí s pacientem/klientem hlavně přítomný okamžik.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Optimální motivací dobrovolníkovy pomoci je podpora a pacientova/klientova psychická pohoda v přítomném okamžiku, ne výsledek léčby.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74755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 ekologii</a:t>
            </a:r>
            <a:endParaRPr lang="cs-CZ" sz="4200" smtClean="0">
              <a:solidFill>
                <a:schemeClr val="accent1"/>
              </a:solidFill>
            </a:endParaRP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20975"/>
            <a:ext cx="3816350" cy="3228975"/>
          </a:xfrm>
          <a:prstGeom prst="rect">
            <a:avLst/>
          </a:prstGeom>
          <a:noFill/>
        </p:spPr>
      </p:pic>
      <p:pic>
        <p:nvPicPr>
          <p:cNvPr id="74762" name="Picture 10" descr="ready-for-first-sw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36838"/>
            <a:ext cx="4381500" cy="327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Dobrovolnictví v ekologii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Začátek na českém území od 19. století</a:t>
            </a:r>
          </a:p>
          <a:p>
            <a:r>
              <a:rPr lang="cs-CZ" dirty="0" smtClean="0"/>
              <a:t>Dnes </a:t>
            </a:r>
            <a:r>
              <a:rPr lang="cs-CZ" b="1" dirty="0" smtClean="0"/>
              <a:t>stovky větších i menších organizací a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desítky tisíc dobrovolníků </a:t>
            </a:r>
          </a:p>
          <a:p>
            <a:r>
              <a:rPr lang="cs-CZ" dirty="0" smtClean="0"/>
              <a:t>Druhy: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Výsadba zeleně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Úklidy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éče o  významné přírodní lokality a ohrožená zvířata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udování naučných stezek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rovádění strážní služby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kologická výchova dětí a mládeže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světa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4200" b="1" smtClean="0">
                <a:solidFill>
                  <a:schemeClr val="accent1"/>
                </a:solidFill>
              </a:rPr>
              <a:t>Dobrovolnictví v sociálních službách</a:t>
            </a:r>
            <a:endParaRPr lang="cs-CZ" sz="4200" smtClean="0">
              <a:solidFill>
                <a:schemeClr val="accent1"/>
              </a:solidFill>
            </a:endParaRPr>
          </a:p>
        </p:txBody>
      </p:sp>
      <p:pic>
        <p:nvPicPr>
          <p:cNvPr id="32771" name="Picture 2" descr="http://www.dobrovolnik.cz/res/data/003/000550_03_005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2832100"/>
            <a:ext cx="37036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dobrovolnik.cz/res/data/001/000342_03_003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2830513"/>
            <a:ext cx="3683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B9899"/>
                </a:solidFill>
              </a:rPr>
              <a:t>Dobrovolnictví v sociálních službách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Dobrovolníci vnáší do této oblasti </a:t>
            </a:r>
            <a:r>
              <a:rPr lang="cs-CZ" b="1" dirty="0" smtClean="0"/>
              <a:t>lidský prvek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stojí proti stereotypům, vnášejí do vztahů přátelství, zkvalitňují individuální přístup k uživateli a podílejí se na celkovém zkvalitnění sociální služby</a:t>
            </a:r>
          </a:p>
          <a:p>
            <a:r>
              <a:rPr lang="cs-CZ" dirty="0" smtClean="0"/>
              <a:t>Dobrovolníci </a:t>
            </a:r>
            <a:r>
              <a:rPr lang="cs-CZ" b="1" dirty="0" smtClean="0"/>
              <a:t>nenahrazují práci profesionálů</a:t>
            </a:r>
            <a:r>
              <a:rPr lang="cs-CZ" dirty="0" smtClean="0"/>
              <a:t>, neposkytují </a:t>
            </a:r>
            <a:r>
              <a:rPr lang="cs-CZ" b="1" dirty="0" smtClean="0"/>
              <a:t>přímo</a:t>
            </a:r>
            <a:r>
              <a:rPr lang="cs-CZ" dirty="0" smtClean="0"/>
              <a:t> </a:t>
            </a:r>
            <a:r>
              <a:rPr lang="cs-CZ" b="1" dirty="0" smtClean="0"/>
              <a:t>sociální službu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Domovy pro seniory, někdy se sem řadí i hospice</a:t>
            </a:r>
          </a:p>
          <a:p>
            <a:pPr lvl="2"/>
            <a:r>
              <a:rPr lang="cs-CZ" dirty="0" smtClean="0"/>
              <a:t>Charakter pomoci podobný jako u zdravotnictví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Azylové domy  pro  matky s dětmi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K-centra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7109" cy="758825"/>
          </a:xfrm>
        </p:spPr>
        <p:txBody>
          <a:bodyPr/>
          <a:lstStyle/>
          <a:p>
            <a:r>
              <a:rPr lang="cs-CZ" sz="2300" b="1" dirty="0" smtClean="0">
                <a:solidFill>
                  <a:srgbClr val="7B9899"/>
                </a:solidFill>
              </a:rPr>
              <a:t>Příklad dobrovolnické akce v sociálních </a:t>
            </a:r>
            <a:r>
              <a:rPr lang="cs-CZ" sz="2300" b="1" dirty="0" smtClean="0">
                <a:solidFill>
                  <a:srgbClr val="7B9899"/>
                </a:solidFill>
              </a:rPr>
              <a:t>službách (2012)</a:t>
            </a:r>
            <a:endParaRPr lang="cs-CZ" sz="2300" b="1" dirty="0" smtClean="0">
              <a:solidFill>
                <a:srgbClr val="7B9899"/>
              </a:solidFill>
            </a:endParaRPr>
          </a:p>
        </p:txBody>
      </p:sp>
      <p:sp>
        <p:nvSpPr>
          <p:cNvPr id="3481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0013" y="1340768"/>
            <a:ext cx="8504237" cy="4572000"/>
          </a:xfrm>
        </p:spPr>
        <p:txBody>
          <a:bodyPr/>
          <a:lstStyle/>
          <a:p>
            <a:r>
              <a:rPr lang="cs-CZ" sz="2400" dirty="0" smtClean="0"/>
              <a:t>Hospic svaté Alžběty a Klokánek Brno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Vlastní dobrovolnické programy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Dobrovolnické smlouvy , ne podle zákona o DS!</a:t>
            </a:r>
          </a:p>
          <a:p>
            <a:r>
              <a:rPr lang="cs-CZ" sz="2500" b="1" dirty="0" smtClean="0">
                <a:solidFill>
                  <a:schemeClr val="tx1"/>
                </a:solidFill>
              </a:rPr>
              <a:t>5</a:t>
            </a:r>
            <a:r>
              <a:rPr lang="cs-CZ" sz="2500" dirty="0" smtClean="0">
                <a:solidFill>
                  <a:schemeClr val="tx1"/>
                </a:solidFill>
              </a:rPr>
              <a:t> denní dobrovolnická akce:</a:t>
            </a:r>
            <a:endParaRPr lang="cs-CZ" sz="2500" dirty="0" smtClean="0"/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27</a:t>
            </a:r>
            <a:r>
              <a:rPr lang="cs-CZ" dirty="0" smtClean="0">
                <a:solidFill>
                  <a:schemeClr val="tx1"/>
                </a:solidFill>
              </a:rPr>
              <a:t> účastníků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775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odpracovaných hodin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110 127 </a:t>
            </a:r>
            <a:r>
              <a:rPr lang="cs-CZ" dirty="0">
                <a:solidFill>
                  <a:schemeClr val="tx1"/>
                </a:solidFill>
              </a:rPr>
              <a:t>Kč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přibližná hodnota práce</a:t>
            </a:r>
          </a:p>
          <a:p>
            <a:r>
              <a:rPr lang="cs-CZ" sz="2400" dirty="0" smtClean="0"/>
              <a:t>Zásady úspěšného průběhu akce?</a:t>
            </a:r>
          </a:p>
        </p:txBody>
      </p:sp>
      <p:pic>
        <p:nvPicPr>
          <p:cNvPr id="34820" name="Picture 4" descr="262992_212921675424705_100001206230065_656566_481110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2843213" cy="1887538"/>
          </a:xfrm>
          <a:prstGeom prst="rect">
            <a:avLst/>
          </a:prstGeom>
          <a:noFill/>
        </p:spPr>
      </p:pic>
      <p:pic>
        <p:nvPicPr>
          <p:cNvPr id="34824" name="Picture 8" descr="262427_212919832091556_100001206230065_656526_774832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06938"/>
            <a:ext cx="2952750" cy="1960562"/>
          </a:xfrm>
          <a:prstGeom prst="rect">
            <a:avLst/>
          </a:prstGeom>
          <a:noFill/>
        </p:spPr>
      </p:pic>
      <p:pic>
        <p:nvPicPr>
          <p:cNvPr id="34826" name="Picture 10" descr="222462_212919885424884_100001206230065_656527_2600430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743450"/>
            <a:ext cx="2808288" cy="1925638"/>
          </a:xfrm>
          <a:prstGeom prst="rect">
            <a:avLst/>
          </a:prstGeom>
          <a:noFill/>
        </p:spPr>
      </p:pic>
      <p:pic>
        <p:nvPicPr>
          <p:cNvPr id="34828" name="Picture 12" descr="224477_212920142091525_100001206230065_656534_1192369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4679950"/>
            <a:ext cx="1320800" cy="1989138"/>
          </a:xfrm>
          <a:prstGeom prst="rect">
            <a:avLst/>
          </a:prstGeom>
          <a:noFill/>
        </p:spPr>
      </p:pic>
      <p:pic>
        <p:nvPicPr>
          <p:cNvPr id="34830" name="Picture 14" descr="268712_212921852091354_100001206230065_656570_942708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4388" y="4724400"/>
            <a:ext cx="1289050" cy="1944688"/>
          </a:xfrm>
          <a:prstGeom prst="rect">
            <a:avLst/>
          </a:prstGeom>
          <a:noFill/>
        </p:spPr>
      </p:pic>
      <p:pic>
        <p:nvPicPr>
          <p:cNvPr id="34832" name="Picture 16" descr="284032_212921988758007_100001206230065_656573_6932377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284538"/>
            <a:ext cx="2851150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2"/>
          <p:cNvSpPr>
            <a:spLocks noGrp="1"/>
          </p:cNvSpPr>
          <p:nvPr>
            <p:ph type="ctrTitle" idx="1"/>
          </p:nvPr>
        </p:nvSpPr>
        <p:spPr>
          <a:xfrm>
            <a:off x="685800" y="836613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200" b="1" smtClean="0">
                <a:solidFill>
                  <a:schemeClr val="accent1"/>
                </a:solidFill>
              </a:rPr>
              <a:t>Dobrovolnictví při mimořádných událostech</a:t>
            </a:r>
            <a:endParaRPr lang="cs-CZ" sz="3200" smtClean="0">
              <a:solidFill>
                <a:schemeClr val="accent1"/>
              </a:solidFill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141663"/>
            <a:ext cx="38179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097213"/>
            <a:ext cx="39608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při mimořádných událostech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V současné době předevšim povodně</a:t>
            </a:r>
          </a:p>
        </p:txBody>
      </p:sp>
      <p:pic>
        <p:nvPicPr>
          <p:cNvPr id="5" name="Picture 466" descr="a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14813"/>
            <a:ext cx="2108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7" descr="logo_diako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643438"/>
            <a:ext cx="4198937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72" descr="logo_char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25"/>
            <a:ext cx="148113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74" descr="znakc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000250"/>
            <a:ext cx="1917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76" descr="articles_7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2214563"/>
            <a:ext cx="18462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5693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Dobrovolnictví při mimořádných událostech</a:t>
            </a:r>
            <a:endParaRPr lang="cs-CZ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43888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 </a:t>
            </a:r>
            <a:r>
              <a:rPr lang="cs-CZ" dirty="0" smtClean="0"/>
              <a:t>požáry a jiné mimořádné události menšího rázu</a:t>
            </a:r>
          </a:p>
          <a:p>
            <a:pPr marL="548958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solidFill>
                  <a:schemeClr val="tx1"/>
                </a:solidFill>
              </a:rPr>
              <a:t>Dobrovolní hasiči</a:t>
            </a:r>
          </a:p>
          <a:p>
            <a:pPr marL="548958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solidFill>
                  <a:schemeClr val="tx1"/>
                </a:solidFill>
              </a:rPr>
              <a:t>Dobrovolní záchranáři</a:t>
            </a:r>
          </a:p>
          <a:p>
            <a:pPr marL="548958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solidFill>
                  <a:schemeClr val="tx1"/>
                </a:solidFill>
              </a:rPr>
              <a:t>Psychosociální asistence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5788392-2707-4F6B-9572-0F7905EFCD3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4813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528392" cy="25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8172450" cy="503237"/>
          </a:xfrm>
        </p:spPr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Povodně 1997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76363"/>
            <a:ext cx="8348663" cy="43561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První velké povodně </a:t>
            </a:r>
            <a:r>
              <a:rPr lang="cs-CZ" sz="2400" dirty="0" smtClean="0"/>
              <a:t>na území Československa od 60. let 20. století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Jediná NNO, která měla částečnou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/>
              <a:t>  </a:t>
            </a:r>
            <a:r>
              <a:rPr lang="cs-CZ" sz="2400" dirty="0" smtClean="0"/>
              <a:t>  zkušenost s povodněmi byl </a:t>
            </a:r>
            <a:r>
              <a:rPr lang="cs-CZ" sz="2400" b="1" dirty="0" smtClean="0"/>
              <a:t>ČČK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/>
              <a:t>I tato zkušenost byla ale </a:t>
            </a:r>
            <a:r>
              <a:rPr lang="cs-CZ" b="1" dirty="0" smtClean="0"/>
              <a:t>30.let</a:t>
            </a:r>
            <a:r>
              <a:rPr lang="cs-CZ" dirty="0" smtClean="0"/>
              <a:t> stará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b="1" dirty="0" smtClean="0"/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6365391-CF19-4DEF-A4C5-72313A906D33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00213"/>
            <a:ext cx="24479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3706813"/>
            <a:ext cx="31956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925" y="3846513"/>
            <a:ext cx="18176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06813"/>
            <a:ext cx="312737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b="1" dirty="0" smtClean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1524000"/>
            <a:ext cx="8836025" cy="4598988"/>
          </a:xfrm>
        </p:spPr>
        <p:txBody>
          <a:bodyPr/>
          <a:lstStyle/>
          <a:p>
            <a:r>
              <a:rPr lang="cs-CZ" dirty="0" smtClean="0"/>
              <a:t>Dobrovolnictví nebylo v 90. letech minulého století zakotveno v žádném obecně platném právním dokumentu ČR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roku 2000 se situace postupně mění </a:t>
            </a:r>
          </a:p>
          <a:p>
            <a:r>
              <a:rPr lang="cs-CZ" dirty="0"/>
              <a:t>zákon č. 198/2002 Sb., </a:t>
            </a:r>
            <a:r>
              <a:rPr lang="cs-CZ" b="1" dirty="0"/>
              <a:t>o dobrovolnické službě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první právní předpis upravujícím statut dobrovolníka v ČR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Jsou zde uvedeny náležitosti smluv mezi vysílající organizací a dobrovolníkem a  mezi vysílající organizací a přijímající organizací.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Dále jsou zde uvedeny možné oblasti dobrovolnické služby a její časové ohraničení apod.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5693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Zapojení NNO při odstraňování následků povodní 1997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43888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 smtClean="0"/>
              <a:t>Začátek nové éry v oblasti zapojování NNO do řešení následků povodní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Značné zapojení </a:t>
            </a:r>
            <a:r>
              <a:rPr lang="cs-CZ" sz="2800" b="1" dirty="0" smtClean="0">
                <a:solidFill>
                  <a:schemeClr val="tx1"/>
                </a:solidFill>
              </a:rPr>
              <a:t>dobrovolníků</a:t>
            </a:r>
            <a:r>
              <a:rPr lang="cs-CZ" sz="2800" dirty="0" smtClean="0">
                <a:solidFill>
                  <a:schemeClr val="tx1"/>
                </a:solidFill>
              </a:rPr>
              <a:t> a </a:t>
            </a:r>
            <a:r>
              <a:rPr lang="cs-CZ" sz="2800" b="1" dirty="0" smtClean="0">
                <a:solidFill>
                  <a:schemeClr val="tx1"/>
                </a:solidFill>
              </a:rPr>
              <a:t>NNO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vybrání </a:t>
            </a:r>
            <a:r>
              <a:rPr lang="cs-CZ" sz="2800" b="1" dirty="0" smtClean="0">
                <a:solidFill>
                  <a:schemeClr val="tx1"/>
                </a:solidFill>
              </a:rPr>
              <a:t>obrovských finančních příspěvků </a:t>
            </a:r>
            <a:r>
              <a:rPr lang="cs-CZ" sz="2800" dirty="0" smtClean="0">
                <a:solidFill>
                  <a:schemeClr val="tx1"/>
                </a:solidFill>
              </a:rPr>
              <a:t>skrze povodňové sbírky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Humanitární pomoc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 smtClean="0"/>
              <a:t>Velké </a:t>
            </a:r>
            <a:r>
              <a:rPr lang="cs-CZ" sz="2800" dirty="0" smtClean="0"/>
              <a:t>rozdíly mezi zapojením jednotlivých NNO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b="1" dirty="0">
                <a:solidFill>
                  <a:schemeClr val="tx1"/>
                </a:solidFill>
              </a:rPr>
              <a:t>N</a:t>
            </a:r>
            <a:r>
              <a:rPr lang="cs-CZ" sz="2800" b="1" dirty="0" smtClean="0">
                <a:solidFill>
                  <a:schemeClr val="tx1"/>
                </a:solidFill>
              </a:rPr>
              <a:t>apř</a:t>
            </a:r>
            <a:r>
              <a:rPr lang="cs-CZ" sz="2800" b="1" dirty="0">
                <a:solidFill>
                  <a:schemeClr val="tx1"/>
                </a:solidFill>
              </a:rPr>
              <a:t>.</a:t>
            </a:r>
            <a:r>
              <a:rPr lang="cs-CZ" sz="2800" b="1" dirty="0" smtClean="0">
                <a:solidFill>
                  <a:schemeClr val="tx1"/>
                </a:solidFill>
              </a:rPr>
              <a:t> ČČK x Diakonie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5788392-2707-4F6B-9572-0F7905EFCD3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4813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772400" cy="503237"/>
          </a:xfrm>
        </p:spPr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Důsledky povodní 1997 na NNO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19238"/>
            <a:ext cx="8280400" cy="43576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Nepřímé dopady:</a:t>
            </a:r>
            <a:endParaRPr lang="cs-CZ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NNO se začínají </a:t>
            </a:r>
            <a:r>
              <a:rPr lang="cs-CZ" b="1" dirty="0" smtClean="0">
                <a:solidFill>
                  <a:schemeClr val="tx1"/>
                </a:solidFill>
              </a:rPr>
              <a:t>více zaměřovat na povodně </a:t>
            </a:r>
            <a:r>
              <a:rPr lang="cs-CZ" dirty="0" smtClean="0">
                <a:solidFill>
                  <a:schemeClr val="tx1"/>
                </a:solidFill>
              </a:rPr>
              <a:t>(např. Diakonie)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Některé kvůli nim </a:t>
            </a:r>
            <a:r>
              <a:rPr lang="cs-CZ" b="1" dirty="0" smtClean="0">
                <a:solidFill>
                  <a:schemeClr val="tx1"/>
                </a:solidFill>
              </a:rPr>
              <a:t>změnili svoji strukturu či způsob fungování </a:t>
            </a:r>
            <a:r>
              <a:rPr lang="cs-CZ" dirty="0" smtClean="0">
                <a:solidFill>
                  <a:schemeClr val="tx1"/>
                </a:solidFill>
              </a:rPr>
              <a:t>(ADRA)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Vytvořena půda pro vznik nových NNO v této oblasti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b="1" dirty="0" smtClean="0">
                <a:solidFill>
                  <a:schemeClr val="tx1"/>
                </a:solidFill>
              </a:rPr>
              <a:t>Dramatická změna pohledu společnosti na neziskový sektor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4676775"/>
            <a:ext cx="22939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676775"/>
            <a:ext cx="23034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7498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250825" y="764704"/>
            <a:ext cx="8642350" cy="5032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7B9899"/>
                </a:solidFill>
              </a:rPr>
              <a:t>Další důležité body v oblasti zapojování NNO do řešení následků povodní – zákon o DS</a:t>
            </a:r>
            <a:endParaRPr lang="cs-CZ" sz="2800" dirty="0" smtClean="0">
              <a:solidFill>
                <a:srgbClr val="7B9899"/>
              </a:solidFill>
            </a:endParaRPr>
          </a:p>
        </p:txBody>
      </p:sp>
      <p:sp>
        <p:nvSpPr>
          <p:cNvPr id="5120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05563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C29C948-60D6-4CA3-8D0E-47A81878BDF8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357188" y="1643063"/>
            <a:ext cx="8280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zákon č. 198/2002 Sb., o </a:t>
            </a:r>
            <a:r>
              <a:rPr lang="cs-CZ" sz="2800" b="1" dirty="0">
                <a:latin typeface="Trebuchet MS" pitchFamily="34" charset="0"/>
              </a:rPr>
              <a:t>dobrovolnické službě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b="1" dirty="0">
                <a:latin typeface="Trebuchet MS" pitchFamily="34" charset="0"/>
              </a:rPr>
              <a:t>ne všichni dobrovolníci </a:t>
            </a:r>
            <a:r>
              <a:rPr lang="cs-CZ" sz="2800" dirty="0">
                <a:latin typeface="Trebuchet MS" pitchFamily="34" charset="0"/>
              </a:rPr>
              <a:t>zasahující při povodních se však řídí tímto zákonem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b="1" dirty="0">
                <a:latin typeface="Trebuchet MS" pitchFamily="34" charset="0"/>
              </a:rPr>
              <a:t>Vlastní (jiné) právní normy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21163"/>
            <a:ext cx="2933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08463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2211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285750" y="116632"/>
            <a:ext cx="8534400" cy="758825"/>
          </a:xfrm>
        </p:spPr>
        <p:txBody>
          <a:bodyPr/>
          <a:lstStyle/>
          <a:p>
            <a:r>
              <a:rPr lang="cs-CZ" sz="2700" b="1" dirty="0" smtClean="0">
                <a:solidFill>
                  <a:srgbClr val="7B9899"/>
                </a:solidFill>
              </a:rPr>
              <a:t>Důležitost dobrovolníků v oblasti MU</a:t>
            </a:r>
          </a:p>
        </p:txBody>
      </p:sp>
      <p:sp>
        <p:nvSpPr>
          <p:cNvPr id="5325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53252" name="Rectangle 3"/>
          <p:cNvSpPr txBox="1">
            <a:spLocks noChangeArrowheads="1"/>
          </p:cNvSpPr>
          <p:nvPr/>
        </p:nvSpPr>
        <p:spPr bwMode="auto">
          <a:xfrm>
            <a:off x="34925" y="1484784"/>
            <a:ext cx="86407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dirty="0">
                <a:latin typeface="Trebuchet MS" pitchFamily="34" charset="0"/>
              </a:rPr>
              <a:t>Povodně 1997 jedinou státní institucí, která z těchto povodní vyšla s čistým štítem – </a:t>
            </a:r>
            <a:r>
              <a:rPr lang="cs-CZ" sz="2600" b="1" dirty="0">
                <a:latin typeface="Trebuchet MS" pitchFamily="34" charset="0"/>
              </a:rPr>
              <a:t>armáda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>
                <a:latin typeface="Trebuchet MS" pitchFamily="34" charset="0"/>
              </a:rPr>
              <a:t>1997 – </a:t>
            </a:r>
            <a:r>
              <a:rPr lang="cs-CZ" sz="2400" b="1" dirty="0">
                <a:latin typeface="Trebuchet MS" pitchFamily="34" charset="0"/>
              </a:rPr>
              <a:t>základní vojenská služba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dirty="0">
                <a:latin typeface="Trebuchet MS" pitchFamily="34" charset="0"/>
              </a:rPr>
              <a:t>Ve službě cca </a:t>
            </a:r>
            <a:r>
              <a:rPr lang="cs-CZ" sz="2200" b="1" dirty="0">
                <a:latin typeface="Trebuchet MS" pitchFamily="34" charset="0"/>
              </a:rPr>
              <a:t>207 tisíc </a:t>
            </a:r>
            <a:r>
              <a:rPr lang="cs-CZ" sz="2200" dirty="0">
                <a:latin typeface="Trebuchet MS" pitchFamily="34" charset="0"/>
              </a:rPr>
              <a:t>vojáků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dirty="0">
                <a:latin typeface="Trebuchet MS" pitchFamily="34" charset="0"/>
              </a:rPr>
              <a:t>po r. 2004 cca </a:t>
            </a:r>
            <a:r>
              <a:rPr lang="cs-CZ" sz="2200" b="1" dirty="0">
                <a:latin typeface="Trebuchet MS" pitchFamily="34" charset="0"/>
              </a:rPr>
              <a:t>26 tisíc </a:t>
            </a:r>
            <a:r>
              <a:rPr lang="cs-CZ" sz="2200" dirty="0">
                <a:latin typeface="Trebuchet MS" pitchFamily="34" charset="0"/>
              </a:rPr>
              <a:t>vojáků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dirty="0">
                <a:latin typeface="Trebuchet MS" pitchFamily="34" charset="0"/>
              </a:rPr>
              <a:t>2004 – </a:t>
            </a:r>
            <a:r>
              <a:rPr lang="cs-CZ" sz="2600" b="1" dirty="0">
                <a:latin typeface="Trebuchet MS" pitchFamily="34" charset="0"/>
              </a:rPr>
              <a:t>profesionalizace armády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>
                <a:latin typeface="Trebuchet MS" pitchFamily="34" charset="0"/>
              </a:rPr>
              <a:t>Omezení možností </a:t>
            </a:r>
            <a:r>
              <a:rPr lang="cs-CZ" sz="2400" b="1" dirty="0">
                <a:latin typeface="Trebuchet MS" pitchFamily="34" charset="0"/>
              </a:rPr>
              <a:t>AČR</a:t>
            </a:r>
            <a:r>
              <a:rPr lang="cs-CZ" sz="2400" dirty="0">
                <a:latin typeface="Trebuchet MS" pitchFamily="34" charset="0"/>
              </a:rPr>
              <a:t> zasahovat při povodních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>
                <a:latin typeface="Trebuchet MS" pitchFamily="34" charset="0"/>
              </a:rPr>
              <a:t>Kde sehnat </a:t>
            </a:r>
            <a:r>
              <a:rPr lang="cs-CZ" sz="2400" b="1" dirty="0">
                <a:latin typeface="Trebuchet MS" pitchFamily="34" charset="0"/>
              </a:rPr>
              <a:t>další lidské zdroje</a:t>
            </a:r>
            <a:r>
              <a:rPr lang="cs-CZ" sz="2400" dirty="0">
                <a:latin typeface="Trebuchet MS" pitchFamily="34" charset="0"/>
              </a:rPr>
              <a:t>?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 dirty="0">
                <a:latin typeface="Trebuchet MS" pitchFamily="34" charset="0"/>
              </a:rPr>
              <a:t>dobrovolníci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420938"/>
            <a:ext cx="31416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085184"/>
            <a:ext cx="2665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smtClean="0">
                <a:solidFill>
                  <a:srgbClr val="7B9899"/>
                </a:solidFill>
              </a:rPr>
              <a:t>Dobrovolnická pomoc při mú</a:t>
            </a:r>
          </a:p>
        </p:txBody>
      </p:sp>
      <p:sp>
        <p:nvSpPr>
          <p:cNvPr id="54274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F6710516-9842-49BD-8636-A85EF2836E66}" type="slidenum">
              <a:rPr lang="cs-CZ"/>
              <a:pPr>
                <a:defRPr/>
              </a:pPr>
              <a:t>64</a:t>
            </a:fld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330085"/>
            <a:ext cx="8640763" cy="4357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b="1" dirty="0">
                <a:latin typeface="Trebuchet MS" pitchFamily="34" charset="0"/>
              </a:rPr>
              <a:t>Činnost dobrovolníků při povodních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dirty="0"/>
              <a:t>Bezprostřední </a:t>
            </a:r>
            <a:r>
              <a:rPr lang="cs-CZ" sz="2000" b="1" dirty="0"/>
              <a:t>odstraňování škod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vyklízení nábytku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odklízení naplavenin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úklidové práce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otloukání omítek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monitoring</a:t>
            </a:r>
            <a:r>
              <a:rPr lang="cs-CZ" sz="2000" dirty="0"/>
              <a:t> situace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dirty="0"/>
              <a:t>pomoc při </a:t>
            </a:r>
            <a:r>
              <a:rPr lang="cs-CZ" sz="2000" b="1" dirty="0"/>
              <a:t>distribuci materiální pomoci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dirty="0"/>
              <a:t>pomoc při </a:t>
            </a:r>
            <a:r>
              <a:rPr lang="cs-CZ" sz="2000" b="1" dirty="0"/>
              <a:t>organizace práce v dané obci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/>
              <a:t>podpora zasažených </a:t>
            </a:r>
            <a:r>
              <a:rPr lang="cs-CZ" sz="2000" dirty="0"/>
              <a:t>(naslouchání</a:t>
            </a:r>
            <a:r>
              <a:rPr lang="cs-CZ" sz="2200" dirty="0"/>
              <a:t>)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dirty="0" smtClean="0"/>
              <a:t>Další</a:t>
            </a:r>
            <a:endParaRPr lang="cs-CZ" sz="2200" b="1" dirty="0" smtClean="0"/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 dirty="0" smtClean="0">
                <a:latin typeface="Trebuchet MS" pitchFamily="34" charset="0"/>
              </a:rPr>
              <a:t>Dobrovolní záchranáři!</a:t>
            </a:r>
            <a:r>
              <a:rPr lang="cs-CZ" sz="2200" b="1" u="sng" dirty="0" smtClean="0">
                <a:latin typeface="Trebuchet MS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 u="sng" dirty="0" smtClean="0">
                <a:latin typeface="Trebuchet MS" pitchFamily="34" charset="0"/>
              </a:rPr>
              <a:t>provádění záchranných prací</a:t>
            </a:r>
            <a:endParaRPr lang="cs-CZ" sz="2200" b="1" u="sng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600" b="1" dirty="0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solidFill>
                <a:srgbClr val="993300"/>
              </a:solidFill>
              <a:latin typeface="Trebuchet MS" pitchFamily="34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675" y="1844675"/>
            <a:ext cx="2459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38" y="4421188"/>
            <a:ext cx="2403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1938"/>
            <a:ext cx="8348663" cy="503237"/>
          </a:xfrm>
        </p:spPr>
        <p:txBody>
          <a:bodyPr lIns="0" tIns="0" rIns="0" bIns="0" anchor="t"/>
          <a:lstStyle/>
          <a:p>
            <a:r>
              <a:rPr lang="cs-CZ" b="1" dirty="0" smtClean="0"/>
              <a:t>Účast na záchranných operacích</a:t>
            </a:r>
          </a:p>
        </p:txBody>
      </p:sp>
      <p:sp>
        <p:nvSpPr>
          <p:cNvPr id="3" name="Zástupný symbol pro zápatí 2"/>
          <p:cNvSpPr txBox="1">
            <a:spLocks noGrp="1"/>
          </p:cNvSpPr>
          <p:nvPr/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cs-CZ" sz="1000" b="1" cap="all">
                <a:solidFill>
                  <a:schemeClr val="bg1">
                    <a:lumMod val="50000"/>
                  </a:schemeClr>
                </a:solidFill>
                <a:latin typeface="+mn-lt"/>
              </a:rPr>
              <a:t>Protipovodňové vzdělávací a výzkumné centrum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fld id="{0786C6F0-A1D3-453A-85B0-8BD8C6EB7156}" type="slidenum">
              <a:rPr lang="cs-CZ" sz="1000" b="1">
                <a:solidFill>
                  <a:srgbClr val="7D1E1E"/>
                </a:solidFill>
                <a:latin typeface="+mn-lt"/>
              </a:rPr>
              <a:pPr algn="r">
                <a:defRPr/>
              </a:pPr>
              <a:t>65</a:t>
            </a:fld>
            <a:endParaRPr lang="cs-CZ" sz="1000" b="1">
              <a:solidFill>
                <a:srgbClr val="7D1E1E"/>
              </a:solidFill>
              <a:latin typeface="+mn-lt"/>
            </a:endParaRPr>
          </a:p>
        </p:txBody>
      </p:sp>
      <p:sp>
        <p:nvSpPr>
          <p:cNvPr id="125957" name="Rectangle 3"/>
          <p:cNvSpPr txBox="1">
            <a:spLocks noChangeArrowheads="1"/>
          </p:cNvSpPr>
          <p:nvPr/>
        </p:nvSpPr>
        <p:spPr bwMode="auto">
          <a:xfrm>
            <a:off x="179388" y="1557338"/>
            <a:ext cx="86407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b="1" dirty="0">
                <a:latin typeface="Trebuchet MS" pitchFamily="34" charset="0"/>
              </a:rPr>
              <a:t>Hand </a:t>
            </a:r>
            <a:r>
              <a:rPr lang="cs-CZ" sz="2400" b="1" dirty="0" err="1">
                <a:latin typeface="Trebuchet MS" pitchFamily="34" charset="0"/>
              </a:rPr>
              <a:t>for</a:t>
            </a:r>
            <a:r>
              <a:rPr lang="cs-CZ" sz="2400" b="1" dirty="0">
                <a:latin typeface="Trebuchet MS" pitchFamily="34" charset="0"/>
              </a:rPr>
              <a:t> </a:t>
            </a:r>
            <a:r>
              <a:rPr lang="cs-CZ" sz="2400" b="1" dirty="0" err="1">
                <a:latin typeface="Trebuchet MS" pitchFamily="34" charset="0"/>
              </a:rPr>
              <a:t>Help</a:t>
            </a:r>
            <a:endParaRPr lang="cs-CZ" sz="2400" b="1" dirty="0"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>
                <a:latin typeface="Trebuchet MS" pitchFamily="34" charset="0"/>
              </a:rPr>
              <a:t>rozvážení dobrovolníků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 smtClean="0">
                <a:latin typeface="Trebuchet MS" pitchFamily="34" charset="0"/>
              </a:rPr>
              <a:t>humanitární </a:t>
            </a:r>
            <a:r>
              <a:rPr lang="cs-CZ" sz="2000" b="1" dirty="0">
                <a:latin typeface="Trebuchet MS" pitchFamily="34" charset="0"/>
              </a:rPr>
              <a:t>pomoc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 dirty="0">
                <a:latin typeface="Trebuchet MS" pitchFamily="34" charset="0"/>
              </a:rPr>
              <a:t>přímá finanční pomoc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dirty="0" smtClean="0">
                <a:latin typeface="Trebuchet MS" pitchFamily="34" charset="0"/>
              </a:rPr>
              <a:t>Řada různých sdružení, které ses na tuto pomoc </a:t>
            </a:r>
            <a:r>
              <a:rPr lang="cs-CZ" sz="2400" b="1" dirty="0" smtClean="0">
                <a:latin typeface="Trebuchet MS" pitchFamily="34" charset="0"/>
              </a:rPr>
              <a:t>specializují</a:t>
            </a:r>
            <a:r>
              <a:rPr lang="cs-CZ" sz="2400" dirty="0" smtClean="0">
                <a:latin typeface="Trebuchet MS" pitchFamily="34" charset="0"/>
              </a:rPr>
              <a:t> (</a:t>
            </a:r>
            <a:r>
              <a:rPr lang="cs-CZ" sz="2400" dirty="0" err="1" smtClean="0">
                <a:latin typeface="Trebuchet MS" pitchFamily="34" charset="0"/>
              </a:rPr>
              <a:t>dobr</a:t>
            </a:r>
            <a:r>
              <a:rPr lang="cs-CZ" sz="2400" dirty="0" smtClean="0">
                <a:latin typeface="Trebuchet MS" pitchFamily="34" charset="0"/>
              </a:rPr>
              <a:t>. Hasiči, záchranáři, horská služba </a:t>
            </a:r>
            <a:r>
              <a:rPr lang="cs-CZ" sz="2400" dirty="0" err="1" smtClean="0">
                <a:latin typeface="Trebuchet MS" pitchFamily="34" charset="0"/>
              </a:rPr>
              <a:t>at</a:t>
            </a:r>
            <a:r>
              <a:rPr lang="cs-CZ" sz="2400" dirty="0" smtClean="0">
                <a:latin typeface="Trebuchet MS" pitchFamily="34" charset="0"/>
              </a:rPr>
              <a:t>.)</a:t>
            </a:r>
            <a:endParaRPr lang="cs-CZ" sz="24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4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</p:txBody>
      </p:sp>
      <p:pic>
        <p:nvPicPr>
          <p:cNvPr id="125958" name="Picture 3" descr="G:\P102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84625"/>
            <a:ext cx="284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4" descr="G:\P1020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29019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5" descr="G:\P1020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933825"/>
            <a:ext cx="28448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4813" y="1430338"/>
            <a:ext cx="268763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 smtClean="0">
                <a:solidFill>
                  <a:srgbClr val="7B9899"/>
                </a:solidFill>
              </a:rPr>
              <a:t>Dobrovolnická pomoc při MU- problémy</a:t>
            </a:r>
          </a:p>
        </p:txBody>
      </p:sp>
      <p:sp>
        <p:nvSpPr>
          <p:cNvPr id="55298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BD9F69B8-7B16-4ED1-B45D-812CC36F0EC0}" type="slidenum">
              <a:rPr lang="cs-CZ"/>
              <a:pPr>
                <a:defRPr/>
              </a:pPr>
              <a:t>66</a:t>
            </a:fld>
            <a:endParaRPr lang="cs-CZ"/>
          </a:p>
        </p:txBody>
      </p:sp>
      <p:sp>
        <p:nvSpPr>
          <p:cNvPr id="55300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1519238"/>
            <a:ext cx="8640763" cy="4357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 dirty="0">
                <a:latin typeface="Trebuchet MS" pitchFamily="34" charset="0"/>
              </a:rPr>
              <a:t>Nízká prestiž dobrovolnictví </a:t>
            </a:r>
            <a:r>
              <a:rPr lang="cs-CZ" sz="2600" dirty="0">
                <a:latin typeface="Trebuchet MS" pitchFamily="34" charset="0"/>
              </a:rPr>
              <a:t>ve společnosti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Vyskytuje se </a:t>
            </a:r>
            <a:r>
              <a:rPr lang="cs-CZ" sz="2800" b="1" dirty="0">
                <a:latin typeface="Trebuchet MS" pitchFamily="34" charset="0"/>
              </a:rPr>
              <a:t>neochota zaměstnavatelů k uvolňování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Dostatek „dobrovolníků na jedno použití“             x </a:t>
            </a:r>
            <a:r>
              <a:rPr lang="cs-CZ" sz="2800" b="1" dirty="0">
                <a:latin typeface="Trebuchet MS" pitchFamily="34" charset="0"/>
              </a:rPr>
              <a:t>nedostatek kvalifikovaných koordinátorů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Rozmach firemního dobrovolnictví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Problém?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dirty="0">
                <a:latin typeface="Trebuchet MS" pitchFamily="34" charset="0"/>
              </a:rPr>
              <a:t>Ne, ale…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sz="3000" dirty="0" smtClean="0">
                <a:solidFill>
                  <a:srgbClr val="7B9899"/>
                </a:solidFill>
              </a:rPr>
              <a:t>Literatura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12776"/>
            <a:ext cx="8856663" cy="4357688"/>
          </a:xfrm>
        </p:spPr>
        <p:txBody>
          <a:bodyPr/>
          <a:lstStyle/>
          <a:p>
            <a:r>
              <a:rPr lang="cs-CZ" sz="1550" dirty="0" smtClean="0"/>
              <a:t>Frič a Pospíšilová – Vzorce a </a:t>
            </a:r>
            <a:r>
              <a:rPr lang="cs-CZ" sz="1550" dirty="0"/>
              <a:t>hodnoty dobrovolnictví </a:t>
            </a:r>
            <a:r>
              <a:rPr lang="cs-CZ" sz="1550" dirty="0">
                <a:hlinkClick r:id="rId2"/>
              </a:rPr>
              <a:t>http://</a:t>
            </a:r>
            <a:r>
              <a:rPr lang="cs-CZ" sz="1550" dirty="0" smtClean="0">
                <a:hlinkClick r:id="rId2"/>
              </a:rPr>
              <a:t>www.dobrovolnik.cz/res/data/024/002872.pdf</a:t>
            </a:r>
            <a:r>
              <a:rPr lang="cs-CZ" sz="1550" dirty="0"/>
              <a:t>  a </a:t>
            </a:r>
            <a:r>
              <a:rPr lang="cs-CZ" sz="1550" dirty="0">
                <a:hlinkClick r:id="rId3"/>
              </a:rPr>
              <a:t>http://</a:t>
            </a:r>
            <a:r>
              <a:rPr lang="cs-CZ" sz="1550" dirty="0" smtClean="0">
                <a:hlinkClick r:id="rId3"/>
              </a:rPr>
              <a:t>www.dobrovolnik.cz/res/data/024/002868.pdf</a:t>
            </a:r>
            <a:r>
              <a:rPr lang="cs-CZ" sz="1550" dirty="0" smtClean="0"/>
              <a:t> </a:t>
            </a:r>
            <a:endParaRPr lang="cs-CZ" sz="1550" dirty="0"/>
          </a:p>
          <a:p>
            <a:r>
              <a:rPr lang="en-US" sz="1550" dirty="0" err="1"/>
              <a:t>Salamon</a:t>
            </a:r>
            <a:r>
              <a:rPr lang="en-US" sz="1550" dirty="0"/>
              <a:t>, Lester M., S. </a:t>
            </a:r>
            <a:r>
              <a:rPr lang="en-US" sz="1550" dirty="0" err="1"/>
              <a:t>Wojciech</a:t>
            </a:r>
            <a:r>
              <a:rPr lang="en-US" sz="1550" dirty="0"/>
              <a:t> </a:t>
            </a:r>
            <a:r>
              <a:rPr lang="en-US" sz="1550" dirty="0" err="1"/>
              <a:t>Sokolowski</a:t>
            </a:r>
            <a:r>
              <a:rPr lang="en-US" sz="1550" dirty="0"/>
              <a:t>, and Megan A. Haddock. "Measuring the economic value of volunteer work globally: Concepts, estimates, and a roadmap to the future." Annals of Public and Cooperative Economics 82.3 (2011): 217-252.</a:t>
            </a:r>
            <a:endParaRPr lang="cs-CZ" sz="1550" dirty="0" smtClean="0"/>
          </a:p>
          <a:p>
            <a:r>
              <a:rPr lang="cs-CZ" sz="1550" dirty="0" smtClean="0"/>
              <a:t>Satelitní účet neziskových institucí </a:t>
            </a:r>
            <a:r>
              <a:rPr lang="cs-CZ" sz="1550" dirty="0" smtClean="0">
                <a:hlinkClick r:id="rId4"/>
              </a:rPr>
              <a:t>http</a:t>
            </a:r>
            <a:r>
              <a:rPr lang="cs-CZ" sz="1550" dirty="0">
                <a:hlinkClick r:id="rId4"/>
              </a:rPr>
              <a:t>://</a:t>
            </a:r>
            <a:r>
              <a:rPr lang="cs-CZ" sz="1550" dirty="0" smtClean="0">
                <a:hlinkClick r:id="rId4"/>
              </a:rPr>
              <a:t>apl.czso.cz/nufile/SUNI.pdf</a:t>
            </a:r>
            <a:r>
              <a:rPr lang="cs-CZ" sz="1550" dirty="0" smtClean="0"/>
              <a:t> </a:t>
            </a:r>
            <a:endParaRPr lang="cs-CZ" sz="1550" dirty="0"/>
          </a:p>
          <a:p>
            <a:r>
              <a:rPr lang="en-US" sz="1550" dirty="0" smtClean="0"/>
              <a:t>Ironmonger</a:t>
            </a:r>
            <a:r>
              <a:rPr lang="en-US" sz="1550" dirty="0"/>
              <a:t>, D. (2008), The economic value of volunteering in Queensland, Updated report – May 2008, Queensland Government, Department of Communities, </a:t>
            </a:r>
            <a:r>
              <a:rPr lang="en-US" sz="1550" dirty="0" smtClean="0"/>
              <a:t>Brisbane)</a:t>
            </a:r>
            <a:endParaRPr lang="cs-CZ" sz="1550" dirty="0" smtClean="0"/>
          </a:p>
          <a:p>
            <a:r>
              <a:rPr lang="cs-CZ" sz="1550" dirty="0"/>
              <a:t>SATELITNÍ ÚČET NEZISKOVÝCH </a:t>
            </a:r>
            <a:r>
              <a:rPr lang="cs-CZ" sz="1550" dirty="0" smtClean="0"/>
              <a:t>INSTITUCÍ</a:t>
            </a:r>
            <a:r>
              <a:rPr lang="cs-CZ" sz="1550" dirty="0"/>
              <a:t>. http://</a:t>
            </a:r>
            <a:r>
              <a:rPr lang="cs-CZ" sz="1550" dirty="0" smtClean="0"/>
              <a:t>apl.czso.cz/nufile/SUNI.pdf</a:t>
            </a:r>
          </a:p>
          <a:p>
            <a:r>
              <a:rPr lang="en-US" sz="1550" dirty="0"/>
              <a:t>On the Economics of </a:t>
            </a:r>
            <a:r>
              <a:rPr lang="cs-CZ" sz="1550" dirty="0" smtClean="0"/>
              <a:t> </a:t>
            </a:r>
            <a:r>
              <a:rPr lang="en-US" sz="1550" dirty="0" smtClean="0"/>
              <a:t>Volunteering</a:t>
            </a:r>
            <a:r>
              <a:rPr lang="cs-CZ" sz="1550" dirty="0"/>
              <a:t> </a:t>
            </a:r>
            <a:r>
              <a:rPr lang="cs-CZ" sz="1550" dirty="0">
                <a:hlinkClick r:id="rId5"/>
              </a:rPr>
              <a:t>http://</a:t>
            </a:r>
            <a:r>
              <a:rPr lang="cs-CZ" sz="1550" dirty="0" smtClean="0">
                <a:hlinkClick r:id="rId5"/>
              </a:rPr>
              <a:t>www.zef.de/fileadmin/webfiles/downloads/zef_dp/zef_dp31-00.pdf</a:t>
            </a:r>
            <a:endParaRPr lang="cs-CZ" sz="1550" dirty="0" smtClean="0"/>
          </a:p>
          <a:p>
            <a:r>
              <a:rPr lang="cs-CZ" sz="1550" dirty="0">
                <a:hlinkClick r:id="rId6"/>
              </a:rPr>
              <a:t>www.dobrovolnik.cz</a:t>
            </a:r>
            <a:endParaRPr lang="cs-CZ" sz="1550" dirty="0"/>
          </a:p>
          <a:p>
            <a:r>
              <a:rPr lang="cs-CZ" sz="1550" dirty="0"/>
              <a:t>Dobrovolnická služba – MVČR </a:t>
            </a:r>
            <a:r>
              <a:rPr lang="cs-CZ" sz="1550" dirty="0">
                <a:hlinkClick r:id="rId7"/>
              </a:rPr>
              <a:t>http://www.mvcr.cz/clanek/dobrovolnicka-sluzba-500539.aspx</a:t>
            </a:r>
            <a:endParaRPr lang="cs-CZ" sz="1550" dirty="0"/>
          </a:p>
          <a:p>
            <a:r>
              <a:rPr lang="cs-CZ" sz="1550" dirty="0" err="1"/>
              <a:t>European</a:t>
            </a:r>
            <a:r>
              <a:rPr lang="cs-CZ" sz="1550" dirty="0"/>
              <a:t> </a:t>
            </a:r>
            <a:r>
              <a:rPr lang="cs-CZ" sz="1550" dirty="0" err="1"/>
              <a:t>year</a:t>
            </a:r>
            <a:r>
              <a:rPr lang="cs-CZ" sz="1550" dirty="0"/>
              <a:t> </a:t>
            </a:r>
            <a:r>
              <a:rPr lang="cs-CZ" sz="1550" dirty="0" err="1"/>
              <a:t>of</a:t>
            </a:r>
            <a:r>
              <a:rPr lang="cs-CZ" sz="1550" dirty="0"/>
              <a:t> </a:t>
            </a:r>
            <a:r>
              <a:rPr lang="cs-CZ" sz="1550" dirty="0" err="1"/>
              <a:t>Volunteering</a:t>
            </a:r>
            <a:r>
              <a:rPr lang="cs-CZ" sz="1550" dirty="0"/>
              <a:t> </a:t>
            </a:r>
            <a:r>
              <a:rPr lang="cs-CZ" sz="1550" dirty="0">
                <a:hlinkClick r:id="rId8"/>
              </a:rPr>
              <a:t>http://europa.eu/volunteering/</a:t>
            </a:r>
            <a:endParaRPr lang="cs-CZ" sz="1550" dirty="0"/>
          </a:p>
          <a:p>
            <a:r>
              <a:rPr lang="cs-CZ" sz="1550" dirty="0" err="1"/>
              <a:t>World</a:t>
            </a:r>
            <a:r>
              <a:rPr lang="cs-CZ" sz="1550" dirty="0"/>
              <a:t> </a:t>
            </a:r>
            <a:r>
              <a:rPr lang="cs-CZ" sz="1550" dirty="0" err="1"/>
              <a:t>volunteer</a:t>
            </a:r>
            <a:r>
              <a:rPr lang="cs-CZ" sz="1550" dirty="0"/>
              <a:t> web </a:t>
            </a:r>
            <a:r>
              <a:rPr lang="cs-CZ" sz="1550" dirty="0">
                <a:hlinkClick r:id="rId9"/>
              </a:rPr>
              <a:t>http://www.worldvolunteerweb.org/</a:t>
            </a:r>
            <a:endParaRPr lang="cs-CZ" sz="1550" dirty="0"/>
          </a:p>
          <a:p>
            <a:r>
              <a:rPr lang="cs-CZ" sz="1550" dirty="0"/>
              <a:t>Jakou cenu má </a:t>
            </a:r>
            <a:r>
              <a:rPr lang="cs-CZ" sz="1550" dirty="0" err="1"/>
              <a:t>dobrovlník</a:t>
            </a:r>
            <a:r>
              <a:rPr lang="cs-CZ" sz="1550" dirty="0"/>
              <a:t>: </a:t>
            </a:r>
            <a:r>
              <a:rPr lang="cs-CZ" sz="1550" dirty="0">
                <a:hlinkClick r:id="rId10"/>
              </a:rPr>
              <a:t>http://www.neziskovky.cz/clanek/1165/511_559_565/fakta_legislativa-a-ucetnictvi_navody-legislativa/jakou-cenu-ma-dobrovolnik</a:t>
            </a:r>
            <a:endParaRPr lang="cs-CZ" sz="1550" dirty="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cs-CZ" sz="3000" smtClean="0">
                <a:solidFill>
                  <a:srgbClr val="7B9899"/>
                </a:solidFill>
              </a:rPr>
              <a:t>Zajímavé odkazy: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47800"/>
            <a:ext cx="8856663" cy="4357688"/>
          </a:xfrm>
        </p:spPr>
        <p:txBody>
          <a:bodyPr/>
          <a:lstStyle/>
          <a:p>
            <a:r>
              <a:rPr lang="cs-CZ" sz="1600" dirty="0" smtClean="0"/>
              <a:t>Česká rada dětí a mládeže </a:t>
            </a:r>
            <a:r>
              <a:rPr lang="cs-CZ" sz="1600" dirty="0" smtClean="0">
                <a:hlinkClick r:id="rId2"/>
              </a:rPr>
              <a:t>http://www.crdm.cz/</a:t>
            </a:r>
            <a:endParaRPr lang="cs-CZ" sz="1600" dirty="0" smtClean="0"/>
          </a:p>
          <a:p>
            <a:r>
              <a:rPr lang="cs-CZ" sz="1600" dirty="0" smtClean="0"/>
              <a:t>Mládež ČR – brožura </a:t>
            </a:r>
            <a:r>
              <a:rPr lang="cs-CZ" sz="1600" dirty="0" smtClean="0">
                <a:hlinkClick r:id="rId3"/>
              </a:rPr>
              <a:t>http://www.crdm.cz/download/publikace/mladez-CR-web.pdf</a:t>
            </a:r>
            <a:endParaRPr lang="cs-CZ" sz="1600" dirty="0" smtClean="0"/>
          </a:p>
          <a:p>
            <a:r>
              <a:rPr lang="cs-CZ" sz="1600" dirty="0" smtClean="0"/>
              <a:t>Dobrovolně pro přírodu </a:t>
            </a:r>
            <a:r>
              <a:rPr lang="cs-CZ" sz="1600" dirty="0" smtClean="0">
                <a:hlinkClick r:id="rId4"/>
              </a:rPr>
              <a:t>http://www.dobrovolnik.cz/oblasti-dobrovolnictvi/dobrovolnictvi-v-ekologii/dobrovolne-pro-prirodu/</a:t>
            </a:r>
            <a:endParaRPr lang="cs-CZ" sz="1600" dirty="0" smtClean="0"/>
          </a:p>
          <a:p>
            <a:r>
              <a:rPr lang="cs-CZ" sz="1600" dirty="0" smtClean="0"/>
              <a:t>Asociace malých </a:t>
            </a:r>
            <a:r>
              <a:rPr lang="cs-CZ" sz="1600" dirty="0" err="1" smtClean="0"/>
              <a:t>debrujárů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5"/>
              </a:rPr>
              <a:t>http://www.debrujar.cz/</a:t>
            </a:r>
            <a:endParaRPr lang="cs-CZ" sz="1600" dirty="0" smtClean="0"/>
          </a:p>
          <a:p>
            <a:r>
              <a:rPr lang="cs-CZ" sz="1600" dirty="0"/>
              <a:t>Mezinárodní asociace pro dobrovolnické úsilí </a:t>
            </a:r>
            <a:r>
              <a:rPr lang="cs-CZ" sz="1600" dirty="0">
                <a:hlinkClick r:id="rId6"/>
              </a:rPr>
              <a:t>http://www.iave.org/</a:t>
            </a:r>
            <a:endParaRPr lang="cs-CZ" sz="1600" dirty="0"/>
          </a:p>
          <a:p>
            <a:r>
              <a:rPr lang="cs-CZ" sz="1600" dirty="0"/>
              <a:t>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Economics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Volunteering</a:t>
            </a:r>
            <a:r>
              <a:rPr lang="cs-CZ" sz="1600" dirty="0"/>
              <a:t> </a:t>
            </a:r>
            <a:r>
              <a:rPr lang="cs-CZ" sz="1600" dirty="0">
                <a:hlinkClick r:id="rId7"/>
              </a:rPr>
              <a:t>http://www.zef.de/fileadmin/webfiles/downloads/zef_dp/zef_dp31-00.pdf</a:t>
            </a:r>
            <a:endParaRPr lang="cs-CZ" sz="1600" dirty="0"/>
          </a:p>
          <a:p>
            <a:r>
              <a:rPr lang="cs-CZ" sz="1600" dirty="0"/>
              <a:t>Zákon o dobrovolnické službě </a:t>
            </a:r>
            <a:r>
              <a:rPr lang="cs-CZ" sz="1600" dirty="0">
                <a:hlinkClick r:id="rId8"/>
              </a:rPr>
              <a:t>http://portal.gov.cz/wps/portal/_s.155/701/.cmd/ad/.c/313/.ce/10821/.p/8411/_s.155/701?PC_8411_number1=198&amp;PC_8411_l=198/2002&amp;PC_8411_ps=10#10821</a:t>
            </a:r>
            <a:endParaRPr lang="cs-CZ" sz="1600" dirty="0"/>
          </a:p>
          <a:p>
            <a:r>
              <a:rPr lang="cs-CZ" sz="1600" dirty="0"/>
              <a:t>ADRA </a:t>
            </a:r>
            <a:r>
              <a:rPr lang="cs-CZ" sz="1600" dirty="0">
                <a:hlinkClick r:id="rId9"/>
              </a:rPr>
              <a:t>www.adra.cz</a:t>
            </a:r>
            <a:endParaRPr lang="cs-CZ" sz="1600" dirty="0"/>
          </a:p>
          <a:p>
            <a:r>
              <a:rPr lang="cs-CZ" sz="1600" dirty="0"/>
              <a:t>Diakonie </a:t>
            </a:r>
            <a:r>
              <a:rPr lang="cs-CZ" sz="1600" dirty="0">
                <a:hlinkClick r:id="rId10"/>
              </a:rPr>
              <a:t>www.diakonie.cz</a:t>
            </a:r>
            <a:endParaRPr lang="cs-CZ" sz="1600" dirty="0"/>
          </a:p>
          <a:p>
            <a:r>
              <a:rPr lang="cs-CZ" sz="1600" dirty="0"/>
              <a:t>Charita </a:t>
            </a:r>
            <a:r>
              <a:rPr lang="cs-CZ" sz="1600" dirty="0">
                <a:hlinkClick r:id="rId11"/>
              </a:rPr>
              <a:t>www.charita.cz</a:t>
            </a:r>
            <a:endParaRPr lang="cs-CZ" sz="1600" dirty="0"/>
          </a:p>
          <a:p>
            <a:r>
              <a:rPr lang="cs-CZ" sz="1600" dirty="0"/>
              <a:t>Člověk v tísni </a:t>
            </a:r>
            <a:r>
              <a:rPr lang="cs-CZ" sz="1600" dirty="0">
                <a:hlinkClick r:id="rId12"/>
              </a:rPr>
              <a:t>www.clovekvtisni.cz</a:t>
            </a:r>
            <a:endParaRPr lang="cs-CZ" sz="1600" dirty="0"/>
          </a:p>
          <a:p>
            <a:r>
              <a:rPr lang="cs-CZ" sz="1600" dirty="0"/>
              <a:t>Český Červený kříž </a:t>
            </a:r>
            <a:r>
              <a:rPr lang="cs-CZ" sz="1600" dirty="0">
                <a:hlinkClick r:id="rId13"/>
              </a:rPr>
              <a:t>www.cck-cr.cz/</a:t>
            </a:r>
            <a:r>
              <a:rPr lang="cs-CZ" sz="1600" dirty="0"/>
              <a:t> </a:t>
            </a:r>
          </a:p>
          <a:p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  <p:extLst>
      <p:ext uri="{BB962C8B-B14F-4D97-AF65-F5344CB8AC3E}">
        <p14:creationId xmlns:p14="http://schemas.microsoft.com/office/powerpoint/2010/main" val="4084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94C0AEE-4C7F-4665-A4F1-B3F05AA791D5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Zákon o dobrovolnické službě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400" b="1" dirty="0" smtClean="0"/>
              <a:t>Zákon zavádí do českého právního řádu několik zcela nových pojmů. Jedná se např. o pojmy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Dobrovolník</a:t>
            </a:r>
            <a:r>
              <a:rPr lang="cs-CZ" dirty="0" smtClean="0">
                <a:solidFill>
                  <a:schemeClr val="tx1"/>
                </a:solidFill>
              </a:rPr>
              <a:t> – člověk vykonávající dobrovolnou činnost, resp. práci bez nároku na finanční ohodnocení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Dobrovolnická činnost </a:t>
            </a:r>
            <a:r>
              <a:rPr lang="cs-CZ" dirty="0" smtClean="0">
                <a:solidFill>
                  <a:schemeClr val="tx1"/>
                </a:solidFill>
              </a:rPr>
              <a:t>– aktivity spojené s organizací dobrovolnictví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Dobrovolnická služba </a:t>
            </a:r>
            <a:r>
              <a:rPr lang="cs-CZ" dirty="0" smtClean="0">
                <a:solidFill>
                  <a:schemeClr val="tx1"/>
                </a:solidFill>
              </a:rPr>
              <a:t>– výkon dobrovolné práce na základě smluvního vztahu (krátkodobá a dlouhodobá – delší než 3 měsíce)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Vysílající a přijímající organizace</a:t>
            </a:r>
          </a:p>
          <a:p>
            <a:pPr marL="1143000" lvl="2"/>
            <a:r>
              <a:rPr lang="cs-CZ" dirty="0" smtClean="0"/>
              <a:t>Ve Evropě běžné pojmy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4456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 idx="4294967295"/>
          </p:nvPr>
        </p:nvSpPr>
        <p:spPr>
          <a:xfrm>
            <a:off x="-36512" y="221903"/>
            <a:ext cx="9238927" cy="758825"/>
          </a:xfrm>
        </p:spPr>
        <p:txBody>
          <a:bodyPr/>
          <a:lstStyle/>
          <a:p>
            <a:r>
              <a:rPr lang="cs-CZ" sz="3000" b="1" dirty="0" smtClean="0"/>
              <a:t>Druhy dobrovolnictví 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Členové jednotek sboru dobrovolných hasičů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96" y="3933056"/>
            <a:ext cx="5334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3191061-4F22-42E3-8240-97968838445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B9899"/>
                </a:solidFill>
              </a:rPr>
              <a:t>Právní pozadí - další pojmy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412776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/>
              <a:t>vysílající organizace (v ČR 76</a:t>
            </a:r>
            <a:r>
              <a:rPr lang="cs-CZ" sz="2000" b="1" i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Občanské sdružení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Obecně prospěšná společnost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Církev nebo církevní právnická osoba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Tato NNO dostává od MV akreditaci na 3 roky, může být obnovena. </a:t>
            </a:r>
            <a:endParaRPr lang="cs-CZ" sz="2000" b="1" i="1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 smtClean="0"/>
              <a:t>přijímající organizace</a:t>
            </a:r>
          </a:p>
          <a:p>
            <a:r>
              <a:rPr lang="cs-CZ" sz="2400" b="1" dirty="0"/>
              <a:t>Akreditační </a:t>
            </a:r>
            <a:r>
              <a:rPr lang="cs-CZ" sz="2400" b="1" dirty="0" smtClean="0"/>
              <a:t>proces: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MVČR, první akreditace udělilo v červnu </a:t>
            </a:r>
            <a:r>
              <a:rPr lang="cs-CZ" sz="2000" dirty="0" smtClean="0">
                <a:solidFill>
                  <a:schemeClr val="tx1"/>
                </a:solidFill>
              </a:rPr>
              <a:t>2003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Akreditovanými organizacemi projde každoročně přibližně 10 000 dobrovolníků, kteří se na veřejně prospěšné činnosti organizací podílí v průběhu celého roku.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8733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ministrativní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2554</Words>
  <Application>Microsoft Office PowerPoint</Application>
  <PresentationFormat>Předvádění na obrazovce (4:3)</PresentationFormat>
  <Paragraphs>372</Paragraphs>
  <Slides>68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0" baseType="lpstr">
      <vt:lpstr>Administrativní</vt:lpstr>
      <vt:lpstr>Microsoft Excel Worksheet</vt:lpstr>
      <vt:lpstr>Dobrovolnictví jako fenomén 21. století </vt:lpstr>
      <vt:lpstr>Struktura</vt:lpstr>
      <vt:lpstr>Co je to dobrovolnictví?</vt:lpstr>
      <vt:lpstr>Definice dobrovolnictví MV ČR</vt:lpstr>
      <vt:lpstr>Definice ILO</vt:lpstr>
      <vt:lpstr>Právní pozadí dobrovolnictví v ČR</vt:lpstr>
      <vt:lpstr>Zákon o dobrovolnické službě</vt:lpstr>
      <vt:lpstr>Druhy dobrovolnictví dle české legislativy</vt:lpstr>
      <vt:lpstr>Právní pozadí - další pojmy</vt:lpstr>
      <vt:lpstr>Poskytování akreditací - smysl</vt:lpstr>
      <vt:lpstr>Dobrovolnictví ve světě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Dobrovolnictví ve ČR: Vyzkum FSV UK (2009 – 2010)</vt:lpstr>
      <vt:lpstr>Prezentace aplikace PowerPoint</vt:lpstr>
      <vt:lpstr>Organizovaní dobrovolníci v ČR</vt:lpstr>
      <vt:lpstr>Prezentace aplikace PowerPoint</vt:lpstr>
      <vt:lpstr>Prezentace aplikace PowerPoint</vt:lpstr>
      <vt:lpstr>Prezentace aplikace PowerPoint</vt:lpstr>
      <vt:lpstr>Prezentace aplikace PowerPoint</vt:lpstr>
      <vt:lpstr>Průměrný český dobrovolník</vt:lpstr>
      <vt:lpstr>K čemu je dobrovolnictví?</vt:lpstr>
      <vt:lpstr>Dobrovolnictví podle Všeobecné deklarace o dobrovolnictví</vt:lpstr>
      <vt:lpstr>Oceňování dobrovolnické práce – má smysl?</vt:lpstr>
      <vt:lpstr>Hodnota dobrovolnické práce?</vt:lpstr>
      <vt:lpstr>Oceňování DP – jak na to?</vt:lpstr>
      <vt:lpstr>Právní pozadí dobrovolnictví v ČR</vt:lpstr>
      <vt:lpstr>  Druhy dobrovolnictví podle činností</vt:lpstr>
      <vt:lpstr>Dobrovolnictví v kultuře</vt:lpstr>
      <vt:lpstr>Dobrovolnictví v kultuře</vt:lpstr>
      <vt:lpstr>Dobrovolnictví v kultuře</vt:lpstr>
      <vt:lpstr>Dobrovolnictví v kultuře</vt:lpstr>
      <vt:lpstr>Dobrovolnictví ve sportu</vt:lpstr>
      <vt:lpstr>Dobrovolnictví ve sportu</vt:lpstr>
      <vt:lpstr>Dobrovolnictví ve sportu</vt:lpstr>
      <vt:lpstr>Důležitost dobrovolnictví ve sportu</vt:lpstr>
      <vt:lpstr>Dobrovolnictví s dětmi a mládeží</vt:lpstr>
      <vt:lpstr>Dobrovolnictví s dětmi a mládeží</vt:lpstr>
      <vt:lpstr>Dobrovolnictví s dětmi a mládeží - oddíly</vt:lpstr>
      <vt:lpstr>Dobrovolnictví v církvích a náboženských společnostech</vt:lpstr>
      <vt:lpstr>Dobrovolnictví v církvích a náboženských společnostech</vt:lpstr>
      <vt:lpstr>Dobrovolnictví ve zdravotnictví</vt:lpstr>
      <vt:lpstr>Dobrovolnictví ve zdravotnictví</vt:lpstr>
      <vt:lpstr>Dobrovolnictví ve zdravotnictví</vt:lpstr>
      <vt:lpstr>Dobrovolnictví ve zdravotnictví – srovnání se zahraničím</vt:lpstr>
      <vt:lpstr>Osvědčené typy dobrovolnických činností Ve zdravotnických zařízeních</vt:lpstr>
      <vt:lpstr>Tři principy bezpečné dobrovolnické činnosti ve zdravotnictví</vt:lpstr>
      <vt:lpstr>Dobrovolnictví v ekologii</vt:lpstr>
      <vt:lpstr>Dobrovolnictví v ekologii</vt:lpstr>
      <vt:lpstr>Dobrovolnictví v sociálních službách</vt:lpstr>
      <vt:lpstr>Dobrovolnictví v sociálních službách</vt:lpstr>
      <vt:lpstr>Příklad dobrovolnické akce v sociálních službách (2012)</vt:lpstr>
      <vt:lpstr>Dobrovolnictví při mimořádných událostech</vt:lpstr>
      <vt:lpstr>Dobrovolnictví při mimořádných událostech</vt:lpstr>
      <vt:lpstr>Dobrovolnictví při mimořádných událostech</vt:lpstr>
      <vt:lpstr>Povodně 1997</vt:lpstr>
      <vt:lpstr>Zapojení NNO při odstraňování následků povodní 1997</vt:lpstr>
      <vt:lpstr>Důsledky povodní 1997 na NNO</vt:lpstr>
      <vt:lpstr>Další důležité body v oblasti zapojování NNO do řešení následků povodní – zákon o DS</vt:lpstr>
      <vt:lpstr>Důležitost dobrovolníků v oblasti MU</vt:lpstr>
      <vt:lpstr>Dobrovolnická pomoc při mú</vt:lpstr>
      <vt:lpstr>Účast na záchranných operacích</vt:lpstr>
      <vt:lpstr>Dobrovolnická pomoc při MU- problémy</vt:lpstr>
      <vt:lpstr>Literatura</vt:lpstr>
      <vt:lpstr>Zajímavé odkazy: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Nemo</dc:creator>
  <cp:lastModifiedBy>Dostál Jakub</cp:lastModifiedBy>
  <cp:revision>176</cp:revision>
  <dcterms:created xsi:type="dcterms:W3CDTF">2011-11-23T15:33:06Z</dcterms:created>
  <dcterms:modified xsi:type="dcterms:W3CDTF">2013-11-28T16:05:17Z</dcterms:modified>
</cp:coreProperties>
</file>