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9" r:id="rId1"/>
  </p:sldMasterIdLst>
  <p:notesMasterIdLst>
    <p:notesMasterId r:id="rId38"/>
  </p:notesMasterIdLst>
  <p:sldIdLst>
    <p:sldId id="256" r:id="rId2"/>
    <p:sldId id="257" r:id="rId3"/>
    <p:sldId id="266" r:id="rId4"/>
    <p:sldId id="296" r:id="rId5"/>
    <p:sldId id="295" r:id="rId6"/>
    <p:sldId id="297" r:id="rId7"/>
    <p:sldId id="298" r:id="rId8"/>
    <p:sldId id="292" r:id="rId9"/>
    <p:sldId id="259" r:id="rId10"/>
    <p:sldId id="265" r:id="rId11"/>
    <p:sldId id="267" r:id="rId12"/>
    <p:sldId id="293" r:id="rId13"/>
    <p:sldId id="268" r:id="rId14"/>
    <p:sldId id="269" r:id="rId15"/>
    <p:sldId id="270" r:id="rId16"/>
    <p:sldId id="271" r:id="rId17"/>
    <p:sldId id="272" r:id="rId18"/>
    <p:sldId id="273" r:id="rId19"/>
    <p:sldId id="274" r:id="rId20"/>
    <p:sldId id="275" r:id="rId21"/>
    <p:sldId id="276" r:id="rId22"/>
    <p:sldId id="277" r:id="rId23"/>
    <p:sldId id="278" r:id="rId24"/>
    <p:sldId id="288" r:id="rId25"/>
    <p:sldId id="289" r:id="rId26"/>
    <p:sldId id="290" r:id="rId27"/>
    <p:sldId id="291" r:id="rId28"/>
    <p:sldId id="279" r:id="rId29"/>
    <p:sldId id="287" r:id="rId30"/>
    <p:sldId id="280" r:id="rId31"/>
    <p:sldId id="281" r:id="rId32"/>
    <p:sldId id="282" r:id="rId33"/>
    <p:sldId id="283" r:id="rId34"/>
    <p:sldId id="284" r:id="rId35"/>
    <p:sldId id="285" r:id="rId36"/>
    <p:sldId id="286" r:id="rId37"/>
  </p:sldIdLst>
  <p:sldSz cx="10080625" cy="7559675"/>
  <p:notesSz cx="7556500" cy="10691813"/>
  <p:defaultTextStyle>
    <a:defPPr>
      <a:defRPr lang="en-GB"/>
    </a:defPPr>
    <a:lvl1pPr algn="l" defTabSz="449263" rtl="0" fontAlgn="base">
      <a:spcBef>
        <a:spcPct val="0"/>
      </a:spcBef>
      <a:spcAft>
        <a:spcPct val="0"/>
      </a:spcAft>
      <a:defRPr sz="2000" kern="1200">
        <a:solidFill>
          <a:schemeClr val="tx1"/>
        </a:solidFill>
        <a:latin typeface="Verdana" pitchFamily="34" charset="0"/>
        <a:ea typeface="+mn-ea"/>
        <a:cs typeface="+mn-cs"/>
      </a:defRPr>
    </a:lvl1pPr>
    <a:lvl2pPr marL="430213" indent="-215900" algn="l" defTabSz="449263" rtl="0" fontAlgn="base">
      <a:spcBef>
        <a:spcPct val="0"/>
      </a:spcBef>
      <a:spcAft>
        <a:spcPct val="0"/>
      </a:spcAft>
      <a:defRPr sz="2000" kern="1200">
        <a:solidFill>
          <a:schemeClr val="tx1"/>
        </a:solidFill>
        <a:latin typeface="Verdana" pitchFamily="34" charset="0"/>
        <a:ea typeface="+mn-ea"/>
        <a:cs typeface="+mn-cs"/>
      </a:defRPr>
    </a:lvl2pPr>
    <a:lvl3pPr marL="646113" indent="-215900" algn="l" defTabSz="449263" rtl="0" fontAlgn="base">
      <a:spcBef>
        <a:spcPct val="0"/>
      </a:spcBef>
      <a:spcAft>
        <a:spcPct val="0"/>
      </a:spcAft>
      <a:defRPr sz="2000" kern="1200">
        <a:solidFill>
          <a:schemeClr val="tx1"/>
        </a:solidFill>
        <a:latin typeface="Verdana" pitchFamily="34" charset="0"/>
        <a:ea typeface="+mn-ea"/>
        <a:cs typeface="+mn-cs"/>
      </a:defRPr>
    </a:lvl3pPr>
    <a:lvl4pPr marL="862013" indent="-214313" algn="l" defTabSz="449263" rtl="0" fontAlgn="base">
      <a:spcBef>
        <a:spcPct val="0"/>
      </a:spcBef>
      <a:spcAft>
        <a:spcPct val="0"/>
      </a:spcAft>
      <a:defRPr sz="2000" kern="1200">
        <a:solidFill>
          <a:schemeClr val="tx1"/>
        </a:solidFill>
        <a:latin typeface="Verdana" pitchFamily="34" charset="0"/>
        <a:ea typeface="+mn-ea"/>
        <a:cs typeface="+mn-cs"/>
      </a:defRPr>
    </a:lvl4pPr>
    <a:lvl5pPr marL="1077913" indent="-215900" algn="l" defTabSz="449263" rtl="0" fontAlgn="base">
      <a:spcBef>
        <a:spcPct val="0"/>
      </a:spcBef>
      <a:spcAft>
        <a:spcPct val="0"/>
      </a:spcAft>
      <a:defRPr sz="2000" kern="1200">
        <a:solidFill>
          <a:schemeClr val="tx1"/>
        </a:solidFill>
        <a:latin typeface="Verdana" pitchFamily="34" charset="0"/>
        <a:ea typeface="+mn-ea"/>
        <a:cs typeface="+mn-cs"/>
      </a:defRPr>
    </a:lvl5pPr>
    <a:lvl6pPr marL="2286000" algn="l" defTabSz="914400" rtl="0" eaLnBrk="1" latinLnBrk="0" hangingPunct="1">
      <a:defRPr sz="2000" kern="1200">
        <a:solidFill>
          <a:schemeClr val="tx1"/>
        </a:solidFill>
        <a:latin typeface="Verdana" pitchFamily="34" charset="0"/>
        <a:ea typeface="+mn-ea"/>
        <a:cs typeface="+mn-cs"/>
      </a:defRPr>
    </a:lvl6pPr>
    <a:lvl7pPr marL="2743200" algn="l" defTabSz="914400" rtl="0" eaLnBrk="1" latinLnBrk="0" hangingPunct="1">
      <a:defRPr sz="2000" kern="1200">
        <a:solidFill>
          <a:schemeClr val="tx1"/>
        </a:solidFill>
        <a:latin typeface="Verdana" pitchFamily="34" charset="0"/>
        <a:ea typeface="+mn-ea"/>
        <a:cs typeface="+mn-cs"/>
      </a:defRPr>
    </a:lvl7pPr>
    <a:lvl8pPr marL="3200400" algn="l" defTabSz="914400" rtl="0" eaLnBrk="1" latinLnBrk="0" hangingPunct="1">
      <a:defRPr sz="2000" kern="1200">
        <a:solidFill>
          <a:schemeClr val="tx1"/>
        </a:solidFill>
        <a:latin typeface="Verdana" pitchFamily="34" charset="0"/>
        <a:ea typeface="+mn-ea"/>
        <a:cs typeface="+mn-cs"/>
      </a:defRPr>
    </a:lvl8pPr>
    <a:lvl9pPr marL="3657600" algn="l" defTabSz="914400" rtl="0" eaLnBrk="1" latinLnBrk="0" hangingPunct="1">
      <a:defRPr sz="20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80" y="6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AutoShape 1"/>
          <p:cNvSpPr>
            <a:spLocks noChangeArrowheads="1"/>
          </p:cNvSpPr>
          <p:nvPr/>
        </p:nvSpPr>
        <p:spPr bwMode="auto">
          <a:xfrm>
            <a:off x="0" y="0"/>
            <a:ext cx="7556500" cy="10691813"/>
          </a:xfrm>
          <a:prstGeom prst="roundRect">
            <a:avLst>
              <a:gd name="adj" fmla="val 19"/>
            </a:avLst>
          </a:prstGeom>
          <a:solidFill>
            <a:srgbClr val="FFFFFF"/>
          </a:solidFill>
          <a:ln w="9360">
            <a:noFill/>
            <a:miter lim="800000"/>
            <a:headEnd/>
            <a:tailEnd/>
          </a:ln>
        </p:spPr>
        <p:txBody>
          <a:bodyPr wrap="none" anchor="ctr"/>
          <a:lstStyle/>
          <a:p>
            <a:endParaRPr lang="cs-CZ"/>
          </a:p>
        </p:txBody>
      </p:sp>
      <p:sp>
        <p:nvSpPr>
          <p:cNvPr id="41987" name="Rectangle 2"/>
          <p:cNvSpPr>
            <a:spLocks noGrp="1" noRot="1" noChangeAspect="1" noChangeArrowheads="1"/>
          </p:cNvSpPr>
          <p:nvPr>
            <p:ph type="sldImg"/>
          </p:nvPr>
        </p:nvSpPr>
        <p:spPr bwMode="auto">
          <a:xfrm>
            <a:off x="1312863" y="1027113"/>
            <a:ext cx="4930775" cy="3698875"/>
          </a:xfrm>
          <a:prstGeom prst="rect">
            <a:avLst/>
          </a:prstGeom>
          <a:noFill/>
          <a:ln w="9525">
            <a:noFill/>
            <a:round/>
            <a:headEnd/>
            <a:tailEnd/>
          </a:ln>
        </p:spPr>
      </p:sp>
      <p:sp>
        <p:nvSpPr>
          <p:cNvPr id="2051" name="Rectangle 3"/>
          <p:cNvSpPr>
            <a:spLocks noGrp="1" noChangeArrowheads="1"/>
          </p:cNvSpPr>
          <p:nvPr>
            <p:ph type="body"/>
          </p:nvPr>
        </p:nvSpPr>
        <p:spPr bwMode="auto">
          <a:xfrm>
            <a:off x="1169988" y="5086350"/>
            <a:ext cx="5222875" cy="410368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cs-CZ" noProof="0" smtClean="0"/>
          </a:p>
        </p:txBody>
      </p:sp>
    </p:spTree>
    <p:extLst>
      <p:ext uri="{BB962C8B-B14F-4D97-AF65-F5344CB8AC3E}">
        <p14:creationId xmlns:p14="http://schemas.microsoft.com/office/powerpoint/2010/main" val="116583332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Text Box 1"/>
          <p:cNvSpPr txBox="1">
            <a:spLocks noChangeArrowheads="1"/>
          </p:cNvSpPr>
          <p:nvPr/>
        </p:nvSpPr>
        <p:spPr bwMode="auto">
          <a:xfrm>
            <a:off x="1312863" y="1027113"/>
            <a:ext cx="4933950" cy="3700462"/>
          </a:xfrm>
          <a:prstGeom prst="rect">
            <a:avLst/>
          </a:prstGeom>
          <a:solidFill>
            <a:srgbClr val="FFFFFF"/>
          </a:solidFill>
          <a:ln w="9360">
            <a:solidFill>
              <a:srgbClr val="000000"/>
            </a:solidFill>
            <a:miter lim="800000"/>
            <a:headEnd/>
            <a:tailEnd/>
          </a:ln>
        </p:spPr>
        <p:txBody>
          <a:bodyPr wrap="none" anchor="ctr"/>
          <a:lstStyle/>
          <a:p>
            <a:endParaRPr lang="cs-CZ"/>
          </a:p>
        </p:txBody>
      </p:sp>
      <p:sp>
        <p:nvSpPr>
          <p:cNvPr id="43011" name="Rectangle 2"/>
          <p:cNvSpPr>
            <a:spLocks noGrp="1" noChangeArrowheads="1"/>
          </p:cNvSpPr>
          <p:nvPr>
            <p:ph type="body"/>
          </p:nvPr>
        </p:nvSpPr>
        <p:spPr>
          <a:xfrm>
            <a:off x="1169988" y="5086350"/>
            <a:ext cx="5224462" cy="4106863"/>
          </a:xfrm>
          <a:noFill/>
          <a:ln/>
        </p:spPr>
        <p:txBody>
          <a:bodyPr wrap="none" anchor="ctr"/>
          <a:lstStyle/>
          <a:p>
            <a:pPr eaLnBrk="1" hangingPunct="1"/>
            <a:endParaRPr lang="cs-CZ" smtClean="0"/>
          </a:p>
        </p:txBody>
      </p:sp>
    </p:spTree>
    <p:extLst>
      <p:ext uri="{BB962C8B-B14F-4D97-AF65-F5344CB8AC3E}">
        <p14:creationId xmlns:p14="http://schemas.microsoft.com/office/powerpoint/2010/main" val="2592666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p:sp>
      <p:sp>
        <p:nvSpPr>
          <p:cNvPr id="51203"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22727195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p:sp>
      <p:sp>
        <p:nvSpPr>
          <p:cNvPr id="52227"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2561516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p:sp>
      <p:sp>
        <p:nvSpPr>
          <p:cNvPr id="53251"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32776212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p:sp>
      <p:sp>
        <p:nvSpPr>
          <p:cNvPr id="54275"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6949073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p:sp>
      <p:sp>
        <p:nvSpPr>
          <p:cNvPr id="55299"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32080450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p:sp>
      <p:sp>
        <p:nvSpPr>
          <p:cNvPr id="56323"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0373837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p:sp>
      <p:sp>
        <p:nvSpPr>
          <p:cNvPr id="57347"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1932755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p:sp>
      <p:sp>
        <p:nvSpPr>
          <p:cNvPr id="58371"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7507600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p:sp>
      <p:sp>
        <p:nvSpPr>
          <p:cNvPr id="59395"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37093666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p:sp>
      <p:sp>
        <p:nvSpPr>
          <p:cNvPr id="60419"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756208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
          <p:cNvSpPr>
            <a:spLocks noGrp="1" noRot="1" noChangeAspect="1" noChangeArrowheads="1" noTextEdit="1"/>
          </p:cNvSpPr>
          <p:nvPr>
            <p:ph type="sldImg"/>
          </p:nvPr>
        </p:nvSpPr>
        <p:spPr>
          <a:xfrm>
            <a:off x="1312863" y="1027113"/>
            <a:ext cx="4932362" cy="3700462"/>
          </a:xfrm>
          <a:solidFill>
            <a:srgbClr val="FFFFFF"/>
          </a:solidFill>
          <a:ln>
            <a:solidFill>
              <a:srgbClr val="000000"/>
            </a:solidFill>
            <a:miter lim="800000"/>
          </a:ln>
        </p:spPr>
      </p:sp>
      <p:sp>
        <p:nvSpPr>
          <p:cNvPr id="44035" name="Rectangle 2"/>
          <p:cNvSpPr>
            <a:spLocks noGrp="1" noChangeArrowheads="1"/>
          </p:cNvSpPr>
          <p:nvPr>
            <p:ph type="body" idx="1"/>
          </p:nvPr>
        </p:nvSpPr>
        <p:spPr>
          <a:xfrm>
            <a:off x="1169988" y="5086350"/>
            <a:ext cx="5224462" cy="4016375"/>
          </a:xfrm>
          <a:noFill/>
          <a:ln/>
        </p:spPr>
        <p:txBody>
          <a:bodyPr wrap="none" anchor="ctr"/>
          <a:lstStyle/>
          <a:p>
            <a:pPr eaLnBrk="1" hangingPunct="1"/>
            <a:endParaRPr lang="cs-CZ" smtClean="0"/>
          </a:p>
        </p:txBody>
      </p:sp>
    </p:spTree>
    <p:extLst>
      <p:ext uri="{BB962C8B-B14F-4D97-AF65-F5344CB8AC3E}">
        <p14:creationId xmlns:p14="http://schemas.microsoft.com/office/powerpoint/2010/main" val="214620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p:sp>
      <p:sp>
        <p:nvSpPr>
          <p:cNvPr id="61443"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40610005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p:sp>
      <p:sp>
        <p:nvSpPr>
          <p:cNvPr id="62467"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39484672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p:sp>
      <p:sp>
        <p:nvSpPr>
          <p:cNvPr id="63491"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9875363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p:sp>
      <p:sp>
        <p:nvSpPr>
          <p:cNvPr id="64515"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26240412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p:sp>
      <p:sp>
        <p:nvSpPr>
          <p:cNvPr id="65539"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5882274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p:sp>
      <p:sp>
        <p:nvSpPr>
          <p:cNvPr id="66563"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2241070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p:sp>
      <p:sp>
        <p:nvSpPr>
          <p:cNvPr id="67587"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20730004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p:sp>
      <p:sp>
        <p:nvSpPr>
          <p:cNvPr id="68611"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29639314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p:sp>
      <p:sp>
        <p:nvSpPr>
          <p:cNvPr id="69635"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2132133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p:sp>
      <p:sp>
        <p:nvSpPr>
          <p:cNvPr id="70659"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866778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p:sp>
      <p:sp>
        <p:nvSpPr>
          <p:cNvPr id="45059"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5499423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p:sp>
      <p:sp>
        <p:nvSpPr>
          <p:cNvPr id="71683"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4228660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p:sp>
      <p:sp>
        <p:nvSpPr>
          <p:cNvPr id="72707"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35595881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p:sp>
      <p:sp>
        <p:nvSpPr>
          <p:cNvPr id="73731"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600980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Zástupný symbol pro obrázek snímku 1"/>
          <p:cNvSpPr>
            <a:spLocks noGrp="1" noRot="1" noChangeAspect="1" noTextEdit="1"/>
          </p:cNvSpPr>
          <p:nvPr>
            <p:ph type="sldImg"/>
          </p:nvPr>
        </p:nvSpPr>
        <p:spPr/>
      </p:sp>
      <p:sp>
        <p:nvSpPr>
          <p:cNvPr id="2662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1645789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obrázek snímku 1"/>
          <p:cNvSpPr>
            <a:spLocks noGrp="1" noRot="1" noChangeAspect="1" noTextEdit="1"/>
          </p:cNvSpPr>
          <p:nvPr>
            <p:ph type="sldImg"/>
          </p:nvPr>
        </p:nvSpPr>
        <p:spPr/>
      </p:sp>
      <p:sp>
        <p:nvSpPr>
          <p:cNvPr id="2765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1153708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1312863" y="1027113"/>
            <a:ext cx="4933950" cy="3700462"/>
          </a:xfrm>
          <a:prstGeom prst="rect">
            <a:avLst/>
          </a:prstGeom>
          <a:solidFill>
            <a:srgbClr val="FFFFFF"/>
          </a:solidFill>
          <a:ln w="9525">
            <a:solidFill>
              <a:srgbClr val="000000"/>
            </a:solidFill>
            <a:miter lim="800000"/>
            <a:headEnd/>
            <a:tailEnd/>
          </a:ln>
        </p:spPr>
        <p:txBody>
          <a:bodyPr wrap="none" anchor="ctr"/>
          <a:lstStyle/>
          <a:p>
            <a:endParaRPr lang="cs-CZ"/>
          </a:p>
        </p:txBody>
      </p:sp>
      <p:sp>
        <p:nvSpPr>
          <p:cNvPr id="47107" name="Rectangle 2"/>
          <p:cNvSpPr>
            <a:spLocks noGrp="1" noChangeArrowheads="1"/>
          </p:cNvSpPr>
          <p:nvPr>
            <p:ph type="body"/>
          </p:nvPr>
        </p:nvSpPr>
        <p:spPr>
          <a:xfrm>
            <a:off x="1169988" y="5086350"/>
            <a:ext cx="5224462" cy="4106863"/>
          </a:xfrm>
          <a:noFill/>
          <a:ln/>
        </p:spPr>
        <p:txBody>
          <a:bodyPr wrap="none" anchor="ctr"/>
          <a:lstStyle/>
          <a:p>
            <a:pPr eaLnBrk="1" hangingPunct="1"/>
            <a:endParaRPr lang="cs-CZ" smtClean="0"/>
          </a:p>
        </p:txBody>
      </p:sp>
    </p:spTree>
    <p:extLst>
      <p:ext uri="{BB962C8B-B14F-4D97-AF65-F5344CB8AC3E}">
        <p14:creationId xmlns:p14="http://schemas.microsoft.com/office/powerpoint/2010/main" val="1495184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p:sp>
      <p:sp>
        <p:nvSpPr>
          <p:cNvPr id="48131"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24085970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1312863" y="1027113"/>
            <a:ext cx="4933950" cy="3700462"/>
          </a:xfrm>
          <a:prstGeom prst="rect">
            <a:avLst/>
          </a:prstGeom>
          <a:solidFill>
            <a:srgbClr val="FFFFFF"/>
          </a:solidFill>
          <a:ln w="9360">
            <a:solidFill>
              <a:srgbClr val="000000"/>
            </a:solidFill>
            <a:miter lim="800000"/>
            <a:headEnd/>
            <a:tailEnd/>
          </a:ln>
        </p:spPr>
        <p:txBody>
          <a:bodyPr wrap="none" anchor="ctr"/>
          <a:lstStyle/>
          <a:p>
            <a:endParaRPr lang="cs-CZ"/>
          </a:p>
        </p:txBody>
      </p:sp>
      <p:sp>
        <p:nvSpPr>
          <p:cNvPr id="49155" name="Rectangle 3"/>
          <p:cNvSpPr>
            <a:spLocks noGrp="1" noChangeArrowheads="1"/>
          </p:cNvSpPr>
          <p:nvPr>
            <p:ph type="body"/>
          </p:nvPr>
        </p:nvSpPr>
        <p:spPr>
          <a:xfrm>
            <a:off x="1169988" y="5086350"/>
            <a:ext cx="5224462" cy="4106863"/>
          </a:xfrm>
          <a:noFill/>
          <a:ln/>
        </p:spPr>
        <p:txBody>
          <a:bodyPr wrap="none" anchor="ctr"/>
          <a:lstStyle/>
          <a:p>
            <a:pPr eaLnBrk="1" hangingPunct="1"/>
            <a:endParaRPr lang="cs-CZ" smtClean="0"/>
          </a:p>
        </p:txBody>
      </p:sp>
    </p:spTree>
    <p:extLst>
      <p:ext uri="{BB962C8B-B14F-4D97-AF65-F5344CB8AC3E}">
        <p14:creationId xmlns:p14="http://schemas.microsoft.com/office/powerpoint/2010/main" val="3145336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p:sp>
      <p:sp>
        <p:nvSpPr>
          <p:cNvPr id="50179"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0481580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p:nvPr/>
        </p:nvSpPr>
        <p:spPr bwMode="white">
          <a:xfrm>
            <a:off x="0" y="6581775"/>
            <a:ext cx="10080625" cy="9779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9525" y="6672263"/>
            <a:ext cx="2479675" cy="7874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2600325" y="6662738"/>
            <a:ext cx="7480300" cy="78581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Nadpis 7"/>
          <p:cNvSpPr>
            <a:spLocks noGrp="1"/>
          </p:cNvSpPr>
          <p:nvPr>
            <p:ph type="ctrTitle"/>
          </p:nvPr>
        </p:nvSpPr>
        <p:spPr>
          <a:xfrm>
            <a:off x="2604161" y="4451809"/>
            <a:ext cx="7140443" cy="2015913"/>
          </a:xfrm>
        </p:spPr>
        <p:txBody>
          <a:bodyPr anchor="b"/>
          <a:lstStyle>
            <a:lvl1pPr>
              <a:defRPr cap="all" baseline="0"/>
            </a:lvl1pPr>
          </a:lstStyle>
          <a:p>
            <a:r>
              <a:rPr lang="cs-CZ" smtClean="0"/>
              <a:t>Kliknutím lze upravit styl.</a:t>
            </a:r>
            <a:endParaRPr lang="en-US"/>
          </a:p>
        </p:txBody>
      </p:sp>
      <p:sp>
        <p:nvSpPr>
          <p:cNvPr id="9" name="Podnadpis 8"/>
          <p:cNvSpPr>
            <a:spLocks noGrp="1"/>
          </p:cNvSpPr>
          <p:nvPr>
            <p:ph type="subTitle" idx="1"/>
          </p:nvPr>
        </p:nvSpPr>
        <p:spPr>
          <a:xfrm>
            <a:off x="2604162" y="6669045"/>
            <a:ext cx="7392458" cy="755968"/>
          </a:xfrm>
        </p:spPr>
        <p:txBody>
          <a:bodyPr anchor="ctr">
            <a:normAutofit/>
          </a:bodyPr>
          <a:lstStyle>
            <a:lvl1pPr marL="0" indent="0" algn="l">
              <a:buNone/>
              <a:defRPr sz="2900">
                <a:solidFill>
                  <a:srgbClr val="FFFFFF"/>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lstStyle>
          <a:p>
            <a:r>
              <a:rPr lang="cs-CZ" smtClean="0"/>
              <a:t>Kliknutím lze upravit styl předlohy.</a:t>
            </a:r>
            <a:endParaRPr lang="en-US"/>
          </a:p>
        </p:txBody>
      </p:sp>
      <p:sp>
        <p:nvSpPr>
          <p:cNvPr id="7" name="Zástupný symbol pro datum 27"/>
          <p:cNvSpPr>
            <a:spLocks noGrp="1"/>
          </p:cNvSpPr>
          <p:nvPr>
            <p:ph type="dt" sz="half" idx="10"/>
          </p:nvPr>
        </p:nvSpPr>
        <p:spPr>
          <a:xfrm>
            <a:off x="84138" y="6689725"/>
            <a:ext cx="2268537" cy="755650"/>
          </a:xfrm>
        </p:spPr>
        <p:txBody>
          <a:bodyPr>
            <a:noAutofit/>
          </a:bodyPr>
          <a:lstStyle>
            <a:lvl1pPr algn="ctr">
              <a:defRPr sz="2200">
                <a:solidFill>
                  <a:srgbClr val="FFFFFF"/>
                </a:solidFill>
              </a:defRPr>
            </a:lvl1pPr>
          </a:lstStyle>
          <a:p>
            <a:pPr>
              <a:defRPr/>
            </a:pPr>
            <a:endParaRPr lang="cs-CZ"/>
          </a:p>
        </p:txBody>
      </p:sp>
      <p:sp>
        <p:nvSpPr>
          <p:cNvPr id="10" name="Zástupný symbol pro zápatí 16"/>
          <p:cNvSpPr>
            <a:spLocks noGrp="1"/>
          </p:cNvSpPr>
          <p:nvPr>
            <p:ph type="ftr" sz="quarter" idx="11"/>
          </p:nvPr>
        </p:nvSpPr>
        <p:spPr>
          <a:xfrm>
            <a:off x="2298700" y="260350"/>
            <a:ext cx="6469063" cy="403225"/>
          </a:xfrm>
        </p:spPr>
        <p:txBody>
          <a:bodyPr/>
          <a:lstStyle>
            <a:lvl1pPr algn="r">
              <a:defRPr>
                <a:solidFill>
                  <a:schemeClr val="tx2"/>
                </a:solidFill>
              </a:defRPr>
            </a:lvl1pPr>
          </a:lstStyle>
          <a:p>
            <a:pPr>
              <a:defRPr/>
            </a:pPr>
            <a:endParaRPr lang="cs-CZ"/>
          </a:p>
        </p:txBody>
      </p:sp>
      <p:sp>
        <p:nvSpPr>
          <p:cNvPr id="11" name="Zástupný symbol pro číslo snímku 28"/>
          <p:cNvSpPr>
            <a:spLocks noGrp="1"/>
          </p:cNvSpPr>
          <p:nvPr>
            <p:ph type="sldNum" sz="quarter" idx="12"/>
          </p:nvPr>
        </p:nvSpPr>
        <p:spPr>
          <a:xfrm>
            <a:off x="8820150" y="252413"/>
            <a:ext cx="923925" cy="419100"/>
          </a:xfrm>
        </p:spPr>
        <p:txBody>
          <a:bodyPr/>
          <a:lstStyle>
            <a:lvl1pPr>
              <a:defRPr>
                <a:solidFill>
                  <a:schemeClr val="tx2"/>
                </a:solidFill>
              </a:defRPr>
            </a:lvl1pPr>
          </a:lstStyle>
          <a:p>
            <a:pPr>
              <a:defRPr/>
            </a:pPr>
            <a:fld id="{919C1B41-8236-4F9E-9837-18255BD0971F}"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8460825E-01D9-4A25-8671-7A6E2F5E35EC}"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4" name="Obdélník 3"/>
          <p:cNvSpPr/>
          <p:nvPr/>
        </p:nvSpPr>
        <p:spPr bwMode="white">
          <a:xfrm>
            <a:off x="6721475" y="0"/>
            <a:ext cx="352425" cy="7559675"/>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6770688" y="671513"/>
            <a:ext cx="252412" cy="6888162"/>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6770688" y="0"/>
            <a:ext cx="252412" cy="587375"/>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2" name="Svislý nadpis 1"/>
          <p:cNvSpPr>
            <a:spLocks noGrp="1"/>
          </p:cNvSpPr>
          <p:nvPr>
            <p:ph type="title" orient="vert"/>
          </p:nvPr>
        </p:nvSpPr>
        <p:spPr>
          <a:xfrm>
            <a:off x="7224448" y="671972"/>
            <a:ext cx="2268141" cy="6080989"/>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504031" y="671971"/>
            <a:ext cx="6132380" cy="608099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3"/>
          <p:cNvSpPr>
            <a:spLocks noGrp="1"/>
          </p:cNvSpPr>
          <p:nvPr>
            <p:ph type="dt" sz="half" idx="10"/>
          </p:nvPr>
        </p:nvSpPr>
        <p:spPr>
          <a:xfrm>
            <a:off x="7224713" y="6888163"/>
            <a:ext cx="2435225" cy="401637"/>
          </a:xfrm>
        </p:spPr>
        <p:txBody>
          <a:bodyPr/>
          <a:lstStyle>
            <a:lvl1pPr>
              <a:defRPr/>
            </a:lvl1pPr>
          </a:lstStyle>
          <a:p>
            <a:pPr>
              <a:defRPr/>
            </a:pPr>
            <a:endParaRPr lang="cs-CZ"/>
          </a:p>
        </p:txBody>
      </p:sp>
      <p:sp>
        <p:nvSpPr>
          <p:cNvPr id="8" name="Zástupný symbol pro zápatí 4"/>
          <p:cNvSpPr>
            <a:spLocks noGrp="1"/>
          </p:cNvSpPr>
          <p:nvPr>
            <p:ph type="ftr" sz="quarter" idx="11"/>
          </p:nvPr>
        </p:nvSpPr>
        <p:spPr>
          <a:xfrm>
            <a:off x="504825" y="6888163"/>
            <a:ext cx="6143625" cy="401637"/>
          </a:xfrm>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a:xfrm rot="5400000">
            <a:off x="6604000" y="158750"/>
            <a:ext cx="587375" cy="269875"/>
          </a:xfrm>
        </p:spPr>
        <p:txBody>
          <a:bodyPr/>
          <a:lstStyle>
            <a:lvl1pPr>
              <a:defRPr/>
            </a:lvl1pPr>
          </a:lstStyle>
          <a:p>
            <a:pPr>
              <a:defRPr/>
            </a:pPr>
            <a:fld id="{EF3E4A82-1D76-4B3B-A861-1200E3849296}"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75402" y="251989"/>
            <a:ext cx="8988557" cy="1091953"/>
          </a:xfrm>
        </p:spPr>
        <p:txBody>
          <a:bodyPr/>
          <a:lstStyle/>
          <a:p>
            <a:r>
              <a:rPr lang="cs-CZ" smtClean="0"/>
              <a:t>Kliknutím lze upravit styl.</a:t>
            </a:r>
            <a:endParaRPr lang="en-US"/>
          </a:p>
        </p:txBody>
      </p:sp>
      <p:sp>
        <p:nvSpPr>
          <p:cNvPr id="8" name="Zástupný symbol pro obsah 7"/>
          <p:cNvSpPr>
            <a:spLocks noGrp="1"/>
          </p:cNvSpPr>
          <p:nvPr>
            <p:ph sz="quarter" idx="1"/>
          </p:nvPr>
        </p:nvSpPr>
        <p:spPr>
          <a:xfrm>
            <a:off x="675402" y="1763924"/>
            <a:ext cx="8988557" cy="495578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EC932F06-6087-41A5-B04F-E7FE8F228902}"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4" name="Obdélník 3"/>
          <p:cNvSpPr/>
          <p:nvPr/>
        </p:nvSpPr>
        <p:spPr bwMode="white">
          <a:xfrm>
            <a:off x="0" y="1679575"/>
            <a:ext cx="10080625" cy="126047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0" y="1763713"/>
            <a:ext cx="1428750" cy="10922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1512888" y="1763713"/>
            <a:ext cx="8567737" cy="10922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3" name="Zástupný symbol pro text 2"/>
          <p:cNvSpPr>
            <a:spLocks noGrp="1"/>
          </p:cNvSpPr>
          <p:nvPr>
            <p:ph type="body" idx="1"/>
          </p:nvPr>
        </p:nvSpPr>
        <p:spPr>
          <a:xfrm>
            <a:off x="1512095" y="3023870"/>
            <a:ext cx="7852737" cy="1844421"/>
          </a:xfrm>
        </p:spPr>
        <p:txBody>
          <a:bodyPr/>
          <a:lstStyle>
            <a:lvl1pPr marL="0" indent="0">
              <a:buNone/>
              <a:defRPr sz="3100">
                <a:solidFill>
                  <a:schemeClr val="tx2"/>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a:r>
              <a:rPr lang="cs-CZ" smtClean="0"/>
              <a:t>Kliknutím lze upravit styly předlohy textu.</a:t>
            </a:r>
          </a:p>
        </p:txBody>
      </p:sp>
      <p:sp>
        <p:nvSpPr>
          <p:cNvPr id="2" name="Nadpis 1"/>
          <p:cNvSpPr>
            <a:spLocks noGrp="1"/>
          </p:cNvSpPr>
          <p:nvPr>
            <p:ph type="title"/>
          </p:nvPr>
        </p:nvSpPr>
        <p:spPr>
          <a:xfrm>
            <a:off x="1512094" y="1763924"/>
            <a:ext cx="8400521" cy="1091953"/>
          </a:xfrm>
        </p:spPr>
        <p:txBody>
          <a:bodyPr/>
          <a:lstStyle>
            <a:lvl1pPr algn="l">
              <a:buNone/>
              <a:defRPr sz="4900" b="0" cap="none">
                <a:solidFill>
                  <a:srgbClr val="FFFFFF"/>
                </a:solidFill>
              </a:defRPr>
            </a:lvl1pPr>
          </a:lstStyle>
          <a:p>
            <a:r>
              <a:rPr lang="cs-CZ" smtClean="0"/>
              <a:t>Kliknutím lze upravit styl.</a:t>
            </a:r>
            <a:endParaRPr lang="en-US"/>
          </a:p>
        </p:txBody>
      </p:sp>
      <p:sp>
        <p:nvSpPr>
          <p:cNvPr id="7" name="Zástupný symbol pro datum 11"/>
          <p:cNvSpPr>
            <a:spLocks noGrp="1"/>
          </p:cNvSpPr>
          <p:nvPr>
            <p:ph type="dt" sz="half" idx="10"/>
          </p:nvPr>
        </p:nvSpPr>
        <p:spPr/>
        <p:txBody>
          <a:bodyPr/>
          <a:lstStyle>
            <a:lvl1pPr>
              <a:defRPr/>
            </a:lvl1pPr>
          </a:lstStyle>
          <a:p>
            <a:pPr>
              <a:defRPr/>
            </a:pPr>
            <a:endParaRPr lang="cs-CZ"/>
          </a:p>
        </p:txBody>
      </p:sp>
      <p:sp>
        <p:nvSpPr>
          <p:cNvPr id="8" name="Zástupný symbol pro číslo snímku 12"/>
          <p:cNvSpPr>
            <a:spLocks noGrp="1"/>
          </p:cNvSpPr>
          <p:nvPr>
            <p:ph type="sldNum" sz="quarter" idx="11"/>
          </p:nvPr>
        </p:nvSpPr>
        <p:spPr>
          <a:xfrm>
            <a:off x="0" y="1931988"/>
            <a:ext cx="1428750" cy="773112"/>
          </a:xfrm>
        </p:spPr>
        <p:txBody>
          <a:bodyPr>
            <a:noAutofit/>
          </a:bodyPr>
          <a:lstStyle>
            <a:lvl1pPr>
              <a:defRPr sz="2600">
                <a:solidFill>
                  <a:srgbClr val="FFFFFF"/>
                </a:solidFill>
              </a:defRPr>
            </a:lvl1pPr>
          </a:lstStyle>
          <a:p>
            <a:pPr>
              <a:defRPr/>
            </a:pPr>
            <a:fld id="{B1402375-19AC-4C40-A40F-42E1B950FAB3}" type="slidenum">
              <a:rPr lang="cs-CZ"/>
              <a:pPr>
                <a:defRPr/>
              </a:pPr>
              <a:t>‹#›</a:t>
            </a:fld>
            <a:endParaRPr lang="cs-CZ"/>
          </a:p>
        </p:txBody>
      </p:sp>
      <p:sp>
        <p:nvSpPr>
          <p:cNvPr id="9" name="Zástupný symbol pro zápatí 13"/>
          <p:cNvSpPr>
            <a:spLocks noGrp="1"/>
          </p:cNvSpPr>
          <p:nvPr>
            <p:ph type="ftr" sz="quarter" idx="12"/>
          </p:nvPr>
        </p:nvSpPr>
        <p:spPr/>
        <p:txBody>
          <a:bodyPr/>
          <a:lstStyle>
            <a:lvl1pPr>
              <a:defRPr/>
            </a:lvl1pPr>
          </a:lstStyle>
          <a:p>
            <a:pPr>
              <a:defRPr/>
            </a:pPr>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9" name="Zástupný symbol pro obsah 8"/>
          <p:cNvSpPr>
            <a:spLocks noGrp="1"/>
          </p:cNvSpPr>
          <p:nvPr>
            <p:ph sz="quarter" idx="1"/>
          </p:nvPr>
        </p:nvSpPr>
        <p:spPr>
          <a:xfrm>
            <a:off x="672041" y="1752203"/>
            <a:ext cx="4284266" cy="503978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Zástupný symbol pro obsah 10"/>
          <p:cNvSpPr>
            <a:spLocks noGrp="1"/>
          </p:cNvSpPr>
          <p:nvPr>
            <p:ph sz="quarter" idx="2"/>
          </p:nvPr>
        </p:nvSpPr>
        <p:spPr>
          <a:xfrm>
            <a:off x="5341167" y="1752203"/>
            <a:ext cx="4284266" cy="503978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7"/>
          <p:cNvSpPr>
            <a:spLocks noGrp="1"/>
          </p:cNvSpPr>
          <p:nvPr>
            <p:ph type="dt" sz="half" idx="10"/>
          </p:nvPr>
        </p:nvSpPr>
        <p:spPr/>
        <p:txBody>
          <a:bodyPr rtlCol="0"/>
          <a:lstStyle>
            <a:lvl1pPr>
              <a:defRPr/>
            </a:lvl1pPr>
          </a:lstStyle>
          <a:p>
            <a:pPr>
              <a:defRPr/>
            </a:pPr>
            <a:endParaRPr lang="cs-CZ"/>
          </a:p>
        </p:txBody>
      </p:sp>
      <p:sp>
        <p:nvSpPr>
          <p:cNvPr id="6" name="Zástupný symbol pro číslo snímku 9"/>
          <p:cNvSpPr>
            <a:spLocks noGrp="1"/>
          </p:cNvSpPr>
          <p:nvPr>
            <p:ph type="sldNum" sz="quarter" idx="11"/>
          </p:nvPr>
        </p:nvSpPr>
        <p:spPr/>
        <p:txBody>
          <a:bodyPr rtlCol="0"/>
          <a:lstStyle>
            <a:lvl1pPr>
              <a:defRPr/>
            </a:lvl1pPr>
          </a:lstStyle>
          <a:p>
            <a:pPr>
              <a:defRPr/>
            </a:pPr>
            <a:fld id="{0F534F1C-57C8-4549-BEF5-C8B62FCDC823}" type="slidenum">
              <a:rPr lang="cs-CZ"/>
              <a:pPr>
                <a:defRPr/>
              </a:pPr>
              <a:t>‹#›</a:t>
            </a:fld>
            <a:endParaRPr lang="cs-CZ"/>
          </a:p>
        </p:txBody>
      </p:sp>
      <p:sp>
        <p:nvSpPr>
          <p:cNvPr id="7" name="Zástupný symbol pro zápatí 11"/>
          <p:cNvSpPr>
            <a:spLocks noGrp="1"/>
          </p:cNvSpPr>
          <p:nvPr>
            <p:ph type="ftr" sz="quarter" idx="12"/>
          </p:nvPr>
        </p:nvSpPr>
        <p:spPr/>
        <p:txBody>
          <a:bodyPr rtlCol="0"/>
          <a:lstStyle>
            <a:lvl1pPr>
              <a:defRPr/>
            </a:lvl1pPr>
          </a:lstStyle>
          <a:p>
            <a:pPr>
              <a:defRPr/>
            </a:pPr>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88037" y="300987"/>
            <a:ext cx="8988557" cy="958959"/>
          </a:xfrm>
        </p:spPr>
        <p:txBody>
          <a:bodyPr/>
          <a:lstStyle>
            <a:lvl1pPr>
              <a:defRPr/>
            </a:lvl1pPr>
          </a:lstStyle>
          <a:p>
            <a:r>
              <a:rPr lang="cs-CZ" smtClean="0"/>
              <a:t>Kliknutím lze upravit styl.</a:t>
            </a:r>
            <a:endParaRPr lang="en-US"/>
          </a:p>
        </p:txBody>
      </p:sp>
      <p:sp>
        <p:nvSpPr>
          <p:cNvPr id="11" name="Zástupný symbol pro obsah 10"/>
          <p:cNvSpPr>
            <a:spLocks noGrp="1"/>
          </p:cNvSpPr>
          <p:nvPr>
            <p:ph sz="quarter" idx="2"/>
          </p:nvPr>
        </p:nvSpPr>
        <p:spPr>
          <a:xfrm>
            <a:off x="672041" y="2687885"/>
            <a:ext cx="4284266" cy="394783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quarter" idx="4"/>
          </p:nvPr>
        </p:nvSpPr>
        <p:spPr>
          <a:xfrm>
            <a:off x="5292328" y="2687885"/>
            <a:ext cx="4284266" cy="394783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6" name="Zástupný symbol pro text 15"/>
          <p:cNvSpPr>
            <a:spLocks noGrp="1"/>
          </p:cNvSpPr>
          <p:nvPr>
            <p:ph type="body" sz="quarter" idx="1"/>
          </p:nvPr>
        </p:nvSpPr>
        <p:spPr>
          <a:xfrm>
            <a:off x="672041" y="1931917"/>
            <a:ext cx="4284266" cy="705570"/>
          </a:xfrm>
          <a:solidFill>
            <a:schemeClr val="accent2"/>
          </a:solidFill>
        </p:spPr>
        <p:txBody>
          <a:bodyPr rtlCol="0" anchor="ctr"/>
          <a:lstStyle>
            <a:lvl1pPr marL="0" indent="0">
              <a:buFontTx/>
              <a:buNone/>
              <a:defRPr sz="2200" b="1">
                <a:solidFill>
                  <a:srgbClr val="FFFFFF"/>
                </a:solidFill>
              </a:defRPr>
            </a:lvl1pPr>
          </a:lstStyle>
          <a:p>
            <a:pPr lvl="0"/>
            <a:r>
              <a:rPr lang="cs-CZ" smtClean="0"/>
              <a:t>Kliknutím lze upravit styly předlohy textu.</a:t>
            </a:r>
          </a:p>
        </p:txBody>
      </p:sp>
      <p:sp>
        <p:nvSpPr>
          <p:cNvPr id="15" name="Zástupný symbol pro text 14"/>
          <p:cNvSpPr>
            <a:spLocks noGrp="1"/>
          </p:cNvSpPr>
          <p:nvPr>
            <p:ph type="body" sz="quarter" idx="3"/>
          </p:nvPr>
        </p:nvSpPr>
        <p:spPr>
          <a:xfrm>
            <a:off x="5292328" y="1931917"/>
            <a:ext cx="4284266" cy="705570"/>
          </a:xfrm>
          <a:solidFill>
            <a:schemeClr val="accent4"/>
          </a:solidFill>
        </p:spPr>
        <p:txBody>
          <a:bodyPr rtlCol="0" anchor="ctr"/>
          <a:lstStyle>
            <a:lvl1pPr marL="0" indent="0">
              <a:buFontTx/>
              <a:buNone/>
              <a:defRPr sz="2200" b="1">
                <a:solidFill>
                  <a:srgbClr val="FFFFFF"/>
                </a:solidFill>
              </a:defRPr>
            </a:lvl1pPr>
          </a:lstStyle>
          <a:p>
            <a:pPr lvl="0"/>
            <a:r>
              <a:rPr lang="cs-CZ" smtClean="0"/>
              <a:t>Kliknutím lze upravit styly předlohy textu.</a:t>
            </a:r>
          </a:p>
        </p:txBody>
      </p:sp>
      <p:sp>
        <p:nvSpPr>
          <p:cNvPr id="7" name="Zástupný symbol pro datum 9"/>
          <p:cNvSpPr>
            <a:spLocks noGrp="1"/>
          </p:cNvSpPr>
          <p:nvPr>
            <p:ph type="dt" sz="half" idx="10"/>
          </p:nvPr>
        </p:nvSpPr>
        <p:spPr/>
        <p:txBody>
          <a:bodyPr rtlCol="0"/>
          <a:lstStyle>
            <a:lvl1pPr>
              <a:defRPr/>
            </a:lvl1pPr>
          </a:lstStyle>
          <a:p>
            <a:pPr>
              <a:defRPr/>
            </a:pPr>
            <a:endParaRPr lang="cs-CZ"/>
          </a:p>
        </p:txBody>
      </p:sp>
      <p:sp>
        <p:nvSpPr>
          <p:cNvPr id="8" name="Zástupný symbol pro číslo snímku 11"/>
          <p:cNvSpPr>
            <a:spLocks noGrp="1"/>
          </p:cNvSpPr>
          <p:nvPr>
            <p:ph type="sldNum" sz="quarter" idx="11"/>
          </p:nvPr>
        </p:nvSpPr>
        <p:spPr/>
        <p:txBody>
          <a:bodyPr rtlCol="0"/>
          <a:lstStyle>
            <a:lvl1pPr>
              <a:defRPr/>
            </a:lvl1pPr>
          </a:lstStyle>
          <a:p>
            <a:pPr>
              <a:defRPr/>
            </a:pPr>
            <a:fld id="{8B2F14CE-AB82-455E-A652-ADC87397F1ED}" type="slidenum">
              <a:rPr lang="cs-CZ"/>
              <a:pPr>
                <a:defRPr/>
              </a:pPr>
              <a:t>‹#›</a:t>
            </a:fld>
            <a:endParaRPr lang="cs-CZ"/>
          </a:p>
        </p:txBody>
      </p:sp>
      <p:sp>
        <p:nvSpPr>
          <p:cNvPr id="9" name="Zástupný symbol pro zápatí 13"/>
          <p:cNvSpPr>
            <a:spLocks noGrp="1"/>
          </p:cNvSpPr>
          <p:nvPr>
            <p:ph type="ftr" sz="quarter" idx="12"/>
          </p:nvPr>
        </p:nvSpPr>
        <p:spPr/>
        <p:txBody>
          <a:bodyPr rtlCol="0"/>
          <a:lstStyle>
            <a:lvl1pPr>
              <a:defRPr/>
            </a:lvl1pPr>
          </a:lstStyle>
          <a:p>
            <a:pPr>
              <a:defRPr/>
            </a:pPr>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13"/>
          <p:cNvSpPr>
            <a:spLocks noGrp="1"/>
          </p:cNvSpPr>
          <p:nvPr>
            <p:ph type="dt" sz="half" idx="10"/>
          </p:nvPr>
        </p:nvSpPr>
        <p:spPr/>
        <p:txBody>
          <a:bodyPr/>
          <a:lstStyle>
            <a:lvl1pPr>
              <a:defRPr/>
            </a:lvl1pPr>
          </a:lstStyle>
          <a:p>
            <a:pPr>
              <a:defRPr/>
            </a:pPr>
            <a:endParaRPr lang="cs-CZ"/>
          </a:p>
        </p:txBody>
      </p:sp>
      <p:sp>
        <p:nvSpPr>
          <p:cNvPr id="4" name="Zástupný symbol pro zápatí 2"/>
          <p:cNvSpPr>
            <a:spLocks noGrp="1"/>
          </p:cNvSpPr>
          <p:nvPr>
            <p:ph type="ftr" sz="quarter" idx="11"/>
          </p:nvPr>
        </p:nvSpPr>
        <p:spPr/>
        <p:txBody>
          <a:bodyPr/>
          <a:lstStyle>
            <a:lvl1pPr>
              <a:defRPr/>
            </a:lvl1pPr>
          </a:lstStyle>
          <a:p>
            <a:pPr>
              <a:defRPr/>
            </a:pPr>
            <a:endParaRPr lang="cs-CZ"/>
          </a:p>
        </p:txBody>
      </p:sp>
      <p:sp>
        <p:nvSpPr>
          <p:cNvPr id="5" name="Zástupný symbol pro číslo snímku 22"/>
          <p:cNvSpPr>
            <a:spLocks noGrp="1"/>
          </p:cNvSpPr>
          <p:nvPr>
            <p:ph type="sldNum" sz="quarter" idx="12"/>
          </p:nvPr>
        </p:nvSpPr>
        <p:spPr/>
        <p:txBody>
          <a:bodyPr/>
          <a:lstStyle>
            <a:lvl1pPr>
              <a:defRPr/>
            </a:lvl1pPr>
          </a:lstStyle>
          <a:p>
            <a:pPr>
              <a:defRPr/>
            </a:pPr>
            <a:fld id="{261004D6-F14C-4B5E-8BD9-7360DF70B158}"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pPr>
              <a:defRPr/>
            </a:pPr>
            <a:endParaRPr lang="cs-CZ"/>
          </a:p>
        </p:txBody>
      </p:sp>
      <p:sp>
        <p:nvSpPr>
          <p:cNvPr id="3" name="Zástupný symbol pro zápatí 2"/>
          <p:cNvSpPr>
            <a:spLocks noGrp="1"/>
          </p:cNvSpPr>
          <p:nvPr>
            <p:ph type="ftr" sz="quarter" idx="11"/>
          </p:nvPr>
        </p:nvSpPr>
        <p:spPr/>
        <p:txBody>
          <a:bodyPr/>
          <a:lstStyle>
            <a:lvl1pPr>
              <a:defRPr/>
            </a:lvl1pPr>
          </a:lstStyle>
          <a:p>
            <a:pPr>
              <a:defRPr/>
            </a:pPr>
            <a:endParaRPr lang="cs-CZ"/>
          </a:p>
        </p:txBody>
      </p:sp>
      <p:sp>
        <p:nvSpPr>
          <p:cNvPr id="4" name="Zástupný symbol pro číslo snímku 3"/>
          <p:cNvSpPr>
            <a:spLocks noGrp="1"/>
          </p:cNvSpPr>
          <p:nvPr>
            <p:ph type="sldNum" sz="quarter" idx="12"/>
          </p:nvPr>
        </p:nvSpPr>
        <p:spPr>
          <a:xfrm>
            <a:off x="0" y="6888163"/>
            <a:ext cx="587375" cy="419100"/>
          </a:xfrm>
        </p:spPr>
        <p:txBody>
          <a:bodyPr/>
          <a:lstStyle>
            <a:lvl1pPr>
              <a:defRPr>
                <a:solidFill>
                  <a:schemeClr val="tx2"/>
                </a:solidFill>
              </a:defRPr>
            </a:lvl1pPr>
          </a:lstStyle>
          <a:p>
            <a:pPr>
              <a:defRPr/>
            </a:pPr>
            <a:fld id="{037CA6E9-BE03-478D-9CE1-1EBF1FB3222A}"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72042" y="300987"/>
            <a:ext cx="8904552" cy="958959"/>
          </a:xfrm>
        </p:spPr>
        <p:txBody>
          <a:bodyPr/>
          <a:lstStyle>
            <a:lvl1pPr algn="l">
              <a:buNone/>
              <a:defRPr sz="4900" b="0"/>
            </a:lvl1pPr>
          </a:lstStyle>
          <a:p>
            <a:r>
              <a:rPr lang="cs-CZ" smtClean="0"/>
              <a:t>Kliknutím lze upravit styl.</a:t>
            </a:r>
            <a:endParaRPr lang="en-US"/>
          </a:p>
        </p:txBody>
      </p:sp>
      <p:sp>
        <p:nvSpPr>
          <p:cNvPr id="3" name="Zástupný symbol pro text 2"/>
          <p:cNvSpPr>
            <a:spLocks noGrp="1"/>
          </p:cNvSpPr>
          <p:nvPr>
            <p:ph type="body" idx="2"/>
          </p:nvPr>
        </p:nvSpPr>
        <p:spPr>
          <a:xfrm>
            <a:off x="672042" y="1931917"/>
            <a:ext cx="1764109" cy="4787794"/>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51191" tIns="201589" rIns="151191" bIns="100794"/>
          <a:lstStyle>
            <a:lvl1pPr marL="0" indent="0">
              <a:spcAft>
                <a:spcPts val="1102"/>
              </a:spcAft>
              <a:buNone/>
              <a:defRPr sz="2000"/>
            </a:lvl1pPr>
            <a:lvl2pPr>
              <a:buNone/>
              <a:defRPr sz="1300"/>
            </a:lvl2pPr>
            <a:lvl3pPr>
              <a:buNone/>
              <a:defRPr sz="1100"/>
            </a:lvl3pPr>
            <a:lvl4pPr>
              <a:buNone/>
              <a:defRPr sz="1000"/>
            </a:lvl4pPr>
            <a:lvl5pPr>
              <a:buNone/>
              <a:defRPr sz="1000"/>
            </a:lvl5pPr>
          </a:lstStyle>
          <a:p>
            <a:pPr lvl="0"/>
            <a:r>
              <a:rPr lang="cs-CZ" smtClean="0"/>
              <a:t>Kliknutím lze upravit styly předlohy textu.</a:t>
            </a:r>
          </a:p>
        </p:txBody>
      </p:sp>
      <p:sp>
        <p:nvSpPr>
          <p:cNvPr id="9" name="Zástupný symbol pro obsah 8"/>
          <p:cNvSpPr>
            <a:spLocks noGrp="1"/>
          </p:cNvSpPr>
          <p:nvPr>
            <p:ph sz="quarter" idx="1"/>
          </p:nvPr>
        </p:nvSpPr>
        <p:spPr>
          <a:xfrm>
            <a:off x="2604161" y="1931917"/>
            <a:ext cx="7056438" cy="487179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3"/>
          <p:cNvSpPr>
            <a:spLocks noGrp="1"/>
          </p:cNvSpPr>
          <p:nvPr>
            <p:ph type="dt" sz="half" idx="10"/>
          </p:nvPr>
        </p:nvSpPr>
        <p:spPr/>
        <p:txBody>
          <a:bodyPr/>
          <a:lstStyle>
            <a:lvl1pPr>
              <a:defRPr/>
            </a:lvl1pPr>
          </a:lstStyle>
          <a:p>
            <a:pPr>
              <a:defRPr/>
            </a:pPr>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pPr>
              <a:defRPr/>
            </a:pPr>
            <a:fld id="{80899669-F9E4-4785-A8A9-2C619FBB151A}"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3">
        <a:schemeClr val="bg2"/>
      </p:bgRef>
    </p:bg>
    <p:spTree>
      <p:nvGrpSpPr>
        <p:cNvPr id="1" name=""/>
        <p:cNvGrpSpPr/>
        <p:nvPr/>
      </p:nvGrpSpPr>
      <p:grpSpPr>
        <a:xfrm>
          <a:off x="0" y="0"/>
          <a:ext cx="0" cy="0"/>
          <a:chOff x="0" y="0"/>
          <a:chExt cx="0" cy="0"/>
        </a:xfrm>
      </p:grpSpPr>
      <p:sp>
        <p:nvSpPr>
          <p:cNvPr id="5" name="Obdélník 4"/>
          <p:cNvSpPr/>
          <p:nvPr/>
        </p:nvSpPr>
        <p:spPr bwMode="white">
          <a:xfrm>
            <a:off x="-9525" y="5040313"/>
            <a:ext cx="10080625" cy="9779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9525" y="5140325"/>
            <a:ext cx="1612900" cy="785813"/>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7" name="Obdélník 6"/>
          <p:cNvSpPr/>
          <p:nvPr/>
        </p:nvSpPr>
        <p:spPr>
          <a:xfrm>
            <a:off x="1703388" y="5130800"/>
            <a:ext cx="8377237" cy="785813"/>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Obdélník 7"/>
          <p:cNvSpPr/>
          <p:nvPr/>
        </p:nvSpPr>
        <p:spPr bwMode="white">
          <a:xfrm>
            <a:off x="1595438" y="0"/>
            <a:ext cx="111125" cy="75692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4" name="Zástupný symbol pro text 3"/>
          <p:cNvSpPr>
            <a:spLocks noGrp="1"/>
          </p:cNvSpPr>
          <p:nvPr>
            <p:ph type="body" sz="half" idx="2"/>
          </p:nvPr>
        </p:nvSpPr>
        <p:spPr>
          <a:xfrm>
            <a:off x="1764109" y="6047740"/>
            <a:ext cx="8064500" cy="755968"/>
          </a:xfrm>
        </p:spPr>
        <p:txBody>
          <a:bodyPr/>
          <a:lstStyle>
            <a:lvl1pPr marL="0" indent="0">
              <a:buFontTx/>
              <a:buNone/>
              <a:defRPr sz="1900"/>
            </a:lvl1pPr>
            <a:lvl2pPr>
              <a:buFontTx/>
              <a:buNone/>
              <a:defRPr sz="1300"/>
            </a:lvl2pPr>
            <a:lvl3pPr>
              <a:buFontTx/>
              <a:buNone/>
              <a:defRPr sz="1100"/>
            </a:lvl3pPr>
            <a:lvl4pPr>
              <a:buFontTx/>
              <a:buNone/>
              <a:defRPr sz="1000"/>
            </a:lvl4pPr>
            <a:lvl5pPr>
              <a:buFontTx/>
              <a:buNone/>
              <a:defRPr sz="1000"/>
            </a:lvl5pPr>
          </a:lstStyle>
          <a:p>
            <a:pPr lvl="0"/>
            <a:r>
              <a:rPr lang="cs-CZ" smtClean="0"/>
              <a:t>Kliknutím lze upravit styly předlohy textu.</a:t>
            </a:r>
          </a:p>
        </p:txBody>
      </p:sp>
      <p:sp>
        <p:nvSpPr>
          <p:cNvPr id="2" name="Nadpis 1"/>
          <p:cNvSpPr>
            <a:spLocks noGrp="1"/>
          </p:cNvSpPr>
          <p:nvPr>
            <p:ph type="title"/>
          </p:nvPr>
        </p:nvSpPr>
        <p:spPr>
          <a:xfrm>
            <a:off x="1764109" y="5123779"/>
            <a:ext cx="8064500" cy="755968"/>
          </a:xfrm>
        </p:spPr>
        <p:txBody>
          <a:bodyPr/>
          <a:lstStyle>
            <a:lvl1pPr algn="l">
              <a:buNone/>
              <a:defRPr sz="3100" b="0">
                <a:solidFill>
                  <a:srgbClr val="FFFFFF"/>
                </a:solidFill>
              </a:defRPr>
            </a:lvl1pPr>
          </a:lstStyle>
          <a:p>
            <a:r>
              <a:rPr lang="cs-CZ" smtClean="0"/>
              <a:t>Kliknutím lze upravit styl.</a:t>
            </a:r>
            <a:endParaRPr lang="en-US"/>
          </a:p>
        </p:txBody>
      </p:sp>
      <p:sp>
        <p:nvSpPr>
          <p:cNvPr id="3" name="Zástupný symbol pro obrázek 2"/>
          <p:cNvSpPr>
            <a:spLocks noGrp="1"/>
          </p:cNvSpPr>
          <p:nvPr>
            <p:ph type="pic" idx="1"/>
          </p:nvPr>
        </p:nvSpPr>
        <p:spPr>
          <a:xfrm>
            <a:off x="1720427" y="0"/>
            <a:ext cx="8360198" cy="5036423"/>
          </a:xfrm>
          <a:solidFill>
            <a:schemeClr val="accent1">
              <a:tint val="40000"/>
            </a:schemeClr>
          </a:solidFill>
          <a:ln>
            <a:noFill/>
          </a:ln>
        </p:spPr>
        <p:txBody>
          <a:bodyPr>
            <a:normAutofit/>
          </a:bodyPr>
          <a:lstStyle>
            <a:lvl1pPr marL="0" indent="0">
              <a:buNone/>
              <a:defRPr sz="3500"/>
            </a:lvl1pPr>
          </a:lstStyle>
          <a:p>
            <a:pPr lvl="0"/>
            <a:r>
              <a:rPr lang="cs-CZ" noProof="0" smtClean="0"/>
              <a:t>Kliknutím na ikonu přidáte obrázek.</a:t>
            </a:r>
            <a:endParaRPr lang="en-US" noProof="0" dirty="0"/>
          </a:p>
        </p:txBody>
      </p:sp>
      <p:sp>
        <p:nvSpPr>
          <p:cNvPr id="9" name="Zástupný symbol pro datum 11"/>
          <p:cNvSpPr>
            <a:spLocks noGrp="1"/>
          </p:cNvSpPr>
          <p:nvPr>
            <p:ph type="dt" sz="half" idx="10"/>
          </p:nvPr>
        </p:nvSpPr>
        <p:spPr>
          <a:xfrm>
            <a:off x="6888163" y="6888163"/>
            <a:ext cx="2940050" cy="401637"/>
          </a:xfrm>
        </p:spPr>
        <p:txBody>
          <a:bodyPr rtlCol="0"/>
          <a:lstStyle>
            <a:lvl1pPr>
              <a:defRPr/>
            </a:lvl1pPr>
          </a:lstStyle>
          <a:p>
            <a:pPr>
              <a:defRPr/>
            </a:pPr>
            <a:endParaRPr lang="cs-CZ"/>
          </a:p>
        </p:txBody>
      </p:sp>
      <p:sp>
        <p:nvSpPr>
          <p:cNvPr id="10" name="Zástupný symbol pro číslo snímku 12"/>
          <p:cNvSpPr>
            <a:spLocks noGrp="1"/>
          </p:cNvSpPr>
          <p:nvPr>
            <p:ph type="sldNum" sz="quarter" idx="11"/>
          </p:nvPr>
        </p:nvSpPr>
        <p:spPr>
          <a:xfrm>
            <a:off x="0" y="5145088"/>
            <a:ext cx="1595438" cy="731837"/>
          </a:xfrm>
        </p:spPr>
        <p:txBody>
          <a:bodyPr rtlCol="0"/>
          <a:lstStyle>
            <a:lvl1pPr>
              <a:defRPr sz="3100"/>
            </a:lvl1pPr>
          </a:lstStyle>
          <a:p>
            <a:pPr>
              <a:defRPr/>
            </a:pPr>
            <a:fld id="{2E335EC7-7B66-4BEB-8393-5BF964A0A294}" type="slidenum">
              <a:rPr lang="cs-CZ"/>
              <a:pPr>
                <a:defRPr/>
              </a:pPr>
              <a:t>‹#›</a:t>
            </a:fld>
            <a:endParaRPr lang="cs-CZ"/>
          </a:p>
        </p:txBody>
      </p:sp>
      <p:sp>
        <p:nvSpPr>
          <p:cNvPr id="11" name="Zástupný symbol pro zápatí 13"/>
          <p:cNvSpPr>
            <a:spLocks noGrp="1"/>
          </p:cNvSpPr>
          <p:nvPr>
            <p:ph type="ftr" sz="quarter" idx="12"/>
          </p:nvPr>
        </p:nvSpPr>
        <p:spPr>
          <a:xfrm>
            <a:off x="1763713" y="6888163"/>
            <a:ext cx="5040312" cy="401637"/>
          </a:xfrm>
        </p:spPr>
        <p:txBody>
          <a:bodyPr rtlCol="0"/>
          <a:lstStyle>
            <a:lvl1pPr>
              <a:defRPr/>
            </a:lvl1pPr>
          </a:lstStyle>
          <a:p>
            <a:pPr>
              <a:defRPr/>
            </a:pPr>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21"/>
          <p:cNvSpPr>
            <a:spLocks noGrp="1"/>
          </p:cNvSpPr>
          <p:nvPr>
            <p:ph type="title"/>
          </p:nvPr>
        </p:nvSpPr>
        <p:spPr bwMode="auto">
          <a:xfrm>
            <a:off x="671513" y="252413"/>
            <a:ext cx="8988425" cy="1092200"/>
          </a:xfrm>
          <a:prstGeom prst="rect">
            <a:avLst/>
          </a:prstGeom>
          <a:noFill/>
          <a:ln w="9525">
            <a:noFill/>
            <a:miter lim="800000"/>
            <a:headEnd/>
            <a:tailEnd/>
          </a:ln>
        </p:spPr>
        <p:txBody>
          <a:bodyPr vert="horz" wrap="square" lIns="100794" tIns="50397" rIns="100794" bIns="50397" numCol="1" anchor="ctr" anchorCtr="0" compatLnSpc="1">
            <a:prstTxWarp prst="textNoShape">
              <a:avLst/>
            </a:prstTxWarp>
          </a:bodyPr>
          <a:lstStyle/>
          <a:p>
            <a:pPr lvl="0"/>
            <a:r>
              <a:rPr lang="cs-CZ" smtClean="0"/>
              <a:t>Kliknutím lze upravit styl.</a:t>
            </a:r>
            <a:endParaRPr lang="en-US" smtClean="0"/>
          </a:p>
        </p:txBody>
      </p:sp>
      <p:sp>
        <p:nvSpPr>
          <p:cNvPr id="1027" name="Zástupný symbol pro text 12"/>
          <p:cNvSpPr>
            <a:spLocks noGrp="1"/>
          </p:cNvSpPr>
          <p:nvPr>
            <p:ph type="body" idx="1"/>
          </p:nvPr>
        </p:nvSpPr>
        <p:spPr bwMode="auto">
          <a:xfrm>
            <a:off x="674688" y="1763713"/>
            <a:ext cx="8990012" cy="4989512"/>
          </a:xfrm>
          <a:prstGeom prst="rect">
            <a:avLst/>
          </a:prstGeom>
          <a:noFill/>
          <a:ln w="9525">
            <a:noFill/>
            <a:miter lim="800000"/>
            <a:headEnd/>
            <a:tailEnd/>
          </a:ln>
        </p:spPr>
        <p:txBody>
          <a:bodyPr vert="horz" wrap="square" lIns="100794" tIns="50397" rIns="100794" bIns="50397"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4" name="Zástupný symbol pro datum 13"/>
          <p:cNvSpPr>
            <a:spLocks noGrp="1"/>
          </p:cNvSpPr>
          <p:nvPr>
            <p:ph type="dt" sz="half" idx="2"/>
          </p:nvPr>
        </p:nvSpPr>
        <p:spPr>
          <a:xfrm>
            <a:off x="6719888" y="6888163"/>
            <a:ext cx="2940050" cy="401637"/>
          </a:xfrm>
          <a:prstGeom prst="rect">
            <a:avLst/>
          </a:prstGeom>
        </p:spPr>
        <p:txBody>
          <a:bodyPr vert="horz" lIns="100794" tIns="50397" rIns="100794" bIns="50397" anchor="ctr" anchorCtr="0"/>
          <a:lstStyle>
            <a:lvl1pPr algn="l" eaLnBrk="1" latinLnBrk="0" hangingPunct="1">
              <a:defRPr kumimoji="0" sz="1500">
                <a:solidFill>
                  <a:schemeClr val="tx2"/>
                </a:solidFill>
              </a:defRPr>
            </a:lvl1pPr>
          </a:lstStyle>
          <a:p>
            <a:pPr>
              <a:defRPr/>
            </a:pPr>
            <a:endParaRPr lang="cs-CZ"/>
          </a:p>
        </p:txBody>
      </p:sp>
      <p:sp>
        <p:nvSpPr>
          <p:cNvPr id="3" name="Zástupný symbol pro zápatí 2"/>
          <p:cNvSpPr>
            <a:spLocks noGrp="1"/>
          </p:cNvSpPr>
          <p:nvPr>
            <p:ph type="ftr" sz="quarter" idx="3"/>
          </p:nvPr>
        </p:nvSpPr>
        <p:spPr>
          <a:xfrm>
            <a:off x="671513" y="6888163"/>
            <a:ext cx="5976937" cy="401637"/>
          </a:xfrm>
          <a:prstGeom prst="rect">
            <a:avLst/>
          </a:prstGeom>
        </p:spPr>
        <p:txBody>
          <a:bodyPr vert="horz" lIns="100794" tIns="50397" rIns="100794" bIns="50397" anchor="ctr"/>
          <a:lstStyle>
            <a:lvl1pPr algn="r" eaLnBrk="1" latinLnBrk="0" hangingPunct="1">
              <a:defRPr kumimoji="0" sz="1500">
                <a:solidFill>
                  <a:schemeClr val="tx2"/>
                </a:solidFill>
              </a:defRPr>
            </a:lvl1pPr>
          </a:lstStyle>
          <a:p>
            <a:pPr>
              <a:defRPr/>
            </a:pPr>
            <a:endParaRPr lang="cs-CZ"/>
          </a:p>
        </p:txBody>
      </p:sp>
      <p:sp>
        <p:nvSpPr>
          <p:cNvPr id="7" name="Obdélník 6"/>
          <p:cNvSpPr/>
          <p:nvPr/>
        </p:nvSpPr>
        <p:spPr bwMode="white">
          <a:xfrm>
            <a:off x="0" y="1360488"/>
            <a:ext cx="10080625" cy="3524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Obdélník 7"/>
          <p:cNvSpPr/>
          <p:nvPr/>
        </p:nvSpPr>
        <p:spPr>
          <a:xfrm>
            <a:off x="0" y="1411288"/>
            <a:ext cx="587375" cy="2524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9" name="Obdélník 8"/>
          <p:cNvSpPr/>
          <p:nvPr/>
        </p:nvSpPr>
        <p:spPr>
          <a:xfrm>
            <a:off x="650875" y="1411288"/>
            <a:ext cx="9429750" cy="25241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23" name="Zástupný symbol pro číslo snímku 22"/>
          <p:cNvSpPr>
            <a:spLocks noGrp="1"/>
          </p:cNvSpPr>
          <p:nvPr>
            <p:ph type="sldNum" sz="quarter" idx="4"/>
          </p:nvPr>
        </p:nvSpPr>
        <p:spPr>
          <a:xfrm>
            <a:off x="0" y="1401763"/>
            <a:ext cx="587375" cy="269875"/>
          </a:xfrm>
          <a:prstGeom prst="rect">
            <a:avLst/>
          </a:prstGeom>
        </p:spPr>
        <p:txBody>
          <a:bodyPr vert="horz" lIns="100794" tIns="50397" rIns="100794" bIns="50397" anchor="ctr" anchorCtr="0">
            <a:normAutofit/>
          </a:bodyPr>
          <a:lstStyle>
            <a:lvl1pPr algn="ctr" eaLnBrk="1" latinLnBrk="0" hangingPunct="1">
              <a:defRPr kumimoji="0" sz="1500" b="1">
                <a:solidFill>
                  <a:srgbClr val="FFFFFF"/>
                </a:solidFill>
              </a:defRPr>
            </a:lvl1pPr>
          </a:lstStyle>
          <a:p>
            <a:pPr>
              <a:defRPr/>
            </a:pPr>
            <a:fld id="{030027D3-D0D2-490D-8110-B97B33A1D6E6}"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50" r:id="rId1"/>
    <p:sldLayoutId id="2147483746" r:id="rId2"/>
    <p:sldLayoutId id="2147483751" r:id="rId3"/>
    <p:sldLayoutId id="2147483752" r:id="rId4"/>
    <p:sldLayoutId id="2147483753" r:id="rId5"/>
    <p:sldLayoutId id="2147483747" r:id="rId6"/>
    <p:sldLayoutId id="2147483754" r:id="rId7"/>
    <p:sldLayoutId id="2147483748" r:id="rId8"/>
    <p:sldLayoutId id="2147483755" r:id="rId9"/>
    <p:sldLayoutId id="2147483749" r:id="rId10"/>
    <p:sldLayoutId id="2147483756" r:id="rId11"/>
  </p:sldLayoutIdLst>
  <p:txStyles>
    <p:titleStyle>
      <a:lvl1pPr algn="l" rtl="0" eaLnBrk="0" fontAlgn="base" hangingPunct="0">
        <a:spcBef>
          <a:spcPct val="0"/>
        </a:spcBef>
        <a:spcAft>
          <a:spcPct val="0"/>
        </a:spcAft>
        <a:defRPr sz="4900" kern="1200">
          <a:solidFill>
            <a:schemeClr val="tx2"/>
          </a:solidFill>
          <a:latin typeface="+mj-lt"/>
          <a:ea typeface="+mj-ea"/>
          <a:cs typeface="+mj-cs"/>
        </a:defRPr>
      </a:lvl1pPr>
      <a:lvl2pPr algn="l" rtl="0" eaLnBrk="0" fontAlgn="base" hangingPunct="0">
        <a:spcBef>
          <a:spcPct val="0"/>
        </a:spcBef>
        <a:spcAft>
          <a:spcPct val="0"/>
        </a:spcAft>
        <a:defRPr sz="4900">
          <a:solidFill>
            <a:schemeClr val="tx2"/>
          </a:solidFill>
          <a:latin typeface="Tw Cen MT" pitchFamily="34" charset="-18"/>
        </a:defRPr>
      </a:lvl2pPr>
      <a:lvl3pPr algn="l" rtl="0" eaLnBrk="0" fontAlgn="base" hangingPunct="0">
        <a:spcBef>
          <a:spcPct val="0"/>
        </a:spcBef>
        <a:spcAft>
          <a:spcPct val="0"/>
        </a:spcAft>
        <a:defRPr sz="4900">
          <a:solidFill>
            <a:schemeClr val="tx2"/>
          </a:solidFill>
          <a:latin typeface="Tw Cen MT" pitchFamily="34" charset="-18"/>
        </a:defRPr>
      </a:lvl3pPr>
      <a:lvl4pPr algn="l" rtl="0" eaLnBrk="0" fontAlgn="base" hangingPunct="0">
        <a:spcBef>
          <a:spcPct val="0"/>
        </a:spcBef>
        <a:spcAft>
          <a:spcPct val="0"/>
        </a:spcAft>
        <a:defRPr sz="4900">
          <a:solidFill>
            <a:schemeClr val="tx2"/>
          </a:solidFill>
          <a:latin typeface="Tw Cen MT" pitchFamily="34" charset="-18"/>
        </a:defRPr>
      </a:lvl4pPr>
      <a:lvl5pPr algn="l" rtl="0" eaLnBrk="0" fontAlgn="base" hangingPunct="0">
        <a:spcBef>
          <a:spcPct val="0"/>
        </a:spcBef>
        <a:spcAft>
          <a:spcPct val="0"/>
        </a:spcAft>
        <a:defRPr sz="4900">
          <a:solidFill>
            <a:schemeClr val="tx2"/>
          </a:solidFill>
          <a:latin typeface="Tw Cen MT" pitchFamily="34" charset="-18"/>
        </a:defRPr>
      </a:lvl5pPr>
      <a:lvl6pPr marL="457200" algn="l" rtl="0" fontAlgn="base">
        <a:spcBef>
          <a:spcPct val="0"/>
        </a:spcBef>
        <a:spcAft>
          <a:spcPct val="0"/>
        </a:spcAft>
        <a:defRPr sz="4900">
          <a:solidFill>
            <a:schemeClr val="tx2"/>
          </a:solidFill>
          <a:latin typeface="Tw Cen MT" pitchFamily="34" charset="-18"/>
        </a:defRPr>
      </a:lvl6pPr>
      <a:lvl7pPr marL="914400" algn="l" rtl="0" fontAlgn="base">
        <a:spcBef>
          <a:spcPct val="0"/>
        </a:spcBef>
        <a:spcAft>
          <a:spcPct val="0"/>
        </a:spcAft>
        <a:defRPr sz="4900">
          <a:solidFill>
            <a:schemeClr val="tx2"/>
          </a:solidFill>
          <a:latin typeface="Tw Cen MT" pitchFamily="34" charset="-18"/>
        </a:defRPr>
      </a:lvl7pPr>
      <a:lvl8pPr marL="1371600" algn="l" rtl="0" fontAlgn="base">
        <a:spcBef>
          <a:spcPct val="0"/>
        </a:spcBef>
        <a:spcAft>
          <a:spcPct val="0"/>
        </a:spcAft>
        <a:defRPr sz="4900">
          <a:solidFill>
            <a:schemeClr val="tx2"/>
          </a:solidFill>
          <a:latin typeface="Tw Cen MT" pitchFamily="34" charset="-18"/>
        </a:defRPr>
      </a:lvl8pPr>
      <a:lvl9pPr marL="1828800" algn="l" rtl="0" fontAlgn="base">
        <a:spcBef>
          <a:spcPct val="0"/>
        </a:spcBef>
        <a:spcAft>
          <a:spcPct val="0"/>
        </a:spcAft>
        <a:defRPr sz="4900">
          <a:solidFill>
            <a:schemeClr val="tx2"/>
          </a:solidFill>
          <a:latin typeface="Tw Cen MT" pitchFamily="34" charset="-18"/>
        </a:defRPr>
      </a:lvl9pPr>
    </p:titleStyle>
    <p:bodyStyle>
      <a:lvl1pPr marL="352425" indent="-352425" algn="l" rtl="0" eaLnBrk="0" fontAlgn="base" hangingPunct="0">
        <a:spcBef>
          <a:spcPts val="775"/>
        </a:spcBef>
        <a:spcAft>
          <a:spcPct val="0"/>
        </a:spcAft>
        <a:buClr>
          <a:schemeClr val="accent2"/>
        </a:buClr>
        <a:buSzPct val="60000"/>
        <a:buFont typeface="Wingdings" pitchFamily="2" charset="2"/>
        <a:buChar char=""/>
        <a:defRPr sz="3200" kern="1200">
          <a:solidFill>
            <a:schemeClr val="tx1"/>
          </a:solidFill>
          <a:latin typeface="+mn-lt"/>
          <a:ea typeface="+mn-ea"/>
          <a:cs typeface="+mn-cs"/>
        </a:defRPr>
      </a:lvl1pPr>
      <a:lvl2pPr marL="704850" indent="-301625" algn="l" rtl="0" eaLnBrk="0" fontAlgn="base" hangingPunct="0">
        <a:spcBef>
          <a:spcPts val="600"/>
        </a:spcBef>
        <a:spcAft>
          <a:spcPct val="0"/>
        </a:spcAft>
        <a:buClr>
          <a:schemeClr val="accent1"/>
        </a:buClr>
        <a:buSzPct val="70000"/>
        <a:buFont typeface="Wingdings 2" pitchFamily="18" charset="2"/>
        <a:buChar char=""/>
        <a:defRPr sz="2900" kern="1200">
          <a:solidFill>
            <a:schemeClr val="tx1"/>
          </a:solidFill>
          <a:latin typeface="+mn-lt"/>
          <a:ea typeface="+mn-ea"/>
          <a:cs typeface="+mn-cs"/>
        </a:defRPr>
      </a:lvl2pPr>
      <a:lvl3pPr marL="1006475" indent="-250825" algn="l" rtl="0" eaLnBrk="0" fontAlgn="base" hangingPunct="0">
        <a:spcBef>
          <a:spcPts val="550"/>
        </a:spcBef>
        <a:spcAft>
          <a:spcPct val="0"/>
        </a:spcAft>
        <a:buClr>
          <a:schemeClr val="accent2"/>
        </a:buClr>
        <a:buSzPct val="75000"/>
        <a:buFont typeface="Wingdings" pitchFamily="2" charset="2"/>
        <a:buChar char=""/>
        <a:defRPr sz="2500" kern="1200">
          <a:solidFill>
            <a:schemeClr val="tx1"/>
          </a:solidFill>
          <a:latin typeface="+mn-lt"/>
          <a:ea typeface="+mn-ea"/>
          <a:cs typeface="+mn-cs"/>
        </a:defRPr>
      </a:lvl3pPr>
      <a:lvl4pPr marL="1511300" indent="-250825" algn="l" rtl="0" eaLnBrk="0" fontAlgn="base" hangingPunct="0">
        <a:spcBef>
          <a:spcPts val="438"/>
        </a:spcBef>
        <a:spcAft>
          <a:spcPct val="0"/>
        </a:spcAft>
        <a:buClr>
          <a:srgbClr val="A5AB81"/>
        </a:buClr>
        <a:buSzPct val="75000"/>
        <a:buFont typeface="Wingdings" pitchFamily="2" charset="2"/>
        <a:buChar char=""/>
        <a:defRPr sz="2200" kern="1200">
          <a:solidFill>
            <a:schemeClr val="tx1"/>
          </a:solidFill>
          <a:latin typeface="+mn-lt"/>
          <a:ea typeface="+mn-ea"/>
          <a:cs typeface="+mn-cs"/>
        </a:defRPr>
      </a:lvl4pPr>
      <a:lvl5pPr marL="2014538" indent="-250825" algn="l" rtl="0" eaLnBrk="0" fontAlgn="base" hangingPunct="0">
        <a:spcBef>
          <a:spcPts val="438"/>
        </a:spcBef>
        <a:spcAft>
          <a:spcPct val="0"/>
        </a:spcAft>
        <a:buClr>
          <a:srgbClr val="D8B25C"/>
        </a:buClr>
        <a:buSzPct val="65000"/>
        <a:buFont typeface="Wingdings" pitchFamily="2" charset="2"/>
        <a:buChar char=""/>
        <a:defRPr sz="2200" kern="1200">
          <a:solidFill>
            <a:schemeClr val="tx1"/>
          </a:solidFill>
          <a:latin typeface="+mn-lt"/>
          <a:ea typeface="+mn-ea"/>
          <a:cs typeface="+mn-cs"/>
        </a:defRPr>
      </a:lvl5pPr>
      <a:lvl6pPr marL="2318269" indent="-251986" algn="l" rtl="0" eaLnBrk="1" latinLnBrk="0" hangingPunct="1">
        <a:spcBef>
          <a:spcPct val="20000"/>
        </a:spcBef>
        <a:buClr>
          <a:schemeClr val="accent1"/>
        </a:buClr>
        <a:buFont typeface="Wingdings"/>
        <a:buChar char="§"/>
        <a:defRPr kumimoji="0" sz="2000" kern="1200" baseline="0">
          <a:solidFill>
            <a:schemeClr val="tx1"/>
          </a:solidFill>
          <a:latin typeface="+mn-lt"/>
          <a:ea typeface="+mn-ea"/>
          <a:cs typeface="+mn-cs"/>
        </a:defRPr>
      </a:lvl6pPr>
      <a:lvl7pPr marL="2620652" indent="-251986" algn="l" rtl="0" eaLnBrk="1" latinLnBrk="0" hangingPunct="1">
        <a:spcBef>
          <a:spcPct val="20000"/>
        </a:spcBef>
        <a:buClr>
          <a:schemeClr val="accent2"/>
        </a:buClr>
        <a:buFont typeface="Wingdings"/>
        <a:buChar char="§"/>
        <a:defRPr kumimoji="0" sz="2000" kern="1200" baseline="0">
          <a:solidFill>
            <a:schemeClr val="tx1"/>
          </a:solidFill>
          <a:latin typeface="+mn-lt"/>
          <a:ea typeface="+mn-ea"/>
          <a:cs typeface="+mn-cs"/>
        </a:defRPr>
      </a:lvl7pPr>
      <a:lvl8pPr marL="2923035" indent="-251986" algn="l" rtl="0" eaLnBrk="1" latinLnBrk="0" hangingPunct="1">
        <a:spcBef>
          <a:spcPct val="20000"/>
        </a:spcBef>
        <a:buClr>
          <a:schemeClr val="accent3"/>
        </a:buClr>
        <a:buFont typeface="Wingdings"/>
        <a:buChar char="§"/>
        <a:defRPr kumimoji="0" sz="2000" kern="1200" baseline="0">
          <a:solidFill>
            <a:schemeClr val="tx1"/>
          </a:solidFill>
          <a:latin typeface="+mn-lt"/>
          <a:ea typeface="+mn-ea"/>
          <a:cs typeface="+mn-cs"/>
        </a:defRPr>
      </a:lvl8pPr>
      <a:lvl9pPr marL="3225418" indent="-251986" algn="l" rtl="0" eaLnBrk="1" latinLnBrk="0" hangingPunct="1">
        <a:spcBef>
          <a:spcPct val="20000"/>
        </a:spcBef>
        <a:buClr>
          <a:schemeClr val="accent4"/>
        </a:buClr>
        <a:buFont typeface="Wingdings"/>
        <a:buChar char="§"/>
        <a:defRPr kumimoji="0" sz="20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ted.com/talks/ken_robinson_changing_education_paradigm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books.google.cz/books?id=YK2Ti-yoNWMC&amp;printsec=frontcover&amp;dq=william+james&amp;hl=cs&amp;ei=3-qZTKTCAtHJswbzj-SYDA&amp;sa=X&amp;oi=book_result&amp;ct=result&amp;resnum=7&amp;ved=0CFEQ6AEwB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psychclassics.asu.edu/Binet/binet1.htm"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apa.org/"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www.earli.org/" TargetMode="External"/><Relationship Id="rId4" Type="http://schemas.openxmlformats.org/officeDocument/2006/relationships/hyperlink" Target="http://www.apa.org/ed/lcp2/lcp14.html"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www.ippp.cz/"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cmps.ecn.cz/?page=pedagpsych" TargetMode="External"/><Relationship Id="rId5" Type="http://schemas.openxmlformats.org/officeDocument/2006/relationships/hyperlink" Target="http://www.phil.muni.cz/wapv/" TargetMode="External"/><Relationship Id="rId4" Type="http://schemas.openxmlformats.org/officeDocument/2006/relationships/hyperlink" Target="http://www.school-psychology.cz/"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itace.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knihovna.fss.muni.cz/KnihovnaFSS/eiz.php" TargetMode="External"/><Relationship Id="rId7" Type="http://schemas.openxmlformats.org/officeDocument/2006/relationships/hyperlink" Target="http://psychclassics.asu.ed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rvp.cz/" TargetMode="External"/><Relationship Id="rId5" Type="http://schemas.openxmlformats.org/officeDocument/2006/relationships/hyperlink" Target="http://www.ceskaskola.cz/" TargetMode="External"/><Relationship Id="rId4" Type="http://schemas.openxmlformats.org/officeDocument/2006/relationships/hyperlink" Target="http://site.ebrary.com/lib/masary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ctrTitle"/>
          </p:nvPr>
        </p:nvSpPr>
        <p:spPr>
          <a:xfrm>
            <a:off x="755650" y="1158104"/>
            <a:ext cx="8569325" cy="1538242"/>
          </a:xfrm>
        </p:spPr>
        <p:txBody>
          <a:bodyPr lIns="0" tIns="0" rIns="0" bIns="0" anchor="ctr">
            <a:spAutoFit/>
          </a:bodyPr>
          <a:lstStyle/>
          <a:p>
            <a:pPr marL="357188" indent="-357188" eaLnBrk="1" fontAlgn="auto" hangingPunct="1">
              <a:lnSpc>
                <a:spcPct val="102000"/>
              </a:lnSpc>
              <a:spcAft>
                <a:spcPts val="0"/>
              </a:spcAft>
              <a:tabLst>
                <a:tab pos="357188" algn="l"/>
                <a:tab pos="1074738" algn="l"/>
                <a:tab pos="1793875" algn="l"/>
                <a:tab pos="2513013" algn="l"/>
                <a:tab pos="3232150" algn="l"/>
                <a:tab pos="3951288" algn="l"/>
                <a:tab pos="4670425" algn="l"/>
                <a:tab pos="5389563" algn="l"/>
                <a:tab pos="6108700" algn="l"/>
                <a:tab pos="6827838" algn="l"/>
                <a:tab pos="7546975" algn="l"/>
                <a:tab pos="8266113" algn="l"/>
                <a:tab pos="8985250" algn="l"/>
                <a:tab pos="9704388" algn="l"/>
                <a:tab pos="10423525" algn="l"/>
                <a:tab pos="11142663" algn="l"/>
              </a:tabLst>
              <a:defRPr/>
            </a:pPr>
            <a:r>
              <a:rPr lang="cs-CZ" dirty="0" smtClean="0"/>
              <a:t>Psychologie výchovy a vzdělávání</a:t>
            </a:r>
            <a:endParaRPr lang="en-GB" dirty="0" smtClean="0"/>
          </a:p>
        </p:txBody>
      </p:sp>
      <p:sp>
        <p:nvSpPr>
          <p:cNvPr id="9219" name="Rectangle 4"/>
          <p:cNvSpPr>
            <a:spLocks noGrp="1" noChangeArrowheads="1"/>
          </p:cNvSpPr>
          <p:nvPr>
            <p:ph type="subTitle" idx="1"/>
          </p:nvPr>
        </p:nvSpPr>
        <p:spPr>
          <a:xfrm>
            <a:off x="1512888" y="3605213"/>
            <a:ext cx="7559675" cy="2435225"/>
          </a:xfrm>
        </p:spPr>
        <p:txBody>
          <a:bodyPr/>
          <a:lstStyle/>
          <a:p>
            <a:pPr eaLnBrk="1" hangingPunct="1"/>
            <a:r>
              <a:rPr lang="cs-CZ" smtClean="0"/>
              <a:t>Vstupní informace</a:t>
            </a:r>
          </a:p>
          <a:p>
            <a:pPr eaLnBrk="1" hangingPunct="1"/>
            <a:r>
              <a:rPr lang="cs-CZ" smtClean="0"/>
              <a:t>a</a:t>
            </a:r>
          </a:p>
          <a:p>
            <a:pPr eaLnBrk="1" hangingPunct="1"/>
            <a:r>
              <a:rPr lang="cs-CZ" smtClean="0"/>
              <a:t>přednáška na téma </a:t>
            </a:r>
          </a:p>
          <a:p>
            <a:pPr eaLnBrk="1" hangingPunct="1"/>
            <a:r>
              <a:rPr lang="cs-CZ" b="1" smtClean="0"/>
              <a:t>Pedagogická psychologie - úvodem</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74688" y="252413"/>
            <a:ext cx="8990012" cy="1092200"/>
          </a:xfrm>
        </p:spPr>
        <p:txBody>
          <a:bodyPr/>
          <a:lstStyle/>
          <a:p>
            <a:pPr eaLnBrk="1" hangingPunct="1"/>
            <a:endParaRPr lang="cs-CZ" smtClean="0"/>
          </a:p>
        </p:txBody>
      </p:sp>
      <p:sp>
        <p:nvSpPr>
          <p:cNvPr id="15363" name="Rectangle 3"/>
          <p:cNvSpPr>
            <a:spLocks noGrp="1" noChangeArrowheads="1"/>
          </p:cNvSpPr>
          <p:nvPr>
            <p:ph sz="quarter" idx="1"/>
          </p:nvPr>
        </p:nvSpPr>
        <p:spPr>
          <a:xfrm>
            <a:off x="674688" y="1763713"/>
            <a:ext cx="8990012" cy="4956175"/>
          </a:xfrm>
        </p:spPr>
        <p:txBody>
          <a:bodyPr/>
          <a:lstStyle/>
          <a:p>
            <a:pPr eaLnBrk="1" hangingPunct="1"/>
            <a:r>
              <a:rPr lang="cs-CZ" smtClean="0"/>
              <a:t>v rámci výkladu se budou střídat perspektivy </a:t>
            </a:r>
          </a:p>
          <a:p>
            <a:pPr lvl="1" eaLnBrk="1" hangingPunct="1"/>
            <a:r>
              <a:rPr lang="cs-CZ" b="1" smtClean="0"/>
              <a:t>jedinec</a:t>
            </a:r>
            <a:r>
              <a:rPr lang="cs-CZ" smtClean="0"/>
              <a:t> (žák, učitel - zejména s důrazem na jeho učení a vývoj)</a:t>
            </a:r>
          </a:p>
          <a:p>
            <a:pPr lvl="1" eaLnBrk="1" hangingPunct="1"/>
            <a:r>
              <a:rPr lang="cs-CZ" b="1" smtClean="0"/>
              <a:t>sociální skupiny</a:t>
            </a:r>
            <a:r>
              <a:rPr lang="cs-CZ" smtClean="0"/>
              <a:t>, jejich dynamika a vliv (rodina, školní třída, škola)</a:t>
            </a:r>
          </a:p>
          <a:p>
            <a:pPr lvl="1" eaLnBrk="1" hangingPunct="1"/>
            <a:r>
              <a:rPr lang="cs-CZ" b="1" smtClean="0"/>
              <a:t>teorie, metody </a:t>
            </a:r>
            <a:r>
              <a:rPr lang="cs-CZ" smtClean="0"/>
              <a:t>ev. intervence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2603500" y="4451350"/>
            <a:ext cx="7140575" cy="2016125"/>
          </a:xfrm>
        </p:spPr>
        <p:txBody>
          <a:bodyPr lIns="0" tIns="0" rIns="0" bIns="0" anchor="ctr">
            <a:normAutofit/>
          </a:bodyPr>
          <a:lstStyle/>
          <a:p>
            <a:pPr marL="357188" indent="-357188" eaLnBrk="1" fontAlgn="auto" hangingPunct="1">
              <a:lnSpc>
                <a:spcPct val="102000"/>
              </a:lnSpc>
              <a:spcAft>
                <a:spcPts val="0"/>
              </a:spcAft>
              <a:tabLst>
                <a:tab pos="357188" algn="l"/>
                <a:tab pos="1074738" algn="l"/>
                <a:tab pos="1793875" algn="l"/>
                <a:tab pos="2513013" algn="l"/>
                <a:tab pos="3232150" algn="l"/>
                <a:tab pos="3951288" algn="l"/>
                <a:tab pos="4670425" algn="l"/>
                <a:tab pos="5389563" algn="l"/>
                <a:tab pos="6108700" algn="l"/>
                <a:tab pos="6827838" algn="l"/>
                <a:tab pos="7546975" algn="l"/>
                <a:tab pos="8266113" algn="l"/>
                <a:tab pos="8985250" algn="l"/>
                <a:tab pos="9704388" algn="l"/>
                <a:tab pos="10423525" algn="l"/>
                <a:tab pos="11142663" algn="l"/>
              </a:tabLst>
              <a:defRPr/>
            </a:pPr>
            <a:r>
              <a:rPr lang="en-GB" smtClean="0"/>
              <a:t>Psychologie</a:t>
            </a:r>
            <a:r>
              <a:rPr lang="cs-CZ" smtClean="0"/>
              <a:t> </a:t>
            </a:r>
            <a:r>
              <a:rPr lang="en-GB" smtClean="0"/>
              <a:t>v</a:t>
            </a:r>
            <a:r>
              <a:rPr lang="cs-CZ" smtClean="0"/>
              <a:t>ý</a:t>
            </a:r>
            <a:r>
              <a:rPr lang="en-GB" smtClean="0"/>
              <a:t>chovy</a:t>
            </a:r>
            <a:r>
              <a:rPr lang="cs-CZ" smtClean="0"/>
              <a:t> </a:t>
            </a:r>
            <a:r>
              <a:rPr lang="en-GB" smtClean="0"/>
              <a:t>a</a:t>
            </a:r>
            <a:r>
              <a:rPr lang="cs-CZ" smtClean="0"/>
              <a:t> </a:t>
            </a:r>
            <a:r>
              <a:rPr lang="en-GB" smtClean="0"/>
              <a:t>vzd</a:t>
            </a:r>
            <a:r>
              <a:rPr lang="cs-CZ" smtClean="0"/>
              <a:t>ě</a:t>
            </a:r>
            <a:r>
              <a:rPr lang="en-GB" smtClean="0"/>
              <a:t>l</a:t>
            </a:r>
            <a:r>
              <a:rPr lang="cs-CZ" smtClean="0"/>
              <a:t>á</a:t>
            </a:r>
            <a:r>
              <a:rPr lang="en-GB" smtClean="0"/>
              <a:t>v</a:t>
            </a:r>
            <a:r>
              <a:rPr lang="cs-CZ" smtClean="0"/>
              <a:t>á</a:t>
            </a:r>
            <a:r>
              <a:rPr lang="en-GB" smtClean="0"/>
              <a:t>n</a:t>
            </a:r>
            <a:r>
              <a:rPr lang="cs-CZ" smtClean="0"/>
              <a:t>í</a:t>
            </a:r>
            <a:endParaRPr lang="en-GB" smtClean="0"/>
          </a:p>
        </p:txBody>
      </p:sp>
      <p:sp>
        <p:nvSpPr>
          <p:cNvPr id="16387" name="Rectangle 3"/>
          <p:cNvSpPr>
            <a:spLocks noGrp="1" noChangeArrowheads="1"/>
          </p:cNvSpPr>
          <p:nvPr>
            <p:ph type="subTitle" idx="1"/>
          </p:nvPr>
        </p:nvSpPr>
        <p:spPr>
          <a:xfrm>
            <a:off x="2603500" y="6669088"/>
            <a:ext cx="7392988" cy="755650"/>
          </a:xfrm>
        </p:spPr>
        <p:txBody>
          <a:bodyPr lIns="0" tIns="0" rIns="0" bIns="0"/>
          <a:lstStyle/>
          <a:p>
            <a:pPr eaLnBrk="1" hangingPunct="1">
              <a:lnSpc>
                <a:spcPct val="116000"/>
              </a:lnSpc>
              <a:tabLst>
                <a:tab pos="214313" algn="l"/>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b="1" smtClean="0"/>
              <a:t> </a:t>
            </a:r>
            <a:r>
              <a:rPr lang="cs-CZ" b="1" smtClean="0"/>
              <a:t>Pedagogická psychologie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Psychologie výchovy a vzdělávání</a:t>
            </a:r>
            <a:endParaRPr lang="cs-CZ" dirty="0"/>
          </a:p>
        </p:txBody>
      </p:sp>
      <p:sp>
        <p:nvSpPr>
          <p:cNvPr id="3" name="Zástupný symbol pro obsah 2"/>
          <p:cNvSpPr>
            <a:spLocks noGrp="1"/>
          </p:cNvSpPr>
          <p:nvPr>
            <p:ph sz="quarter" idx="1"/>
          </p:nvPr>
        </p:nvSpPr>
        <p:spPr/>
        <p:txBody>
          <a:bodyPr/>
          <a:lstStyle/>
          <a:p>
            <a:r>
              <a:rPr lang="cs-CZ" dirty="0" smtClean="0"/>
              <a:t>Individuální zkušenost</a:t>
            </a:r>
          </a:p>
          <a:p>
            <a:r>
              <a:rPr lang="cs-CZ" dirty="0" smtClean="0"/>
              <a:t>Mediální realita</a:t>
            </a:r>
          </a:p>
          <a:p>
            <a:r>
              <a:rPr lang="cs-CZ" dirty="0" smtClean="0"/>
              <a:t>Výuková praxe</a:t>
            </a:r>
          </a:p>
          <a:p>
            <a:pPr lvl="1"/>
            <a:r>
              <a:rPr lang="cs-CZ" dirty="0" smtClean="0"/>
              <a:t>Výuka ve škole (edukační praxe)</a:t>
            </a:r>
          </a:p>
          <a:p>
            <a:pPr lvl="1"/>
            <a:r>
              <a:rPr lang="cs-CZ" dirty="0" smtClean="0"/>
              <a:t>Výukový předmět</a:t>
            </a:r>
          </a:p>
          <a:p>
            <a:pPr lvl="2"/>
            <a:r>
              <a:rPr lang="cs-CZ" dirty="0" smtClean="0"/>
              <a:t>Součást profesní příprava (učitelé, sociální pedagogové, speciální pedagogové, psychologové) </a:t>
            </a:r>
          </a:p>
          <a:p>
            <a:r>
              <a:rPr lang="cs-CZ" dirty="0" smtClean="0"/>
              <a:t>Vědní obor</a:t>
            </a:r>
            <a:endParaRPr lang="cs-CZ" dirty="0"/>
          </a:p>
        </p:txBody>
      </p:sp>
    </p:spTree>
    <p:extLst>
      <p:ext uri="{BB962C8B-B14F-4D97-AF65-F5344CB8AC3E}">
        <p14:creationId xmlns:p14="http://schemas.microsoft.com/office/powerpoint/2010/main" val="3719022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74688" y="252413"/>
            <a:ext cx="8990012" cy="1092200"/>
          </a:xfrm>
        </p:spPr>
        <p:txBody>
          <a:bodyPr/>
          <a:lstStyle/>
          <a:p>
            <a:pPr eaLnBrk="1" hangingPunct="1"/>
            <a:r>
              <a:rPr lang="cs-CZ" smtClean="0"/>
              <a:t>Pedagogická psychologie</a:t>
            </a:r>
          </a:p>
        </p:txBody>
      </p:sp>
      <p:sp>
        <p:nvSpPr>
          <p:cNvPr id="11267" name="Rectangle 3"/>
          <p:cNvSpPr>
            <a:spLocks noGrp="1" noChangeArrowheads="1"/>
          </p:cNvSpPr>
          <p:nvPr>
            <p:ph sz="quarter" idx="1"/>
          </p:nvPr>
        </p:nvSpPr>
        <p:spPr>
          <a:xfrm>
            <a:off x="674688" y="1763713"/>
            <a:ext cx="8990012" cy="4956175"/>
          </a:xfrm>
        </p:spPr>
        <p:txBody>
          <a:bodyPr>
            <a:normAutofit fontScale="85000" lnSpcReduction="20000"/>
          </a:bodyPr>
          <a:lstStyle/>
          <a:p>
            <a:pPr marL="352780" indent="-352780" eaLnBrk="1" fontAlgn="auto" hangingPunct="1">
              <a:spcBef>
                <a:spcPts val="772"/>
              </a:spcBef>
              <a:spcAft>
                <a:spcPts val="0"/>
              </a:spcAft>
              <a:buFont typeface="Wingdings" pitchFamily="2" charset="2"/>
              <a:buNone/>
              <a:defRPr/>
            </a:pPr>
            <a:r>
              <a:rPr lang="cs-CZ" dirty="0" smtClean="0"/>
              <a:t>Video na úvod: K. Robinson a jeho přednáška pro TED </a:t>
            </a:r>
            <a:r>
              <a:rPr lang="cs-CZ" dirty="0" smtClean="0">
                <a:hlinkClick r:id="rId3"/>
              </a:rPr>
              <a:t>http://www.ted.com/talks/ken_robinson_changing_education_paradigms.html</a:t>
            </a:r>
            <a:endParaRPr lang="cs-CZ" dirty="0" smtClean="0"/>
          </a:p>
          <a:p>
            <a:pPr marL="352780" indent="-352780" eaLnBrk="1" fontAlgn="auto" hangingPunct="1">
              <a:spcBef>
                <a:spcPts val="772"/>
              </a:spcBef>
              <a:spcAft>
                <a:spcPts val="0"/>
              </a:spcAft>
              <a:buFont typeface="Wingdings" pitchFamily="2" charset="2"/>
              <a:buNone/>
              <a:defRPr/>
            </a:pPr>
            <a:endParaRPr lang="cs-CZ" dirty="0" smtClean="0"/>
          </a:p>
          <a:p>
            <a:pPr marL="352780" indent="-352780" eaLnBrk="1" fontAlgn="auto" hangingPunct="1">
              <a:spcBef>
                <a:spcPts val="772"/>
              </a:spcBef>
              <a:spcAft>
                <a:spcPts val="0"/>
              </a:spcAft>
              <a:buFont typeface="Wingdings" pitchFamily="2" charset="2"/>
              <a:buNone/>
              <a:defRPr/>
            </a:pPr>
            <a:r>
              <a:rPr lang="cs-CZ" dirty="0" smtClean="0"/>
              <a:t>Pedagogická psychologie</a:t>
            </a:r>
          </a:p>
          <a:p>
            <a:pPr marL="705560" lvl="1" indent="-302383" eaLnBrk="1" fontAlgn="auto" hangingPunct="1">
              <a:spcBef>
                <a:spcPts val="606"/>
              </a:spcBef>
              <a:spcAft>
                <a:spcPts val="0"/>
              </a:spcAft>
              <a:buFont typeface="Wingdings 2"/>
              <a:buChar char=""/>
              <a:defRPr/>
            </a:pPr>
            <a:r>
              <a:rPr lang="cs-CZ" dirty="0" smtClean="0"/>
              <a:t>angl. </a:t>
            </a:r>
            <a:r>
              <a:rPr lang="cs-CZ" dirty="0" err="1" smtClean="0"/>
              <a:t>educational</a:t>
            </a:r>
            <a:r>
              <a:rPr lang="cs-CZ" dirty="0" smtClean="0"/>
              <a:t> psychology, </a:t>
            </a:r>
          </a:p>
          <a:p>
            <a:pPr marL="705560" lvl="1" indent="-302383" eaLnBrk="1" fontAlgn="auto" hangingPunct="1">
              <a:spcBef>
                <a:spcPts val="606"/>
              </a:spcBef>
              <a:spcAft>
                <a:spcPts val="0"/>
              </a:spcAft>
              <a:buFont typeface="Wingdings 2"/>
              <a:buChar char=""/>
              <a:defRPr/>
            </a:pPr>
            <a:r>
              <a:rPr lang="cs-CZ" dirty="0" err="1" smtClean="0"/>
              <a:t>franc</a:t>
            </a:r>
            <a:r>
              <a:rPr lang="cs-CZ" dirty="0" smtClean="0"/>
              <a:t>. psychologie de </a:t>
            </a:r>
            <a:r>
              <a:rPr lang="cs-CZ" dirty="0" err="1" smtClean="0"/>
              <a:t>l’education</a:t>
            </a:r>
            <a:r>
              <a:rPr lang="cs-CZ" dirty="0" smtClean="0"/>
              <a:t>, </a:t>
            </a:r>
          </a:p>
          <a:p>
            <a:pPr marL="705560" lvl="1" indent="-302383" eaLnBrk="1" fontAlgn="auto" hangingPunct="1">
              <a:spcBef>
                <a:spcPts val="606"/>
              </a:spcBef>
              <a:spcAft>
                <a:spcPts val="0"/>
              </a:spcAft>
              <a:buFont typeface="Wingdings 2"/>
              <a:buChar char=""/>
              <a:defRPr/>
            </a:pPr>
            <a:r>
              <a:rPr lang="cs-CZ" dirty="0" smtClean="0"/>
              <a:t>něm. </a:t>
            </a:r>
            <a:r>
              <a:rPr lang="cs-CZ" dirty="0" err="1" smtClean="0"/>
              <a:t>Pädagogische</a:t>
            </a:r>
            <a:r>
              <a:rPr lang="cs-CZ" dirty="0" smtClean="0"/>
              <a:t> Psychologie, </a:t>
            </a:r>
          </a:p>
          <a:p>
            <a:pPr marL="705560" lvl="1" indent="-302383" eaLnBrk="1" fontAlgn="auto" hangingPunct="1">
              <a:spcBef>
                <a:spcPts val="606"/>
              </a:spcBef>
              <a:spcAft>
                <a:spcPts val="0"/>
              </a:spcAft>
              <a:buFont typeface="Wingdings 2"/>
              <a:buChar char=""/>
              <a:defRPr/>
            </a:pPr>
            <a:r>
              <a:rPr lang="cs-CZ" dirty="0" smtClean="0"/>
              <a:t>rusky </a:t>
            </a:r>
            <a:r>
              <a:rPr lang="cs-CZ" dirty="0" err="1" smtClean="0"/>
              <a:t>pedagogičeskaja</a:t>
            </a:r>
            <a:r>
              <a:rPr lang="cs-CZ" dirty="0" smtClean="0"/>
              <a:t> </a:t>
            </a:r>
            <a:r>
              <a:rPr lang="cs-CZ" dirty="0" err="1" smtClean="0"/>
              <a:t>psichologija</a:t>
            </a:r>
            <a:r>
              <a:rPr lang="cs-CZ" dirty="0" smtClean="0"/>
              <a:t>) </a:t>
            </a:r>
          </a:p>
          <a:p>
            <a:pPr marL="705560" lvl="1" indent="-302383" eaLnBrk="1" fontAlgn="auto" hangingPunct="1">
              <a:spcBef>
                <a:spcPts val="606"/>
              </a:spcBef>
              <a:spcAft>
                <a:spcPts val="0"/>
              </a:spcAft>
              <a:buFont typeface="Wingdings 2"/>
              <a:buChar char=""/>
              <a:defRPr/>
            </a:pPr>
            <a:endParaRPr lang="cs-CZ" dirty="0" smtClean="0"/>
          </a:p>
          <a:p>
            <a:pPr marL="352780" indent="-352780" eaLnBrk="1" fontAlgn="auto" hangingPunct="1">
              <a:spcBef>
                <a:spcPts val="772"/>
              </a:spcBef>
              <a:spcAft>
                <a:spcPts val="0"/>
              </a:spcAft>
              <a:buFont typeface="Wingdings"/>
              <a:buChar char=""/>
              <a:defRPr/>
            </a:pPr>
            <a:r>
              <a:rPr lang="cs-CZ" dirty="0" smtClean="0"/>
              <a:t>patří mezi vědní obory, které mají relativně dlouhou historii; vznikla už na přelomu 19. a 20. století. </a:t>
            </a:r>
            <a:r>
              <a:rPr lang="cs-CZ" i="1" dirty="0" smtClean="0"/>
              <a:t>– proč?</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mtClean="0"/>
              <a:t>Zařazení pedagogické psychologie. </a:t>
            </a:r>
          </a:p>
        </p:txBody>
      </p:sp>
      <p:sp>
        <p:nvSpPr>
          <p:cNvPr id="18435" name="Rectangle 3"/>
          <p:cNvSpPr>
            <a:spLocks noGrp="1" noChangeArrowheads="1"/>
          </p:cNvSpPr>
          <p:nvPr>
            <p:ph sz="quarter" idx="1"/>
          </p:nvPr>
        </p:nvSpPr>
        <p:spPr>
          <a:xfrm>
            <a:off x="674688" y="1763713"/>
            <a:ext cx="8990012" cy="4956175"/>
          </a:xfrm>
        </p:spPr>
        <p:txBody>
          <a:bodyPr/>
          <a:lstStyle/>
          <a:p>
            <a:pPr eaLnBrk="1" hangingPunct="1">
              <a:lnSpc>
                <a:spcPct val="90000"/>
              </a:lnSpc>
            </a:pPr>
            <a:r>
              <a:rPr lang="cs-CZ" sz="2200" smtClean="0"/>
              <a:t>leží na </a:t>
            </a:r>
            <a:r>
              <a:rPr lang="cs-CZ" sz="2200" b="1" smtClean="0"/>
              <a:t>průniku řady věd</a:t>
            </a:r>
            <a:r>
              <a:rPr lang="cs-CZ" sz="2200" smtClean="0"/>
              <a:t>, především pak pedagogiky a psychologie. </a:t>
            </a:r>
          </a:p>
          <a:p>
            <a:pPr lvl="1" eaLnBrk="1" hangingPunct="1">
              <a:lnSpc>
                <a:spcPct val="90000"/>
              </a:lnSpc>
            </a:pPr>
            <a:r>
              <a:rPr lang="cs-CZ" sz="2000" b="1" smtClean="0"/>
              <a:t>Z psychologie</a:t>
            </a:r>
            <a:r>
              <a:rPr lang="cs-CZ" sz="2000" smtClean="0"/>
              <a:t> ji ovlivňují  zejména vývojová psychologie, psychologie učení, psychologie motivace, psychologie osobnosti, diferenciální psychologie a sociální psychologie. </a:t>
            </a:r>
          </a:p>
          <a:p>
            <a:pPr lvl="1" eaLnBrk="1" hangingPunct="1">
              <a:lnSpc>
                <a:spcPct val="90000"/>
              </a:lnSpc>
            </a:pPr>
            <a:r>
              <a:rPr lang="cs-CZ" sz="2000" b="1" smtClean="0"/>
              <a:t>Z pedagogiky</a:t>
            </a:r>
            <a:r>
              <a:rPr lang="cs-CZ" sz="2000" smtClean="0"/>
              <a:t> ji ovlivňují didaktika (o společných a rozdílných oblastech viz Kansanen, 2004), teorie výchovy a filozofie výchovy. </a:t>
            </a:r>
          </a:p>
          <a:p>
            <a:pPr eaLnBrk="1" hangingPunct="1">
              <a:lnSpc>
                <a:spcPct val="90000"/>
              </a:lnSpc>
            </a:pPr>
            <a:r>
              <a:rPr lang="cs-CZ" sz="2200" b="1" smtClean="0"/>
              <a:t>Situování</a:t>
            </a:r>
            <a:r>
              <a:rPr lang="cs-CZ" sz="2200" smtClean="0"/>
              <a:t> pedagogické psychologie </a:t>
            </a:r>
            <a:r>
              <a:rPr lang="cs-CZ" sz="2200" b="1" smtClean="0"/>
              <a:t>v rámci humanitních věd je ovlivněno historickou tradicí</a:t>
            </a:r>
            <a:r>
              <a:rPr lang="cs-CZ" sz="2200" smtClean="0"/>
              <a:t>, v různých zemích se liší. </a:t>
            </a:r>
          </a:p>
          <a:p>
            <a:pPr lvl="1" eaLnBrk="1" hangingPunct="1">
              <a:lnSpc>
                <a:spcPct val="90000"/>
              </a:lnSpc>
            </a:pPr>
            <a:r>
              <a:rPr lang="cs-CZ" sz="2000" smtClean="0"/>
              <a:t>ve většině evropských států, v USA, Kanadě, Austrálii je řazena mezi </a:t>
            </a:r>
            <a:r>
              <a:rPr lang="cs-CZ" sz="2000" b="1" smtClean="0"/>
              <a:t>psychologické vědy</a:t>
            </a:r>
            <a:r>
              <a:rPr lang="cs-CZ" sz="2000" smtClean="0"/>
              <a:t> </a:t>
            </a:r>
          </a:p>
          <a:p>
            <a:pPr lvl="1" eaLnBrk="1" hangingPunct="1">
              <a:lnSpc>
                <a:spcPct val="90000"/>
              </a:lnSpc>
            </a:pPr>
            <a:r>
              <a:rPr lang="cs-CZ" sz="2000" smtClean="0"/>
              <a:t>v Německu a ve skandinávských zemích bývá počítána mezi </a:t>
            </a:r>
            <a:r>
              <a:rPr lang="cs-CZ" sz="2000" b="1" smtClean="0"/>
              <a:t>vědy pedagogické</a:t>
            </a:r>
            <a:r>
              <a:rPr lang="cs-CZ" sz="2000"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mtClean="0"/>
              <a:t>Vymezení pedagogické psychologie </a:t>
            </a:r>
          </a:p>
        </p:txBody>
      </p:sp>
      <p:sp>
        <p:nvSpPr>
          <p:cNvPr id="19459" name="Rectangle 3"/>
          <p:cNvSpPr>
            <a:spLocks noGrp="1" noChangeArrowheads="1"/>
          </p:cNvSpPr>
          <p:nvPr>
            <p:ph sz="quarter" idx="1"/>
          </p:nvPr>
        </p:nvSpPr>
        <p:spPr>
          <a:xfrm>
            <a:off x="674688" y="1763713"/>
            <a:ext cx="8990012" cy="4956175"/>
          </a:xfrm>
        </p:spPr>
        <p:txBody>
          <a:bodyPr/>
          <a:lstStyle/>
          <a:p>
            <a:pPr eaLnBrk="1" hangingPunct="1">
              <a:lnSpc>
                <a:spcPct val="90000"/>
              </a:lnSpc>
            </a:pPr>
            <a:r>
              <a:rPr lang="cs-CZ" sz="2700" smtClean="0"/>
              <a:t>je nesnadné, neboť se odvíjí od názoru na její zařazení do soustavy vědních oborů, od její vývojové etapy (proměňovalo se v čase), od zastávané koncepce oboru. </a:t>
            </a:r>
          </a:p>
          <a:p>
            <a:pPr lvl="1" eaLnBrk="1" hangingPunct="1">
              <a:lnSpc>
                <a:spcPct val="90000"/>
              </a:lnSpc>
            </a:pPr>
            <a:r>
              <a:rPr lang="cs-CZ" sz="2200" b="1" smtClean="0"/>
              <a:t>Americká tradice:</a:t>
            </a:r>
            <a:r>
              <a:rPr lang="cs-CZ" sz="2200" smtClean="0"/>
              <a:t> </a:t>
            </a:r>
          </a:p>
          <a:p>
            <a:pPr lvl="2" eaLnBrk="1" hangingPunct="1">
              <a:lnSpc>
                <a:spcPct val="90000"/>
              </a:lnSpc>
            </a:pPr>
            <a:r>
              <a:rPr lang="cs-CZ" sz="2000" smtClean="0"/>
              <a:t>pedagogická psychologie je obor, který aplikuje vědecké metody při studiu chování lidí v pedagogických podmínkách (Berliner, 1982) </a:t>
            </a:r>
          </a:p>
          <a:p>
            <a:pPr lvl="2" eaLnBrk="1" hangingPunct="1">
              <a:lnSpc>
                <a:spcPct val="90000"/>
              </a:lnSpc>
            </a:pPr>
            <a:r>
              <a:rPr lang="cs-CZ" sz="2000" smtClean="0"/>
              <a:t>je to obor, který shromažďuje psychologické poznatky, které jsou relevantní pro výchovu a vzdělávání a aplikuje je tak, aby zlepšil kvalitu edukačního procesu a jeho výsledků (Sternberg, Williams, 2002).  </a:t>
            </a:r>
          </a:p>
          <a:p>
            <a:pPr lvl="2" eaLnBrk="1" hangingPunct="1">
              <a:lnSpc>
                <a:spcPct val="90000"/>
              </a:lnSpc>
            </a:pPr>
            <a:r>
              <a:rPr lang="cs-CZ" sz="2000" smtClean="0"/>
              <a:t>jde o obor, který se systematicky věnuje zkoumání jedince v kontextu výchovy a vzdělávání (Berliner, Calfee, 1996; Reynolds, Miller, 2003).</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4500" smtClean="0"/>
              <a:t>Vymezení pedagogické psychologie (2)</a:t>
            </a:r>
          </a:p>
        </p:txBody>
      </p:sp>
      <p:sp>
        <p:nvSpPr>
          <p:cNvPr id="20483"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2000" b="1" smtClean="0"/>
              <a:t>Česká a slovenská tradice: </a:t>
            </a:r>
          </a:p>
          <a:p>
            <a:pPr lvl="1" eaLnBrk="1" hangingPunct="1">
              <a:lnSpc>
                <a:spcPct val="80000"/>
              </a:lnSpc>
            </a:pPr>
            <a:r>
              <a:rPr lang="cs-CZ" sz="1700" b="1" smtClean="0"/>
              <a:t>Neakcentuje aplikační charakter</a:t>
            </a:r>
            <a:r>
              <a:rPr lang="cs-CZ" sz="1700" smtClean="0"/>
              <a:t> oboru, nýbrž chápe obor jako svébytný. </a:t>
            </a:r>
          </a:p>
          <a:p>
            <a:pPr lvl="1" eaLnBrk="1" hangingPunct="1">
              <a:lnSpc>
                <a:spcPct val="80000"/>
              </a:lnSpc>
            </a:pPr>
            <a:r>
              <a:rPr lang="cs-CZ" sz="1700" b="1" smtClean="0"/>
              <a:t>V. Příhoda </a:t>
            </a:r>
            <a:r>
              <a:rPr lang="cs-CZ" sz="1700" smtClean="0"/>
              <a:t>(1956) vymezuje pedagogickou psychologii jako soustavu poznatků o vnitřních zákonitostech změn, navozených v chování člověka. Od psychologie se liší specifickým zaměřením na jevy sociálně a výchovně formující, od pedagogiky pak neuropsychickým pohledem na učební a výchovně vlivy působící na člověka. </a:t>
            </a:r>
          </a:p>
          <a:p>
            <a:pPr lvl="1" eaLnBrk="1" hangingPunct="1">
              <a:lnSpc>
                <a:spcPct val="80000"/>
              </a:lnSpc>
            </a:pPr>
            <a:r>
              <a:rPr lang="cs-CZ" sz="1700" smtClean="0"/>
              <a:t>věda o psychologických zákonitostech výchovně-vzdělávacího procesu ve škole i v mimoškolních zařízeních (</a:t>
            </a:r>
            <a:r>
              <a:rPr lang="cs-CZ" sz="1700" b="1" smtClean="0"/>
              <a:t>Ďurič</a:t>
            </a:r>
            <a:r>
              <a:rPr lang="cs-CZ" sz="1700" smtClean="0"/>
              <a:t>, 1974). </a:t>
            </a:r>
          </a:p>
          <a:p>
            <a:pPr lvl="1" eaLnBrk="1" hangingPunct="1">
              <a:lnSpc>
                <a:spcPct val="80000"/>
              </a:lnSpc>
            </a:pPr>
            <a:r>
              <a:rPr lang="cs-CZ" sz="1700" b="1" smtClean="0"/>
              <a:t>V. Kulič a J. Mareš </a:t>
            </a:r>
            <a:r>
              <a:rPr lang="cs-CZ" sz="1700" smtClean="0"/>
              <a:t>(1992) vymezili pedagogickou psychologii jako relativně samostatný psychologický obor, který sice přijímá podněty od mnoha dalších psychologických i nepsychologických disciplin, ale integruje je, rekonstruuje je a využívá v situacích pedagogického typu. Pedagogické psychologii jde o psychologický pohled na předpoklady, průběh a výsledky: a) rozvoje jednotlivce (zvláště jeho osobnosti), b) rozvoje skupin (žáků, učitelů, vychovatelů, rodin, týmů apod.) v situacích pedagogického typu.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4500" smtClean="0"/>
              <a:t>Pedagogická psychologie jako vyučovací předmět. </a:t>
            </a:r>
          </a:p>
        </p:txBody>
      </p:sp>
      <p:sp>
        <p:nvSpPr>
          <p:cNvPr id="15363" name="Rectangle 3"/>
          <p:cNvSpPr>
            <a:spLocks noGrp="1" noChangeArrowheads="1"/>
          </p:cNvSpPr>
          <p:nvPr>
            <p:ph sz="quarter" idx="1"/>
          </p:nvPr>
        </p:nvSpPr>
        <p:spPr>
          <a:xfrm>
            <a:off x="674688" y="1763713"/>
            <a:ext cx="8990012" cy="4956175"/>
          </a:xfrm>
        </p:spPr>
        <p:txBody>
          <a:bodyPr>
            <a:normAutofit fontScale="92500" lnSpcReduction="10000"/>
          </a:bodyPr>
          <a:lstStyle/>
          <a:p>
            <a:pPr marL="352780" indent="-352780" eaLnBrk="1" fontAlgn="auto" hangingPunct="1">
              <a:spcBef>
                <a:spcPts val="772"/>
              </a:spcBef>
              <a:spcAft>
                <a:spcPts val="0"/>
              </a:spcAft>
              <a:buFont typeface="Wingdings"/>
              <a:buChar char=""/>
              <a:defRPr/>
            </a:pPr>
            <a:r>
              <a:rPr lang="cs-CZ" sz="2800" b="1" dirty="0" smtClean="0"/>
              <a:t>V učitelské přípravě</a:t>
            </a:r>
            <a:r>
              <a:rPr lang="cs-CZ" sz="2800" dirty="0" smtClean="0"/>
              <a:t> patří k základním psychologickým předmětům </a:t>
            </a:r>
          </a:p>
          <a:p>
            <a:pPr marL="705560" lvl="1" indent="-302383" eaLnBrk="1" fontAlgn="auto" hangingPunct="1">
              <a:spcBef>
                <a:spcPts val="606"/>
              </a:spcBef>
              <a:spcAft>
                <a:spcPts val="0"/>
              </a:spcAft>
              <a:buFont typeface="Wingdings 2"/>
              <a:buChar char=""/>
              <a:defRPr/>
            </a:pPr>
            <a:r>
              <a:rPr lang="cs-CZ" sz="2400" dirty="0" smtClean="0"/>
              <a:t>samostatná učebnice (např. Příhoda, 1956; Jiránek, 1968, </a:t>
            </a:r>
            <a:r>
              <a:rPr lang="cs-CZ" sz="2400" dirty="0" err="1" smtClean="0"/>
              <a:t>Ďurič</a:t>
            </a:r>
            <a:r>
              <a:rPr lang="cs-CZ" sz="2400" dirty="0" smtClean="0"/>
              <a:t>, 1974 aj.) </a:t>
            </a:r>
          </a:p>
          <a:p>
            <a:pPr marL="705560" lvl="1" indent="-302383" eaLnBrk="1" fontAlgn="auto" hangingPunct="1">
              <a:spcBef>
                <a:spcPts val="606"/>
              </a:spcBef>
              <a:spcAft>
                <a:spcPts val="0"/>
              </a:spcAft>
              <a:buFont typeface="Wingdings 2"/>
              <a:buChar char=""/>
              <a:defRPr/>
            </a:pPr>
            <a:r>
              <a:rPr lang="cs-CZ" sz="2400" dirty="0" smtClean="0"/>
              <a:t>tvoří podstatnou část témat v souhrnné učebnici psychologie pro učitele (např. Čáp, 1976, 1993; </a:t>
            </a:r>
            <a:r>
              <a:rPr lang="cs-CZ" sz="2400" dirty="0" err="1" smtClean="0"/>
              <a:t>Ďurič</a:t>
            </a:r>
            <a:r>
              <a:rPr lang="cs-CZ" sz="2400" dirty="0" smtClean="0"/>
              <a:t> a </a:t>
            </a:r>
            <a:r>
              <a:rPr lang="cs-CZ" sz="2400" dirty="0" err="1" smtClean="0"/>
              <a:t>Štefanovič</a:t>
            </a:r>
            <a:r>
              <a:rPr lang="cs-CZ" sz="2400" dirty="0" smtClean="0"/>
              <a:t>, 1977; Čáp a Mareš, 2001). </a:t>
            </a:r>
          </a:p>
          <a:p>
            <a:pPr marL="705560" lvl="1" indent="-302383" eaLnBrk="1" fontAlgn="auto" hangingPunct="1">
              <a:spcBef>
                <a:spcPts val="606"/>
              </a:spcBef>
              <a:spcAft>
                <a:spcPts val="0"/>
              </a:spcAft>
              <a:buFont typeface="Wingdings 2"/>
              <a:buChar char=""/>
              <a:defRPr/>
            </a:pPr>
            <a:r>
              <a:rPr lang="cs-CZ" sz="2400" dirty="0" smtClean="0"/>
              <a:t>Součást „pedagogického minima“ i pro neučitelské profese</a:t>
            </a:r>
          </a:p>
          <a:p>
            <a:pPr marL="352780" indent="-352780" eaLnBrk="1" fontAlgn="auto" hangingPunct="1">
              <a:spcBef>
                <a:spcPts val="772"/>
              </a:spcBef>
              <a:spcAft>
                <a:spcPts val="0"/>
              </a:spcAft>
              <a:buFont typeface="Wingdings"/>
              <a:buChar char=""/>
              <a:defRPr/>
            </a:pPr>
            <a:r>
              <a:rPr lang="cs-CZ" sz="2800" b="1" dirty="0" smtClean="0"/>
              <a:t>V přípravě odborných psychologů</a:t>
            </a:r>
            <a:r>
              <a:rPr lang="cs-CZ" sz="2800" dirty="0" smtClean="0"/>
              <a:t> patří pedagogická psychologie k předmětům rozšiřujícím tradiční základ.</a:t>
            </a:r>
          </a:p>
          <a:p>
            <a:pPr marL="705560" lvl="1" indent="-302383" eaLnBrk="1" fontAlgn="auto" hangingPunct="1">
              <a:spcBef>
                <a:spcPts val="606"/>
              </a:spcBef>
              <a:spcAft>
                <a:spcPts val="0"/>
              </a:spcAft>
              <a:buFont typeface="Wingdings 2"/>
              <a:buChar char=""/>
              <a:defRPr/>
            </a:pPr>
            <a:r>
              <a:rPr lang="cs-CZ" sz="2300" dirty="0" smtClean="0"/>
              <a:t>Po absolutoriu Mgr. studia </a:t>
            </a:r>
          </a:p>
          <a:p>
            <a:pPr marL="1007943" lvl="2" indent="-251986" eaLnBrk="1" fontAlgn="auto" hangingPunct="1">
              <a:spcBef>
                <a:spcPts val="551"/>
              </a:spcBef>
              <a:spcAft>
                <a:spcPts val="0"/>
              </a:spcAft>
              <a:buFont typeface="Wingdings"/>
              <a:buChar char=""/>
              <a:defRPr/>
            </a:pPr>
            <a:r>
              <a:rPr lang="cs-CZ" sz="2000" dirty="0" smtClean="0"/>
              <a:t>profesní uplatnění (PPP, ŠP) se systémem dalšího vzdělávání (supervize NUV – divize IPPP)</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3300" smtClean="0"/>
              <a:t>Pedagogická psychologie jako obor vědecké přípravy a jako </a:t>
            </a:r>
            <a:r>
              <a:rPr lang="cs-CZ" sz="3300" b="1" smtClean="0"/>
              <a:t>odborná psychologická specializace</a:t>
            </a:r>
            <a:r>
              <a:rPr lang="cs-CZ" sz="3300" smtClean="0"/>
              <a:t>.</a:t>
            </a:r>
            <a:r>
              <a:rPr lang="cs-CZ" sz="4500" smtClean="0"/>
              <a:t> </a:t>
            </a:r>
          </a:p>
        </p:txBody>
      </p:sp>
      <p:sp>
        <p:nvSpPr>
          <p:cNvPr id="22531"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2000" smtClean="0"/>
              <a:t>Po skončení pregraduálního studia psychologie může absolvent-psycholog pokračovat ve vědecké postgraduální přípravě. </a:t>
            </a:r>
          </a:p>
          <a:p>
            <a:pPr lvl="1" eaLnBrk="1" hangingPunct="1">
              <a:lnSpc>
                <a:spcPct val="80000"/>
              </a:lnSpc>
            </a:pPr>
            <a:r>
              <a:rPr lang="cs-CZ" sz="1700" smtClean="0"/>
              <a:t>Jedním z </a:t>
            </a:r>
            <a:r>
              <a:rPr lang="cs-CZ" sz="1700" b="1" smtClean="0"/>
              <a:t>oborů doktorského studia </a:t>
            </a:r>
            <a:r>
              <a:rPr lang="cs-CZ" sz="1700" smtClean="0"/>
              <a:t>je také pedagogická psychologie. Studium připravuje absolventy jednak pro vědecko-výzkumnou práci v oboru (v ústavech Akademie věd ČR, ve výzkumných ústavech), jednak pro vědecko-pedagogickou činnost na vysokých školách.</a:t>
            </a:r>
          </a:p>
          <a:p>
            <a:pPr lvl="1" eaLnBrk="1" hangingPunct="1">
              <a:lnSpc>
                <a:spcPct val="80000"/>
              </a:lnSpc>
            </a:pPr>
            <a:endParaRPr lang="cs-CZ" sz="1700" smtClean="0"/>
          </a:p>
          <a:p>
            <a:pPr eaLnBrk="1" hangingPunct="1">
              <a:lnSpc>
                <a:spcPct val="80000"/>
              </a:lnSpc>
              <a:buFont typeface="Wingdings" pitchFamily="2" charset="2"/>
              <a:buNone/>
            </a:pPr>
            <a:r>
              <a:rPr lang="cs-CZ" sz="2200" i="1" smtClean="0"/>
              <a:t>Jak je to v Evropě?</a:t>
            </a:r>
          </a:p>
          <a:p>
            <a:pPr eaLnBrk="1" hangingPunct="1">
              <a:lnSpc>
                <a:spcPct val="80000"/>
              </a:lnSpc>
            </a:pPr>
            <a:r>
              <a:rPr lang="cs-CZ" sz="2000" b="1" smtClean="0"/>
              <a:t>Europsycholog</a:t>
            </a:r>
            <a:r>
              <a:rPr lang="cs-CZ" sz="2000" smtClean="0"/>
              <a:t> </a:t>
            </a:r>
          </a:p>
          <a:p>
            <a:pPr lvl="1" eaLnBrk="1" hangingPunct="1">
              <a:lnSpc>
                <a:spcPct val="80000"/>
              </a:lnSpc>
            </a:pPr>
            <a:r>
              <a:rPr lang="cs-CZ" sz="1700" smtClean="0"/>
              <a:t>ucelený soubor požadavků, které musí splňovat pregraduální a postgraduální příprava psychologů v dané zemi, aby absolventům tohoto studia byl nejen uznán psychologický diplom v jiných evropských zemích, ale mohli také v těchto zemích vykonávat profesi psychologa. </a:t>
            </a:r>
          </a:p>
          <a:p>
            <a:pPr lvl="1" eaLnBrk="1" hangingPunct="1">
              <a:lnSpc>
                <a:spcPct val="80000"/>
              </a:lnSpc>
            </a:pPr>
            <a:r>
              <a:rPr lang="cs-CZ" sz="1700" smtClean="0"/>
              <a:t>Předpokládá se, že psychologické studium bude sestávat ze tří stupňů: </a:t>
            </a:r>
          </a:p>
          <a:p>
            <a:pPr lvl="2" eaLnBrk="1" hangingPunct="1">
              <a:lnSpc>
                <a:spcPct val="80000"/>
              </a:lnSpc>
            </a:pPr>
            <a:r>
              <a:rPr lang="cs-CZ" sz="1500" smtClean="0"/>
              <a:t>3 roky bakalářského studia, </a:t>
            </a:r>
          </a:p>
          <a:p>
            <a:pPr lvl="2" eaLnBrk="1" hangingPunct="1">
              <a:lnSpc>
                <a:spcPct val="80000"/>
              </a:lnSpc>
            </a:pPr>
            <a:r>
              <a:rPr lang="cs-CZ" sz="1500" smtClean="0"/>
              <a:t>2 roky navazujícího magisterského studia </a:t>
            </a:r>
          </a:p>
          <a:p>
            <a:pPr lvl="2" eaLnBrk="1" hangingPunct="1">
              <a:lnSpc>
                <a:spcPct val="80000"/>
              </a:lnSpc>
            </a:pPr>
            <a:r>
              <a:rPr lang="cs-CZ" sz="1500" smtClean="0"/>
              <a:t>nejméně 1 rok praxe pod supervizí po absolvování vysoké školy. </a:t>
            </a:r>
          </a:p>
          <a:p>
            <a:pPr lvl="1" eaLnBrk="1" hangingPunct="1">
              <a:lnSpc>
                <a:spcPct val="80000"/>
              </a:lnSpc>
            </a:pPr>
            <a:r>
              <a:rPr lang="cs-CZ" sz="1700" b="1" smtClean="0"/>
              <a:t>Jedním ze čtyř profesních oborů</a:t>
            </a:r>
            <a:r>
              <a:rPr lang="cs-CZ" sz="1700" smtClean="0"/>
              <a:t>, v nichž se absolvent může po promoci specializovat, je také pedagogická a školní psychologie, tedy oblast edukace – </a:t>
            </a:r>
            <a:r>
              <a:rPr lang="cs-CZ" sz="1700" i="1" smtClean="0"/>
              <a:t>education</a:t>
            </a:r>
            <a:r>
              <a:rPr lang="cs-CZ" sz="1700" smtClean="0"/>
              <a:t> (EuroPsy, 2005).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74688" y="252413"/>
            <a:ext cx="8990012" cy="1092200"/>
          </a:xfrm>
        </p:spPr>
        <p:txBody>
          <a:bodyPr/>
          <a:lstStyle/>
          <a:p>
            <a:pPr eaLnBrk="1" hangingPunct="1"/>
            <a:r>
              <a:rPr lang="cs-CZ" smtClean="0"/>
              <a:t>Historie oboru ve světě.</a:t>
            </a:r>
          </a:p>
        </p:txBody>
      </p:sp>
      <p:sp>
        <p:nvSpPr>
          <p:cNvPr id="23555" name="Rectangle 3"/>
          <p:cNvSpPr>
            <a:spLocks noGrp="1" noChangeArrowheads="1"/>
          </p:cNvSpPr>
          <p:nvPr>
            <p:ph sz="quarter" idx="1"/>
          </p:nvPr>
        </p:nvSpPr>
        <p:spPr>
          <a:xfrm>
            <a:off x="674688" y="1763713"/>
            <a:ext cx="8990012" cy="4956175"/>
          </a:xfrm>
        </p:spPr>
        <p:txBody>
          <a:bodyPr/>
          <a:lstStyle/>
          <a:p>
            <a:pPr eaLnBrk="1" hangingPunct="1">
              <a:lnSpc>
                <a:spcPct val="90000"/>
              </a:lnSpc>
            </a:pPr>
            <a:r>
              <a:rPr lang="cs-CZ" sz="2700" smtClean="0"/>
              <a:t>Pedagogická psychologie patří mezi nejstarší psychologické obory, neboť začala se rozvíjet už ke konci 19. století. Mezi její zakladatele patřili přední psychologové své doby.</a:t>
            </a:r>
          </a:p>
          <a:p>
            <a:pPr eaLnBrk="1" hangingPunct="1">
              <a:lnSpc>
                <a:spcPct val="90000"/>
              </a:lnSpc>
            </a:pPr>
            <a:r>
              <a:rPr lang="cs-CZ" sz="2700" smtClean="0"/>
              <a:t>Americká psychologická asociace zpracovala publikaci věnovanou stoleté existenci oboru pedagogické psychologie (Zimmermann, Schunk, 2003). </a:t>
            </a:r>
          </a:p>
          <a:p>
            <a:pPr lvl="1" eaLnBrk="1" hangingPunct="1">
              <a:lnSpc>
                <a:spcPct val="90000"/>
              </a:lnSpc>
            </a:pPr>
            <a:r>
              <a:rPr lang="cs-CZ" sz="2200" smtClean="0"/>
              <a:t>jednoduchá periodizaci do tří velkých, mírně se překrývajících vývojových etap: </a:t>
            </a:r>
          </a:p>
          <a:p>
            <a:pPr lvl="2" eaLnBrk="1" hangingPunct="1">
              <a:lnSpc>
                <a:spcPct val="90000"/>
              </a:lnSpc>
            </a:pPr>
            <a:r>
              <a:rPr lang="cs-CZ" sz="2000" smtClean="0"/>
              <a:t>1890-1920, </a:t>
            </a:r>
          </a:p>
          <a:p>
            <a:pPr lvl="2" eaLnBrk="1" hangingPunct="1">
              <a:lnSpc>
                <a:spcPct val="90000"/>
              </a:lnSpc>
            </a:pPr>
            <a:r>
              <a:rPr lang="cs-CZ" sz="2000" smtClean="0"/>
              <a:t>1920-1960, </a:t>
            </a:r>
          </a:p>
          <a:p>
            <a:pPr lvl="2" eaLnBrk="1" hangingPunct="1">
              <a:lnSpc>
                <a:spcPct val="90000"/>
              </a:lnSpc>
            </a:pPr>
            <a:r>
              <a:rPr lang="cs-CZ" sz="2000" smtClean="0"/>
              <a:t>od r. 1960 do současnosti.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Grp="1" noChangeArrowheads="1"/>
          </p:cNvSpPr>
          <p:nvPr>
            <p:ph type="title"/>
          </p:nvPr>
        </p:nvSpPr>
        <p:spPr>
          <a:xfrm>
            <a:off x="504825" y="588963"/>
            <a:ext cx="9074150" cy="693737"/>
          </a:xfrm>
        </p:spPr>
        <p:txBody>
          <a:bodyPr lIns="0" tIns="0" rIns="0" bIns="0">
            <a:spAutoFit/>
          </a:bodyPr>
          <a:lstStyle/>
          <a:p>
            <a:pPr eaLnBrk="1" hangingPunct="1">
              <a:lnSpc>
                <a:spcPct val="93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smtClean="0"/>
              <a:t>Kontakt</a:t>
            </a:r>
          </a:p>
        </p:txBody>
      </p:sp>
      <p:sp>
        <p:nvSpPr>
          <p:cNvPr id="10243" name="Rectangle 2"/>
          <p:cNvSpPr>
            <a:spLocks noGrp="1" noChangeArrowheads="1"/>
          </p:cNvSpPr>
          <p:nvPr>
            <p:ph sz="quarter" idx="1"/>
          </p:nvPr>
        </p:nvSpPr>
        <p:spPr>
          <a:xfrm>
            <a:off x="504825" y="1763713"/>
            <a:ext cx="9074150" cy="3859212"/>
          </a:xfrm>
        </p:spPr>
        <p:txBody>
          <a:bodyPr lIns="0" tIns="0" rIns="0" bIns="0">
            <a:spAutoFit/>
          </a:bodyPr>
          <a:lstStyle/>
          <a:p>
            <a:pPr eaLnBrk="1" hangingPunct="1">
              <a:lnSpc>
                <a:spcPct val="93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b="1" dirty="0" smtClean="0"/>
              <a:t>Mgr. </a:t>
            </a:r>
            <a:r>
              <a:rPr lang="cs-CZ" b="1" dirty="0" err="1" smtClean="0"/>
              <a:t>et</a:t>
            </a:r>
            <a:r>
              <a:rPr lang="cs-CZ" b="1" dirty="0" smtClean="0"/>
              <a:t> Mgr. </a:t>
            </a:r>
            <a:r>
              <a:rPr lang="en-GB" b="1" dirty="0" smtClean="0"/>
              <a:t>Jan Mareš</a:t>
            </a:r>
            <a:r>
              <a:rPr lang="cs-CZ" b="1" dirty="0" smtClean="0"/>
              <a:t>, </a:t>
            </a:r>
            <a:r>
              <a:rPr lang="cs-CZ" b="1" dirty="0" err="1" smtClean="0"/>
              <a:t>Ph.D</a:t>
            </a:r>
            <a:r>
              <a:rPr lang="cs-CZ" b="1" dirty="0" smtClean="0"/>
              <a:t>.</a:t>
            </a:r>
            <a:endParaRPr lang="en-GB" b="1" dirty="0" smtClean="0"/>
          </a:p>
          <a:p>
            <a:pPr lvl="1" eaLnBrk="1" hangingPunct="1">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dirty="0" smtClean="0"/>
              <a:t>jmares@fss.muni.cz</a:t>
            </a:r>
            <a:endParaRPr lang="cs-CZ" dirty="0" smtClean="0"/>
          </a:p>
          <a:p>
            <a:pPr lvl="2" eaLnBrk="1" hangingPunct="1">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dirty="0" smtClean="0">
                <a:solidFill>
                  <a:srgbClr val="FF0000"/>
                </a:solidFill>
              </a:rPr>
              <a:t>prosím</a:t>
            </a:r>
            <a:r>
              <a:rPr lang="en-GB" dirty="0" smtClean="0">
                <a:solidFill>
                  <a:srgbClr val="FF0000"/>
                </a:solidFill>
              </a:rPr>
              <a:t> </a:t>
            </a:r>
            <a:r>
              <a:rPr lang="cs-CZ" dirty="0" smtClean="0">
                <a:solidFill>
                  <a:srgbClr val="FF0000"/>
                </a:solidFill>
              </a:rPr>
              <a:t>o uvedení kódu předmětu zprávy </a:t>
            </a:r>
          </a:p>
          <a:p>
            <a:pPr lvl="1" eaLnBrk="1" hangingPunct="1">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dirty="0" smtClean="0"/>
              <a:t>diskusní fórum předmětu</a:t>
            </a:r>
          </a:p>
          <a:p>
            <a:pPr lvl="2" eaLnBrk="1" hangingPunct="1">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dirty="0" smtClean="0"/>
              <a:t>Pro všeobecné dotazy</a:t>
            </a:r>
            <a:endParaRPr lang="en-GB" dirty="0" smtClean="0"/>
          </a:p>
          <a:p>
            <a:pPr lvl="1" eaLnBrk="1" hangingPunct="1">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dirty="0" err="1" smtClean="0"/>
              <a:t>konzultační</a:t>
            </a:r>
            <a:r>
              <a:rPr lang="en-GB" dirty="0" smtClean="0"/>
              <a:t> </a:t>
            </a:r>
            <a:r>
              <a:rPr lang="en-GB" dirty="0" err="1" smtClean="0"/>
              <a:t>hodiny</a:t>
            </a:r>
            <a:r>
              <a:rPr lang="en-GB" dirty="0" smtClean="0"/>
              <a:t>: </a:t>
            </a:r>
            <a:r>
              <a:rPr lang="cs-CZ" dirty="0" smtClean="0"/>
              <a:t>středa</a:t>
            </a:r>
            <a:r>
              <a:rPr lang="en-GB" dirty="0" smtClean="0"/>
              <a:t> 1</a:t>
            </a:r>
            <a:r>
              <a:rPr lang="cs-CZ" dirty="0" smtClean="0"/>
              <a:t>2</a:t>
            </a:r>
            <a:r>
              <a:rPr lang="en-GB" dirty="0" smtClean="0"/>
              <a:t>:</a:t>
            </a:r>
            <a:r>
              <a:rPr lang="cs-CZ" dirty="0" smtClean="0"/>
              <a:t>3</a:t>
            </a:r>
            <a:r>
              <a:rPr lang="en-GB" dirty="0" smtClean="0"/>
              <a:t>0-1</a:t>
            </a:r>
            <a:r>
              <a:rPr lang="cs-CZ" dirty="0" smtClean="0"/>
              <a:t>3</a:t>
            </a:r>
            <a:r>
              <a:rPr lang="en-GB" dirty="0" smtClean="0"/>
              <a:t>:</a:t>
            </a:r>
            <a:r>
              <a:rPr lang="cs-CZ" smtClean="0"/>
              <a:t>10</a:t>
            </a:r>
            <a:r>
              <a:rPr lang="en-GB" smtClean="0"/>
              <a:t>; </a:t>
            </a:r>
            <a:r>
              <a:rPr lang="en-GB" dirty="0" err="1" smtClean="0"/>
              <a:t>jindy</a:t>
            </a:r>
            <a:r>
              <a:rPr lang="en-GB" dirty="0" smtClean="0"/>
              <a:t> </a:t>
            </a:r>
            <a:r>
              <a:rPr lang="en-GB" dirty="0" err="1" smtClean="0"/>
              <a:t>po</a:t>
            </a:r>
            <a:r>
              <a:rPr lang="en-GB" dirty="0" smtClean="0"/>
              <a:t> </a:t>
            </a:r>
            <a:r>
              <a:rPr lang="en-GB" dirty="0" err="1" smtClean="0"/>
              <a:t>předchozí</a:t>
            </a:r>
            <a:r>
              <a:rPr lang="en-GB" dirty="0" smtClean="0"/>
              <a:t> </a:t>
            </a:r>
            <a:r>
              <a:rPr lang="en-GB" dirty="0" err="1" smtClean="0"/>
              <a:t>domluvě</a:t>
            </a:r>
            <a:endParaRPr lang="en-GB" dirty="0" smtClean="0"/>
          </a:p>
          <a:p>
            <a:pPr lvl="2" eaLnBrk="1" hangingPunct="1">
              <a:buFont typeface="Wingdings" pitchFamily="2" charset="2"/>
              <a:buNone/>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dirty="0" smtClean="0"/>
              <a:t>(</a:t>
            </a:r>
            <a:r>
              <a:rPr lang="en-GB" dirty="0" err="1" smtClean="0"/>
              <a:t>Katedra</a:t>
            </a:r>
            <a:r>
              <a:rPr lang="en-GB" dirty="0" smtClean="0"/>
              <a:t> </a:t>
            </a:r>
            <a:r>
              <a:rPr lang="en-GB" dirty="0" err="1" smtClean="0"/>
              <a:t>psychologie</a:t>
            </a:r>
            <a:r>
              <a:rPr lang="cs-CZ" dirty="0" smtClean="0"/>
              <a:t> FSS MU</a:t>
            </a:r>
            <a:r>
              <a:rPr lang="en-GB" dirty="0" smtClean="0"/>
              <a:t>, </a:t>
            </a:r>
            <a:r>
              <a:rPr lang="cs-CZ" dirty="0" smtClean="0"/>
              <a:t>Joštova 10, pracovna 2.47</a:t>
            </a:r>
            <a:r>
              <a:rPr lang="en-GB" dirty="0" smtClean="0"/>
              <a:t>, Brno)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74688" y="252413"/>
            <a:ext cx="8990012" cy="1092200"/>
          </a:xfrm>
        </p:spPr>
        <p:txBody>
          <a:bodyPr/>
          <a:lstStyle/>
          <a:p>
            <a:pPr eaLnBrk="1" hangingPunct="1"/>
            <a:r>
              <a:rPr lang="cs-CZ" smtClean="0"/>
              <a:t>První období</a:t>
            </a:r>
          </a:p>
        </p:txBody>
      </p:sp>
      <p:sp>
        <p:nvSpPr>
          <p:cNvPr id="24579"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1800" smtClean="0"/>
              <a:t>Nejstarší vývojové období (1890-1920) reprezentuje šest osobností: </a:t>
            </a:r>
            <a:r>
              <a:rPr lang="cs-CZ" sz="1800" b="1" smtClean="0"/>
              <a:t>W. James, A. Binet, J. Dewey, E.L. Thorndike, L.M. Terman, M. Montessoriová</a:t>
            </a:r>
            <a:r>
              <a:rPr lang="cs-CZ" sz="1800" smtClean="0"/>
              <a:t>. Připomeňme  zde výběrově alespoň první dvě zakladatelské osobnosti.</a:t>
            </a:r>
          </a:p>
          <a:p>
            <a:pPr lvl="1" eaLnBrk="1" hangingPunct="1">
              <a:lnSpc>
                <a:spcPct val="80000"/>
              </a:lnSpc>
            </a:pPr>
            <a:r>
              <a:rPr lang="cs-CZ" sz="1500" smtClean="0"/>
              <a:t>Americký psycholog </a:t>
            </a:r>
            <a:r>
              <a:rPr lang="cs-CZ" sz="1500" b="1" smtClean="0"/>
              <a:t>W. James</a:t>
            </a:r>
            <a:r>
              <a:rPr lang="cs-CZ" sz="1500" smtClean="0"/>
              <a:t>, který je pokládán za jednoho ze zakladatelů vědecké psychologie, už v r. 1899 napsal </a:t>
            </a:r>
            <a:r>
              <a:rPr lang="cs-CZ" sz="1500" smtClean="0">
                <a:hlinkClick r:id="rId3"/>
              </a:rPr>
              <a:t>Rozpravy s učiteli o psychologii a se studenty o životních ideálech</a:t>
            </a:r>
            <a:r>
              <a:rPr lang="cs-CZ" sz="1500" smtClean="0"/>
              <a:t>. Upozorňoval, že sama psychologie jako věda nemůže zajistit efektivní výuku žáků, neboť vyučovací činnost učitele je tvořivou záležitostí, je tedy spíše uměním. Byl jeden z prvních, který zdůrazňoval, že je třeba přihlížet k individuálním zvláštnostem žáků a založil tak v pedagogické psychologii linii zaměřenou na dítě a jeho potřeby (child-centered psychology).  </a:t>
            </a:r>
          </a:p>
          <a:p>
            <a:pPr lvl="1" eaLnBrk="1" hangingPunct="1">
              <a:lnSpc>
                <a:spcPct val="80000"/>
              </a:lnSpc>
            </a:pPr>
            <a:r>
              <a:rPr lang="cs-CZ" sz="1500" smtClean="0"/>
              <a:t>Francouzský lékař a psycholog </a:t>
            </a:r>
            <a:r>
              <a:rPr lang="cs-CZ" sz="1500" b="1" smtClean="0"/>
              <a:t>A. Binet </a:t>
            </a:r>
            <a:r>
              <a:rPr lang="cs-CZ" sz="1500" smtClean="0"/>
              <a:t>vnesl do pedagogické psychologie metodu experimentálního zkoumání lidského učení (při výzkumech používal i kontrolní skupiny) a studoval podmínky, za nichž učení ve škole probíhá. Zpočátku se zajímal o psychopatologii, zejména o tzv. abnormální děti. Pro </a:t>
            </a:r>
            <a:r>
              <a:rPr lang="cs-CZ" sz="1500" smtClean="0">
                <a:hlinkClick r:id="rId4"/>
              </a:rPr>
              <a:t>zkoumání jejich kognitivních schopností</a:t>
            </a:r>
            <a:r>
              <a:rPr lang="cs-CZ" sz="1500" smtClean="0"/>
              <a:t> vypracoval speciální zkoušky a tím se zařadil mezi zakladatele psychologického testování. Nešlo mu však o identifikaci mentálně znevýhodněných dětí proto, aby mohly být separovány od běžné populace. Naopak: snažil se je identifikovat proto, aby jim mohla být poskytnuta zvýšené péče s přihlédnutím k jejich potřebám. Výrazně ovlivnil hnutí moderní výchovy tím, že studoval zvláštnosti dětí; vyvracel představu, že dítě je pouhá zmenšenina dospělého člověka.</a:t>
            </a:r>
          </a:p>
          <a:p>
            <a:pPr eaLnBrk="1" hangingPunct="1">
              <a:lnSpc>
                <a:spcPct val="80000"/>
              </a:lnSpc>
            </a:pPr>
            <a:endParaRPr lang="cs-CZ" sz="18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74688" y="252413"/>
            <a:ext cx="8990012" cy="1092200"/>
          </a:xfrm>
        </p:spPr>
        <p:txBody>
          <a:bodyPr/>
          <a:lstStyle/>
          <a:p>
            <a:pPr eaLnBrk="1" hangingPunct="1"/>
            <a:r>
              <a:rPr lang="cs-CZ" smtClean="0"/>
              <a:t>Druhé období, třetí období</a:t>
            </a:r>
          </a:p>
        </p:txBody>
      </p:sp>
      <p:sp>
        <p:nvSpPr>
          <p:cNvPr id="25603" name="Rectangle 3"/>
          <p:cNvSpPr>
            <a:spLocks noGrp="1" noChangeArrowheads="1"/>
          </p:cNvSpPr>
          <p:nvPr>
            <p:ph sz="quarter" idx="1"/>
          </p:nvPr>
        </p:nvSpPr>
        <p:spPr>
          <a:xfrm>
            <a:off x="674688" y="1763713"/>
            <a:ext cx="8990012" cy="4956175"/>
          </a:xfrm>
        </p:spPr>
        <p:txBody>
          <a:bodyPr/>
          <a:lstStyle/>
          <a:p>
            <a:pPr eaLnBrk="1" hangingPunct="1"/>
            <a:r>
              <a:rPr lang="cs-CZ" smtClean="0"/>
              <a:t>Střední  vývojové období (1920 – 1960) ovlivnilo pět osobností: L.S. Vygotskij, B.F. Skinner, J. Piaget, L.J. Cronbach, R.M. Gagné. </a:t>
            </a:r>
          </a:p>
          <a:p>
            <a:pPr eaLnBrk="1" hangingPunct="1"/>
            <a:r>
              <a:rPr lang="cs-CZ" smtClean="0"/>
              <a:t>Nejmladší vývojové období (od r. 1960 do současnosti) reprezentují: B.S. Bloom, N.L. Gage, J. Bruner, A. Bandura, A.L. Brownová.</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4500" smtClean="0"/>
              <a:t>Přínos ped. psy. pro další obory </a:t>
            </a:r>
            <a:br>
              <a:rPr lang="cs-CZ" sz="4500" smtClean="0"/>
            </a:br>
            <a:r>
              <a:rPr lang="cs-CZ" sz="4500" smtClean="0"/>
              <a:t>- Aster (1990) uvádí:</a:t>
            </a:r>
          </a:p>
        </p:txBody>
      </p:sp>
      <p:sp>
        <p:nvSpPr>
          <p:cNvPr id="26627" name="Rectangle 3"/>
          <p:cNvSpPr>
            <a:spLocks noGrp="1" noChangeArrowheads="1"/>
          </p:cNvSpPr>
          <p:nvPr>
            <p:ph sz="quarter" idx="1"/>
          </p:nvPr>
        </p:nvSpPr>
        <p:spPr>
          <a:xfrm>
            <a:off x="504825" y="1763713"/>
            <a:ext cx="9504363" cy="4994275"/>
          </a:xfrm>
        </p:spPr>
        <p:txBody>
          <a:bodyPr/>
          <a:lstStyle/>
          <a:p>
            <a:pPr eaLnBrk="1" hangingPunct="1">
              <a:lnSpc>
                <a:spcPct val="80000"/>
              </a:lnSpc>
            </a:pPr>
            <a:r>
              <a:rPr lang="cs-CZ" sz="2400" smtClean="0"/>
              <a:t>regresní analýzu (R.T. Thorndike), </a:t>
            </a:r>
          </a:p>
          <a:p>
            <a:pPr eaLnBrk="1" hangingPunct="1">
              <a:lnSpc>
                <a:spcPct val="80000"/>
              </a:lnSpc>
            </a:pPr>
            <a:r>
              <a:rPr lang="cs-CZ" sz="2400" smtClean="0"/>
              <a:t>analýzu kovariance (A. Porter), </a:t>
            </a:r>
          </a:p>
          <a:p>
            <a:pPr eaLnBrk="1" hangingPunct="1">
              <a:lnSpc>
                <a:spcPct val="80000"/>
              </a:lnSpc>
            </a:pPr>
            <a:r>
              <a:rPr lang="cs-CZ" sz="2400" smtClean="0"/>
              <a:t>zjišťování reliability testů a dotazníků (L. Cronbach), </a:t>
            </a:r>
          </a:p>
          <a:p>
            <a:pPr eaLnBrk="1" hangingPunct="1">
              <a:lnSpc>
                <a:spcPct val="80000"/>
              </a:lnSpc>
            </a:pPr>
            <a:r>
              <a:rPr lang="cs-CZ" sz="2400" smtClean="0"/>
              <a:t>multivariační metody později zužitkované ve statistických počítačových programech typu SPSS - Statistical Programs for Social Scienes (B. Cooley, P. Lohnes) </a:t>
            </a:r>
          </a:p>
          <a:p>
            <a:pPr eaLnBrk="1" hangingPunct="1">
              <a:lnSpc>
                <a:spcPct val="80000"/>
              </a:lnSpc>
            </a:pPr>
            <a:r>
              <a:rPr lang="cs-CZ" sz="2400" smtClean="0"/>
              <a:t>meta-analýzu výsledků empirických výzkumů (G. Glass, I.V. Hedges).</a:t>
            </a:r>
          </a:p>
          <a:p>
            <a:pPr eaLnBrk="1" hangingPunct="1">
              <a:lnSpc>
                <a:spcPct val="80000"/>
              </a:lnSpc>
            </a:pPr>
            <a:endParaRPr lang="cs-CZ" sz="2400" smtClean="0"/>
          </a:p>
          <a:p>
            <a:pPr eaLnBrk="1" hangingPunct="1">
              <a:lnSpc>
                <a:spcPct val="80000"/>
              </a:lnSpc>
            </a:pPr>
            <a:r>
              <a:rPr lang="cs-CZ" sz="2400" smtClean="0"/>
              <a:t>jedná se ale i např. o action research...</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74688" y="252413"/>
            <a:ext cx="8990012" cy="1092200"/>
          </a:xfrm>
        </p:spPr>
        <p:txBody>
          <a:bodyPr/>
          <a:lstStyle/>
          <a:p>
            <a:pPr eaLnBrk="1" hangingPunct="1"/>
            <a:r>
              <a:rPr lang="cs-CZ" smtClean="0"/>
              <a:t>Změny v oboru v minulém století</a:t>
            </a:r>
          </a:p>
        </p:txBody>
      </p:sp>
      <p:sp>
        <p:nvSpPr>
          <p:cNvPr id="27651"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2700" smtClean="0"/>
              <a:t>Mayer (1992) napsal, že ve 20. století se vztah mezi pedagogikou a psychologií podobal třem odlišným typům dopravní situace. </a:t>
            </a:r>
          </a:p>
          <a:p>
            <a:pPr lvl="1" eaLnBrk="1" hangingPunct="1">
              <a:lnSpc>
                <a:spcPct val="80000"/>
              </a:lnSpc>
            </a:pPr>
            <a:r>
              <a:rPr lang="cs-CZ" sz="2200" smtClean="0"/>
              <a:t>Z počátku šlo o ulici s jednosměrným provozem – podněty mířily od psychologie k pedagogice. </a:t>
            </a:r>
          </a:p>
          <a:p>
            <a:pPr lvl="2" eaLnBrk="1" hangingPunct="1">
              <a:lnSpc>
                <a:spcPct val="80000"/>
              </a:lnSpc>
            </a:pPr>
            <a:r>
              <a:rPr lang="cs-CZ" sz="1800" b="1" smtClean="0"/>
              <a:t>Psychologie</a:t>
            </a:r>
            <a:r>
              <a:rPr lang="cs-CZ" sz="1800" smtClean="0"/>
              <a:t> se snažila formulovat </a:t>
            </a:r>
            <a:r>
              <a:rPr lang="cs-CZ" sz="1800" b="1" smtClean="0"/>
              <a:t>nové teorie učení a vyučování	</a:t>
            </a:r>
            <a:r>
              <a:rPr lang="cs-CZ" sz="1800" smtClean="0"/>
              <a:t> </a:t>
            </a:r>
          </a:p>
          <a:p>
            <a:pPr lvl="2" eaLnBrk="1" hangingPunct="1">
              <a:lnSpc>
                <a:spcPct val="80000"/>
              </a:lnSpc>
            </a:pPr>
            <a:r>
              <a:rPr lang="cs-CZ" sz="1800" b="1" smtClean="0"/>
              <a:t>Pedagogika</a:t>
            </a:r>
            <a:r>
              <a:rPr lang="cs-CZ" sz="1800" smtClean="0"/>
              <a:t> se je </a:t>
            </a:r>
            <a:r>
              <a:rPr lang="cs-CZ" sz="1800" b="1" smtClean="0"/>
              <a:t>snažila aplikovat</a:t>
            </a:r>
            <a:r>
              <a:rPr lang="cs-CZ" sz="1800" smtClean="0"/>
              <a:t> na problémy, s nimiž zápasila školní praxe. </a:t>
            </a:r>
          </a:p>
          <a:p>
            <a:pPr lvl="1" eaLnBrk="1" hangingPunct="1">
              <a:lnSpc>
                <a:spcPct val="80000"/>
              </a:lnSpc>
            </a:pPr>
            <a:r>
              <a:rPr lang="cs-CZ" sz="2200" smtClean="0"/>
              <a:t>V další vývojové etapě jak psychologie, tak pedagogika zajely do slepé ulice: psychologie se soustředila na problémy, které příliš nesouvisely s edukací lidí; pedagogika se zaměřila na řešení praktických úkolů a odklonila se od teorie. </a:t>
            </a:r>
          </a:p>
          <a:p>
            <a:pPr lvl="1" eaLnBrk="1" hangingPunct="1">
              <a:lnSpc>
                <a:spcPct val="80000"/>
              </a:lnSpc>
            </a:pPr>
            <a:r>
              <a:rPr lang="cs-CZ" sz="2200" smtClean="0"/>
              <a:t>V poslední době byl naštěstí nastolen „obousměrný provoz“ mezi psychologií a pedagogikou (viz dále)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74688" y="252413"/>
            <a:ext cx="8990012" cy="1092200"/>
          </a:xfrm>
        </p:spPr>
        <p:txBody>
          <a:bodyPr/>
          <a:lstStyle/>
          <a:p>
            <a:pPr eaLnBrk="1" hangingPunct="1"/>
            <a:r>
              <a:rPr lang="cs-CZ" smtClean="0"/>
              <a:t>Proměny v posledním 100 letech</a:t>
            </a:r>
          </a:p>
        </p:txBody>
      </p:sp>
      <p:sp>
        <p:nvSpPr>
          <p:cNvPr id="28675" name="Rectangle 3"/>
          <p:cNvSpPr>
            <a:spLocks noGrp="1" noChangeArrowheads="1"/>
          </p:cNvSpPr>
          <p:nvPr>
            <p:ph sz="quarter" idx="1"/>
          </p:nvPr>
        </p:nvSpPr>
        <p:spPr>
          <a:xfrm>
            <a:off x="674688" y="1763713"/>
            <a:ext cx="8990012" cy="4956175"/>
          </a:xfrm>
        </p:spPr>
        <p:txBody>
          <a:bodyPr/>
          <a:lstStyle/>
          <a:p>
            <a:pPr eaLnBrk="1" hangingPunct="1"/>
            <a:r>
              <a:rPr lang="cs-CZ" sz="2700" smtClean="0"/>
              <a:t>V roce </a:t>
            </a:r>
            <a:r>
              <a:rPr lang="cs-CZ" sz="2700" b="1" smtClean="0"/>
              <a:t>1910</a:t>
            </a:r>
            <a:r>
              <a:rPr lang="cs-CZ" sz="2700" smtClean="0"/>
              <a:t> se v prestižním časopise </a:t>
            </a:r>
            <a:r>
              <a:rPr lang="cs-CZ" sz="2700" i="1" smtClean="0"/>
              <a:t>Journal of Educational Psychology</a:t>
            </a:r>
            <a:r>
              <a:rPr lang="cs-CZ" sz="2700" smtClean="0"/>
              <a:t> (O’Donnell, Levin, 2001) objevovalo na prvních místech toto pořadí publikovaných témat: </a:t>
            </a:r>
          </a:p>
          <a:p>
            <a:pPr lvl="1" eaLnBrk="1" hangingPunct="1"/>
            <a:r>
              <a:rPr lang="cs-CZ" sz="2200" smtClean="0"/>
              <a:t>1. vyučování jakožto aktivita učitelů (30 %), </a:t>
            </a:r>
          </a:p>
          <a:p>
            <a:pPr lvl="1" eaLnBrk="1" hangingPunct="1"/>
            <a:r>
              <a:rPr lang="cs-CZ" sz="2200" smtClean="0"/>
              <a:t>2. psychologické testy a měření (23 %), </a:t>
            </a:r>
          </a:p>
          <a:p>
            <a:pPr lvl="1" eaLnBrk="1" hangingPunct="1"/>
            <a:r>
              <a:rPr lang="cs-CZ" sz="2200" smtClean="0"/>
              <a:t>3. – 4. inteligence (13 %), učení (13 %).  </a:t>
            </a:r>
          </a:p>
          <a:p>
            <a:pPr eaLnBrk="1" hangingPunct="1"/>
            <a:r>
              <a:rPr lang="cs-CZ" sz="2700" smtClean="0"/>
              <a:t>V roce </a:t>
            </a:r>
            <a:r>
              <a:rPr lang="cs-CZ" sz="2700" b="1" smtClean="0"/>
              <a:t>1999</a:t>
            </a:r>
            <a:r>
              <a:rPr lang="cs-CZ" sz="2700" smtClean="0"/>
              <a:t> bylo pořadí jiné: </a:t>
            </a:r>
          </a:p>
          <a:p>
            <a:pPr lvl="1" eaLnBrk="1" hangingPunct="1"/>
            <a:r>
              <a:rPr lang="cs-CZ" sz="2200" smtClean="0"/>
              <a:t>1. učení jakožto aktivita lidí v roli žáků (60 %), </a:t>
            </a:r>
          </a:p>
          <a:p>
            <a:pPr lvl="1" eaLnBrk="1" hangingPunct="1"/>
            <a:r>
              <a:rPr lang="cs-CZ" sz="2200" smtClean="0"/>
              <a:t>2. postoje, emoce, osobnost (14 %), </a:t>
            </a:r>
          </a:p>
          <a:p>
            <a:pPr lvl="1" eaLnBrk="1" hangingPunct="1"/>
            <a:r>
              <a:rPr lang="cs-CZ" sz="2200" smtClean="0"/>
              <a:t>3.- 4. motivace (10 %), psychologické testy a měření (10 %).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74688" y="252413"/>
            <a:ext cx="8990012" cy="1092200"/>
          </a:xfrm>
        </p:spPr>
        <p:txBody>
          <a:bodyPr/>
          <a:lstStyle/>
          <a:p>
            <a:pPr eaLnBrk="1" hangingPunct="1"/>
            <a:r>
              <a:rPr lang="cs-CZ" smtClean="0"/>
              <a:t>Současné trendy v oboru</a:t>
            </a:r>
          </a:p>
        </p:txBody>
      </p:sp>
      <p:sp>
        <p:nvSpPr>
          <p:cNvPr id="29699"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2000" smtClean="0"/>
              <a:t>Kognitivistický přístup (pokračování „revoluce“)</a:t>
            </a:r>
          </a:p>
          <a:p>
            <a:pPr eaLnBrk="1" hangingPunct="1">
              <a:lnSpc>
                <a:spcPct val="80000"/>
              </a:lnSpc>
            </a:pPr>
            <a:r>
              <a:rPr lang="cs-CZ" sz="2000" smtClean="0"/>
              <a:t>Konstruktivistický pohled na učení a vyučování v praxi </a:t>
            </a:r>
            <a:r>
              <a:rPr lang="cs-CZ" sz="2000" i="1" smtClean="0"/>
              <a:t>(Piaget)</a:t>
            </a:r>
          </a:p>
          <a:p>
            <a:pPr eaLnBrk="1" hangingPunct="1">
              <a:lnSpc>
                <a:spcPct val="80000"/>
              </a:lnSpc>
            </a:pPr>
            <a:r>
              <a:rPr lang="cs-CZ" sz="2000" smtClean="0"/>
              <a:t>Učení se přestalo chápat jako ryze individuální záležitost a stoupá zájem o jeho sociální a kulturní determinanty </a:t>
            </a:r>
            <a:r>
              <a:rPr lang="cs-CZ" sz="2000" i="1" smtClean="0"/>
              <a:t>(Vygotskij)</a:t>
            </a:r>
          </a:p>
          <a:p>
            <a:pPr eaLnBrk="1" hangingPunct="1">
              <a:lnSpc>
                <a:spcPct val="80000"/>
              </a:lnSpc>
            </a:pPr>
            <a:r>
              <a:rPr lang="cs-CZ" sz="2000" smtClean="0"/>
              <a:t>V pedagogické psychologii se pozornost badatelů nezaměřuje jen na učení a vyučování lidí, ale též na problémy výchovné. Badatelé zkoumají vývoj morálního usuzování dětí, dospívajících a dospělých a souběžně s tím i jejich morální či nemorální jednání v konkrétních situacích. (Výchova k občanství, polit. postoje) </a:t>
            </a:r>
          </a:p>
          <a:p>
            <a:pPr eaLnBrk="1" hangingPunct="1">
              <a:lnSpc>
                <a:spcPct val="80000"/>
              </a:lnSpc>
            </a:pPr>
            <a:r>
              <a:rPr lang="cs-CZ" sz="2000" smtClean="0"/>
              <a:t>Psychologie motivace </a:t>
            </a:r>
            <a:r>
              <a:rPr lang="cs-CZ" sz="2000" i="1" smtClean="0"/>
              <a:t>(Weiner, Ames, Dwecková, Deci...)</a:t>
            </a:r>
          </a:p>
          <a:p>
            <a:pPr eaLnBrk="1" hangingPunct="1">
              <a:lnSpc>
                <a:spcPct val="80000"/>
              </a:lnSpc>
            </a:pPr>
            <a:r>
              <a:rPr lang="cs-CZ" sz="2000" smtClean="0"/>
              <a:t>Rozdíly mezi lidmi (inteligence...) </a:t>
            </a:r>
            <a:r>
              <a:rPr lang="cs-CZ" sz="2000" i="1" smtClean="0"/>
              <a:t>Sternberg, Gardner</a:t>
            </a:r>
          </a:p>
          <a:p>
            <a:pPr eaLnBrk="1" hangingPunct="1">
              <a:lnSpc>
                <a:spcPct val="80000"/>
              </a:lnSpc>
            </a:pPr>
            <a:r>
              <a:rPr lang="cs-CZ" sz="2000" smtClean="0"/>
              <a:t>Psychologický pohled na učivo (žákovo pojetí učiva, záměrná konceptuální změna - </a:t>
            </a:r>
            <a:r>
              <a:rPr lang="cs-CZ" sz="2000" i="1" smtClean="0"/>
              <a:t>Sinatra, Pintrich</a:t>
            </a:r>
            <a:r>
              <a:rPr lang="cs-CZ" sz="2000" smtClean="0"/>
              <a:t>, 2003)</a:t>
            </a:r>
          </a:p>
          <a:p>
            <a:pPr eaLnBrk="1" hangingPunct="1">
              <a:lnSpc>
                <a:spcPct val="80000"/>
              </a:lnSpc>
            </a:pPr>
            <a:r>
              <a:rPr lang="cs-CZ" sz="2000" smtClean="0"/>
              <a:t>Učitelovy postoje vůči jednotlivým žákům (postoje kladné, neutrální, záporné) i učitelovy postoje k celým třídám (</a:t>
            </a:r>
            <a:r>
              <a:rPr lang="cs-CZ" sz="2000" i="1" smtClean="0"/>
              <a:t>Good, Nichols</a:t>
            </a:r>
            <a:r>
              <a:rPr lang="cs-CZ" sz="2000" smtClean="0"/>
              <a:t>, 2001). </a:t>
            </a:r>
          </a:p>
          <a:p>
            <a:pPr eaLnBrk="1" hangingPunct="1">
              <a:lnSpc>
                <a:spcPct val="80000"/>
              </a:lnSpc>
            </a:pPr>
            <a:r>
              <a:rPr lang="cs-CZ" sz="2000" smtClean="0"/>
              <a:t>Technická edukační média (</a:t>
            </a:r>
            <a:r>
              <a:rPr lang="cs-CZ" sz="2000" i="1" smtClean="0"/>
              <a:t>Hadwin</a:t>
            </a:r>
            <a:r>
              <a:rPr lang="cs-CZ" sz="2000" smtClean="0"/>
              <a:t> et al., 2005)</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4500" smtClean="0"/>
              <a:t>Změny v akcentech v ČR - metodologie</a:t>
            </a:r>
          </a:p>
        </p:txBody>
      </p:sp>
      <p:sp>
        <p:nvSpPr>
          <p:cNvPr id="30723"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1600" smtClean="0"/>
              <a:t>volně dle Mareš, 2000, 2001:</a:t>
            </a:r>
          </a:p>
          <a:p>
            <a:pPr lvl="1" eaLnBrk="1" hangingPunct="1">
              <a:lnSpc>
                <a:spcPct val="80000"/>
              </a:lnSpc>
            </a:pPr>
            <a:r>
              <a:rPr lang="cs-CZ" sz="1300" b="1" smtClean="0"/>
              <a:t>Typ školy, stupeň školy.</a:t>
            </a:r>
            <a:r>
              <a:rPr lang="cs-CZ" sz="1300" smtClean="0"/>
              <a:t> Výzkumníci se zatím nejvíce věnovali 2. stupni základní školy. Na druhém místě se objevují různé typy středních škol a s určitým odstupem 1. stupeň základní školy. Zvýšil se poněkud zájem o vysoké školy a o předškolní instituce. Mimo pozornost badatelů dosud zůstávají dospělí lidé po absolvování školy. </a:t>
            </a:r>
          </a:p>
          <a:p>
            <a:pPr lvl="1" eaLnBrk="1" hangingPunct="1">
              <a:lnSpc>
                <a:spcPct val="80000"/>
              </a:lnSpc>
            </a:pPr>
            <a:r>
              <a:rPr lang="cs-CZ" sz="1300" b="1" smtClean="0"/>
              <a:t>Vzorek osob a metody jeho výběru.</a:t>
            </a:r>
            <a:r>
              <a:rPr lang="cs-CZ" sz="1300" smtClean="0"/>
              <a:t> Ukazují se zde dva zřetelné trendy: příklon k hlubším sondám na menších vzorcích (sem patří i výzkumy opírající se o kvalitativní metodologii) a potom klasické empirické výzkumy na rozsáhlejší populaci. Jen málo článků však specifikuje postupy, které autor použil při výběru osob, škol, obcí, lokalit, což ztěžuje zobecňující úvahy.</a:t>
            </a:r>
          </a:p>
          <a:p>
            <a:pPr lvl="1" eaLnBrk="1" hangingPunct="1">
              <a:lnSpc>
                <a:spcPct val="80000"/>
              </a:lnSpc>
            </a:pPr>
            <a:r>
              <a:rPr lang="cs-CZ" sz="1300" b="1" smtClean="0"/>
              <a:t>Zkoumané proměnné.</a:t>
            </a:r>
            <a:r>
              <a:rPr lang="cs-CZ" sz="1300" smtClean="0"/>
              <a:t> Klesá zájem o schopnosti žáků, o jejich výkony. Na první místo se posouvá psychologie učitele spolu s nově pojímanou psychologií žáka. Důležité místo si drží proměňující se psychologie vyučování, kde se výrazně prosazuje psychologický pohled na učivo. Nově se přidává se psychologie výchovy, zejména rodinné výchovy. Stoupá zájem o psychologii školní třídy, nově též o psychologické pohledy na školu jako svébytný typ instituce. </a:t>
            </a:r>
          </a:p>
          <a:p>
            <a:pPr lvl="1" eaLnBrk="1" hangingPunct="1">
              <a:lnSpc>
                <a:spcPct val="80000"/>
              </a:lnSpc>
            </a:pPr>
            <a:r>
              <a:rPr lang="cs-CZ" sz="1300" b="1" smtClean="0"/>
              <a:t>Použité metody. </a:t>
            </a:r>
            <a:r>
              <a:rPr lang="cs-CZ" sz="1300" smtClean="0"/>
              <a:t>Poslední přináší určité změny metodického instrumentária. Poněkud </a:t>
            </a:r>
            <a:r>
              <a:rPr lang="cs-CZ" sz="1300" b="1" smtClean="0"/>
              <a:t>ustupuje éra autorských dotazníků</a:t>
            </a:r>
            <a:r>
              <a:rPr lang="cs-CZ" sz="1300" smtClean="0"/>
              <a:t>. K výjimkám patří dotazník identifikující žáky nadané pro cizí jazyky či způsoby výchovy v rodině. </a:t>
            </a:r>
            <a:r>
              <a:rPr lang="cs-CZ" sz="1300" b="1" smtClean="0"/>
              <a:t>Nastupuje výraznější přebírání a ověřování zahraničních metod v našich podmínkách</a:t>
            </a:r>
            <a:r>
              <a:rPr lang="cs-CZ" sz="1300" smtClean="0"/>
              <a:t>. </a:t>
            </a:r>
            <a:r>
              <a:rPr lang="cs-CZ" sz="1300" b="1" smtClean="0"/>
              <a:t>Nahrávání vyučovací hodiny a její detailní analýza</a:t>
            </a:r>
            <a:r>
              <a:rPr lang="cs-CZ" sz="1300" smtClean="0"/>
              <a:t> (Svatoš, Janík) na základě protokolu se stává standardní metodou. Stále se </a:t>
            </a:r>
            <a:r>
              <a:rPr lang="cs-CZ" sz="1300" b="1" smtClean="0"/>
              <a:t>obohacuje spektrum používaných psychodiagnostických testů</a:t>
            </a:r>
            <a:r>
              <a:rPr lang="cs-CZ" sz="1300" smtClean="0"/>
              <a:t>, neboť se jejich vydávání a distribuci věnují specializované firmy. Kromě kvantitativní metodologie se začíná stále častěji uplatňovat </a:t>
            </a:r>
            <a:r>
              <a:rPr lang="cs-CZ" sz="1300" b="1" smtClean="0"/>
              <a:t>metodologie kvalitativní</a:t>
            </a:r>
            <a:r>
              <a:rPr lang="cs-CZ" sz="1300" smtClean="0"/>
              <a:t>. V nové podobě se objevuje</a:t>
            </a:r>
            <a:r>
              <a:rPr lang="cs-CZ" sz="1300" b="1" smtClean="0"/>
              <a:t> rozhovor</a:t>
            </a:r>
            <a:r>
              <a:rPr lang="cs-CZ" sz="1300" smtClean="0"/>
              <a:t> jako nezbytná součást tohoto typu výzkumu, včetně fenomenografického rozhovoru. Přibývají </a:t>
            </a:r>
            <a:r>
              <a:rPr lang="cs-CZ" sz="1300" b="1" smtClean="0"/>
              <a:t>projektivní metody</a:t>
            </a:r>
            <a:r>
              <a:rPr lang="cs-CZ" sz="1300" smtClean="0"/>
              <a:t>, stupňuje se zájem o dětskou kresbu.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74688" y="252413"/>
            <a:ext cx="8990012" cy="1092200"/>
          </a:xfrm>
        </p:spPr>
        <p:txBody>
          <a:bodyPr/>
          <a:lstStyle/>
          <a:p>
            <a:pPr eaLnBrk="1" hangingPunct="1"/>
            <a:r>
              <a:rPr lang="cs-CZ" smtClean="0"/>
              <a:t>Změny v akcentech v ČR - obsah</a:t>
            </a:r>
          </a:p>
        </p:txBody>
      </p:sp>
      <p:sp>
        <p:nvSpPr>
          <p:cNvPr id="26627" name="Rectangle 3"/>
          <p:cNvSpPr>
            <a:spLocks noGrp="1" noChangeArrowheads="1"/>
          </p:cNvSpPr>
          <p:nvPr>
            <p:ph sz="quarter" idx="1"/>
          </p:nvPr>
        </p:nvSpPr>
        <p:spPr>
          <a:xfrm>
            <a:off x="431800" y="1763713"/>
            <a:ext cx="9648825" cy="5795962"/>
          </a:xfrm>
        </p:spPr>
        <p:txBody>
          <a:bodyPr>
            <a:normAutofit lnSpcReduction="10000"/>
          </a:bodyPr>
          <a:lstStyle/>
          <a:p>
            <a:pPr marL="352780" indent="-352780" eaLnBrk="1" fontAlgn="auto" hangingPunct="1">
              <a:lnSpc>
                <a:spcPct val="80000"/>
              </a:lnSpc>
              <a:spcBef>
                <a:spcPts val="772"/>
              </a:spcBef>
              <a:spcAft>
                <a:spcPts val="0"/>
              </a:spcAft>
              <a:buFont typeface="Wingdings"/>
              <a:buChar char=""/>
              <a:defRPr/>
            </a:pPr>
            <a:r>
              <a:rPr lang="cs-CZ" sz="1200" b="1" smtClean="0"/>
              <a:t>Psychologie učitele</a:t>
            </a:r>
          </a:p>
          <a:p>
            <a:pPr marL="705560" lvl="1" indent="-302383" eaLnBrk="1" fontAlgn="auto" hangingPunct="1">
              <a:lnSpc>
                <a:spcPct val="80000"/>
              </a:lnSpc>
              <a:spcBef>
                <a:spcPts val="606"/>
              </a:spcBef>
              <a:spcAft>
                <a:spcPts val="0"/>
              </a:spcAft>
              <a:buFont typeface="Wingdings 2"/>
              <a:buChar char=""/>
              <a:defRPr/>
            </a:pPr>
            <a:r>
              <a:rPr lang="cs-CZ" sz="1000" smtClean="0"/>
              <a:t>konkrétní vyučovací činnosti (např. typů používaných otázek) i obecnějších charakteristik (např. interakčních stylů učitele v jednání se žáky). </a:t>
            </a:r>
          </a:p>
          <a:p>
            <a:pPr marL="705560" lvl="1" indent="-302383" eaLnBrk="1" fontAlgn="auto" hangingPunct="1">
              <a:lnSpc>
                <a:spcPct val="80000"/>
              </a:lnSpc>
              <a:spcBef>
                <a:spcPts val="606"/>
              </a:spcBef>
              <a:spcAft>
                <a:spcPts val="0"/>
              </a:spcAft>
              <a:buFont typeface="Wingdings 2"/>
              <a:buChar char=""/>
              <a:defRPr/>
            </a:pPr>
            <a:r>
              <a:rPr lang="cs-CZ" sz="1000" smtClean="0"/>
              <a:t>subjektivní fenomény, jako je učitelem prožívaná odpovědnost na úspěšnost žáků nebo pocit vyhoření z pedagogické práce </a:t>
            </a:r>
          </a:p>
          <a:p>
            <a:pPr marL="705560" lvl="1" indent="-302383" eaLnBrk="1" fontAlgn="auto" hangingPunct="1">
              <a:lnSpc>
                <a:spcPct val="80000"/>
              </a:lnSpc>
              <a:spcBef>
                <a:spcPts val="606"/>
              </a:spcBef>
              <a:spcAft>
                <a:spcPts val="0"/>
              </a:spcAft>
              <a:buFont typeface="Wingdings 2"/>
              <a:buChar char=""/>
              <a:defRPr/>
            </a:pPr>
            <a:r>
              <a:rPr lang="cs-CZ" sz="1000" smtClean="0"/>
              <a:t>osobnostní rysy učitele, např. autoritářství.  </a:t>
            </a:r>
          </a:p>
          <a:p>
            <a:pPr marL="705560" lvl="1" indent="-302383" eaLnBrk="1" fontAlgn="auto" hangingPunct="1">
              <a:lnSpc>
                <a:spcPct val="80000"/>
              </a:lnSpc>
              <a:spcBef>
                <a:spcPts val="606"/>
              </a:spcBef>
              <a:spcAft>
                <a:spcPts val="0"/>
              </a:spcAft>
              <a:buFont typeface="Wingdings 2"/>
              <a:buChar char=""/>
              <a:defRPr/>
            </a:pPr>
            <a:r>
              <a:rPr lang="cs-CZ" sz="1000" smtClean="0"/>
              <a:t>učitel a jeho zvláštnosti z pohledu jeho žáků.</a:t>
            </a:r>
          </a:p>
          <a:p>
            <a:pPr marL="352780" indent="-352780" eaLnBrk="1" fontAlgn="auto" hangingPunct="1">
              <a:lnSpc>
                <a:spcPct val="80000"/>
              </a:lnSpc>
              <a:spcBef>
                <a:spcPts val="772"/>
              </a:spcBef>
              <a:spcAft>
                <a:spcPts val="0"/>
              </a:spcAft>
              <a:buFont typeface="Wingdings"/>
              <a:buChar char=""/>
              <a:defRPr/>
            </a:pPr>
            <a:r>
              <a:rPr lang="cs-CZ" sz="1200" b="1" smtClean="0"/>
              <a:t>Psychologie žáka</a:t>
            </a:r>
          </a:p>
          <a:p>
            <a:pPr marL="705560" lvl="1" indent="-302383" eaLnBrk="1" fontAlgn="auto" hangingPunct="1">
              <a:lnSpc>
                <a:spcPct val="80000"/>
              </a:lnSpc>
              <a:spcBef>
                <a:spcPts val="606"/>
              </a:spcBef>
              <a:spcAft>
                <a:spcPts val="0"/>
              </a:spcAft>
              <a:buFont typeface="Wingdings 2"/>
              <a:buChar char=""/>
              <a:defRPr/>
            </a:pPr>
            <a:r>
              <a:rPr lang="cs-CZ" sz="1000" smtClean="0"/>
              <a:t>zájem o předškolní období, </a:t>
            </a:r>
          </a:p>
          <a:p>
            <a:pPr marL="705560" lvl="1" indent="-302383" eaLnBrk="1" fontAlgn="auto" hangingPunct="1">
              <a:lnSpc>
                <a:spcPct val="80000"/>
              </a:lnSpc>
              <a:spcBef>
                <a:spcPts val="606"/>
              </a:spcBef>
              <a:spcAft>
                <a:spcPts val="0"/>
              </a:spcAft>
              <a:buFont typeface="Wingdings 2"/>
              <a:buChar char=""/>
              <a:defRPr/>
            </a:pPr>
            <a:r>
              <a:rPr lang="cs-CZ" sz="1000" smtClean="0"/>
              <a:t>o vstupní předpoklady dítěte zvládnout školní docházku; sleduje se efekt odkladu školní docházky či vliv speciálních řečových programů pro romské děti na jejich další školní kariéru. </a:t>
            </a:r>
          </a:p>
          <a:p>
            <a:pPr marL="705560" lvl="1" indent="-302383" eaLnBrk="1" fontAlgn="auto" hangingPunct="1">
              <a:lnSpc>
                <a:spcPct val="80000"/>
              </a:lnSpc>
              <a:spcBef>
                <a:spcPts val="606"/>
              </a:spcBef>
              <a:spcAft>
                <a:spcPts val="0"/>
              </a:spcAft>
              <a:buFont typeface="Wingdings 2"/>
              <a:buChar char=""/>
              <a:defRPr/>
            </a:pPr>
            <a:r>
              <a:rPr lang="cs-CZ" sz="1000" smtClean="0"/>
              <a:t>méně se už dnes zkoumají verbální schopnosti žáků; </a:t>
            </a:r>
          </a:p>
          <a:p>
            <a:pPr marL="705560" lvl="1" indent="-302383" eaLnBrk="1" fontAlgn="auto" hangingPunct="1">
              <a:lnSpc>
                <a:spcPct val="80000"/>
              </a:lnSpc>
              <a:spcBef>
                <a:spcPts val="606"/>
              </a:spcBef>
              <a:spcAft>
                <a:spcPts val="0"/>
              </a:spcAft>
              <a:buFont typeface="Wingdings 2"/>
              <a:buChar char=""/>
              <a:defRPr/>
            </a:pPr>
            <a:r>
              <a:rPr lang="cs-CZ" sz="1000" smtClean="0"/>
              <a:t>pozornost se obrací k jiným schopnostem: cizojazyčným, organizačním, uměleckým, sociálně praktickým, pohybovým.</a:t>
            </a:r>
          </a:p>
          <a:p>
            <a:pPr marL="705560" lvl="1" indent="-302383" eaLnBrk="1" fontAlgn="auto" hangingPunct="1">
              <a:lnSpc>
                <a:spcPct val="80000"/>
              </a:lnSpc>
              <a:spcBef>
                <a:spcPts val="606"/>
              </a:spcBef>
              <a:spcAft>
                <a:spcPts val="0"/>
              </a:spcAft>
              <a:buFont typeface="Wingdings 2"/>
              <a:buChar char=""/>
              <a:defRPr/>
            </a:pPr>
            <a:r>
              <a:rPr lang="cs-CZ" sz="1000" smtClean="0"/>
              <a:t>studium psychických stavů žáků, jako je strach ze školy a osobnostních zvláštností typu pudové napětí, úzkostná sebenejistota. </a:t>
            </a:r>
          </a:p>
          <a:p>
            <a:pPr marL="705560" lvl="1" indent="-302383" eaLnBrk="1" fontAlgn="auto" hangingPunct="1">
              <a:lnSpc>
                <a:spcPct val="80000"/>
              </a:lnSpc>
              <a:spcBef>
                <a:spcPts val="606"/>
              </a:spcBef>
              <a:spcAft>
                <a:spcPts val="0"/>
              </a:spcAft>
              <a:buFont typeface="Wingdings 2"/>
              <a:buChar char=""/>
              <a:defRPr/>
            </a:pPr>
            <a:r>
              <a:rPr lang="cs-CZ" sz="1000" smtClean="0"/>
              <a:t>učební motivace žáků, včetně neadekvátní motivační činnosti učitelů. </a:t>
            </a:r>
          </a:p>
          <a:p>
            <a:pPr marL="705560" lvl="1" indent="-302383" eaLnBrk="1" fontAlgn="auto" hangingPunct="1">
              <a:lnSpc>
                <a:spcPct val="80000"/>
              </a:lnSpc>
              <a:spcBef>
                <a:spcPts val="606"/>
              </a:spcBef>
              <a:spcAft>
                <a:spcPts val="0"/>
              </a:spcAft>
              <a:buFont typeface="Wingdings 2"/>
              <a:buChar char=""/>
              <a:defRPr/>
            </a:pPr>
            <a:r>
              <a:rPr lang="cs-CZ" sz="1000" smtClean="0"/>
              <a:t>patologické způsoby chování dospívajících. </a:t>
            </a:r>
          </a:p>
          <a:p>
            <a:pPr marL="705560" lvl="1" indent="-302383" eaLnBrk="1" fontAlgn="auto" hangingPunct="1">
              <a:lnSpc>
                <a:spcPct val="80000"/>
              </a:lnSpc>
              <a:spcBef>
                <a:spcPts val="606"/>
              </a:spcBef>
              <a:spcAft>
                <a:spcPts val="0"/>
              </a:spcAft>
              <a:buFont typeface="Wingdings 2"/>
              <a:buChar char=""/>
              <a:defRPr/>
            </a:pPr>
            <a:r>
              <a:rPr lang="cs-CZ" sz="1000" smtClean="0"/>
              <a:t>K novým oblastem psychologie žáka patří:</a:t>
            </a:r>
          </a:p>
          <a:p>
            <a:pPr marL="1007943" lvl="2" indent="-251986" eaLnBrk="1" fontAlgn="auto" hangingPunct="1">
              <a:lnSpc>
                <a:spcPct val="80000"/>
              </a:lnSpc>
              <a:spcBef>
                <a:spcPts val="551"/>
              </a:spcBef>
              <a:spcAft>
                <a:spcPts val="0"/>
              </a:spcAft>
              <a:buFont typeface="Wingdings"/>
              <a:buChar char=""/>
              <a:defRPr/>
            </a:pPr>
            <a:r>
              <a:rPr lang="cs-CZ" sz="1200" smtClean="0"/>
              <a:t>výzkumy stylů učení a osobnostních předpokladů zvládat zátěžové situace. </a:t>
            </a:r>
          </a:p>
          <a:p>
            <a:pPr marL="1007943" lvl="2" indent="-251986" eaLnBrk="1" fontAlgn="auto" hangingPunct="1">
              <a:lnSpc>
                <a:spcPct val="80000"/>
              </a:lnSpc>
              <a:spcBef>
                <a:spcPts val="551"/>
              </a:spcBef>
              <a:spcAft>
                <a:spcPts val="0"/>
              </a:spcAft>
              <a:buFont typeface="Wingdings"/>
              <a:buChar char=""/>
              <a:defRPr/>
            </a:pPr>
            <a:r>
              <a:rPr lang="cs-CZ" sz="1200" smtClean="0"/>
              <a:t>žákovo pojetí světa, učiva a dětské prekoncepce pojmů, s nimiž se ve škole běžně pracuje. </a:t>
            </a:r>
          </a:p>
          <a:p>
            <a:pPr marL="1007943" lvl="2" indent="-251986" eaLnBrk="1" fontAlgn="auto" hangingPunct="1">
              <a:lnSpc>
                <a:spcPct val="80000"/>
              </a:lnSpc>
              <a:spcBef>
                <a:spcPts val="551"/>
              </a:spcBef>
              <a:spcAft>
                <a:spcPts val="0"/>
              </a:spcAft>
              <a:buFont typeface="Wingdings"/>
              <a:buChar char=""/>
              <a:defRPr/>
            </a:pPr>
            <a:r>
              <a:rPr lang="cs-CZ" sz="1200" smtClean="0"/>
              <a:t>sociální kontext, v něm žák žije a pracuje, zejména sociální opora, jíž se mu dostává ze strany rodičů, vrstevníků, učitelů a dalších příslušníků pomáhajících profesí.</a:t>
            </a:r>
          </a:p>
          <a:p>
            <a:pPr marL="352780" indent="-352780" eaLnBrk="1" fontAlgn="auto" hangingPunct="1">
              <a:lnSpc>
                <a:spcPct val="80000"/>
              </a:lnSpc>
              <a:spcBef>
                <a:spcPts val="772"/>
              </a:spcBef>
              <a:spcAft>
                <a:spcPts val="0"/>
              </a:spcAft>
              <a:buFont typeface="Wingdings"/>
              <a:buChar char=""/>
              <a:defRPr/>
            </a:pPr>
            <a:r>
              <a:rPr lang="cs-CZ" sz="1200" smtClean="0"/>
              <a:t> </a:t>
            </a:r>
            <a:r>
              <a:rPr lang="cs-CZ" sz="1200" b="1" smtClean="0"/>
              <a:t>Pokud jde o psychologii vyučování</a:t>
            </a:r>
          </a:p>
          <a:p>
            <a:pPr marL="705560" lvl="1" indent="-302383" eaLnBrk="1" fontAlgn="auto" hangingPunct="1">
              <a:lnSpc>
                <a:spcPct val="80000"/>
              </a:lnSpc>
              <a:spcBef>
                <a:spcPts val="606"/>
              </a:spcBef>
              <a:spcAft>
                <a:spcPts val="0"/>
              </a:spcAft>
              <a:buFont typeface="Wingdings 2"/>
              <a:buChar char=""/>
              <a:defRPr/>
            </a:pPr>
            <a:r>
              <a:rPr lang="cs-CZ" sz="1000" smtClean="0"/>
              <a:t>zvláštnosti verbálního projevu žáků v hodině, </a:t>
            </a:r>
          </a:p>
          <a:p>
            <a:pPr marL="705560" lvl="1" indent="-302383" eaLnBrk="1" fontAlgn="auto" hangingPunct="1">
              <a:lnSpc>
                <a:spcPct val="80000"/>
              </a:lnSpc>
              <a:spcBef>
                <a:spcPts val="606"/>
              </a:spcBef>
              <a:spcAft>
                <a:spcPts val="0"/>
              </a:spcAft>
              <a:buFont typeface="Wingdings 2"/>
              <a:buChar char=""/>
              <a:defRPr/>
            </a:pPr>
            <a:r>
              <a:rPr lang="cs-CZ" sz="1000" smtClean="0"/>
              <a:t>komunikačního klimatu navozovaného učitelem</a:t>
            </a:r>
          </a:p>
          <a:p>
            <a:pPr marL="705560" lvl="1" indent="-302383" eaLnBrk="1" fontAlgn="auto" hangingPunct="1">
              <a:lnSpc>
                <a:spcPct val="80000"/>
              </a:lnSpc>
              <a:spcBef>
                <a:spcPts val="606"/>
              </a:spcBef>
              <a:spcAft>
                <a:spcPts val="0"/>
              </a:spcAft>
              <a:buFont typeface="Wingdings 2"/>
              <a:buChar char=""/>
              <a:defRPr/>
            </a:pPr>
            <a:r>
              <a:rPr lang="cs-CZ" sz="1000" smtClean="0"/>
              <a:t>účinnost konstruktivistého pojetí výuky</a:t>
            </a:r>
          </a:p>
          <a:p>
            <a:pPr marL="705560" lvl="1" indent="-302383" eaLnBrk="1" fontAlgn="auto" hangingPunct="1">
              <a:lnSpc>
                <a:spcPct val="80000"/>
              </a:lnSpc>
              <a:spcBef>
                <a:spcPts val="606"/>
              </a:spcBef>
              <a:spcAft>
                <a:spcPts val="0"/>
              </a:spcAft>
              <a:buFont typeface="Wingdings 2"/>
              <a:buChar char=""/>
              <a:defRPr/>
            </a:pPr>
            <a:r>
              <a:rPr lang="cs-CZ" sz="1000" smtClean="0"/>
              <a:t>použití počítačů ve výuce dostává</a:t>
            </a:r>
          </a:p>
          <a:p>
            <a:pPr marL="352780" indent="-352780" eaLnBrk="1" fontAlgn="auto" hangingPunct="1">
              <a:lnSpc>
                <a:spcPct val="80000"/>
              </a:lnSpc>
              <a:spcBef>
                <a:spcPts val="772"/>
              </a:spcBef>
              <a:spcAft>
                <a:spcPts val="0"/>
              </a:spcAft>
              <a:buFont typeface="Wingdings"/>
              <a:buChar char=""/>
              <a:defRPr/>
            </a:pPr>
            <a:r>
              <a:rPr lang="cs-CZ" sz="1200" smtClean="0"/>
              <a:t>Pozornost se začala věnovat i širším pohledům. Badatelé zkoumali </a:t>
            </a:r>
            <a:r>
              <a:rPr lang="cs-CZ" sz="1200" b="1" smtClean="0"/>
              <a:t>fungování školy jako instituce</a:t>
            </a:r>
            <a:r>
              <a:rPr lang="cs-CZ" sz="1200" smtClean="0"/>
              <a:t>, srovnávali různé koncepce školní práce, detailně studovali </a:t>
            </a:r>
            <a:r>
              <a:rPr lang="cs-CZ" sz="1200" b="1" smtClean="0"/>
              <a:t>psychosociální klima školy</a:t>
            </a:r>
            <a:r>
              <a:rPr lang="cs-CZ" sz="1200" smtClean="0"/>
              <a:t> a jeho důsledky pro žáky a učitele. </a:t>
            </a:r>
          </a:p>
          <a:p>
            <a:pPr marL="352780" indent="-352780" eaLnBrk="1" fontAlgn="auto" hangingPunct="1">
              <a:lnSpc>
                <a:spcPct val="80000"/>
              </a:lnSpc>
              <a:spcBef>
                <a:spcPts val="772"/>
              </a:spcBef>
              <a:spcAft>
                <a:spcPts val="0"/>
              </a:spcAft>
              <a:buFont typeface="Wingdings"/>
              <a:buChar char=""/>
              <a:defRPr/>
            </a:pPr>
            <a:r>
              <a:rPr lang="cs-CZ" sz="1200" smtClean="0"/>
              <a:t>Pozornost je věnována i mimoškolnímu prostředí – např. </a:t>
            </a:r>
            <a:r>
              <a:rPr lang="cs-CZ" sz="1200" b="1" smtClean="0"/>
              <a:t>informální učení </a:t>
            </a:r>
            <a:r>
              <a:rPr lang="cs-CZ" sz="1200" smtClean="0"/>
              <a:t>(Rabušicová)</a:t>
            </a:r>
          </a:p>
          <a:p>
            <a:pPr marL="352780" indent="-352780" eaLnBrk="1" fontAlgn="auto" hangingPunct="1">
              <a:lnSpc>
                <a:spcPct val="80000"/>
              </a:lnSpc>
              <a:spcBef>
                <a:spcPts val="772"/>
              </a:spcBef>
              <a:spcAft>
                <a:spcPts val="0"/>
              </a:spcAft>
              <a:buFont typeface="Wingdings"/>
              <a:buChar char=""/>
              <a:defRPr/>
            </a:pPr>
            <a:endParaRPr lang="cs-CZ" sz="1200" smtClean="0"/>
          </a:p>
          <a:p>
            <a:pPr marL="352780" indent="-352780" eaLnBrk="1" fontAlgn="auto" hangingPunct="1">
              <a:lnSpc>
                <a:spcPct val="80000"/>
              </a:lnSpc>
              <a:spcBef>
                <a:spcPts val="772"/>
              </a:spcBef>
              <a:spcAft>
                <a:spcPts val="0"/>
              </a:spcAft>
              <a:buFont typeface="Wingdings"/>
              <a:buChar char=""/>
              <a:defRPr/>
            </a:pPr>
            <a:r>
              <a:rPr lang="cs-CZ" sz="1200" b="1" smtClean="0"/>
              <a:t>Výchovné momenty</a:t>
            </a:r>
            <a:r>
              <a:rPr lang="cs-CZ" sz="1200" smtClean="0"/>
              <a:t> se studovaly jednak </a:t>
            </a:r>
            <a:r>
              <a:rPr lang="cs-CZ" sz="1200" b="1" smtClean="0"/>
              <a:t>ve škole</a:t>
            </a:r>
            <a:r>
              <a:rPr lang="cs-CZ" sz="1200" smtClean="0"/>
              <a:t>  (humanistické pojetí výuky), ale především </a:t>
            </a:r>
            <a:r>
              <a:rPr lang="cs-CZ" sz="1200" b="1" smtClean="0"/>
              <a:t>v rodině</a:t>
            </a:r>
            <a:r>
              <a:rPr lang="cs-CZ" sz="1200" smtClean="0"/>
              <a:t> (propracovaný výzkum stylů rodinné výchovy). Svébytnou oblastí je výchovný a vzdělávací vliv médií, kupř. televizních pořadů pro děti a mládež.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74688" y="252413"/>
            <a:ext cx="8990012" cy="1092200"/>
          </a:xfrm>
        </p:spPr>
        <p:txBody>
          <a:bodyPr/>
          <a:lstStyle/>
          <a:p>
            <a:pPr eaLnBrk="1" hangingPunct="1"/>
            <a:r>
              <a:rPr lang="cs-CZ" smtClean="0"/>
              <a:t>Trendy v oboru</a:t>
            </a:r>
          </a:p>
        </p:txBody>
      </p:sp>
      <p:sp>
        <p:nvSpPr>
          <p:cNvPr id="32771" name="Rectangle 3"/>
          <p:cNvSpPr>
            <a:spLocks noGrp="1" noChangeArrowheads="1"/>
          </p:cNvSpPr>
          <p:nvPr>
            <p:ph sz="quarter" idx="1"/>
          </p:nvPr>
        </p:nvSpPr>
        <p:spPr>
          <a:xfrm>
            <a:off x="504825" y="1763713"/>
            <a:ext cx="9072563" cy="5472112"/>
          </a:xfrm>
        </p:spPr>
        <p:txBody>
          <a:bodyPr/>
          <a:lstStyle/>
          <a:p>
            <a:pPr eaLnBrk="1" hangingPunct="1">
              <a:lnSpc>
                <a:spcPct val="80000"/>
              </a:lnSpc>
            </a:pPr>
            <a:r>
              <a:rPr lang="cs-CZ" sz="1800" smtClean="0"/>
              <a:t>Pedagogická psychologie, jejímž posláním je usnadňovat výchovu a vzdělávání všech lidí využíváním psychologických poznatků, je determinována obecnými trendy postindustriální společnosti. </a:t>
            </a:r>
          </a:p>
          <a:p>
            <a:pPr eaLnBrk="1" hangingPunct="1">
              <a:lnSpc>
                <a:spcPct val="80000"/>
              </a:lnSpc>
            </a:pPr>
            <a:r>
              <a:rPr lang="cs-CZ" sz="1800" smtClean="0"/>
              <a:t>Podle Alexandrové (2004) ovlivňují pedagogickou psychologii čtyři výrazné trendy a formují podobu soudobého učení, vyučování, výchovy i výcviku: </a:t>
            </a:r>
          </a:p>
          <a:p>
            <a:pPr lvl="1" eaLnBrk="1" hangingPunct="1">
              <a:lnSpc>
                <a:spcPct val="80000"/>
              </a:lnSpc>
            </a:pPr>
            <a:r>
              <a:rPr lang="cs-CZ" sz="1500" smtClean="0"/>
              <a:t>informace se stávají komoditou, s níž je třeba umět zacházet, </a:t>
            </a:r>
          </a:p>
          <a:p>
            <a:pPr lvl="1" eaLnBrk="1" hangingPunct="1">
              <a:lnSpc>
                <a:spcPct val="80000"/>
              </a:lnSpc>
            </a:pPr>
            <a:r>
              <a:rPr lang="cs-CZ" sz="1500" smtClean="0"/>
              <a:t>populace akcentuje spíše současnost, méně už uvažuje o budoucnosti (zajímá ji to, co je „zde a nyní“), </a:t>
            </a:r>
          </a:p>
          <a:p>
            <a:pPr lvl="1" eaLnBrk="1" hangingPunct="1">
              <a:lnSpc>
                <a:spcPct val="80000"/>
              </a:lnSpc>
            </a:pPr>
            <a:r>
              <a:rPr lang="cs-CZ" sz="1500" smtClean="0"/>
              <a:t>populace začíná preferovat virtuální realitu a virtuální zkušenosti před skutečnou realitou a autentickými zkušenostmi, </a:t>
            </a:r>
          </a:p>
          <a:p>
            <a:pPr lvl="1" eaLnBrk="1" hangingPunct="1">
              <a:lnSpc>
                <a:spcPct val="80000"/>
              </a:lnSpc>
            </a:pPr>
            <a:r>
              <a:rPr lang="cs-CZ" sz="1500" smtClean="0"/>
              <a:t>struktura populace se mění (přibývá starších lidí; díky migraci se populace stává heterogennější, prohlubují se etnické, kulturní a sociální rozdíly). </a:t>
            </a:r>
          </a:p>
          <a:p>
            <a:pPr eaLnBrk="1" hangingPunct="1">
              <a:lnSpc>
                <a:spcPct val="80000"/>
              </a:lnSpc>
            </a:pPr>
            <a:r>
              <a:rPr lang="cs-CZ" sz="1800" smtClean="0"/>
              <a:t>Výčet můžeme doplnit minimálně třemi dalšími trendy (Mareš 2008): </a:t>
            </a:r>
          </a:p>
          <a:p>
            <a:pPr lvl="1" eaLnBrk="1" hangingPunct="1">
              <a:lnSpc>
                <a:spcPct val="80000"/>
              </a:lnSpc>
            </a:pPr>
            <a:r>
              <a:rPr lang="cs-CZ" sz="1500" smtClean="0"/>
              <a:t>do sfér společenského života vstupují stále výrazněji elektronická média, která mění také podobu učení a vyučování, </a:t>
            </a:r>
          </a:p>
          <a:p>
            <a:pPr lvl="1" eaLnBrk="1" hangingPunct="1">
              <a:lnSpc>
                <a:spcPct val="80000"/>
              </a:lnSpc>
            </a:pPr>
            <a:r>
              <a:rPr lang="cs-CZ" sz="1500" smtClean="0"/>
              <a:t>vzdělávání a výcvik se neomezuje jen na školní prostředí a na mladou generaci; celoživotní učení se stává skutečností, lidé si rozšiřují a prohlubují svou kvalifikaci při zaměstnaní, rekvalifikují se; probíhá též reedukace a resocializace, </a:t>
            </a:r>
          </a:p>
          <a:p>
            <a:pPr lvl="1" eaLnBrk="1" hangingPunct="1">
              <a:lnSpc>
                <a:spcPct val="80000"/>
              </a:lnSpc>
            </a:pPr>
            <a:r>
              <a:rPr lang="cs-CZ" sz="1500" smtClean="0"/>
              <a:t>prohlubuje se snaha integrovat zdravotně a sociálně znevýhodnění lidi do společnosti, tedy i do výchovně-vzdělávacích aktivit. </a:t>
            </a:r>
          </a:p>
          <a:p>
            <a:pPr eaLnBrk="1" hangingPunct="1">
              <a:lnSpc>
                <a:spcPct val="80000"/>
              </a:lnSpc>
            </a:pPr>
            <a:endParaRPr lang="cs-CZ" sz="18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74688" y="252413"/>
            <a:ext cx="8990012" cy="1092200"/>
          </a:xfrm>
        </p:spPr>
        <p:txBody>
          <a:bodyPr/>
          <a:lstStyle/>
          <a:p>
            <a:pPr eaLnBrk="1" hangingPunct="1"/>
            <a:r>
              <a:rPr lang="cs-CZ" smtClean="0"/>
              <a:t>Současnost</a:t>
            </a:r>
          </a:p>
        </p:txBody>
      </p:sp>
      <p:sp>
        <p:nvSpPr>
          <p:cNvPr id="33795"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1500" smtClean="0"/>
              <a:t>S tím, jak se ve vyspělých zemích propojuje výchova a vzdělávání všech dětí a dospívajících (jak zdravých tak handicapovaných); nejde jen o </a:t>
            </a:r>
            <a:r>
              <a:rPr lang="cs-CZ" sz="1500" b="1" smtClean="0"/>
              <a:t>integrování</a:t>
            </a:r>
            <a:r>
              <a:rPr lang="cs-CZ" sz="1500" smtClean="0"/>
              <a:t> handicapovaných jedinců do hlavního proudu vzdělávání, ale také o zvláštnosti jejich učení v nových podmínkách (Farell, 2006). </a:t>
            </a:r>
          </a:p>
          <a:p>
            <a:pPr eaLnBrk="1" hangingPunct="1">
              <a:lnSpc>
                <a:spcPct val="80000"/>
              </a:lnSpc>
            </a:pPr>
            <a:r>
              <a:rPr lang="cs-CZ" sz="1500" smtClean="0"/>
              <a:t>Se stoupajícími nároky na samostatnost a odpovědnost lidí, vyvstávají před pedagogickou psychologií též úkol prozkoumat, jak vzniká, vyvíjí se autoregulace člověka. Jak zajistit, aby vnější řízení ze strany rodičů, učitelů, počítačových programů postupně ustupovalo ve prospěch autoregulace (kulič, 1992). Téma </a:t>
            </a:r>
            <a:r>
              <a:rPr lang="cs-CZ" sz="1500" b="1" smtClean="0"/>
              <a:t>autoregulace </a:t>
            </a:r>
            <a:r>
              <a:rPr lang="cs-CZ" sz="1500" smtClean="0"/>
              <a:t>učení se stává jednou z priorit výzkumu i praktických realizací (Paris, Paris, 2001; Boekaerts, Corno, 2005).</a:t>
            </a:r>
          </a:p>
          <a:p>
            <a:pPr eaLnBrk="1" hangingPunct="1">
              <a:lnSpc>
                <a:spcPct val="80000"/>
              </a:lnSpc>
            </a:pPr>
            <a:r>
              <a:rPr lang="cs-CZ" sz="1500" smtClean="0"/>
              <a:t>Na vyšší úrovni se pedagogičtí psychologové vracejí ke starému  problému, </a:t>
            </a:r>
            <a:r>
              <a:rPr lang="cs-CZ" sz="1500" b="1" smtClean="0"/>
              <a:t>nakolik zvláštnosti jedince spolu se zvláštnostmi obsahu učiva ovlivňují jeho poznávací procesy</a:t>
            </a:r>
            <a:r>
              <a:rPr lang="cs-CZ" sz="1500" smtClean="0"/>
              <a:t>. Ukazuje se, že zřejmě existují individuálně specifické, osobní způsoby poznávání (personal epistemology). Jedinec zaujímá rozdílné postoje k tématům, k oblastem poznání (která se nemusejí krýt s tradičními vyučovacími předměty), má své osobní postoje a přesvědčení, zda se jim učit (která se nemusí krýt s postoji očekávanými či školou vyžadovanými), má svébytné osobní cíle, zda se učit a proč se učit. </a:t>
            </a:r>
          </a:p>
          <a:p>
            <a:pPr eaLnBrk="1" hangingPunct="1">
              <a:lnSpc>
                <a:spcPct val="80000"/>
              </a:lnSpc>
            </a:pPr>
            <a:r>
              <a:rPr lang="cs-CZ" sz="1500" smtClean="0"/>
              <a:t>inspirace podněty </a:t>
            </a:r>
            <a:r>
              <a:rPr lang="cs-CZ" sz="1500" b="1" smtClean="0"/>
              <a:t>pozitivní psychologie</a:t>
            </a:r>
            <a:r>
              <a:rPr lang="cs-CZ" sz="1500" smtClean="0"/>
              <a:t> (Seligman, Csikszentmihalyi, 2000). Ta upozornila, že je jednostranné, ba riskantní soustředit badatelské úsilí převážně na negativní jevy a procesy, na negativní charakteristiky lidí a zanedbávat výzkum pozitivních stránek. Zájem o pozitiva  má pedagogické psychologii (na rozdíl kupř. od klinické psychologie) silnou tradici (Martin, 2006). Jedním z posledních dokladů tohoto směru bádání je také taxonomie pozitivních stránek charakteru člověka, jež je doplněna souborem vhodných diagnostických metod (Peterson, Seligman, 2004, Mareš, 2006).</a:t>
            </a:r>
          </a:p>
          <a:p>
            <a:pPr eaLnBrk="1" hangingPunct="1">
              <a:lnSpc>
                <a:spcPct val="80000"/>
              </a:lnSpc>
            </a:pPr>
            <a:endParaRPr lang="cs-CZ" sz="15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74688" y="252413"/>
            <a:ext cx="8990012" cy="1092200"/>
          </a:xfrm>
        </p:spPr>
        <p:txBody>
          <a:bodyPr/>
          <a:lstStyle/>
          <a:p>
            <a:pPr eaLnBrk="1" hangingPunct="1"/>
            <a:r>
              <a:rPr lang="cs-CZ" smtClean="0"/>
              <a:t>Koncepce kurzu</a:t>
            </a:r>
          </a:p>
        </p:txBody>
      </p:sp>
      <p:sp>
        <p:nvSpPr>
          <p:cNvPr id="11267" name="Rectangle 3"/>
          <p:cNvSpPr>
            <a:spLocks noGrp="1" noChangeArrowheads="1"/>
          </p:cNvSpPr>
          <p:nvPr>
            <p:ph sz="quarter" idx="1"/>
          </p:nvPr>
        </p:nvSpPr>
        <p:spPr>
          <a:xfrm>
            <a:off x="674688" y="1763713"/>
            <a:ext cx="8990012" cy="4956175"/>
          </a:xfrm>
        </p:spPr>
        <p:txBody>
          <a:bodyPr/>
          <a:lstStyle/>
          <a:p>
            <a:pPr eaLnBrk="1" hangingPunct="1">
              <a:lnSpc>
                <a:spcPct val="116000"/>
              </a:lnSpc>
            </a:pPr>
            <a:r>
              <a:rPr lang="en-GB" sz="2700" b="1" i="1" dirty="0" err="1" smtClean="0"/>
              <a:t>Kurs</a:t>
            </a:r>
            <a:r>
              <a:rPr lang="en-GB" sz="2700" b="1" i="1" dirty="0" smtClean="0"/>
              <a:t> je </a:t>
            </a:r>
            <a:r>
              <a:rPr lang="en-GB" sz="2700" b="1" i="1" dirty="0" err="1" smtClean="0"/>
              <a:t>věnován</a:t>
            </a:r>
            <a:r>
              <a:rPr lang="cs-CZ" sz="2700" b="1" i="1" dirty="0" smtClean="0"/>
              <a:t>:</a:t>
            </a:r>
          </a:p>
          <a:p>
            <a:pPr lvl="1" eaLnBrk="1" hangingPunct="1">
              <a:lnSpc>
                <a:spcPct val="116000"/>
              </a:lnSpc>
            </a:pPr>
            <a:r>
              <a:rPr lang="cs-CZ" sz="2200" i="1" dirty="0" smtClean="0"/>
              <a:t>vybraným</a:t>
            </a:r>
            <a:r>
              <a:rPr lang="cs-CZ" sz="2200" b="1" i="1" dirty="0" smtClean="0"/>
              <a:t> </a:t>
            </a:r>
            <a:r>
              <a:rPr lang="en-GB" sz="2200" b="1" i="1" dirty="0" err="1" smtClean="0"/>
              <a:t>teoretickým</a:t>
            </a:r>
            <a:r>
              <a:rPr lang="en-GB" sz="2200" b="1" i="1" dirty="0" smtClean="0"/>
              <a:t> a </a:t>
            </a:r>
            <a:r>
              <a:rPr lang="en-GB" sz="2200" b="1" i="1" dirty="0" err="1" smtClean="0"/>
              <a:t>metodologickým</a:t>
            </a:r>
            <a:r>
              <a:rPr lang="en-GB" sz="2200" b="1" i="1" dirty="0" smtClean="0"/>
              <a:t> </a:t>
            </a:r>
            <a:r>
              <a:rPr lang="en-GB" sz="2200" b="1" i="1" dirty="0" err="1" smtClean="0"/>
              <a:t>otázkám</a:t>
            </a:r>
            <a:r>
              <a:rPr lang="en-GB" sz="2200" b="1" i="1" dirty="0" smtClean="0"/>
              <a:t> </a:t>
            </a:r>
            <a:r>
              <a:rPr lang="en-GB" sz="2200" b="1" i="1" dirty="0" err="1" smtClean="0"/>
              <a:t>výchovy</a:t>
            </a:r>
            <a:r>
              <a:rPr lang="en-GB" sz="2200" b="1" i="1" dirty="0" smtClean="0"/>
              <a:t> a </a:t>
            </a:r>
            <a:r>
              <a:rPr lang="en-GB" sz="2200" b="1" i="1" dirty="0" err="1" smtClean="0"/>
              <a:t>vzdělávání</a:t>
            </a:r>
            <a:r>
              <a:rPr lang="en-GB" sz="2200" b="1" i="1" dirty="0" smtClean="0"/>
              <a:t> </a:t>
            </a:r>
            <a:r>
              <a:rPr lang="en-GB" sz="2200" i="1" dirty="0" smtClean="0"/>
              <a:t>z </a:t>
            </a:r>
            <a:r>
              <a:rPr lang="en-GB" sz="2200" i="1" dirty="0" err="1" smtClean="0"/>
              <a:t>pohledu</a:t>
            </a:r>
            <a:r>
              <a:rPr lang="en-GB" sz="2200" i="1" dirty="0" smtClean="0"/>
              <a:t> </a:t>
            </a:r>
            <a:r>
              <a:rPr lang="en-GB" sz="2200" i="1" dirty="0" err="1" smtClean="0"/>
              <a:t>pedagogické</a:t>
            </a:r>
            <a:r>
              <a:rPr lang="en-GB" sz="2200" i="1" dirty="0" smtClean="0"/>
              <a:t> a </a:t>
            </a:r>
            <a:r>
              <a:rPr lang="en-GB" sz="2200" i="1" dirty="0" err="1" smtClean="0"/>
              <a:t>školní</a:t>
            </a:r>
            <a:r>
              <a:rPr lang="en-GB" sz="2200" i="1" dirty="0" smtClean="0"/>
              <a:t> </a:t>
            </a:r>
            <a:r>
              <a:rPr lang="en-GB" sz="2200" i="1" dirty="0" err="1" smtClean="0"/>
              <a:t>psychologie</a:t>
            </a:r>
            <a:r>
              <a:rPr lang="en-GB" sz="2200" b="1" i="1" dirty="0" smtClean="0"/>
              <a:t>, </a:t>
            </a:r>
            <a:endParaRPr lang="cs-CZ" sz="2200" b="1" i="1" dirty="0" smtClean="0"/>
          </a:p>
          <a:p>
            <a:pPr lvl="1" eaLnBrk="1" hangingPunct="1">
              <a:lnSpc>
                <a:spcPct val="116000"/>
              </a:lnSpc>
            </a:pPr>
            <a:r>
              <a:rPr lang="en-GB" sz="2200" b="1" i="1" dirty="0" err="1" smtClean="0"/>
              <a:t>studiu</a:t>
            </a:r>
            <a:r>
              <a:rPr lang="en-GB" sz="2200" b="1" i="1" dirty="0" smtClean="0"/>
              <a:t> </a:t>
            </a:r>
            <a:r>
              <a:rPr lang="en-GB" sz="2200" b="1" i="1" dirty="0" err="1" smtClean="0"/>
              <a:t>metod</a:t>
            </a:r>
            <a:r>
              <a:rPr lang="en-GB" sz="2200" b="1" i="1" dirty="0" smtClean="0"/>
              <a:t> </a:t>
            </a:r>
            <a:r>
              <a:rPr lang="en-GB" sz="2200" i="1" dirty="0" err="1" smtClean="0"/>
              <a:t>pedagogické</a:t>
            </a:r>
            <a:r>
              <a:rPr lang="en-GB" sz="2200" i="1" dirty="0" smtClean="0"/>
              <a:t> a </a:t>
            </a:r>
            <a:r>
              <a:rPr lang="en-GB" sz="2200" i="1" dirty="0" err="1" smtClean="0"/>
              <a:t>školní</a:t>
            </a:r>
            <a:r>
              <a:rPr lang="en-GB" sz="2200" i="1" dirty="0" smtClean="0"/>
              <a:t> </a:t>
            </a:r>
            <a:r>
              <a:rPr lang="en-GB" sz="2200" i="1" dirty="0" err="1" smtClean="0"/>
              <a:t>psychologie</a:t>
            </a:r>
            <a:r>
              <a:rPr lang="en-GB" sz="2200" b="1" i="1" dirty="0" smtClean="0"/>
              <a:t>, </a:t>
            </a:r>
            <a:endParaRPr lang="cs-CZ" sz="2200" b="1" i="1" dirty="0" smtClean="0"/>
          </a:p>
          <a:p>
            <a:pPr lvl="1" eaLnBrk="1" hangingPunct="1">
              <a:lnSpc>
                <a:spcPct val="116000"/>
              </a:lnSpc>
            </a:pPr>
            <a:r>
              <a:rPr lang="cs-CZ" sz="2200" i="1" dirty="0" smtClean="0"/>
              <a:t>některým </a:t>
            </a:r>
            <a:r>
              <a:rPr lang="en-GB" sz="2200" b="1" i="1" dirty="0" err="1" smtClean="0"/>
              <a:t>širším</a:t>
            </a:r>
            <a:r>
              <a:rPr lang="en-GB" sz="2200" b="1" i="1" dirty="0" smtClean="0"/>
              <a:t> </a:t>
            </a:r>
            <a:r>
              <a:rPr lang="en-GB" sz="2200" b="1" i="1" dirty="0" err="1" smtClean="0"/>
              <a:t>souvislostem</a:t>
            </a:r>
            <a:r>
              <a:rPr lang="en-GB" sz="2200" b="1" i="1" dirty="0" smtClean="0"/>
              <a:t> </a:t>
            </a:r>
            <a:r>
              <a:rPr lang="en-GB" sz="2200" b="1" i="1" dirty="0" err="1" smtClean="0"/>
              <a:t>výchovy</a:t>
            </a:r>
            <a:r>
              <a:rPr lang="en-GB" sz="2200" b="1" i="1" dirty="0" smtClean="0"/>
              <a:t> a </a:t>
            </a:r>
            <a:r>
              <a:rPr lang="en-GB" sz="2200" b="1" i="1" dirty="0" err="1" smtClean="0"/>
              <a:t>vzdělávání</a:t>
            </a:r>
            <a:r>
              <a:rPr lang="en-GB" sz="2200" b="1" i="1" dirty="0" smtClean="0"/>
              <a:t> </a:t>
            </a:r>
            <a:r>
              <a:rPr lang="en-GB" sz="2200" b="1" i="1" dirty="0" err="1" smtClean="0"/>
              <a:t>ve</a:t>
            </a:r>
            <a:r>
              <a:rPr lang="en-GB" sz="2200" b="1" i="1" dirty="0" smtClean="0"/>
              <a:t> </a:t>
            </a:r>
            <a:r>
              <a:rPr lang="en-GB" sz="2200" b="1" i="1" dirty="0" err="1" smtClean="0"/>
              <a:t>škole</a:t>
            </a:r>
            <a:r>
              <a:rPr lang="en-GB" sz="2200" b="1" i="1" dirty="0" smtClean="0"/>
              <a:t> a v </a:t>
            </a:r>
            <a:r>
              <a:rPr lang="en-GB" sz="2200" b="1" i="1" dirty="0" err="1" smtClean="0"/>
              <a:t>rodině</a:t>
            </a:r>
            <a:r>
              <a:rPr lang="en-GB" sz="2200" b="1" i="1" dirty="0" smtClean="0"/>
              <a:t>,</a:t>
            </a:r>
          </a:p>
          <a:p>
            <a:pPr lvl="1" eaLnBrk="1" hangingPunct="1">
              <a:lnSpc>
                <a:spcPct val="116000"/>
              </a:lnSpc>
            </a:pPr>
            <a:r>
              <a:rPr lang="cs-CZ" sz="2200" b="1" i="1" dirty="0" smtClean="0"/>
              <a:t>vybraným </a:t>
            </a:r>
            <a:r>
              <a:rPr lang="en-GB" sz="2200" b="1" i="1" dirty="0" err="1" smtClean="0"/>
              <a:t>speciálním</a:t>
            </a:r>
            <a:r>
              <a:rPr lang="en-GB" sz="2200" b="1" i="1" dirty="0" smtClean="0"/>
              <a:t> </a:t>
            </a:r>
            <a:r>
              <a:rPr lang="en-GB" sz="2200" b="1" i="1" dirty="0" err="1" smtClean="0"/>
              <a:t>tématům</a:t>
            </a:r>
            <a:r>
              <a:rPr lang="en-GB" sz="2200" i="1" dirty="0" smtClean="0"/>
              <a:t> </a:t>
            </a:r>
            <a:r>
              <a:rPr lang="en-GB" sz="2200" i="1" dirty="0" err="1" smtClean="0"/>
              <a:t>pedagogické</a:t>
            </a:r>
            <a:r>
              <a:rPr lang="en-GB" sz="2200" i="1" dirty="0" smtClean="0"/>
              <a:t> a </a:t>
            </a:r>
            <a:r>
              <a:rPr lang="en-GB" sz="2200" i="1" dirty="0" err="1" smtClean="0"/>
              <a:t>školní</a:t>
            </a:r>
            <a:r>
              <a:rPr lang="en-GB" sz="2200" i="1" dirty="0" smtClean="0"/>
              <a:t> </a:t>
            </a:r>
            <a:r>
              <a:rPr lang="en-GB" sz="2200" i="1" dirty="0" err="1" smtClean="0"/>
              <a:t>psychologie</a:t>
            </a:r>
            <a:endParaRPr lang="cs-CZ" sz="2200" i="1" dirty="0" smtClean="0"/>
          </a:p>
          <a:p>
            <a:pPr lvl="1" eaLnBrk="1" hangingPunct="1">
              <a:lnSpc>
                <a:spcPct val="116000"/>
              </a:lnSpc>
            </a:pPr>
            <a:endParaRPr lang="cs-CZ" sz="2200" i="1" dirty="0" smtClean="0"/>
          </a:p>
          <a:p>
            <a:pPr eaLnBrk="1" hangingPunct="1">
              <a:lnSpc>
                <a:spcPct val="116000"/>
              </a:lnSpc>
            </a:pPr>
            <a:r>
              <a:rPr lang="cs-CZ" sz="2500" i="1" dirty="0" smtClean="0"/>
              <a:t>Teoretické zázemí (přednáška)</a:t>
            </a:r>
            <a:endParaRPr lang="cs-CZ" sz="2200" i="1" dirty="0"/>
          </a:p>
          <a:p>
            <a:pPr eaLnBrk="1" hangingPunct="1">
              <a:lnSpc>
                <a:spcPct val="116000"/>
              </a:lnSpc>
            </a:pPr>
            <a:r>
              <a:rPr lang="cs-CZ" sz="2200" i="1" dirty="0" smtClean="0"/>
              <a:t>Reflexe, praktický kontext (seminář)</a:t>
            </a:r>
            <a:endParaRPr lang="cs-CZ" sz="2500" i="1"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74688" y="252413"/>
            <a:ext cx="8990012" cy="1092200"/>
          </a:xfrm>
        </p:spPr>
        <p:txBody>
          <a:bodyPr/>
          <a:lstStyle/>
          <a:p>
            <a:pPr eaLnBrk="1" hangingPunct="1"/>
            <a:r>
              <a:rPr lang="cs-CZ" smtClean="0"/>
              <a:t>Kritika pedagogické psychologie</a:t>
            </a:r>
          </a:p>
        </p:txBody>
      </p:sp>
      <p:sp>
        <p:nvSpPr>
          <p:cNvPr id="34819"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1800" smtClean="0"/>
              <a:t>Kritika přichází ze tří zdrojů: od laické veřejnosti, od učitelské veřejnosti, od přestavitelů jiných psychologických oborů.</a:t>
            </a:r>
          </a:p>
          <a:p>
            <a:pPr eaLnBrk="1" hangingPunct="1">
              <a:lnSpc>
                <a:spcPct val="80000"/>
              </a:lnSpc>
            </a:pPr>
            <a:r>
              <a:rPr lang="cs-CZ" sz="1800" smtClean="0"/>
              <a:t>Laická veřejnost (a zčásti i učitelská veřejnost) tvrdí, že obor toho málo nabízí reálné praxi. </a:t>
            </a:r>
          </a:p>
          <a:p>
            <a:pPr lvl="1" eaLnBrk="1" hangingPunct="1">
              <a:lnSpc>
                <a:spcPct val="80000"/>
              </a:lnSpc>
            </a:pPr>
            <a:r>
              <a:rPr lang="cs-CZ" sz="1500" b="1" smtClean="0"/>
              <a:t>Veřejnost očekává</a:t>
            </a:r>
            <a:r>
              <a:rPr lang="cs-CZ" sz="1500" smtClean="0"/>
              <a:t>, že dostane </a:t>
            </a:r>
            <a:r>
              <a:rPr lang="cs-CZ" sz="1500" b="1" smtClean="0"/>
              <a:t>jednoduché návody </a:t>
            </a:r>
            <a:r>
              <a:rPr lang="cs-CZ" sz="1500" smtClean="0"/>
              <a:t>typu: jak nejlépe postupovat, když… Protože je nedostává (a nemůže v této podobě dostat), mívá výhrady. </a:t>
            </a:r>
          </a:p>
          <a:p>
            <a:pPr lvl="1" eaLnBrk="1" hangingPunct="1">
              <a:lnSpc>
                <a:spcPct val="80000"/>
              </a:lnSpc>
            </a:pPr>
            <a:r>
              <a:rPr lang="cs-CZ" sz="1500" smtClean="0"/>
              <a:t>Někteří učitelé (i někteří rodiče) v diskusích s odborníky argumentují jednotlivými „</a:t>
            </a:r>
            <a:r>
              <a:rPr lang="cs-CZ" sz="1500" b="1" smtClean="0"/>
              <a:t>případy ze života</a:t>
            </a:r>
            <a:r>
              <a:rPr lang="cs-CZ" sz="1500" smtClean="0"/>
              <a:t>“, které znají a současně se odvolávají na své osobní pedagogické zkušenostmi s dětmi a dospívajícími. </a:t>
            </a:r>
          </a:p>
          <a:p>
            <a:pPr lvl="2" eaLnBrk="1" hangingPunct="1">
              <a:lnSpc>
                <a:spcPct val="80000"/>
              </a:lnSpc>
            </a:pPr>
            <a:r>
              <a:rPr lang="cs-CZ" sz="1100" smtClean="0"/>
              <a:t>Good a Levin (2001), když je příběh ze života použit jako náhražka za seriózní výzkum, když je kasuistikou argumentováno místo teoretického rozboru a zobecnění empirických nálezů, vzbuzuje to vážné odborné výhrady. </a:t>
            </a:r>
          </a:p>
          <a:p>
            <a:pPr eaLnBrk="1" hangingPunct="1">
              <a:lnSpc>
                <a:spcPct val="80000"/>
              </a:lnSpc>
            </a:pPr>
            <a:r>
              <a:rPr lang="cs-CZ" sz="1800" smtClean="0"/>
              <a:t>Někteří představitelé jiných psychologických oborů se domnívají, že pedagogická psychologie je aplikační obor, který jen „převádí“ poznatky jiných psychologických disciplin do oblasti učení, vzdělávání, výchovy a výcviku lidí. </a:t>
            </a:r>
          </a:p>
          <a:p>
            <a:pPr lvl="1" eaLnBrk="1" hangingPunct="1">
              <a:lnSpc>
                <a:spcPct val="80000"/>
              </a:lnSpc>
            </a:pPr>
            <a:r>
              <a:rPr lang="cs-CZ" sz="1500" smtClean="0"/>
              <a:t>Kritizují pedagogickou psychologii  za to, že se málo zabývá laboratorním výzkumem, tedy výzkumem za přísně kontrolovatelných podmínek. </a:t>
            </a:r>
          </a:p>
          <a:p>
            <a:pPr lvl="1" eaLnBrk="1" hangingPunct="1">
              <a:lnSpc>
                <a:spcPct val="80000"/>
              </a:lnSpc>
            </a:pPr>
            <a:r>
              <a:rPr lang="cs-CZ" sz="1500" smtClean="0"/>
              <a:t>Neuvědomují si, že psychické procesy jsou spoluurčovány obsahem (např. zvláštnostmi učiva), zaměřeností (např. výchovně-vzdělávacími cíli školy, osobními cíli učícího se jedince), způsobem řízení (nelze přenášet poznatky získané např. spontánním učení na situace pedagogického typu), sociálním kontextem, v němž se vše odehrává.</a:t>
            </a:r>
          </a:p>
          <a:p>
            <a:pPr eaLnBrk="1" hangingPunct="1">
              <a:lnSpc>
                <a:spcPct val="80000"/>
              </a:lnSpc>
            </a:pPr>
            <a:endParaRPr lang="cs-CZ" sz="180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4500" smtClean="0"/>
              <a:t>Kritika pedagogické psychologie „zevnitř“</a:t>
            </a:r>
          </a:p>
        </p:txBody>
      </p:sp>
      <p:sp>
        <p:nvSpPr>
          <p:cNvPr id="35843"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1800" smtClean="0"/>
              <a:t>Obor si jasně </a:t>
            </a:r>
            <a:r>
              <a:rPr lang="cs-CZ" sz="1800" b="1" smtClean="0"/>
              <a:t>nevymezil svůj vztah k jiným psychologickým oborům</a:t>
            </a:r>
            <a:r>
              <a:rPr lang="cs-CZ" sz="1800" smtClean="0"/>
              <a:t>, zejména k základním. Pedagogická psychologie je příkladem aplikačního oboru, který používá psychologické pojmy a psychologickou metodologii k hlubšímu poznávání edukačních jevů, ale musí doložit svoji svébytnost (Wittrock, 1992). </a:t>
            </a:r>
          </a:p>
          <a:p>
            <a:pPr eaLnBrk="1" hangingPunct="1">
              <a:lnSpc>
                <a:spcPct val="80000"/>
              </a:lnSpc>
            </a:pPr>
            <a:r>
              <a:rPr lang="cs-CZ" sz="1800" b="1" smtClean="0"/>
              <a:t>Vztah oboru a pedagogické reality není vztahem vnějším</a:t>
            </a:r>
            <a:r>
              <a:rPr lang="cs-CZ" sz="1800" smtClean="0"/>
              <a:t>, nejde o jeden z mnoha „aplikačních terénů“ psychologického přístupu. Sama edukace a její jevy obsahují svébytné procesy a specifické zákonitosti. Odtud plyne, že si vynucují svébytnou výzkumnou metodologii a kategoriální aparát (</a:t>
            </a:r>
            <a:r>
              <a:rPr lang="cs-CZ" sz="1800" i="1" smtClean="0"/>
              <a:t>pojmy; terminologie</a:t>
            </a:r>
            <a:r>
              <a:rPr lang="cs-CZ" sz="1800" smtClean="0"/>
              <a:t>); nevystačíme s jednoduchou aplikací či „přetlumočením“ poznatků psychologických věd pro potřeby edukace (Štech, 2000).</a:t>
            </a:r>
          </a:p>
          <a:p>
            <a:pPr eaLnBrk="1" hangingPunct="1">
              <a:lnSpc>
                <a:spcPct val="80000"/>
              </a:lnSpc>
            </a:pPr>
            <a:r>
              <a:rPr lang="cs-CZ" sz="1800" smtClean="0"/>
              <a:t>Obor si jasně nevymezil svou podstatu. Stále existuje </a:t>
            </a:r>
            <a:r>
              <a:rPr lang="cs-CZ" sz="1800" b="1" smtClean="0"/>
              <a:t>napětí mezi linií vědeckou, </a:t>
            </a:r>
            <a:r>
              <a:rPr lang="cs-CZ" sz="1800" smtClean="0"/>
              <a:t>rigorózní, ryze badatelskou </a:t>
            </a:r>
            <a:r>
              <a:rPr lang="cs-CZ" sz="1800" b="1" smtClean="0"/>
              <a:t>a linií praktickou</a:t>
            </a:r>
            <a:r>
              <a:rPr lang="cs-CZ" sz="1800" smtClean="0"/>
              <a:t>, jejíž výsledky slouží výchovně-vzdělávací praxi (Berliner, 1992, Mayer, 1992, Wittrock, 1992). Obor nemá jasný společný základ (Grinnder, 1989).</a:t>
            </a:r>
          </a:p>
          <a:p>
            <a:pPr eaLnBrk="1" hangingPunct="1">
              <a:lnSpc>
                <a:spcPct val="80000"/>
              </a:lnSpc>
            </a:pPr>
            <a:r>
              <a:rPr lang="cs-CZ" sz="1800" smtClean="0"/>
              <a:t>Svébytnost oboru lze nejlépe doložit jeho vědeckostí. Badatelé musí </a:t>
            </a:r>
            <a:r>
              <a:rPr lang="cs-CZ" sz="1800" b="1" smtClean="0"/>
              <a:t>důkladněji poznat podstatu edukačních jevů a dospět k jejich hlubšímu vysvětlení</a:t>
            </a:r>
            <a:r>
              <a:rPr lang="cs-CZ" sz="1800" smtClean="0"/>
              <a:t>. Proto se musí orientovat především na experimenty, na zjednodušení složitých vztahů; musí jevy zkoumat za přísně kontrolovaných podmínek (Wittrock, 1992).</a:t>
            </a:r>
          </a:p>
          <a:p>
            <a:pPr eaLnBrk="1" hangingPunct="1">
              <a:lnSpc>
                <a:spcPct val="80000"/>
              </a:lnSpc>
            </a:pPr>
            <a:endParaRPr lang="cs-CZ" sz="180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ChangeArrowheads="1"/>
          </p:cNvSpPr>
          <p:nvPr/>
        </p:nvSpPr>
        <p:spPr bwMode="auto">
          <a:xfrm>
            <a:off x="287338" y="611188"/>
            <a:ext cx="9290050" cy="2305050"/>
          </a:xfrm>
          <a:prstGeom prst="rect">
            <a:avLst/>
          </a:prstGeom>
          <a:solidFill>
            <a:schemeClr val="bg1"/>
          </a:solidFill>
          <a:ln w="9525">
            <a:noFill/>
            <a:miter lim="800000"/>
            <a:headEnd/>
            <a:tailEnd/>
          </a:ln>
        </p:spPr>
        <p:txBody>
          <a:bodyPr wrap="none" anchor="ctr"/>
          <a:lstStyle/>
          <a:p>
            <a:endParaRPr lang="cs-CZ"/>
          </a:p>
        </p:txBody>
      </p:sp>
      <p:sp>
        <p:nvSpPr>
          <p:cNvPr id="36867" name="Rectangle 3"/>
          <p:cNvSpPr>
            <a:spLocks noGrp="1" noChangeArrowheads="1"/>
          </p:cNvSpPr>
          <p:nvPr>
            <p:ph sz="quarter" idx="1"/>
          </p:nvPr>
        </p:nvSpPr>
        <p:spPr>
          <a:xfrm>
            <a:off x="504825" y="250825"/>
            <a:ext cx="9431338" cy="7129463"/>
          </a:xfrm>
        </p:spPr>
        <p:txBody>
          <a:bodyPr/>
          <a:lstStyle/>
          <a:p>
            <a:pPr eaLnBrk="1" hangingPunct="1">
              <a:lnSpc>
                <a:spcPct val="80000"/>
              </a:lnSpc>
            </a:pPr>
            <a:r>
              <a:rPr lang="cs-CZ" sz="1900" b="1" smtClean="0"/>
              <a:t>Příklon</a:t>
            </a:r>
            <a:r>
              <a:rPr lang="cs-CZ" sz="1900" smtClean="0"/>
              <a:t> </a:t>
            </a:r>
            <a:r>
              <a:rPr lang="cs-CZ" sz="1900" b="1" smtClean="0"/>
              <a:t>oboru k přírodním vědám a tzv. tvrdým datům má svá vážná rizika</a:t>
            </a:r>
            <a:r>
              <a:rPr lang="cs-CZ" sz="1900" smtClean="0"/>
              <a:t>, neboť logicky vede ke dvěma důsledkům: máme-li složité edukační jevy přesněji měřit a sledovat jejich vztahovou strukturu, musíme je zjednodušit, tedy zredukovat na vybrané, odlišitelné, izolované složky; má-li zkoumání probíhat za přísně kontrolovatelných podmínek, je třeba kontext, v němž lidé žijí, učí se a pracují, značně zjednodušit. To vše vzdaluje naše poznání realitě, vede k vážným zkreslením a zabraňuje využití výsledků v praxi (Salomon, 2000). </a:t>
            </a:r>
          </a:p>
          <a:p>
            <a:pPr eaLnBrk="1" hangingPunct="1">
              <a:lnSpc>
                <a:spcPct val="80000"/>
              </a:lnSpc>
            </a:pPr>
            <a:r>
              <a:rPr lang="cs-CZ" sz="1900" smtClean="0"/>
              <a:t>Obor, ve snaze o přesnost, převzal z kognitivní psychologie řadu nových pojmů a postupů, např. pojem „informace“ a „zpracování informací“. Tím ovšem zbavil jedince reálných kontextů, rezignoval na typicky lidské kategorie typu „význam“, „smysl“, „konstruování poznatků“. Obor se nejen </a:t>
            </a:r>
            <a:r>
              <a:rPr lang="cs-CZ" sz="1900" b="1" smtClean="0"/>
              <a:t>vystavil riziku technizace, ale též trivializace</a:t>
            </a:r>
            <a:r>
              <a:rPr lang="cs-CZ" sz="1900" smtClean="0"/>
              <a:t> (Bruner, 1991).</a:t>
            </a:r>
          </a:p>
          <a:p>
            <a:pPr eaLnBrk="1" hangingPunct="1">
              <a:lnSpc>
                <a:spcPct val="80000"/>
              </a:lnSpc>
            </a:pPr>
            <a:r>
              <a:rPr lang="cs-CZ" sz="1900" b="1" smtClean="0"/>
              <a:t>Obor příliš nezkoumá, jak skutečně probíhá edukace ve škole i mimo školu</a:t>
            </a:r>
            <a:r>
              <a:rPr lang="cs-CZ" sz="1900" smtClean="0"/>
              <a:t>; soustřeďuje se na problémy, které jsou okrajové, drobné a pro praxi irelevantní (Grinnder, 1989). Je třeba obor „vrátit do školy“, zkoumat reálný kontext, rozvíjet strategii akčních výzkumů.</a:t>
            </a:r>
          </a:p>
          <a:p>
            <a:pPr eaLnBrk="1" hangingPunct="1">
              <a:lnSpc>
                <a:spcPct val="80000"/>
              </a:lnSpc>
            </a:pPr>
            <a:r>
              <a:rPr lang="cs-CZ" sz="1900" b="1" smtClean="0"/>
              <a:t>Vidět a zkoumat jedince v kontextu</a:t>
            </a:r>
            <a:r>
              <a:rPr lang="cs-CZ" sz="1900" smtClean="0"/>
              <a:t> má přinejmenším dva významy. První upozorňuje na vzájemné působení sociálních, kulturních, etnických systémů a jedince, který v jejich rámci žije a funguje. Druhý  říká, že dovednosti, strategie, procesy učení nejsou něčím „neutrálním“, obecně psychologickým, obecně použitelným, ale jsou vázány na historický kontext, na sociální kontext, na učivo a jeho zvláštnosti, jsou tedy „situované“. Přesněji řečeno: některé učení a poznávání je za určitých okolností situované, je řízeno více aktuální situací, než tradičně zkoumanými proměnnými, je ovlivněno sociálně či technicky. Právě poznání těchto souvislostí je důležité pro edukaci a přispívá též k ekologické validitě výsledků výzkumu  (Salomon, 2000).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ChangeArrowheads="1"/>
          </p:cNvSpPr>
          <p:nvPr/>
        </p:nvSpPr>
        <p:spPr bwMode="auto">
          <a:xfrm>
            <a:off x="360363" y="323850"/>
            <a:ext cx="9359900" cy="2951163"/>
          </a:xfrm>
          <a:prstGeom prst="rect">
            <a:avLst/>
          </a:prstGeom>
          <a:solidFill>
            <a:schemeClr val="bg1"/>
          </a:solidFill>
          <a:ln w="9525">
            <a:noFill/>
            <a:miter lim="800000"/>
            <a:headEnd/>
            <a:tailEnd/>
          </a:ln>
        </p:spPr>
        <p:txBody>
          <a:bodyPr wrap="none" anchor="ctr"/>
          <a:lstStyle/>
          <a:p>
            <a:endParaRPr lang="cs-CZ"/>
          </a:p>
        </p:txBody>
      </p:sp>
      <p:sp>
        <p:nvSpPr>
          <p:cNvPr id="37891" name="Rectangle 3"/>
          <p:cNvSpPr>
            <a:spLocks noGrp="1" noChangeArrowheads="1"/>
          </p:cNvSpPr>
          <p:nvPr>
            <p:ph sz="quarter" idx="1"/>
          </p:nvPr>
        </p:nvSpPr>
        <p:spPr>
          <a:xfrm>
            <a:off x="504825" y="107950"/>
            <a:ext cx="9431338" cy="7200900"/>
          </a:xfrm>
        </p:spPr>
        <p:txBody>
          <a:bodyPr/>
          <a:lstStyle/>
          <a:p>
            <a:pPr eaLnBrk="1" hangingPunct="1">
              <a:lnSpc>
                <a:spcPct val="80000"/>
              </a:lnSpc>
            </a:pPr>
            <a:r>
              <a:rPr lang="cs-CZ" sz="1900" smtClean="0"/>
              <a:t>Obor by si měl </a:t>
            </a:r>
            <a:r>
              <a:rPr lang="cs-CZ" sz="1900" b="1" smtClean="0"/>
              <a:t>přesněji definovat vhodnou jednotku analýzy edukační reality</a:t>
            </a:r>
            <a:r>
              <a:rPr lang="cs-CZ" sz="1900" smtClean="0"/>
              <a:t>. Jinak hrozí nebezpečí, že se buď budou zkoumat přílišné detaily či naopak příliš rozsáhlé, nedostatečně diferencované celky. Možný řešením jsou tzv. kompozitní proměnné (Salomon, 2000). Jde o to nalézt vhodnou úroveň zkoumání problému: pod ní, ale ani nad ní už nejde o pedagogicko-psychologické téma. Někdy je zdrojem chyb už nevhodné, zavádějící pojmenování zkoumaných proměnných, která pak badatele směřuje do jiné úrovně, do jiného vědního oboru (Štech, 2000).</a:t>
            </a:r>
          </a:p>
          <a:p>
            <a:pPr eaLnBrk="1" hangingPunct="1">
              <a:lnSpc>
                <a:spcPct val="80000"/>
              </a:lnSpc>
            </a:pPr>
            <a:r>
              <a:rPr lang="cs-CZ" sz="1900" smtClean="0"/>
              <a:t>Poznatky, jež pedagogická psychologie předkládá veřejnosti, nejsou ovlivněny pouze zvoleným výzkumným paradigmatem či epistemologickým přístupem. Způsob zkoumání je výrazně determinován metodologickými postupy, které jsou v daném období dostupné i diagnostickými metodami, které jsou na trhu k dispozici. Zatím </a:t>
            </a:r>
            <a:r>
              <a:rPr lang="cs-CZ" sz="1900" b="1" smtClean="0"/>
              <a:t>chybí nástroje, které by dovolovaly zkoumání edukačních jevů v přirozených kontextech</a:t>
            </a:r>
            <a:r>
              <a:rPr lang="cs-CZ" sz="1900" smtClean="0"/>
              <a:t>, tedy zkoumání tzv. kompozitních proměnných (Salomon, 2000).</a:t>
            </a:r>
          </a:p>
          <a:p>
            <a:pPr eaLnBrk="1" hangingPunct="1">
              <a:lnSpc>
                <a:spcPct val="80000"/>
              </a:lnSpc>
            </a:pPr>
            <a:r>
              <a:rPr lang="cs-CZ" sz="1900" smtClean="0"/>
              <a:t>Pedagogická psychologie má plnit tři funkce: 1. explanační, tedy vysvětlující i predikční, dovolující hlouběji porozumět edukačním jevům (Salomon, 2000), 2. usměrňující, tedy ovlivňující stávající praxi (Berliner, 1992), 3. projektující, navrhující a výzkumně ověřující vhodné projekty (Salomon, 2000). </a:t>
            </a:r>
          </a:p>
          <a:p>
            <a:pPr eaLnBrk="1" hangingPunct="1">
              <a:lnSpc>
                <a:spcPct val="80000"/>
              </a:lnSpc>
            </a:pPr>
            <a:r>
              <a:rPr lang="cs-CZ" sz="1900" b="1" smtClean="0"/>
              <a:t>Výsledky bádání nejsou příliš akceptovány ze strany klíčových uživatelů</a:t>
            </a:r>
            <a:r>
              <a:rPr lang="cs-CZ" sz="1900" smtClean="0"/>
              <a:t> (učitelů, rodičů, žáků, pracovníků školské správy), neboť vznikají zjednodušení složitých dějů, jsou zbaveny přirozeného kontextu a jsou formulovány nesrozumitelným jazykem. Způsob prezentování výsledků se musí změnit. Vhodnější je spíše vyprávění; poznatky by měly být zasazeny do příběhů, které nesou prakticky využitelné poselství, srozumitelný význam a tím jsou snadněji využitelné (Berliner, 1992). </a:t>
            </a:r>
          </a:p>
          <a:p>
            <a:pPr eaLnBrk="1" hangingPunct="1">
              <a:lnSpc>
                <a:spcPct val="80000"/>
              </a:lnSpc>
            </a:pPr>
            <a:endParaRPr lang="cs-CZ" sz="190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74688" y="252413"/>
            <a:ext cx="8990012" cy="1092200"/>
          </a:xfrm>
        </p:spPr>
        <p:txBody>
          <a:bodyPr/>
          <a:lstStyle/>
          <a:p>
            <a:pPr eaLnBrk="1" hangingPunct="1"/>
            <a:r>
              <a:rPr lang="cs-CZ" smtClean="0"/>
              <a:t>Reakce na kritiku</a:t>
            </a:r>
          </a:p>
        </p:txBody>
      </p:sp>
      <p:sp>
        <p:nvSpPr>
          <p:cNvPr id="38915" name="Rectangle 3"/>
          <p:cNvSpPr>
            <a:spLocks noGrp="1" noChangeArrowheads="1"/>
          </p:cNvSpPr>
          <p:nvPr>
            <p:ph sz="quarter" idx="1"/>
          </p:nvPr>
        </p:nvSpPr>
        <p:spPr>
          <a:xfrm>
            <a:off x="674688" y="1763713"/>
            <a:ext cx="8990012" cy="4956175"/>
          </a:xfrm>
        </p:spPr>
        <p:txBody>
          <a:bodyPr/>
          <a:lstStyle/>
          <a:p>
            <a:pPr eaLnBrk="1" hangingPunct="1">
              <a:lnSpc>
                <a:spcPct val="90000"/>
              </a:lnSpc>
            </a:pPr>
            <a:r>
              <a:rPr lang="cs-CZ" sz="2200" b="1" smtClean="0"/>
              <a:t>Americká psychologická asociace </a:t>
            </a:r>
            <a:r>
              <a:rPr lang="cs-CZ" sz="2200" smtClean="0"/>
              <a:t>(APA) začala vydávat novou ediční řadu s názvem Psychologie ve škole. (</a:t>
            </a:r>
            <a:r>
              <a:rPr lang="cs-CZ" sz="2200" smtClean="0">
                <a:hlinkClick r:id="rId3"/>
              </a:rPr>
              <a:t>http://www.apa.org/</a:t>
            </a:r>
            <a:r>
              <a:rPr lang="cs-CZ" sz="2200" smtClean="0"/>
              <a:t>) </a:t>
            </a:r>
          </a:p>
          <a:p>
            <a:pPr lvl="1" eaLnBrk="1" hangingPunct="1">
              <a:lnSpc>
                <a:spcPct val="90000"/>
              </a:lnSpc>
            </a:pPr>
            <a:r>
              <a:rPr lang="cs-CZ" sz="1700" smtClean="0"/>
              <a:t>Tým amerických expertů vypracoval pro praxi soubor psychologických principů, které akcentují roli žáka při učení a vzdělávání (Learner-Centered Psychological Principles, 1997). (</a:t>
            </a:r>
            <a:r>
              <a:rPr lang="cs-CZ" sz="1700" smtClean="0">
                <a:hlinkClick r:id="rId4"/>
              </a:rPr>
              <a:t>http://www.apa.org/ed/lcp2/lcp14.html</a:t>
            </a:r>
            <a:r>
              <a:rPr lang="cs-CZ" sz="1700" smtClean="0"/>
              <a:t>)</a:t>
            </a:r>
          </a:p>
          <a:p>
            <a:pPr eaLnBrk="1" hangingPunct="1">
              <a:lnSpc>
                <a:spcPct val="90000"/>
              </a:lnSpc>
            </a:pPr>
            <a:r>
              <a:rPr lang="cs-CZ" sz="2200" b="1" smtClean="0"/>
              <a:t>V Evropě </a:t>
            </a:r>
            <a:r>
              <a:rPr lang="cs-CZ" sz="2200" smtClean="0"/>
              <a:t>vznikla a úspěšně funguje mezinárodní Asociace pro výzkum učení a výuky - EARLI (European Association for Learning and Instruction), která prostřednictvím vlastních časopisů a každoročních konferencí stimuluje rozvoj oboru v evropských zemích.(</a:t>
            </a:r>
            <a:r>
              <a:rPr lang="cs-CZ" sz="2200" smtClean="0">
                <a:hlinkClick r:id="rId5"/>
              </a:rPr>
              <a:t>http://www.earli.org/</a:t>
            </a:r>
            <a:r>
              <a:rPr lang="cs-CZ" sz="2200" smtClean="0"/>
              <a: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74688" y="252413"/>
            <a:ext cx="8990012" cy="1092200"/>
          </a:xfrm>
        </p:spPr>
        <p:txBody>
          <a:bodyPr/>
          <a:lstStyle/>
          <a:p>
            <a:pPr eaLnBrk="1" hangingPunct="1"/>
            <a:r>
              <a:rPr lang="cs-CZ" smtClean="0"/>
              <a:t>U nás</a:t>
            </a:r>
          </a:p>
        </p:txBody>
      </p:sp>
      <p:sp>
        <p:nvSpPr>
          <p:cNvPr id="34819" name="Rectangle 3"/>
          <p:cNvSpPr>
            <a:spLocks noGrp="1" noChangeArrowheads="1"/>
          </p:cNvSpPr>
          <p:nvPr>
            <p:ph sz="quarter" idx="1"/>
          </p:nvPr>
        </p:nvSpPr>
        <p:spPr>
          <a:xfrm>
            <a:off x="674688" y="1763713"/>
            <a:ext cx="8990012" cy="4956175"/>
          </a:xfrm>
        </p:spPr>
        <p:txBody>
          <a:bodyPr>
            <a:normAutofit lnSpcReduction="10000"/>
          </a:bodyPr>
          <a:lstStyle/>
          <a:p>
            <a:pPr marL="352780" indent="-352780" eaLnBrk="1" fontAlgn="auto" hangingPunct="1">
              <a:spcBef>
                <a:spcPts val="772"/>
              </a:spcBef>
              <a:spcAft>
                <a:spcPts val="0"/>
              </a:spcAft>
              <a:buFont typeface="Wingdings"/>
              <a:buChar char=""/>
              <a:defRPr/>
            </a:pPr>
            <a:r>
              <a:rPr lang="cs-CZ" smtClean="0"/>
              <a:t>NUV – divize IPPP</a:t>
            </a:r>
          </a:p>
          <a:p>
            <a:pPr marL="705560" lvl="1" indent="-302383" eaLnBrk="1" fontAlgn="auto" hangingPunct="1">
              <a:spcBef>
                <a:spcPts val="606"/>
              </a:spcBef>
              <a:spcAft>
                <a:spcPts val="0"/>
              </a:spcAft>
              <a:buFont typeface="Wingdings 2"/>
              <a:buChar char=""/>
              <a:defRPr/>
            </a:pPr>
            <a:r>
              <a:rPr lang="cs-CZ" smtClean="0">
                <a:hlinkClick r:id="rId3"/>
              </a:rPr>
              <a:t>http://www.nuv.cz ; http://www.ippp.cz/</a:t>
            </a:r>
            <a:r>
              <a:rPr lang="cs-CZ" smtClean="0"/>
              <a:t> </a:t>
            </a:r>
          </a:p>
          <a:p>
            <a:pPr marL="352780" indent="-352780" eaLnBrk="1" fontAlgn="auto" hangingPunct="1">
              <a:spcBef>
                <a:spcPts val="772"/>
              </a:spcBef>
              <a:spcAft>
                <a:spcPts val="0"/>
              </a:spcAft>
              <a:buFont typeface="Wingdings"/>
              <a:buChar char=""/>
              <a:defRPr/>
            </a:pPr>
            <a:r>
              <a:rPr lang="cs-CZ" smtClean="0"/>
              <a:t>AŠP SR a ČR</a:t>
            </a:r>
          </a:p>
          <a:p>
            <a:pPr marL="705560" lvl="1" indent="-302383" eaLnBrk="1" fontAlgn="auto" hangingPunct="1">
              <a:spcBef>
                <a:spcPts val="606"/>
              </a:spcBef>
              <a:spcAft>
                <a:spcPts val="0"/>
              </a:spcAft>
              <a:buFont typeface="Wingdings 2"/>
              <a:buChar char=""/>
              <a:defRPr/>
            </a:pPr>
            <a:r>
              <a:rPr lang="cs-CZ" smtClean="0">
                <a:hlinkClick r:id="rId4"/>
              </a:rPr>
              <a:t>http://www.school-psychology.cz/</a:t>
            </a:r>
            <a:r>
              <a:rPr lang="cs-CZ" smtClean="0"/>
              <a:t> </a:t>
            </a:r>
          </a:p>
          <a:p>
            <a:pPr marL="352780" indent="-352780" eaLnBrk="1" fontAlgn="auto" hangingPunct="1">
              <a:spcBef>
                <a:spcPts val="772"/>
              </a:spcBef>
              <a:spcAft>
                <a:spcPts val="0"/>
              </a:spcAft>
              <a:buFont typeface="Wingdings"/>
              <a:buChar char=""/>
              <a:defRPr/>
            </a:pPr>
            <a:r>
              <a:rPr lang="cs-CZ" smtClean="0"/>
              <a:t>Česká asociace pedagogického výzkumu</a:t>
            </a:r>
          </a:p>
          <a:p>
            <a:pPr marL="705560" lvl="1" indent="-302383" eaLnBrk="1" fontAlgn="auto" hangingPunct="1">
              <a:spcBef>
                <a:spcPts val="606"/>
              </a:spcBef>
              <a:spcAft>
                <a:spcPts val="0"/>
              </a:spcAft>
              <a:buFont typeface="Wingdings 2"/>
              <a:buChar char=""/>
              <a:defRPr/>
            </a:pPr>
            <a:r>
              <a:rPr lang="cs-CZ" smtClean="0">
                <a:hlinkClick r:id="rId5"/>
              </a:rPr>
              <a:t>http://www.phil.muni.cz/wapv/</a:t>
            </a:r>
            <a:r>
              <a:rPr lang="cs-CZ" smtClean="0"/>
              <a:t>  </a:t>
            </a:r>
          </a:p>
          <a:p>
            <a:pPr marL="352780" indent="-352780" eaLnBrk="1" fontAlgn="auto" hangingPunct="1">
              <a:spcBef>
                <a:spcPts val="772"/>
              </a:spcBef>
              <a:spcAft>
                <a:spcPts val="0"/>
              </a:spcAft>
              <a:buFont typeface="Wingdings"/>
              <a:buChar char=""/>
              <a:defRPr/>
            </a:pPr>
            <a:r>
              <a:rPr lang="pl-PL" smtClean="0"/>
              <a:t>Sekce pedagogické psychologie při ČMPS</a:t>
            </a:r>
          </a:p>
          <a:p>
            <a:pPr marL="705560" lvl="1" indent="-302383" eaLnBrk="1" fontAlgn="auto" hangingPunct="1">
              <a:spcBef>
                <a:spcPts val="606"/>
              </a:spcBef>
              <a:spcAft>
                <a:spcPts val="0"/>
              </a:spcAft>
              <a:buFont typeface="Wingdings 2"/>
              <a:buChar char=""/>
              <a:defRPr/>
            </a:pPr>
            <a:r>
              <a:rPr lang="cs-CZ" smtClean="0">
                <a:hlinkClick r:id="rId6"/>
              </a:rPr>
              <a:t>http://cmps.ecn.cz/?page=pedagpsych</a:t>
            </a:r>
            <a:r>
              <a:rPr lang="cs-CZ" smtClean="0"/>
              <a:t> </a:t>
            </a:r>
          </a:p>
          <a:p>
            <a:pPr marL="352780" indent="-352780" eaLnBrk="1" fontAlgn="auto" hangingPunct="1">
              <a:spcBef>
                <a:spcPts val="772"/>
              </a:spcBef>
              <a:spcAft>
                <a:spcPts val="0"/>
              </a:spcAft>
              <a:buFont typeface="Wingdings"/>
              <a:buChar char=""/>
              <a:defRPr/>
            </a:pPr>
            <a:r>
              <a:rPr lang="cs-CZ" smtClean="0"/>
              <a: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74688" y="252413"/>
            <a:ext cx="8990012" cy="1092200"/>
          </a:xfrm>
        </p:spPr>
        <p:txBody>
          <a:bodyPr/>
          <a:lstStyle/>
          <a:p>
            <a:pPr eaLnBrk="1" hangingPunct="1"/>
            <a:r>
              <a:rPr lang="cs-CZ" smtClean="0"/>
              <a:t>Nejdůležitější časopisy</a:t>
            </a:r>
          </a:p>
        </p:txBody>
      </p:sp>
      <p:sp>
        <p:nvSpPr>
          <p:cNvPr id="35843" name="Rectangle 3"/>
          <p:cNvSpPr>
            <a:spLocks noGrp="1" noChangeArrowheads="1"/>
          </p:cNvSpPr>
          <p:nvPr>
            <p:ph sz="quarter" idx="1"/>
          </p:nvPr>
        </p:nvSpPr>
        <p:spPr>
          <a:xfrm>
            <a:off x="674688" y="1763713"/>
            <a:ext cx="8990012" cy="4956175"/>
          </a:xfrm>
        </p:spPr>
        <p:txBody>
          <a:bodyPr>
            <a:normAutofit lnSpcReduction="10000"/>
          </a:bodyPr>
          <a:lstStyle/>
          <a:p>
            <a:pPr marL="352780" indent="-352780" eaLnBrk="1" fontAlgn="auto" hangingPunct="1">
              <a:lnSpc>
                <a:spcPct val="80000"/>
              </a:lnSpc>
              <a:spcBef>
                <a:spcPts val="772"/>
              </a:spcBef>
              <a:spcAft>
                <a:spcPts val="0"/>
              </a:spcAft>
              <a:buFont typeface="Wingdings"/>
              <a:buChar char=""/>
              <a:defRPr/>
            </a:pPr>
            <a:r>
              <a:rPr lang="cs-CZ" sz="1600" dirty="0" err="1" smtClean="0"/>
              <a:t>Journal</a:t>
            </a:r>
            <a:r>
              <a:rPr lang="cs-CZ" sz="1600" dirty="0" smtClean="0"/>
              <a:t> </a:t>
            </a:r>
            <a:r>
              <a:rPr lang="cs-CZ" sz="1600" dirty="0" err="1" smtClean="0"/>
              <a:t>of</a:t>
            </a:r>
            <a:r>
              <a:rPr lang="cs-CZ" sz="1600" dirty="0" smtClean="0"/>
              <a:t> </a:t>
            </a:r>
            <a:r>
              <a:rPr lang="cs-CZ" sz="1600" dirty="0" err="1" smtClean="0"/>
              <a:t>Educational</a:t>
            </a:r>
            <a:r>
              <a:rPr lang="cs-CZ" sz="1600" dirty="0" smtClean="0"/>
              <a:t> Psychology (USA – vychází od r. 1910),</a:t>
            </a:r>
          </a:p>
          <a:p>
            <a:pPr marL="352780" indent="-352780" eaLnBrk="1" fontAlgn="auto" hangingPunct="1">
              <a:lnSpc>
                <a:spcPct val="80000"/>
              </a:lnSpc>
              <a:spcBef>
                <a:spcPts val="772"/>
              </a:spcBef>
              <a:spcAft>
                <a:spcPts val="0"/>
              </a:spcAft>
              <a:buFont typeface="Wingdings"/>
              <a:buChar char=""/>
              <a:defRPr/>
            </a:pPr>
            <a:r>
              <a:rPr lang="cs-CZ" sz="1600" dirty="0" err="1" smtClean="0"/>
              <a:t>Conteporary</a:t>
            </a:r>
            <a:r>
              <a:rPr lang="cs-CZ" sz="1600" dirty="0" smtClean="0"/>
              <a:t> </a:t>
            </a:r>
            <a:r>
              <a:rPr lang="cs-CZ" sz="1600" dirty="0" err="1" smtClean="0"/>
              <a:t>Educational</a:t>
            </a:r>
            <a:r>
              <a:rPr lang="cs-CZ" sz="1600" dirty="0" smtClean="0"/>
              <a:t> Psychology (USA – vychází od r. 1975), </a:t>
            </a:r>
          </a:p>
          <a:p>
            <a:pPr marL="352780" indent="-352780" eaLnBrk="1" fontAlgn="auto" hangingPunct="1">
              <a:lnSpc>
                <a:spcPct val="80000"/>
              </a:lnSpc>
              <a:spcBef>
                <a:spcPts val="772"/>
              </a:spcBef>
              <a:spcAft>
                <a:spcPts val="0"/>
              </a:spcAft>
              <a:buFont typeface="Wingdings"/>
              <a:buChar char=""/>
              <a:defRPr/>
            </a:pPr>
            <a:r>
              <a:rPr lang="cs-CZ" sz="1600" dirty="0" err="1" smtClean="0"/>
              <a:t>Educational</a:t>
            </a:r>
            <a:r>
              <a:rPr lang="cs-CZ" sz="1600" dirty="0" smtClean="0"/>
              <a:t> </a:t>
            </a:r>
            <a:r>
              <a:rPr lang="cs-CZ" sz="1600" dirty="0" err="1" smtClean="0"/>
              <a:t>Psychologist</a:t>
            </a:r>
            <a:r>
              <a:rPr lang="cs-CZ" sz="1600" dirty="0" smtClean="0"/>
              <a:t> (USA – vychází od r. 1976), </a:t>
            </a:r>
          </a:p>
          <a:p>
            <a:pPr marL="352780" indent="-352780" eaLnBrk="1" fontAlgn="auto" hangingPunct="1">
              <a:lnSpc>
                <a:spcPct val="80000"/>
              </a:lnSpc>
              <a:spcBef>
                <a:spcPts val="772"/>
              </a:spcBef>
              <a:spcAft>
                <a:spcPts val="0"/>
              </a:spcAft>
              <a:buFont typeface="Wingdings"/>
              <a:buChar char=""/>
              <a:defRPr/>
            </a:pPr>
            <a:r>
              <a:rPr lang="cs-CZ" sz="1600" dirty="0" err="1" smtClean="0"/>
              <a:t>Educational</a:t>
            </a:r>
            <a:r>
              <a:rPr lang="cs-CZ" sz="1600" dirty="0" smtClean="0"/>
              <a:t> Psychology </a:t>
            </a:r>
            <a:r>
              <a:rPr lang="cs-CZ" sz="1600" dirty="0" err="1" smtClean="0"/>
              <a:t>Review</a:t>
            </a:r>
            <a:r>
              <a:rPr lang="cs-CZ" sz="1600" dirty="0" smtClean="0"/>
              <a:t> (USA – vychází od r. 1989). </a:t>
            </a:r>
          </a:p>
          <a:p>
            <a:pPr marL="352780" indent="-352780" eaLnBrk="1" fontAlgn="auto" hangingPunct="1">
              <a:lnSpc>
                <a:spcPct val="80000"/>
              </a:lnSpc>
              <a:spcBef>
                <a:spcPts val="772"/>
              </a:spcBef>
              <a:spcAft>
                <a:spcPts val="0"/>
              </a:spcAft>
              <a:buFont typeface="Wingdings"/>
              <a:buChar char=""/>
              <a:defRPr/>
            </a:pPr>
            <a:r>
              <a:rPr lang="cs-CZ" sz="1600" dirty="0" err="1" smtClean="0"/>
              <a:t>Review</a:t>
            </a:r>
            <a:r>
              <a:rPr lang="cs-CZ" sz="1600" dirty="0" smtClean="0"/>
              <a:t> </a:t>
            </a:r>
            <a:r>
              <a:rPr lang="cs-CZ" sz="1600" dirty="0" err="1" smtClean="0"/>
              <a:t>of</a:t>
            </a:r>
            <a:r>
              <a:rPr lang="cs-CZ" sz="1600" dirty="0" smtClean="0"/>
              <a:t> </a:t>
            </a:r>
            <a:r>
              <a:rPr lang="cs-CZ" sz="1600" dirty="0" err="1" smtClean="0"/>
              <a:t>Educational</a:t>
            </a:r>
            <a:r>
              <a:rPr lang="cs-CZ" sz="1600" dirty="0" smtClean="0"/>
              <a:t> </a:t>
            </a:r>
            <a:r>
              <a:rPr lang="cs-CZ" sz="1600" dirty="0" err="1" smtClean="0"/>
              <a:t>Research</a:t>
            </a:r>
            <a:r>
              <a:rPr lang="cs-CZ" sz="1600" dirty="0" smtClean="0"/>
              <a:t> (USA – vychází od r. 1931)</a:t>
            </a:r>
          </a:p>
          <a:p>
            <a:pPr marL="352780" indent="-352780" eaLnBrk="1" fontAlgn="auto" hangingPunct="1">
              <a:lnSpc>
                <a:spcPct val="80000"/>
              </a:lnSpc>
              <a:spcBef>
                <a:spcPts val="772"/>
              </a:spcBef>
              <a:spcAft>
                <a:spcPts val="0"/>
              </a:spcAft>
              <a:buFont typeface="Wingdings"/>
              <a:buChar char=""/>
              <a:defRPr/>
            </a:pPr>
            <a:r>
              <a:rPr lang="cs-CZ" sz="1600" dirty="0" err="1" smtClean="0"/>
              <a:t>American</a:t>
            </a:r>
            <a:r>
              <a:rPr lang="cs-CZ" sz="1600" dirty="0" smtClean="0"/>
              <a:t> </a:t>
            </a:r>
            <a:r>
              <a:rPr lang="cs-CZ" sz="1600" dirty="0" err="1" smtClean="0"/>
              <a:t>Educational</a:t>
            </a:r>
            <a:r>
              <a:rPr lang="cs-CZ" sz="1600" dirty="0" smtClean="0"/>
              <a:t> </a:t>
            </a:r>
            <a:r>
              <a:rPr lang="cs-CZ" sz="1600" dirty="0" err="1" smtClean="0"/>
              <a:t>Research</a:t>
            </a:r>
            <a:r>
              <a:rPr lang="cs-CZ" sz="1600" dirty="0" smtClean="0"/>
              <a:t> </a:t>
            </a:r>
            <a:r>
              <a:rPr lang="cs-CZ" sz="1600" dirty="0" err="1" smtClean="0"/>
              <a:t>Journal</a:t>
            </a:r>
            <a:r>
              <a:rPr lang="cs-CZ" sz="1600" dirty="0" smtClean="0"/>
              <a:t> (USA – vychází od r. 1964).</a:t>
            </a:r>
          </a:p>
          <a:p>
            <a:pPr marL="352780" indent="-352780" eaLnBrk="1" fontAlgn="auto" hangingPunct="1">
              <a:lnSpc>
                <a:spcPct val="80000"/>
              </a:lnSpc>
              <a:spcBef>
                <a:spcPts val="772"/>
              </a:spcBef>
              <a:spcAft>
                <a:spcPts val="0"/>
              </a:spcAft>
              <a:buFont typeface="Wingdings"/>
              <a:buChar char=""/>
              <a:defRPr/>
            </a:pPr>
            <a:endParaRPr lang="cs-CZ" sz="1600" dirty="0" smtClean="0"/>
          </a:p>
          <a:p>
            <a:pPr marL="352780" indent="-352780" eaLnBrk="1" fontAlgn="auto" hangingPunct="1">
              <a:lnSpc>
                <a:spcPct val="80000"/>
              </a:lnSpc>
              <a:spcBef>
                <a:spcPts val="772"/>
              </a:spcBef>
              <a:spcAft>
                <a:spcPts val="0"/>
              </a:spcAft>
              <a:buFont typeface="Wingdings"/>
              <a:buChar char=""/>
              <a:defRPr/>
            </a:pPr>
            <a:r>
              <a:rPr lang="cs-CZ" sz="1600" dirty="0" err="1" smtClean="0"/>
              <a:t>British</a:t>
            </a:r>
            <a:r>
              <a:rPr lang="cs-CZ" sz="1600" dirty="0" smtClean="0"/>
              <a:t> </a:t>
            </a:r>
            <a:r>
              <a:rPr lang="cs-CZ" sz="1600" dirty="0" err="1" smtClean="0"/>
              <a:t>Journal</a:t>
            </a:r>
            <a:r>
              <a:rPr lang="cs-CZ" sz="1600" dirty="0" smtClean="0"/>
              <a:t> </a:t>
            </a:r>
            <a:r>
              <a:rPr lang="cs-CZ" sz="1600" dirty="0" err="1" smtClean="0"/>
              <a:t>of</a:t>
            </a:r>
            <a:r>
              <a:rPr lang="cs-CZ" sz="1600" dirty="0" smtClean="0"/>
              <a:t> </a:t>
            </a:r>
            <a:r>
              <a:rPr lang="cs-CZ" sz="1600" dirty="0" err="1" smtClean="0"/>
              <a:t>Educational</a:t>
            </a:r>
            <a:r>
              <a:rPr lang="cs-CZ" sz="1600" dirty="0" smtClean="0"/>
              <a:t> Psychology (Velká Británie – vychází od r. 1931), </a:t>
            </a:r>
          </a:p>
          <a:p>
            <a:pPr marL="352780" indent="-352780" eaLnBrk="1" fontAlgn="auto" hangingPunct="1">
              <a:lnSpc>
                <a:spcPct val="80000"/>
              </a:lnSpc>
              <a:spcBef>
                <a:spcPts val="772"/>
              </a:spcBef>
              <a:spcAft>
                <a:spcPts val="0"/>
              </a:spcAft>
              <a:buFont typeface="Wingdings"/>
              <a:buChar char=""/>
              <a:defRPr/>
            </a:pPr>
            <a:r>
              <a:rPr lang="cs-CZ" sz="1600" dirty="0" err="1" smtClean="0"/>
              <a:t>Educational</a:t>
            </a:r>
            <a:r>
              <a:rPr lang="cs-CZ" sz="1600" dirty="0" smtClean="0"/>
              <a:t> Psychology in </a:t>
            </a:r>
            <a:r>
              <a:rPr lang="cs-CZ" sz="1600" dirty="0" err="1" smtClean="0"/>
              <a:t>Practice</a:t>
            </a:r>
            <a:r>
              <a:rPr lang="cs-CZ" sz="1600" dirty="0" smtClean="0"/>
              <a:t> (Velká Británie – vychází od r. 1985),</a:t>
            </a:r>
          </a:p>
          <a:p>
            <a:pPr marL="352780" indent="-352780" eaLnBrk="1" fontAlgn="auto" hangingPunct="1">
              <a:lnSpc>
                <a:spcPct val="80000"/>
              </a:lnSpc>
              <a:spcBef>
                <a:spcPts val="772"/>
              </a:spcBef>
              <a:spcAft>
                <a:spcPts val="0"/>
              </a:spcAft>
              <a:buFont typeface="Wingdings"/>
              <a:buChar char=""/>
              <a:defRPr/>
            </a:pPr>
            <a:r>
              <a:rPr lang="cs-CZ" sz="1600" dirty="0" smtClean="0"/>
              <a:t>Psychologie in </a:t>
            </a:r>
            <a:r>
              <a:rPr lang="cs-CZ" sz="1600" dirty="0" err="1" smtClean="0"/>
              <a:t>Erziehung</a:t>
            </a:r>
            <a:r>
              <a:rPr lang="cs-CZ" sz="1600" dirty="0" smtClean="0"/>
              <a:t> </a:t>
            </a:r>
            <a:r>
              <a:rPr lang="cs-CZ" sz="1600" dirty="0" err="1" smtClean="0"/>
              <a:t>und</a:t>
            </a:r>
            <a:r>
              <a:rPr lang="cs-CZ" sz="1600" dirty="0" smtClean="0"/>
              <a:t> </a:t>
            </a:r>
            <a:r>
              <a:rPr lang="cs-CZ" sz="1600" dirty="0" err="1" smtClean="0"/>
              <a:t>Unterricht</a:t>
            </a:r>
            <a:r>
              <a:rPr lang="cs-CZ" sz="1600" dirty="0" smtClean="0"/>
              <a:t> (Německo – vychází od r. 1954, zpočátku pod názvem </a:t>
            </a:r>
            <a:r>
              <a:rPr lang="cs-CZ" sz="1600" dirty="0" err="1" smtClean="0"/>
              <a:t>Schule</a:t>
            </a:r>
            <a:r>
              <a:rPr lang="cs-CZ" sz="1600" dirty="0" smtClean="0"/>
              <a:t> </a:t>
            </a:r>
            <a:r>
              <a:rPr lang="cs-CZ" sz="1600" dirty="0" err="1" smtClean="0"/>
              <a:t>und</a:t>
            </a:r>
            <a:r>
              <a:rPr lang="cs-CZ" sz="1600" dirty="0" smtClean="0"/>
              <a:t> Psychologie), </a:t>
            </a:r>
          </a:p>
          <a:p>
            <a:pPr marL="352780" indent="-352780" eaLnBrk="1" fontAlgn="auto" hangingPunct="1">
              <a:lnSpc>
                <a:spcPct val="80000"/>
              </a:lnSpc>
              <a:spcBef>
                <a:spcPts val="772"/>
              </a:spcBef>
              <a:spcAft>
                <a:spcPts val="0"/>
              </a:spcAft>
              <a:buFont typeface="Wingdings"/>
              <a:buChar char=""/>
              <a:defRPr/>
            </a:pPr>
            <a:r>
              <a:rPr lang="cs-CZ" sz="1600" dirty="0" smtClean="0"/>
              <a:t>Revue de psychologie de l’ </a:t>
            </a:r>
            <a:r>
              <a:rPr lang="cs-CZ" sz="1600" dirty="0" err="1" smtClean="0"/>
              <a:t>éducation</a:t>
            </a:r>
            <a:r>
              <a:rPr lang="cs-CZ" sz="1600" dirty="0" smtClean="0"/>
              <a:t> (Francie, vychází od r. 1996), </a:t>
            </a:r>
          </a:p>
          <a:p>
            <a:pPr marL="352780" indent="-352780" eaLnBrk="1" fontAlgn="auto" hangingPunct="1">
              <a:lnSpc>
                <a:spcPct val="80000"/>
              </a:lnSpc>
              <a:spcBef>
                <a:spcPts val="772"/>
              </a:spcBef>
              <a:spcAft>
                <a:spcPts val="0"/>
              </a:spcAft>
              <a:buFont typeface="Wingdings"/>
              <a:buChar char=""/>
              <a:defRPr/>
            </a:pPr>
            <a:r>
              <a:rPr lang="cs-CZ" sz="1600" dirty="0" err="1" smtClean="0"/>
              <a:t>European</a:t>
            </a:r>
            <a:r>
              <a:rPr lang="cs-CZ" sz="1600" dirty="0" smtClean="0"/>
              <a:t> </a:t>
            </a:r>
            <a:r>
              <a:rPr lang="cs-CZ" sz="1600" dirty="0" err="1" smtClean="0"/>
              <a:t>Journal</a:t>
            </a:r>
            <a:r>
              <a:rPr lang="cs-CZ" sz="1600" dirty="0" smtClean="0"/>
              <a:t> </a:t>
            </a:r>
            <a:r>
              <a:rPr lang="cs-CZ" sz="1600" dirty="0" err="1" smtClean="0"/>
              <a:t>of</a:t>
            </a:r>
            <a:r>
              <a:rPr lang="cs-CZ" sz="1600" dirty="0" smtClean="0"/>
              <a:t> Psychology in </a:t>
            </a:r>
            <a:r>
              <a:rPr lang="cs-CZ" sz="1600" dirty="0" err="1" smtClean="0"/>
              <a:t>Education</a:t>
            </a:r>
            <a:r>
              <a:rPr lang="cs-CZ" sz="1600" dirty="0" smtClean="0"/>
              <a:t> (Portugalsko, vychází od r. 1986). </a:t>
            </a:r>
          </a:p>
          <a:p>
            <a:pPr marL="352780" indent="-352780" eaLnBrk="1" fontAlgn="auto" hangingPunct="1">
              <a:lnSpc>
                <a:spcPct val="80000"/>
              </a:lnSpc>
              <a:spcBef>
                <a:spcPts val="772"/>
              </a:spcBef>
              <a:spcAft>
                <a:spcPts val="0"/>
              </a:spcAft>
              <a:buFont typeface="Wingdings"/>
              <a:buChar char=""/>
              <a:defRPr/>
            </a:pPr>
            <a:endParaRPr lang="cs-CZ" sz="1600" dirty="0" smtClean="0"/>
          </a:p>
          <a:p>
            <a:pPr marL="352780" indent="-352780" eaLnBrk="1" fontAlgn="auto" hangingPunct="1">
              <a:lnSpc>
                <a:spcPct val="80000"/>
              </a:lnSpc>
              <a:spcBef>
                <a:spcPts val="772"/>
              </a:spcBef>
              <a:spcAft>
                <a:spcPts val="0"/>
              </a:spcAft>
              <a:buFont typeface="Wingdings"/>
              <a:buChar char=""/>
              <a:defRPr/>
            </a:pPr>
            <a:endParaRPr lang="cs-CZ" sz="1600" dirty="0" smtClean="0"/>
          </a:p>
          <a:p>
            <a:pPr marL="352780" indent="-352780" eaLnBrk="1" fontAlgn="auto" hangingPunct="1">
              <a:lnSpc>
                <a:spcPct val="80000"/>
              </a:lnSpc>
              <a:spcBef>
                <a:spcPts val="772"/>
              </a:spcBef>
              <a:spcAft>
                <a:spcPts val="0"/>
              </a:spcAft>
              <a:buFont typeface="Wingdings"/>
              <a:buChar char=""/>
              <a:defRPr/>
            </a:pPr>
            <a:r>
              <a:rPr lang="cs-CZ" sz="1600" dirty="0" smtClean="0"/>
              <a:t>Pedagogika (ČR – vychází od r. 1951)</a:t>
            </a:r>
          </a:p>
          <a:p>
            <a:pPr marL="352780" indent="-352780" eaLnBrk="1" fontAlgn="auto" hangingPunct="1">
              <a:lnSpc>
                <a:spcPct val="80000"/>
              </a:lnSpc>
              <a:spcBef>
                <a:spcPts val="772"/>
              </a:spcBef>
              <a:spcAft>
                <a:spcPts val="0"/>
              </a:spcAft>
              <a:buFont typeface="Wingdings"/>
              <a:buChar char=""/>
              <a:defRPr/>
            </a:pPr>
            <a:r>
              <a:rPr lang="cs-CZ" sz="1600" dirty="0" smtClean="0"/>
              <a:t>někdy i Československá psychologie  (ČR – vychází od r. 1957).</a:t>
            </a:r>
          </a:p>
          <a:p>
            <a:pPr marL="352780" indent="-352780" eaLnBrk="1" fontAlgn="auto" hangingPunct="1">
              <a:lnSpc>
                <a:spcPct val="80000"/>
              </a:lnSpc>
              <a:spcBef>
                <a:spcPts val="772"/>
              </a:spcBef>
              <a:spcAft>
                <a:spcPts val="0"/>
              </a:spcAft>
              <a:buFont typeface="Wingdings"/>
              <a:buChar char=""/>
              <a:defRPr/>
            </a:pPr>
            <a:r>
              <a:rPr lang="cs-CZ" sz="1600" dirty="0" smtClean="0"/>
              <a:t>Výběrově pedagogické časopisy (Orbis </a:t>
            </a:r>
            <a:r>
              <a:rPr lang="cs-CZ" sz="1600" dirty="0" err="1" smtClean="0"/>
              <a:t>Scholae</a:t>
            </a:r>
            <a:r>
              <a:rPr lang="cs-CZ" sz="1600" dirty="0" smtClean="0"/>
              <a:t>, Studia </a:t>
            </a:r>
            <a:r>
              <a:rPr lang="cs-CZ" sz="1600" dirty="0" err="1" smtClean="0"/>
              <a:t>Paedagogica</a:t>
            </a:r>
            <a:r>
              <a:rPr lang="cs-CZ" sz="1600" dirty="0" smtClean="0"/>
              <a:t>…)</a:t>
            </a:r>
          </a:p>
          <a:p>
            <a:pPr marL="352780" indent="-352780" eaLnBrk="1" fontAlgn="auto" hangingPunct="1">
              <a:lnSpc>
                <a:spcPct val="80000"/>
              </a:lnSpc>
              <a:spcBef>
                <a:spcPts val="772"/>
              </a:spcBef>
              <a:spcAft>
                <a:spcPts val="0"/>
              </a:spcAft>
              <a:buFont typeface="Wingdings"/>
              <a:buChar char=""/>
              <a:defRPr/>
            </a:pPr>
            <a:endParaRPr lang="cs-CZ"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Požadavky</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PSY110</a:t>
            </a:r>
          </a:p>
          <a:p>
            <a:r>
              <a:rPr lang="cs-CZ" dirty="0" smtClean="0"/>
              <a:t>Tři </a:t>
            </a:r>
            <a:r>
              <a:rPr lang="cs-CZ" dirty="0"/>
              <a:t>krátké průběžné </a:t>
            </a:r>
            <a:r>
              <a:rPr lang="cs-CZ" dirty="0" smtClean="0"/>
              <a:t>testy</a:t>
            </a:r>
          </a:p>
          <a:p>
            <a:r>
              <a:rPr lang="cs-CZ" dirty="0" smtClean="0"/>
              <a:t>Poster na semináři (viz dále)</a:t>
            </a:r>
          </a:p>
          <a:p>
            <a:r>
              <a:rPr lang="cs-CZ" dirty="0" smtClean="0"/>
              <a:t>Zkouškový test</a:t>
            </a:r>
          </a:p>
          <a:p>
            <a:pPr marL="0" indent="0">
              <a:buNone/>
            </a:pPr>
            <a:r>
              <a:rPr lang="cs-CZ" dirty="0" smtClean="0"/>
              <a:t>PSY710</a:t>
            </a:r>
          </a:p>
          <a:p>
            <a:r>
              <a:rPr lang="cs-CZ" dirty="0" smtClean="0"/>
              <a:t>Dvě seminární práce</a:t>
            </a:r>
          </a:p>
          <a:p>
            <a:r>
              <a:rPr lang="cs-CZ" dirty="0" smtClean="0"/>
              <a:t>Zkouškový test</a:t>
            </a:r>
            <a:endParaRPr lang="cs-CZ" dirty="0"/>
          </a:p>
        </p:txBody>
      </p:sp>
    </p:spTree>
    <p:extLst>
      <p:ext uri="{BB962C8B-B14F-4D97-AF65-F5344CB8AC3E}">
        <p14:creationId xmlns:p14="http://schemas.microsoft.com/office/powerpoint/2010/main" val="2105690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Instrukce (poster) – více na semináři</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Téma dle vlastního výběru v rámci okruhů vymezených sylabem</a:t>
            </a:r>
          </a:p>
          <a:p>
            <a:pPr lvl="1">
              <a:buFont typeface="Wingdings" pitchFamily="2" charset="2"/>
              <a:buChar char="§"/>
            </a:pPr>
            <a:r>
              <a:rPr lang="cs-CZ" dirty="0" smtClean="0"/>
              <a:t>Téma zajímavé pro autora, dostatečně úzce vymezeno (věk žáků, typ školy atp.), důraz na subjektivní praktickou využitelnost (např. návaznost na projekt DP, praxi atp.)</a:t>
            </a:r>
          </a:p>
          <a:p>
            <a:pPr lvl="1">
              <a:buFont typeface="Wingdings" pitchFamily="2" charset="2"/>
              <a:buChar char="§"/>
            </a:pPr>
            <a:r>
              <a:rPr lang="cs-CZ" dirty="0" smtClean="0"/>
              <a:t>Publikem není vyučující ale spolužáci</a:t>
            </a:r>
          </a:p>
          <a:p>
            <a:pPr lvl="1">
              <a:buFont typeface="Wingdings" pitchFamily="2" charset="2"/>
              <a:buChar char="§"/>
            </a:pPr>
            <a:r>
              <a:rPr lang="cs-CZ" dirty="0" smtClean="0"/>
              <a:t>Diskuse o tématech v předcházejících seminářích i v online diskusním fóru</a:t>
            </a:r>
          </a:p>
          <a:p>
            <a:pPr lvl="1">
              <a:buFont typeface="Wingdings" pitchFamily="2" charset="2"/>
              <a:buChar char="§"/>
            </a:pPr>
            <a:r>
              <a:rPr lang="cs-CZ" dirty="0" smtClean="0"/>
              <a:t>Soutěž o „hodnotné ceny“</a:t>
            </a:r>
          </a:p>
          <a:p>
            <a:pPr lvl="1">
              <a:buFont typeface="Wingdings" pitchFamily="2" charset="2"/>
              <a:buChar char="§"/>
            </a:pPr>
            <a:r>
              <a:rPr lang="cs-CZ" dirty="0" smtClean="0"/>
              <a:t>Formální požadavky na postery</a:t>
            </a:r>
          </a:p>
          <a:p>
            <a:pPr lvl="2">
              <a:buFont typeface="Arial" pitchFamily="34" charset="0"/>
              <a:buChar char="•"/>
            </a:pPr>
            <a:r>
              <a:rPr lang="cs-CZ" dirty="0" smtClean="0"/>
              <a:t>1. krok - anotace 250 slov, dva základní prameny</a:t>
            </a:r>
          </a:p>
          <a:p>
            <a:pPr lvl="2">
              <a:buFont typeface="Arial" pitchFamily="34" charset="0"/>
              <a:buChar char="•"/>
            </a:pPr>
            <a:r>
              <a:rPr lang="cs-CZ" dirty="0" smtClean="0"/>
              <a:t>2. příprava a prezentace posteru v semináři </a:t>
            </a:r>
          </a:p>
          <a:p>
            <a:pPr lvl="3">
              <a:buFont typeface="Arial" pitchFamily="34" charset="0"/>
              <a:buChar char="•"/>
            </a:pPr>
            <a:r>
              <a:rPr lang="cs-CZ" dirty="0" smtClean="0"/>
              <a:t>Formát A1, název, autor, prameny (handout)</a:t>
            </a:r>
          </a:p>
          <a:p>
            <a:pPr lvl="3">
              <a:buFont typeface="Arial" pitchFamily="34" charset="0"/>
              <a:buChar char="•"/>
            </a:pPr>
            <a:r>
              <a:rPr lang="cs-CZ" dirty="0" smtClean="0"/>
              <a:t>rozdělení do dvou skupin – prezentující a publikum</a:t>
            </a:r>
            <a:endParaRPr lang="cs-CZ" dirty="0"/>
          </a:p>
        </p:txBody>
      </p:sp>
    </p:spTree>
    <p:extLst>
      <p:ext uri="{BB962C8B-B14F-4D97-AF65-F5344CB8AC3E}">
        <p14:creationId xmlns:p14="http://schemas.microsoft.com/office/powerpoint/2010/main" val="32784285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p:cNvSpPr>
            <a:spLocks noChangeArrowheads="1"/>
          </p:cNvSpPr>
          <p:nvPr/>
        </p:nvSpPr>
        <p:spPr bwMode="auto">
          <a:xfrm>
            <a:off x="1008063" y="6732588"/>
            <a:ext cx="8569325" cy="827087"/>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defTabSz="449263" eaLnBrk="0" fontAlgn="base" hangingPunct="0">
              <a:spcBef>
                <a:spcPct val="0"/>
              </a:spcBef>
              <a:spcAft>
                <a:spcPct val="0"/>
              </a:spcAft>
              <a:defRPr>
                <a:solidFill>
                  <a:schemeClr val="tx1"/>
                </a:solidFill>
                <a:latin typeface="Verdana" pitchFamily="34" charset="0"/>
              </a:defRPr>
            </a:lvl6pPr>
            <a:lvl7pPr marL="2971800" indent="-228600" defTabSz="449263" eaLnBrk="0" fontAlgn="base" hangingPunct="0">
              <a:spcBef>
                <a:spcPct val="0"/>
              </a:spcBef>
              <a:spcAft>
                <a:spcPct val="0"/>
              </a:spcAft>
              <a:defRPr>
                <a:solidFill>
                  <a:schemeClr val="tx1"/>
                </a:solidFill>
                <a:latin typeface="Verdana" pitchFamily="34" charset="0"/>
              </a:defRPr>
            </a:lvl7pPr>
            <a:lvl8pPr marL="3429000" indent="-228600" defTabSz="449263" eaLnBrk="0" fontAlgn="base" hangingPunct="0">
              <a:spcBef>
                <a:spcPct val="0"/>
              </a:spcBef>
              <a:spcAft>
                <a:spcPct val="0"/>
              </a:spcAft>
              <a:defRPr>
                <a:solidFill>
                  <a:schemeClr val="tx1"/>
                </a:solidFill>
                <a:latin typeface="Verdana" pitchFamily="34" charset="0"/>
              </a:defRPr>
            </a:lvl8pPr>
            <a:lvl9pPr marL="3886200" indent="-228600" defTabSz="449263" eaLnBrk="0" fontAlgn="base" hangingPunct="0">
              <a:spcBef>
                <a:spcPct val="0"/>
              </a:spcBef>
              <a:spcAft>
                <a:spcPct val="0"/>
              </a:spcAft>
              <a:defRPr>
                <a:solidFill>
                  <a:schemeClr val="tx1"/>
                </a:solidFill>
                <a:latin typeface="Verdana" pitchFamily="34" charset="0"/>
              </a:defRPr>
            </a:lvl9pPr>
          </a:lstStyle>
          <a:p>
            <a:pPr eaLnBrk="1" hangingPunct="1"/>
            <a:endParaRPr lang="cs-CZ" altLang="cs-CZ"/>
          </a:p>
        </p:txBody>
      </p:sp>
      <p:sp>
        <p:nvSpPr>
          <p:cNvPr id="7171" name="Rectangle 2"/>
          <p:cNvSpPr>
            <a:spLocks noGrp="1" noChangeArrowheads="1"/>
          </p:cNvSpPr>
          <p:nvPr>
            <p:ph type="title"/>
          </p:nvPr>
        </p:nvSpPr>
        <p:spPr>
          <a:xfrm>
            <a:off x="674688" y="252413"/>
            <a:ext cx="8990012" cy="1092200"/>
          </a:xfrm>
        </p:spPr>
        <p:txBody>
          <a:bodyPr>
            <a:normAutofit fontScale="90000"/>
          </a:bodyPr>
          <a:lstStyle/>
          <a:p>
            <a:pPr fontAlgn="auto">
              <a:spcAft>
                <a:spcPts val="0"/>
              </a:spcAft>
              <a:defRPr/>
            </a:pPr>
            <a:r>
              <a:rPr lang="cs-CZ" dirty="0" smtClean="0"/>
              <a:t>Požadavky na ukončení kurzu (PSY710)</a:t>
            </a:r>
          </a:p>
        </p:txBody>
      </p:sp>
      <p:sp>
        <p:nvSpPr>
          <p:cNvPr id="7172" name="Rectangle 3"/>
          <p:cNvSpPr>
            <a:spLocks noGrp="1" noChangeArrowheads="1"/>
          </p:cNvSpPr>
          <p:nvPr>
            <p:ph sz="quarter" idx="1"/>
          </p:nvPr>
        </p:nvSpPr>
        <p:spPr>
          <a:xfrm>
            <a:off x="674688" y="1763713"/>
            <a:ext cx="8990012" cy="4956175"/>
          </a:xfrm>
        </p:spPr>
        <p:txBody>
          <a:bodyPr>
            <a:normAutofit/>
          </a:bodyPr>
          <a:lstStyle/>
          <a:p>
            <a:pPr marL="352780" indent="-352780" fontAlgn="auto">
              <a:lnSpc>
                <a:spcPct val="80000"/>
              </a:lnSpc>
              <a:spcBef>
                <a:spcPts val="772"/>
              </a:spcBef>
              <a:spcAft>
                <a:spcPts val="0"/>
              </a:spcAft>
              <a:buFont typeface="Wingdings"/>
              <a:buChar char=""/>
              <a:defRPr/>
            </a:pPr>
            <a:r>
              <a:rPr lang="cs-CZ" sz="1800" dirty="0" smtClean="0"/>
              <a:t>Vypracování „teoretické“ </a:t>
            </a:r>
            <a:r>
              <a:rPr lang="cs-CZ" sz="1800" b="1" dirty="0" smtClean="0"/>
              <a:t>seminární práce</a:t>
            </a:r>
            <a:r>
              <a:rPr lang="cs-CZ" sz="1800" dirty="0" smtClean="0"/>
              <a:t> na vybrané téma (min. 2 normostrany; tj. tj. 3600 znaků včetně mezer ;) - do </a:t>
            </a:r>
            <a:r>
              <a:rPr lang="cs-CZ" sz="1800" b="1" dirty="0" smtClean="0"/>
              <a:t>25.10.2014 </a:t>
            </a:r>
            <a:r>
              <a:rPr lang="cs-CZ" sz="1800" dirty="0" smtClean="0"/>
              <a:t> </a:t>
            </a:r>
            <a:endParaRPr lang="cs-CZ" sz="1800" dirty="0" smtClean="0"/>
          </a:p>
          <a:p>
            <a:pPr marL="705560" lvl="1" indent="-302383" fontAlgn="auto">
              <a:lnSpc>
                <a:spcPct val="80000"/>
              </a:lnSpc>
              <a:spcBef>
                <a:spcPts val="606"/>
              </a:spcBef>
              <a:spcAft>
                <a:spcPts val="0"/>
              </a:spcAft>
              <a:buFont typeface="Wingdings 2"/>
              <a:buChar char=""/>
              <a:defRPr/>
            </a:pPr>
            <a:r>
              <a:rPr lang="cs-CZ" sz="1500" dirty="0" smtClean="0"/>
              <a:t>Podle zadaných okruhů a svého zájmu si student vytipuje konkrétní téma, o kterém by se eventuálně chtěl dozvědět něco víc i nad rámec doporučené literatury a formou seminární práce prokáže schopnost pracovat pedagogicko-psychologickými teoriemi. </a:t>
            </a:r>
          </a:p>
          <a:p>
            <a:pPr marL="705560" lvl="1" indent="-302383" fontAlgn="auto">
              <a:lnSpc>
                <a:spcPct val="80000"/>
              </a:lnSpc>
              <a:spcBef>
                <a:spcPts val="606"/>
              </a:spcBef>
              <a:spcAft>
                <a:spcPts val="0"/>
              </a:spcAft>
              <a:buFont typeface="Wingdings 2"/>
              <a:buChar char=""/>
              <a:defRPr/>
            </a:pPr>
            <a:r>
              <a:rPr lang="cs-CZ" sz="1500" dirty="0" smtClean="0"/>
              <a:t>Téma by mělo být zvoleno přiměřeně úzké, aby je bylo možné zpracovat v požadovaném rozsahu.</a:t>
            </a:r>
          </a:p>
          <a:p>
            <a:pPr marL="705560" lvl="1" indent="-302383" fontAlgn="auto">
              <a:lnSpc>
                <a:spcPct val="80000"/>
              </a:lnSpc>
              <a:spcBef>
                <a:spcPts val="606"/>
              </a:spcBef>
              <a:spcAft>
                <a:spcPts val="0"/>
              </a:spcAft>
              <a:buFont typeface="Wingdings 2"/>
              <a:buChar char=""/>
              <a:defRPr/>
            </a:pPr>
            <a:r>
              <a:rPr lang="cs-CZ" sz="1500" dirty="0" smtClean="0"/>
              <a:t> Předpokládaná struktura práce: „Úvod – proč se zajímat o zvolené téma;  Hlavní teoretické přístupy k tématu s komentářem; Závěr - využitelnost poznatků v praxi“. </a:t>
            </a:r>
          </a:p>
          <a:p>
            <a:pPr marL="705560" lvl="1" indent="-302383" fontAlgn="auto">
              <a:lnSpc>
                <a:spcPct val="80000"/>
              </a:lnSpc>
              <a:spcBef>
                <a:spcPts val="606"/>
              </a:spcBef>
              <a:spcAft>
                <a:spcPts val="0"/>
              </a:spcAft>
              <a:buFont typeface="Wingdings 2"/>
              <a:buChar char=""/>
              <a:defRPr/>
            </a:pPr>
            <a:r>
              <a:rPr lang="cs-CZ" sz="1500" dirty="0" smtClean="0"/>
              <a:t>Modelovou představou může být písemná podoba „Popularizační přednášky psychologa pro učitele základní školy na dané téma“</a:t>
            </a:r>
          </a:p>
          <a:p>
            <a:pPr marL="705560" lvl="1" indent="-302383" fontAlgn="auto">
              <a:lnSpc>
                <a:spcPct val="80000"/>
              </a:lnSpc>
              <a:spcBef>
                <a:spcPts val="606"/>
              </a:spcBef>
              <a:spcAft>
                <a:spcPts val="0"/>
              </a:spcAft>
              <a:buFont typeface="Wingdings 2"/>
              <a:buChar char=""/>
              <a:defRPr/>
            </a:pPr>
            <a:endParaRPr lang="cs-CZ" sz="1500" dirty="0" smtClean="0"/>
          </a:p>
          <a:p>
            <a:pPr marL="705560" lvl="1" indent="-302383" fontAlgn="auto">
              <a:lnSpc>
                <a:spcPct val="80000"/>
              </a:lnSpc>
              <a:spcBef>
                <a:spcPts val="606"/>
              </a:spcBef>
              <a:spcAft>
                <a:spcPts val="0"/>
              </a:spcAft>
              <a:buFont typeface="Wingdings 2"/>
              <a:buChar char=""/>
              <a:defRPr/>
            </a:pPr>
            <a:endParaRPr lang="cs-CZ" sz="1500" dirty="0" smtClean="0"/>
          </a:p>
          <a:p>
            <a:pPr marL="352780" indent="-352780" fontAlgn="auto">
              <a:lnSpc>
                <a:spcPct val="80000"/>
              </a:lnSpc>
              <a:spcBef>
                <a:spcPts val="772"/>
              </a:spcBef>
              <a:spcAft>
                <a:spcPts val="0"/>
              </a:spcAft>
              <a:buFont typeface="Wingdings"/>
              <a:buChar char=""/>
              <a:defRPr/>
            </a:pPr>
            <a:r>
              <a:rPr lang="cs-CZ" sz="2000" b="1" dirty="0" smtClean="0"/>
              <a:t>Použitá literatura</a:t>
            </a:r>
            <a:r>
              <a:rPr lang="cs-CZ" sz="1800" dirty="0" smtClean="0"/>
              <a:t> bude </a:t>
            </a:r>
            <a:r>
              <a:rPr lang="cs-CZ" sz="2000" b="1" dirty="0" smtClean="0"/>
              <a:t>citována podle citačních norem</a:t>
            </a:r>
          </a:p>
          <a:p>
            <a:pPr marL="705560" lvl="1" indent="-302383" fontAlgn="auto">
              <a:lnSpc>
                <a:spcPct val="80000"/>
              </a:lnSpc>
              <a:spcBef>
                <a:spcPts val="606"/>
              </a:spcBef>
              <a:spcAft>
                <a:spcPts val="0"/>
              </a:spcAft>
              <a:buFont typeface="Wingdings 2"/>
              <a:buChar char=""/>
              <a:defRPr/>
            </a:pPr>
            <a:r>
              <a:rPr lang="cs-CZ" sz="1700" dirty="0" smtClean="0"/>
              <a:t>volba mezi APA stylem</a:t>
            </a:r>
          </a:p>
          <a:p>
            <a:pPr marL="1007943" lvl="2" indent="-251986" fontAlgn="auto">
              <a:lnSpc>
                <a:spcPct val="80000"/>
              </a:lnSpc>
              <a:spcBef>
                <a:spcPts val="551"/>
              </a:spcBef>
              <a:spcAft>
                <a:spcPts val="0"/>
              </a:spcAft>
              <a:buFont typeface="Wingdings"/>
              <a:buChar char=""/>
              <a:defRPr/>
            </a:pPr>
            <a:r>
              <a:rPr lang="cs-CZ" sz="1300" dirty="0" smtClean="0"/>
              <a:t>http://psych.</a:t>
            </a:r>
            <a:r>
              <a:rPr lang="cs-CZ" sz="1300" dirty="0" err="1" smtClean="0"/>
              <a:t>fss.muni.cz</a:t>
            </a:r>
            <a:r>
              <a:rPr lang="cs-CZ" sz="1300" dirty="0" smtClean="0"/>
              <a:t>/</a:t>
            </a:r>
            <a:r>
              <a:rPr lang="cs-CZ" sz="1300" dirty="0" err="1" smtClean="0"/>
              <a:t>phprs</a:t>
            </a:r>
            <a:r>
              <a:rPr lang="cs-CZ" sz="1300" dirty="0" smtClean="0"/>
              <a:t>/</a:t>
            </a:r>
            <a:r>
              <a:rPr lang="cs-CZ" sz="1300" dirty="0" err="1" smtClean="0"/>
              <a:t>download.php</a:t>
            </a:r>
            <a:r>
              <a:rPr lang="cs-CZ" sz="1300" dirty="0" smtClean="0"/>
              <a:t>?soubor=25</a:t>
            </a:r>
            <a:r>
              <a:rPr lang="cs-CZ" sz="1500" dirty="0" smtClean="0"/>
              <a:t> </a:t>
            </a:r>
          </a:p>
          <a:p>
            <a:pPr marL="705560" lvl="1" indent="-302383" fontAlgn="auto">
              <a:lnSpc>
                <a:spcPct val="80000"/>
              </a:lnSpc>
              <a:spcBef>
                <a:spcPts val="606"/>
              </a:spcBef>
              <a:spcAft>
                <a:spcPts val="0"/>
              </a:spcAft>
              <a:buFont typeface="Wingdings 2"/>
              <a:buChar char=""/>
              <a:defRPr/>
            </a:pPr>
            <a:r>
              <a:rPr lang="pt-BR" sz="1700" dirty="0" smtClean="0"/>
              <a:t>ČSN ISO 690 a ČSN ISO 690-2</a:t>
            </a:r>
            <a:endParaRPr lang="cs-CZ" sz="1700" dirty="0" smtClean="0"/>
          </a:p>
          <a:p>
            <a:pPr marL="1007943" lvl="2" indent="-251986" fontAlgn="auto">
              <a:lnSpc>
                <a:spcPct val="80000"/>
              </a:lnSpc>
              <a:spcBef>
                <a:spcPts val="551"/>
              </a:spcBef>
              <a:spcAft>
                <a:spcPts val="0"/>
              </a:spcAft>
              <a:buFont typeface="Wingdings"/>
              <a:buChar char=""/>
              <a:defRPr/>
            </a:pPr>
            <a:r>
              <a:rPr lang="cs-CZ" sz="1300" dirty="0" smtClean="0">
                <a:hlinkClick r:id="rId3"/>
              </a:rPr>
              <a:t>http://www.citace.</a:t>
            </a:r>
            <a:r>
              <a:rPr lang="cs-CZ" sz="1300" dirty="0" err="1" smtClean="0">
                <a:hlinkClick r:id="rId3"/>
              </a:rPr>
              <a:t>com</a:t>
            </a:r>
            <a:r>
              <a:rPr lang="cs-CZ" sz="1300" dirty="0" smtClean="0">
                <a:hlinkClick r:id="rId3"/>
              </a:rPr>
              <a:t>/</a:t>
            </a:r>
            <a:endParaRPr lang="cs-CZ" sz="1300" dirty="0" smtClean="0"/>
          </a:p>
          <a:p>
            <a:pPr marL="352780" indent="-352780" fontAlgn="auto">
              <a:lnSpc>
                <a:spcPct val="80000"/>
              </a:lnSpc>
              <a:spcBef>
                <a:spcPts val="772"/>
              </a:spcBef>
              <a:spcAft>
                <a:spcPts val="0"/>
              </a:spcAft>
              <a:buFont typeface="Wingdings"/>
              <a:buChar char=""/>
              <a:defRPr/>
            </a:pPr>
            <a:endParaRPr lang="cs-CZ" sz="1800" dirty="0" smtClean="0"/>
          </a:p>
          <a:p>
            <a:pPr marL="352780" indent="-352780" fontAlgn="auto">
              <a:lnSpc>
                <a:spcPct val="80000"/>
              </a:lnSpc>
              <a:spcBef>
                <a:spcPts val="772"/>
              </a:spcBef>
              <a:spcAft>
                <a:spcPts val="0"/>
              </a:spcAft>
              <a:buFont typeface="Wingdings"/>
              <a:buChar char=""/>
              <a:defRPr/>
            </a:pPr>
            <a:r>
              <a:rPr lang="cs-CZ" sz="1800" dirty="0" smtClean="0"/>
              <a:t>V hlavičce dokumentu bude jméno, </a:t>
            </a:r>
            <a:r>
              <a:rPr lang="cs-CZ" sz="1800" dirty="0" err="1" smtClean="0"/>
              <a:t>učo</a:t>
            </a:r>
            <a:r>
              <a:rPr lang="cs-CZ" sz="1800" dirty="0" smtClean="0"/>
              <a:t> a používaný e-mail – příklad:</a:t>
            </a:r>
          </a:p>
        </p:txBody>
      </p:sp>
      <p:sp>
        <p:nvSpPr>
          <p:cNvPr id="13317" name="Text Box 4"/>
          <p:cNvSpPr txBox="1">
            <a:spLocks noChangeArrowheads="1"/>
          </p:cNvSpPr>
          <p:nvPr/>
        </p:nvSpPr>
        <p:spPr bwMode="auto">
          <a:xfrm>
            <a:off x="1079500" y="6875463"/>
            <a:ext cx="84248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defTabSz="914400" eaLnBrk="1" hangingPunct="1">
              <a:spcBef>
                <a:spcPct val="50000"/>
              </a:spcBef>
            </a:pPr>
            <a:r>
              <a:rPr lang="cs-CZ" altLang="cs-CZ"/>
              <a:t>Josef Novák, učo 00007			josef.novak@kdekoli.cz </a:t>
            </a:r>
          </a:p>
        </p:txBody>
      </p:sp>
    </p:spTree>
    <p:extLst>
      <p:ext uri="{BB962C8B-B14F-4D97-AF65-F5344CB8AC3E}">
        <p14:creationId xmlns:p14="http://schemas.microsoft.com/office/powerpoint/2010/main" val="7510571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74688" y="252413"/>
            <a:ext cx="8990012" cy="1092200"/>
          </a:xfrm>
        </p:spPr>
        <p:txBody>
          <a:bodyPr>
            <a:normAutofit/>
          </a:bodyPr>
          <a:lstStyle/>
          <a:p>
            <a:pPr fontAlgn="auto">
              <a:spcAft>
                <a:spcPts val="0"/>
              </a:spcAft>
              <a:defRPr/>
            </a:pPr>
            <a:r>
              <a:rPr lang="cs-CZ" smtClean="0"/>
              <a:t>Požadavky na ukončení kurzu (2)</a:t>
            </a:r>
          </a:p>
        </p:txBody>
      </p:sp>
      <p:sp>
        <p:nvSpPr>
          <p:cNvPr id="14339" name="Rectangle 3"/>
          <p:cNvSpPr>
            <a:spLocks noGrp="1" noChangeArrowheads="1"/>
          </p:cNvSpPr>
          <p:nvPr>
            <p:ph sz="quarter" idx="1"/>
          </p:nvPr>
        </p:nvSpPr>
        <p:spPr>
          <a:xfrm>
            <a:off x="674688" y="1763713"/>
            <a:ext cx="8990012" cy="4956175"/>
          </a:xfrm>
        </p:spPr>
        <p:txBody>
          <a:bodyPr/>
          <a:lstStyle/>
          <a:p>
            <a:pPr>
              <a:lnSpc>
                <a:spcPct val="80000"/>
              </a:lnSpc>
            </a:pPr>
            <a:r>
              <a:rPr lang="cs-CZ" altLang="cs-CZ" sz="1800" dirty="0" smtClean="0"/>
              <a:t>Písemná práce ­ </a:t>
            </a:r>
            <a:r>
              <a:rPr lang="cs-CZ" altLang="cs-CZ" sz="1800" b="1" dirty="0" smtClean="0"/>
              <a:t>kazuistika</a:t>
            </a:r>
            <a:r>
              <a:rPr lang="cs-CZ" altLang="cs-CZ" sz="1800" dirty="0" smtClean="0"/>
              <a:t> - do </a:t>
            </a:r>
            <a:r>
              <a:rPr lang="cs-CZ" altLang="cs-CZ" sz="1800" b="1" dirty="0" smtClean="0"/>
              <a:t>25.11.2014 </a:t>
            </a:r>
            <a:r>
              <a:rPr lang="cs-CZ" altLang="cs-CZ" sz="1800" dirty="0" smtClean="0"/>
              <a:t> </a:t>
            </a:r>
            <a:r>
              <a:rPr lang="cs-CZ" altLang="cs-CZ" sz="1800" dirty="0" smtClean="0"/>
              <a:t>(min 2 normostrany). </a:t>
            </a:r>
          </a:p>
          <a:p>
            <a:pPr lvl="1">
              <a:lnSpc>
                <a:spcPct val="80000"/>
              </a:lnSpc>
            </a:pPr>
            <a:r>
              <a:rPr lang="cs-CZ" altLang="cs-CZ" sz="1500" dirty="0" smtClean="0"/>
              <a:t>Téma (problém) by mělo být zvoleno přiměřeně úzké, aby je bylo možné zpracovat v požadovaném rozsahu. </a:t>
            </a:r>
          </a:p>
          <a:p>
            <a:pPr lvl="1">
              <a:lnSpc>
                <a:spcPct val="80000"/>
              </a:lnSpc>
            </a:pPr>
            <a:r>
              <a:rPr lang="cs-CZ" altLang="cs-CZ" sz="1500" dirty="0" smtClean="0"/>
              <a:t>Primárním cílem kasuistiky je zjistit, zda je její pisatel schopen aplikovat získané pedagogicko-psychologické poznatky na konkrétní výchovně-vzdělávací situaci či problém, který zažil sám jako student, sourozenec, kamarád,  či učitel, nebo o kterém má dostatek informací ze svého okolí, a vyhledat odpovídající teorii a problém interpretovat. Sekundárním cílem je vybudovat soubor (anonymizovaných) kasuistik pro využití při výuce předmětu. </a:t>
            </a:r>
          </a:p>
          <a:p>
            <a:pPr lvl="1">
              <a:lnSpc>
                <a:spcPct val="80000"/>
              </a:lnSpc>
            </a:pPr>
            <a:r>
              <a:rPr lang="cs-CZ" altLang="cs-CZ" sz="1500" dirty="0" smtClean="0"/>
              <a:t>Příklady témat: „Můj bratr a Golem efekt“, „Dětské naivní teorie mých sourozenců“, „Můj styl učení“ atd.</a:t>
            </a:r>
          </a:p>
          <a:p>
            <a:pPr lvl="1">
              <a:lnSpc>
                <a:spcPct val="80000"/>
              </a:lnSpc>
            </a:pPr>
            <a:endParaRPr lang="cs-CZ" altLang="cs-CZ" sz="1500" dirty="0" smtClean="0"/>
          </a:p>
          <a:p>
            <a:pPr lvl="1">
              <a:lnSpc>
                <a:spcPct val="80000"/>
              </a:lnSpc>
            </a:pPr>
            <a:endParaRPr lang="cs-CZ" altLang="cs-CZ" sz="1500" dirty="0" smtClean="0"/>
          </a:p>
          <a:p>
            <a:pPr>
              <a:lnSpc>
                <a:spcPct val="80000"/>
              </a:lnSpc>
            </a:pPr>
            <a:r>
              <a:rPr lang="cs-CZ" altLang="cs-CZ" sz="2000" b="1" dirty="0" smtClean="0"/>
              <a:t>Použitá literatura</a:t>
            </a:r>
            <a:r>
              <a:rPr lang="cs-CZ" altLang="cs-CZ" sz="1800" dirty="0" smtClean="0"/>
              <a:t> bude </a:t>
            </a:r>
            <a:r>
              <a:rPr lang="cs-CZ" altLang="cs-CZ" sz="2000" b="1" dirty="0" smtClean="0"/>
              <a:t>citována podle citačních norem</a:t>
            </a:r>
          </a:p>
          <a:p>
            <a:pPr lvl="1">
              <a:lnSpc>
                <a:spcPct val="80000"/>
              </a:lnSpc>
            </a:pPr>
            <a:r>
              <a:rPr lang="cs-CZ" altLang="cs-CZ" sz="1700" dirty="0" smtClean="0"/>
              <a:t>volba mezi APA stylem</a:t>
            </a:r>
          </a:p>
          <a:p>
            <a:pPr lvl="2">
              <a:lnSpc>
                <a:spcPct val="80000"/>
              </a:lnSpc>
            </a:pPr>
            <a:r>
              <a:rPr lang="cs-CZ" altLang="cs-CZ" sz="1300" dirty="0" smtClean="0"/>
              <a:t>http://psych.fss.muni.cz/phprs/download.php?soubor=25</a:t>
            </a:r>
            <a:r>
              <a:rPr lang="cs-CZ" altLang="cs-CZ" sz="1500" dirty="0" smtClean="0"/>
              <a:t> </a:t>
            </a:r>
          </a:p>
          <a:p>
            <a:pPr lvl="1">
              <a:lnSpc>
                <a:spcPct val="80000"/>
              </a:lnSpc>
            </a:pPr>
            <a:r>
              <a:rPr lang="pt-BR" altLang="cs-CZ" sz="1700" dirty="0" smtClean="0"/>
              <a:t>ČSN ISO 690 a ČSN ISO 690-2</a:t>
            </a:r>
            <a:endParaRPr lang="cs-CZ" altLang="cs-CZ" sz="1700" dirty="0" smtClean="0"/>
          </a:p>
          <a:p>
            <a:pPr lvl="2">
              <a:lnSpc>
                <a:spcPct val="80000"/>
              </a:lnSpc>
            </a:pPr>
            <a:r>
              <a:rPr lang="cs-CZ" altLang="cs-CZ" sz="1300" dirty="0" smtClean="0"/>
              <a:t>http://www.citace.com/</a:t>
            </a:r>
          </a:p>
          <a:p>
            <a:pPr lvl="1">
              <a:lnSpc>
                <a:spcPct val="80000"/>
              </a:lnSpc>
              <a:buFont typeface="Wingdings" pitchFamily="2" charset="2"/>
              <a:buNone/>
            </a:pPr>
            <a:endParaRPr lang="cs-CZ" altLang="cs-CZ" sz="1500" dirty="0" smtClean="0"/>
          </a:p>
          <a:p>
            <a:pPr lvl="1">
              <a:lnSpc>
                <a:spcPct val="80000"/>
              </a:lnSpc>
            </a:pPr>
            <a:endParaRPr lang="cs-CZ" altLang="cs-CZ" sz="1500" dirty="0" smtClean="0"/>
          </a:p>
          <a:p>
            <a:pPr lvl="1">
              <a:lnSpc>
                <a:spcPct val="80000"/>
              </a:lnSpc>
            </a:pPr>
            <a:endParaRPr lang="cs-CZ" altLang="cs-CZ" sz="1500" dirty="0" smtClean="0"/>
          </a:p>
          <a:p>
            <a:pPr lvl="1">
              <a:lnSpc>
                <a:spcPct val="80000"/>
              </a:lnSpc>
            </a:pPr>
            <a:endParaRPr lang="cs-CZ" altLang="cs-CZ" sz="1500" dirty="0" smtClean="0"/>
          </a:p>
          <a:p>
            <a:pPr lvl="1">
              <a:lnSpc>
                <a:spcPct val="80000"/>
              </a:lnSpc>
            </a:pPr>
            <a:endParaRPr lang="cs-CZ" altLang="cs-CZ" sz="1500" dirty="0" smtClean="0"/>
          </a:p>
          <a:p>
            <a:pPr lvl="1">
              <a:lnSpc>
                <a:spcPct val="80000"/>
              </a:lnSpc>
            </a:pPr>
            <a:endParaRPr lang="cs-CZ" altLang="cs-CZ" sz="1500" dirty="0" smtClean="0"/>
          </a:p>
        </p:txBody>
      </p:sp>
    </p:spTree>
    <p:extLst>
      <p:ext uri="{BB962C8B-B14F-4D97-AF65-F5344CB8AC3E}">
        <p14:creationId xmlns:p14="http://schemas.microsoft.com/office/powerpoint/2010/main" val="16481540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a:xfrm>
            <a:off x="674688" y="252413"/>
            <a:ext cx="8990012" cy="1092200"/>
          </a:xfrm>
        </p:spPr>
        <p:txBody>
          <a:bodyPr/>
          <a:lstStyle/>
          <a:p>
            <a:pPr eaLnBrk="1" hangingPunct="1"/>
            <a:r>
              <a:rPr lang="cs-CZ" smtClean="0"/>
              <a:t>Literatura</a:t>
            </a:r>
          </a:p>
        </p:txBody>
      </p:sp>
      <p:sp>
        <p:nvSpPr>
          <p:cNvPr id="15363" name="Zástupný symbol pro obsah 2"/>
          <p:cNvSpPr>
            <a:spLocks noGrp="1"/>
          </p:cNvSpPr>
          <p:nvPr>
            <p:ph sz="quarter" idx="1"/>
          </p:nvPr>
        </p:nvSpPr>
        <p:spPr>
          <a:xfrm>
            <a:off x="674688" y="1763713"/>
            <a:ext cx="9190037" cy="4956175"/>
          </a:xfrm>
        </p:spPr>
        <p:txBody>
          <a:bodyPr>
            <a:normAutofit/>
          </a:bodyPr>
          <a:lstStyle/>
          <a:p>
            <a:pPr marL="352780" indent="-352780" eaLnBrk="1" fontAlgn="auto" hangingPunct="1">
              <a:spcBef>
                <a:spcPts val="772"/>
              </a:spcBef>
              <a:spcAft>
                <a:spcPts val="0"/>
              </a:spcAft>
              <a:buFont typeface="Wingdings"/>
              <a:buChar char=""/>
              <a:defRPr/>
            </a:pPr>
            <a:r>
              <a:rPr lang="cs-CZ" dirty="0" smtClean="0"/>
              <a:t>Jak se pozná odborná informace(vědecky ověřená) ?</a:t>
            </a:r>
          </a:p>
          <a:p>
            <a:pPr marL="705560" lvl="1" indent="-302383" eaLnBrk="1" fontAlgn="auto" hangingPunct="1">
              <a:spcBef>
                <a:spcPts val="606"/>
              </a:spcBef>
              <a:spcAft>
                <a:spcPts val="0"/>
              </a:spcAft>
              <a:buFont typeface="Wingdings 2"/>
              <a:buChar char=""/>
              <a:defRPr/>
            </a:pPr>
            <a:r>
              <a:rPr lang="cs-CZ" dirty="0" smtClean="0"/>
              <a:t>Čím se liší od informace získané od autority?</a:t>
            </a:r>
          </a:p>
          <a:p>
            <a:pPr marL="705560" lvl="1" indent="-302383" eaLnBrk="1" fontAlgn="auto" hangingPunct="1">
              <a:spcBef>
                <a:spcPts val="606"/>
              </a:spcBef>
              <a:spcAft>
                <a:spcPts val="0"/>
              </a:spcAft>
              <a:buFont typeface="Wingdings 2"/>
              <a:buChar char=""/>
              <a:defRPr/>
            </a:pPr>
            <a:r>
              <a:rPr lang="cs-CZ" dirty="0" smtClean="0"/>
              <a:t>Čím se liší od praktické zkušenosti?</a:t>
            </a:r>
          </a:p>
          <a:p>
            <a:pPr marL="705560" lvl="1" indent="-302383" eaLnBrk="1" fontAlgn="auto" hangingPunct="1">
              <a:spcBef>
                <a:spcPts val="606"/>
              </a:spcBef>
              <a:spcAft>
                <a:spcPts val="0"/>
              </a:spcAft>
              <a:buFont typeface="Wingdings 2"/>
              <a:buChar char=""/>
              <a:defRPr/>
            </a:pPr>
            <a:r>
              <a:rPr lang="cs-CZ" dirty="0" smtClean="0"/>
              <a:t>Jakým způsobem je možné tyto zdroje informací v odborném životě využívat?</a:t>
            </a:r>
          </a:p>
          <a:p>
            <a:pPr marL="352780" indent="-352780" eaLnBrk="1" fontAlgn="auto" hangingPunct="1">
              <a:spcBef>
                <a:spcPts val="772"/>
              </a:spcBef>
              <a:spcAft>
                <a:spcPts val="0"/>
              </a:spcAft>
              <a:buFont typeface="Wingdings"/>
              <a:buChar char=""/>
              <a:defRPr/>
            </a:pPr>
            <a:r>
              <a:rPr lang="cs-CZ" dirty="0" smtClean="0"/>
              <a:t>Co je cílem práce s odbornými informacemi? Nestačí talent a zkušenost?</a:t>
            </a:r>
          </a:p>
          <a:p>
            <a:pPr marL="0" indent="0" eaLnBrk="1" fontAlgn="auto" hangingPunct="1">
              <a:spcBef>
                <a:spcPts val="772"/>
              </a:spcBef>
              <a:spcAft>
                <a:spcPts val="0"/>
              </a:spcAft>
              <a:buFont typeface="Wingdings" pitchFamily="2" charset="2"/>
              <a:buNone/>
              <a:defRPr/>
            </a:pPr>
            <a:endParaRPr lang="cs-CZ"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504825" y="555625"/>
            <a:ext cx="9075738" cy="760413"/>
          </a:xfrm>
        </p:spPr>
        <p:txBody>
          <a:bodyPr lIns="0" tIns="0" rIns="0" bIns="0">
            <a:spAutoFit/>
          </a:bodyPr>
          <a:lstStyle/>
          <a:p>
            <a:pPr marL="357188" indent="-357188" eaLnBrk="1" hangingPunct="1">
              <a:lnSpc>
                <a:spcPct val="102000"/>
              </a:lnSpc>
              <a:tabLst>
                <a:tab pos="357188" algn="l"/>
                <a:tab pos="1074738" algn="l"/>
                <a:tab pos="1793875" algn="l"/>
                <a:tab pos="2513013" algn="l"/>
                <a:tab pos="3232150" algn="l"/>
                <a:tab pos="3951288" algn="l"/>
                <a:tab pos="4670425" algn="l"/>
                <a:tab pos="5389563" algn="l"/>
                <a:tab pos="6108700" algn="l"/>
                <a:tab pos="6827838" algn="l"/>
                <a:tab pos="7546975" algn="l"/>
                <a:tab pos="8266113" algn="l"/>
                <a:tab pos="8985250" algn="l"/>
                <a:tab pos="9704388" algn="l"/>
                <a:tab pos="10423525" algn="l"/>
                <a:tab pos="11142663" algn="l"/>
              </a:tabLst>
            </a:pPr>
            <a:r>
              <a:rPr lang="en-GB" smtClean="0"/>
              <a:t>Psychologie výchovy a vzdělávání</a:t>
            </a:r>
          </a:p>
        </p:txBody>
      </p:sp>
      <p:sp>
        <p:nvSpPr>
          <p:cNvPr id="14339" name="Rectangle 2"/>
          <p:cNvSpPr>
            <a:spLocks noGrp="1" noChangeArrowheads="1"/>
          </p:cNvSpPr>
          <p:nvPr>
            <p:ph sz="quarter" idx="1"/>
          </p:nvPr>
        </p:nvSpPr>
        <p:spPr>
          <a:xfrm>
            <a:off x="720725" y="1835150"/>
            <a:ext cx="8772525" cy="5756275"/>
          </a:xfrm>
        </p:spPr>
        <p:txBody>
          <a:bodyPr lIns="0" tIns="0" rIns="0" bIns="0"/>
          <a:lstStyle/>
          <a:p>
            <a:pPr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800" dirty="0" err="1" smtClean="0"/>
              <a:t>Doporučená</a:t>
            </a:r>
            <a:r>
              <a:rPr lang="en-GB" sz="1800" dirty="0" smtClean="0"/>
              <a:t> </a:t>
            </a:r>
            <a:r>
              <a:rPr lang="en-GB" sz="1800" dirty="0" err="1" smtClean="0"/>
              <a:t>literatura</a:t>
            </a:r>
            <a:r>
              <a:rPr lang="cs-CZ" sz="1800" dirty="0" smtClean="0"/>
              <a:t> (vč. přednášek a odkazů v </a:t>
            </a:r>
            <a:r>
              <a:rPr lang="cs-CZ" sz="1800" dirty="0" err="1" smtClean="0"/>
              <a:t>ISu</a:t>
            </a:r>
            <a:r>
              <a:rPr lang="cs-CZ" sz="1800" dirty="0" smtClean="0"/>
              <a:t>)</a:t>
            </a:r>
            <a:endParaRPr lang="en-GB" sz="1800" dirty="0" smtClean="0"/>
          </a:p>
          <a:p>
            <a:pPr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800" dirty="0" err="1" smtClean="0"/>
              <a:t>Odborná</a:t>
            </a:r>
            <a:r>
              <a:rPr lang="en-GB" sz="1800" dirty="0" smtClean="0"/>
              <a:t> </a:t>
            </a:r>
            <a:r>
              <a:rPr lang="en-GB" sz="1800" dirty="0" err="1" smtClean="0"/>
              <a:t>periodika</a:t>
            </a:r>
            <a:r>
              <a:rPr lang="cs-CZ" sz="1800" dirty="0" smtClean="0"/>
              <a:t> (obvyklá s důrazem na)</a:t>
            </a:r>
            <a:endParaRPr lang="en-GB" sz="18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sz="1600" dirty="0" smtClean="0">
                <a:hlinkClick r:id="rId3"/>
              </a:rPr>
              <a:t>http://knihovna.fss.muni.cz/KnihovnaFSS/eiz.php</a:t>
            </a:r>
            <a:r>
              <a:rPr lang="cs-CZ" sz="1600" dirty="0" smtClean="0"/>
              <a:t>  </a:t>
            </a:r>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600" dirty="0" err="1" smtClean="0"/>
              <a:t>Pedagogika</a:t>
            </a:r>
            <a:r>
              <a:rPr lang="cs-CZ" sz="1600" dirty="0"/>
              <a:t>, Studia </a:t>
            </a:r>
            <a:r>
              <a:rPr lang="cs-CZ" sz="1600" dirty="0" err="1"/>
              <a:t>Paedagogica</a:t>
            </a:r>
            <a:r>
              <a:rPr lang="cs-CZ" sz="1600" dirty="0"/>
              <a:t>, Orbis </a:t>
            </a:r>
            <a:r>
              <a:rPr lang="cs-CZ" sz="1600" dirty="0" err="1" smtClean="0"/>
              <a:t>Scholae</a:t>
            </a:r>
            <a:r>
              <a:rPr lang="cs-CZ" sz="1600" dirty="0" smtClean="0"/>
              <a:t>, Pedagogická orientace</a:t>
            </a:r>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sz="1600" dirty="0" smtClean="0"/>
              <a:t>Někdy Čs. psychologie, …</a:t>
            </a:r>
            <a:endParaRPr lang="en-GB" sz="16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600" dirty="0" err="1" smtClean="0"/>
              <a:t>Psychológia</a:t>
            </a:r>
            <a:r>
              <a:rPr lang="en-GB" sz="1600" dirty="0" smtClean="0"/>
              <a:t> a </a:t>
            </a:r>
            <a:r>
              <a:rPr lang="en-GB" sz="1600" dirty="0" err="1" smtClean="0"/>
              <a:t>pato</a:t>
            </a:r>
            <a:r>
              <a:rPr lang="en-GB" sz="1600" dirty="0" smtClean="0"/>
              <a:t> </a:t>
            </a:r>
            <a:r>
              <a:rPr lang="en-GB" sz="1600" dirty="0" err="1" smtClean="0"/>
              <a:t>psychológia</a:t>
            </a:r>
            <a:r>
              <a:rPr lang="en-GB" sz="1600" dirty="0" smtClean="0"/>
              <a:t> </a:t>
            </a:r>
            <a:r>
              <a:rPr lang="en-GB" sz="1600" dirty="0" err="1" smtClean="0"/>
              <a:t>dieťaťa</a:t>
            </a:r>
            <a:endParaRPr lang="en-GB" sz="1600" dirty="0" smtClean="0"/>
          </a:p>
          <a:p>
            <a:pPr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800" dirty="0" err="1" smtClean="0"/>
              <a:t>Populární</a:t>
            </a:r>
            <a:r>
              <a:rPr lang="en-GB" sz="1800" dirty="0" smtClean="0"/>
              <a:t> </a:t>
            </a:r>
            <a:r>
              <a:rPr lang="en-GB" sz="1800" dirty="0" err="1" smtClean="0"/>
              <a:t>periodika</a:t>
            </a:r>
            <a:endParaRPr lang="en-GB" sz="18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600" dirty="0" err="1" smtClean="0"/>
              <a:t>Moderní</a:t>
            </a:r>
            <a:r>
              <a:rPr lang="en-GB" sz="1600" dirty="0" smtClean="0"/>
              <a:t> </a:t>
            </a:r>
            <a:r>
              <a:rPr lang="en-GB" sz="1600" dirty="0" err="1" smtClean="0"/>
              <a:t>vyučování</a:t>
            </a:r>
            <a:endParaRPr lang="en-GB" sz="16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600" dirty="0" err="1" smtClean="0"/>
              <a:t>Učitelské</a:t>
            </a:r>
            <a:r>
              <a:rPr lang="en-GB" sz="1600" dirty="0" smtClean="0"/>
              <a:t> </a:t>
            </a:r>
            <a:r>
              <a:rPr lang="en-GB" sz="1600" dirty="0" err="1" smtClean="0"/>
              <a:t>noviny</a:t>
            </a:r>
            <a:r>
              <a:rPr lang="en-GB" sz="1600" dirty="0" smtClean="0"/>
              <a:t> (...)</a:t>
            </a:r>
          </a:p>
          <a:p>
            <a:pPr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800" dirty="0" err="1" smtClean="0"/>
              <a:t>Internetové</a:t>
            </a:r>
            <a:r>
              <a:rPr lang="en-GB" sz="1800" dirty="0" smtClean="0"/>
              <a:t> </a:t>
            </a:r>
            <a:r>
              <a:rPr lang="en-GB" sz="1800" dirty="0" err="1" smtClean="0"/>
              <a:t>zdroje</a:t>
            </a:r>
            <a:endParaRPr lang="en-GB" sz="18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sz="1600" dirty="0" err="1" smtClean="0"/>
              <a:t>eBrary</a:t>
            </a:r>
            <a:r>
              <a:rPr lang="cs-CZ" sz="1600" dirty="0" smtClean="0"/>
              <a:t> </a:t>
            </a:r>
            <a:r>
              <a:rPr lang="cs-CZ" sz="1600" dirty="0" err="1" smtClean="0"/>
              <a:t>Education</a:t>
            </a:r>
            <a:r>
              <a:rPr lang="cs-CZ" sz="1600" dirty="0" smtClean="0"/>
              <a:t> </a:t>
            </a:r>
            <a:r>
              <a:rPr lang="cs-CZ" sz="1600" dirty="0" smtClean="0">
                <a:hlinkClick r:id="rId4"/>
              </a:rPr>
              <a:t>http://site.ebrary.com/lib/masaryk</a:t>
            </a:r>
            <a:r>
              <a:rPr lang="cs-CZ" sz="1600" dirty="0" smtClean="0"/>
              <a:t>  </a:t>
            </a:r>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sz="1600" dirty="0" smtClean="0"/>
              <a:t>Portály</a:t>
            </a:r>
            <a:r>
              <a:rPr lang="en-GB" sz="1600" dirty="0" smtClean="0"/>
              <a:t> </a:t>
            </a:r>
            <a:r>
              <a:rPr lang="en-GB" sz="1600" dirty="0" err="1" smtClean="0"/>
              <a:t>např</a:t>
            </a:r>
            <a:r>
              <a:rPr lang="en-GB" sz="1600" dirty="0" smtClean="0"/>
              <a:t>. </a:t>
            </a:r>
            <a:r>
              <a:rPr lang="cs-CZ" sz="1600" dirty="0" smtClean="0">
                <a:hlinkClick r:id="rId5"/>
              </a:rPr>
              <a:t>http://</a:t>
            </a:r>
            <a:r>
              <a:rPr lang="en-GB" sz="1600" dirty="0" smtClean="0">
                <a:solidFill>
                  <a:srgbClr val="CCCCFF"/>
                </a:solidFill>
                <a:hlinkClick r:id="rId5"/>
              </a:rPr>
              <a:t>www.ceskaskola.cz</a:t>
            </a:r>
            <a:r>
              <a:rPr lang="en-GB" sz="1600" dirty="0" smtClean="0">
                <a:hlinkClick r:id="rId5"/>
              </a:rPr>
              <a:t> </a:t>
            </a:r>
            <a:r>
              <a:rPr lang="cs-CZ" sz="1600" dirty="0" smtClean="0"/>
              <a:t>, </a:t>
            </a:r>
            <a:r>
              <a:rPr lang="cs-CZ" sz="1600" dirty="0" smtClean="0">
                <a:hlinkClick r:id="rId6"/>
              </a:rPr>
              <a:t>http://www.rvp.cz/</a:t>
            </a:r>
            <a:r>
              <a:rPr lang="cs-CZ" sz="1600" dirty="0" smtClean="0"/>
              <a:t> </a:t>
            </a:r>
            <a:endParaRPr lang="en-GB" sz="16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600" dirty="0" err="1" smtClean="0"/>
              <a:t>Databáze</a:t>
            </a:r>
            <a:r>
              <a:rPr lang="en-GB" sz="1600" dirty="0" smtClean="0"/>
              <a:t> (ERIC, JSTOR)</a:t>
            </a:r>
            <a:endParaRPr lang="cs-CZ" sz="16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US" sz="1600" dirty="0" smtClean="0"/>
              <a:t>Classics in the History of Psychology</a:t>
            </a:r>
            <a:r>
              <a:rPr lang="cs-CZ" sz="1600" dirty="0" smtClean="0"/>
              <a:t> </a:t>
            </a:r>
            <a:r>
              <a:rPr lang="cs-CZ" sz="1600" dirty="0" smtClean="0">
                <a:hlinkClick r:id="rId7"/>
              </a:rPr>
              <a:t>http://psychclassics.asu.edu/</a:t>
            </a:r>
            <a:r>
              <a:rPr lang="cs-CZ" sz="1600" dirty="0" smtClean="0"/>
              <a:t> </a:t>
            </a:r>
            <a:endParaRPr lang="en-GB" sz="16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600" dirty="0" err="1" smtClean="0"/>
              <a:t>Svépomocné</a:t>
            </a:r>
            <a:r>
              <a:rPr lang="en-GB" sz="1600" dirty="0" smtClean="0"/>
              <a:t> </a:t>
            </a:r>
            <a:r>
              <a:rPr lang="en-GB" sz="1600" dirty="0" err="1" smtClean="0"/>
              <a:t>skupiny</a:t>
            </a:r>
            <a:endParaRPr lang="en-GB" sz="1600"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Equity</Template>
  <TotalTime>545</TotalTime>
  <Words>4410</Words>
  <Application>Microsoft Office PowerPoint</Application>
  <PresentationFormat>Vlastní</PresentationFormat>
  <Paragraphs>309</Paragraphs>
  <Slides>36</Slides>
  <Notes>32</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36</vt:i4>
      </vt:variant>
    </vt:vector>
  </HeadingPairs>
  <TitlesOfParts>
    <vt:vector size="43" baseType="lpstr">
      <vt:lpstr>Arial</vt:lpstr>
      <vt:lpstr>Times New Roman</vt:lpstr>
      <vt:lpstr>Tw Cen MT</vt:lpstr>
      <vt:lpstr>Verdana</vt:lpstr>
      <vt:lpstr>Wingdings</vt:lpstr>
      <vt:lpstr>Wingdings 2</vt:lpstr>
      <vt:lpstr>Medián</vt:lpstr>
      <vt:lpstr>Psychologie výchovy a vzdělávání</vt:lpstr>
      <vt:lpstr>Kontakt</vt:lpstr>
      <vt:lpstr>Koncepce kurzu</vt:lpstr>
      <vt:lpstr>Požadavky</vt:lpstr>
      <vt:lpstr>Instrukce (poster) – více na semináři</vt:lpstr>
      <vt:lpstr>Požadavky na ukončení kurzu (PSY710)</vt:lpstr>
      <vt:lpstr>Požadavky na ukončení kurzu (2)</vt:lpstr>
      <vt:lpstr>Literatura</vt:lpstr>
      <vt:lpstr>Psychologie výchovy a vzdělávání</vt:lpstr>
      <vt:lpstr>Prezentace aplikace PowerPoint</vt:lpstr>
      <vt:lpstr>Psychologie výchovy a vzdělávání</vt:lpstr>
      <vt:lpstr>Psychologie výchovy a vzdělávání</vt:lpstr>
      <vt:lpstr>Pedagogická psychologie</vt:lpstr>
      <vt:lpstr>Zařazení pedagogické psychologie. </vt:lpstr>
      <vt:lpstr>Vymezení pedagogické psychologie </vt:lpstr>
      <vt:lpstr>Vymezení pedagogické psychologie (2)</vt:lpstr>
      <vt:lpstr>Pedagogická psychologie jako vyučovací předmět. </vt:lpstr>
      <vt:lpstr>Pedagogická psychologie jako obor vědecké přípravy a jako odborná psychologická specializace. </vt:lpstr>
      <vt:lpstr>Historie oboru ve světě.</vt:lpstr>
      <vt:lpstr>První období</vt:lpstr>
      <vt:lpstr>Druhé období, třetí období</vt:lpstr>
      <vt:lpstr>Přínos ped. psy. pro další obory  - Aster (1990) uvádí:</vt:lpstr>
      <vt:lpstr>Změny v oboru v minulém století</vt:lpstr>
      <vt:lpstr>Proměny v posledním 100 letech</vt:lpstr>
      <vt:lpstr>Současné trendy v oboru</vt:lpstr>
      <vt:lpstr>Změny v akcentech v ČR - metodologie</vt:lpstr>
      <vt:lpstr>Změny v akcentech v ČR - obsah</vt:lpstr>
      <vt:lpstr>Trendy v oboru</vt:lpstr>
      <vt:lpstr>Současnost</vt:lpstr>
      <vt:lpstr>Kritika pedagogické psychologie</vt:lpstr>
      <vt:lpstr>Kritika pedagogické psychologie „zevnitř“</vt:lpstr>
      <vt:lpstr>Prezentace aplikace PowerPoint</vt:lpstr>
      <vt:lpstr>Prezentace aplikace PowerPoint</vt:lpstr>
      <vt:lpstr>Reakce na kritiku</vt:lpstr>
      <vt:lpstr>U nás</vt:lpstr>
      <vt:lpstr>Nejdůležitější časopisy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Psychologie výchovy a vzdělávání</dc:title>
  <dc:creator>Mares</dc:creator>
  <cp:lastModifiedBy>Mares</cp:lastModifiedBy>
  <cp:revision>35</cp:revision>
  <dcterms:modified xsi:type="dcterms:W3CDTF">2014-09-20T08:56:29Z</dcterms:modified>
</cp:coreProperties>
</file>