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2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10.11.14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10.11.14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10.11.14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Autobiographical analysis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Simona </a:t>
            </a:r>
            <a:r>
              <a:rPr lang="en-US" dirty="0" err="1" smtClean="0"/>
              <a:t>Hradilíková</a:t>
            </a:r>
            <a:endParaRPr lang="en-US" dirty="0" smtClean="0"/>
          </a:p>
          <a:p>
            <a:r>
              <a:rPr lang="en-US" dirty="0" smtClean="0"/>
              <a:t>Media studies and journalism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28619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113" y="216094"/>
            <a:ext cx="5064953" cy="835307"/>
          </a:xfrm>
        </p:spPr>
        <p:txBody>
          <a:bodyPr/>
          <a:lstStyle/>
          <a:p>
            <a:r>
              <a:rPr lang="en-US" dirty="0" smtClean="0"/>
              <a:t>Media Chronicles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405" y="1068952"/>
            <a:ext cx="8270709" cy="50776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Media programming often assumes a personal  significance that transcends its aesthetic or entertainment value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media program has become internalized as a part of our personal experience, and we may feel nostalgic about a program </a:t>
            </a:r>
          </a:p>
          <a:p>
            <a:pPr>
              <a:buFont typeface="Arial"/>
              <a:buChar char="•"/>
            </a:pPr>
            <a:r>
              <a:rPr lang="en-US" dirty="0" smtClean="0"/>
              <a:t>M</a:t>
            </a:r>
            <a:r>
              <a:rPr lang="en-US" dirty="0" smtClean="0"/>
              <a:t>edia Programs may also be associated with seasonal activities</a:t>
            </a:r>
          </a:p>
        </p:txBody>
      </p:sp>
    </p:spTree>
    <p:extLst>
      <p:ext uri="{BB962C8B-B14F-4D97-AF65-F5344CB8AC3E}">
        <p14:creationId xmlns:p14="http://schemas.microsoft.com/office/powerpoint/2010/main" val="3748266968"/>
      </p:ext>
    </p:extLst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20" y="191163"/>
            <a:ext cx="8704238" cy="6440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Empowerment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541" y="1098553"/>
            <a:ext cx="8402142" cy="5077623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Empowerment strategies: it encourages audience members to assume an active role in determining media content</a:t>
            </a:r>
          </a:p>
          <a:p>
            <a:pPr>
              <a:buFont typeface="Arial"/>
              <a:buChar char="•"/>
            </a:pPr>
            <a:r>
              <a:rPr lang="en-US" dirty="0" smtClean="0"/>
              <a:t>Empowerment circle: Eddie Dick and Elizabeth Thomas advocate a four step approach by which media literacy can effect social change, which they refer to as the empowerment circle</a:t>
            </a:r>
          </a:p>
          <a:p>
            <a:pPr>
              <a:buFont typeface="Arial"/>
              <a:buChar char="•"/>
            </a:pPr>
            <a:r>
              <a:rPr lang="en-US" dirty="0" smtClean="0"/>
              <a:t>Empowerment strategies in </a:t>
            </a:r>
            <a:r>
              <a:rPr lang="en-US" dirty="0"/>
              <a:t>the classroom: students learn to develop an independence from the messages being conveyed through the </a:t>
            </a:r>
            <a:r>
              <a:rPr lang="en-US" dirty="0" smtClean="0"/>
              <a:t>media.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78812"/>
      </p:ext>
    </p:extLst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567" y="109237"/>
            <a:ext cx="5064953" cy="603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54" y="1384394"/>
            <a:ext cx="8835046" cy="5077623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/>
              <a:t>Autobiographical analysis is an approach that investigates media content as a way to promote personal discovery and </a:t>
            </a:r>
            <a:r>
              <a:rPr lang="en-US" dirty="0" smtClean="0"/>
              <a:t>growth</a:t>
            </a:r>
          </a:p>
          <a:p>
            <a:pPr>
              <a:buFont typeface="Arial"/>
              <a:buChar char="•"/>
            </a:pPr>
            <a:r>
              <a:rPr lang="en-US" dirty="0"/>
              <a:t> A mass media text may be open to several interpretations, the text dictates a preferred reading, from the perspective of the media </a:t>
            </a:r>
            <a:r>
              <a:rPr lang="en-US" dirty="0" smtClean="0"/>
              <a:t>communicator</a:t>
            </a:r>
          </a:p>
          <a:p>
            <a:pPr>
              <a:buFont typeface="Arial"/>
              <a:buChar char="•"/>
            </a:pPr>
            <a:r>
              <a:rPr lang="en-US" dirty="0"/>
              <a:t>The effective media communicator is able to anticipate how the audience should react at each point of the presentation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/>
              <a:t>Narrative analysis is a line of inquiry in which a story serves as a springboard for personal reflection and discussion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63385"/>
      </p:ext>
    </p:extLst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95" y="959716"/>
            <a:ext cx="8288829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THANK YOU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41830"/>
      </p:ext>
    </p:extLst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41" y="484216"/>
            <a:ext cx="5064953" cy="1695631"/>
          </a:xfrm>
        </p:spPr>
        <p:txBody>
          <a:bodyPr/>
          <a:lstStyle/>
          <a:p>
            <a:r>
              <a:rPr lang="en-US" dirty="0" smtClean="0"/>
              <a:t>My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11116"/>
            <a:ext cx="8835046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SILVERBLAT M. Chapter 2.-Autobiographical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26783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829" y="204818"/>
            <a:ext cx="5064953" cy="6459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487" y="1655373"/>
            <a:ext cx="7624695" cy="5202627"/>
          </a:xfrm>
        </p:spPr>
        <p:txBody>
          <a:bodyPr>
            <a:normAutofit/>
          </a:bodyPr>
          <a:lstStyle/>
          <a:p>
            <a:pPr marL="822960" lvl="1" indent="-457200">
              <a:buAutoNum type="arabicParenR"/>
            </a:pPr>
            <a:r>
              <a:rPr lang="en-US" dirty="0" smtClean="0"/>
              <a:t>What is Autobiographical </a:t>
            </a:r>
            <a:r>
              <a:rPr lang="en-US" dirty="0"/>
              <a:t>A</a:t>
            </a:r>
            <a:r>
              <a:rPr lang="en-US" dirty="0" smtClean="0"/>
              <a:t>nalysis</a:t>
            </a:r>
          </a:p>
          <a:p>
            <a:pPr marL="822960" lvl="1" indent="-457200">
              <a:buAutoNum type="arabicParenR"/>
            </a:pPr>
            <a:r>
              <a:rPr lang="en-US" dirty="0" smtClean="0"/>
              <a:t> Audience Interpretation of media content</a:t>
            </a:r>
          </a:p>
          <a:p>
            <a:pPr marL="822960" lvl="1" indent="-457200">
              <a:buAutoNum type="arabicParenR"/>
            </a:pPr>
            <a:r>
              <a:rPr lang="en-US" dirty="0" smtClean="0"/>
              <a:t> Dispositions of Individual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Affective Response Analysis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Function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Identification Analysis and character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Narrative Analysis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Media Chronicles</a:t>
            </a:r>
          </a:p>
          <a:p>
            <a:pPr marL="822960" lvl="1" indent="-457200">
              <a:buAutoNum type="arabicParenR"/>
            </a:pPr>
            <a:r>
              <a:rPr lang="en-US" dirty="0" smtClean="0"/>
              <a:t>Empowerment Strategies</a:t>
            </a:r>
          </a:p>
          <a:p>
            <a:pPr marL="822960" lvl="1" indent="-45720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Summary</a:t>
            </a:r>
          </a:p>
          <a:p>
            <a:pPr marL="822960" lvl="1" indent="-457200">
              <a:buAutoNum type="arabicParenR"/>
            </a:pPr>
            <a:endParaRPr lang="en-US" dirty="0" smtClean="0"/>
          </a:p>
          <a:p>
            <a:pPr marL="822960" lvl="1" indent="-457200">
              <a:buAutoNum type="arabicParenR"/>
            </a:pPr>
            <a:endParaRPr lang="en-US" dirty="0" smtClean="0"/>
          </a:p>
          <a:p>
            <a:pPr marL="822960" lvl="1" indent="-45720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54754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98" y="111900"/>
            <a:ext cx="8335542" cy="1448617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A</a:t>
            </a:r>
            <a:r>
              <a:rPr lang="en-US" dirty="0" smtClean="0"/>
              <a:t>utobiographical </a:t>
            </a:r>
            <a:r>
              <a:rPr lang="en-US" dirty="0"/>
              <a:t>A</a:t>
            </a:r>
            <a:r>
              <a:rPr lang="en-US" dirty="0" smtClean="0"/>
              <a:t>nalysis 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62" y="1720473"/>
            <a:ext cx="7936890" cy="4917667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Autobiographical analysis is an approach that investigates media content as a way to promote personal discovery and growth.</a:t>
            </a:r>
          </a:p>
          <a:p>
            <a:pPr>
              <a:buFont typeface="Arial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t examines the impact of the media on our attitudes, values, lifestyles, and personal decisions.</a:t>
            </a:r>
          </a:p>
          <a:p>
            <a:pPr>
              <a:buFont typeface="Arial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he individual uses his or her own experience with the media as a springboard for analysis</a:t>
            </a:r>
          </a:p>
          <a:p>
            <a:pPr>
              <a:buFont typeface="Arial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he autobiographical approach broadens the scope of media literacy education.</a:t>
            </a:r>
          </a:p>
          <a:p>
            <a:pPr>
              <a:buFont typeface="Arial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his approach can also help bridge the disconnect between generations.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80297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53" y="232129"/>
            <a:ext cx="8411729" cy="10923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udience Interpretation of Media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17255"/>
            <a:ext cx="8916979" cy="4794775"/>
          </a:xfrm>
        </p:spPr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dirty="0"/>
              <a:t>A</a:t>
            </a:r>
            <a:r>
              <a:rPr lang="en-US" dirty="0" smtClean="0"/>
              <a:t> mass media text may be open to several interpretations, the text dictates a preferred reading, from the perspective of the media communicator.</a:t>
            </a:r>
          </a:p>
          <a:p>
            <a:pPr>
              <a:buFont typeface="Arial"/>
              <a:buChar char="•"/>
            </a:pPr>
            <a:r>
              <a:rPr lang="en-US" dirty="0" smtClean="0"/>
              <a:t>S</a:t>
            </a:r>
            <a:r>
              <a:rPr lang="en-US" dirty="0" smtClean="0"/>
              <a:t>elective exposure: it is process in which individuals choose what to watch and listen to, based to their personal values and interests. </a:t>
            </a:r>
          </a:p>
          <a:p>
            <a:pPr>
              <a:buFont typeface="Arial"/>
              <a:buChar char="•"/>
            </a:pPr>
            <a:r>
              <a:rPr lang="en-US" dirty="0" smtClean="0"/>
              <a:t>S</a:t>
            </a:r>
            <a:r>
              <a:rPr lang="en-US" dirty="0" smtClean="0"/>
              <a:t>elective perception: interpretation of content is colored by his or her predispositions and opinions. </a:t>
            </a:r>
          </a:p>
          <a:p>
            <a:pPr>
              <a:buFont typeface="Arial"/>
              <a:buChar char="•"/>
            </a:pPr>
            <a:r>
              <a:rPr lang="en-US" dirty="0" smtClean="0"/>
              <a:t>S</a:t>
            </a:r>
            <a:r>
              <a:rPr lang="en-US" dirty="0" smtClean="0"/>
              <a:t>elective retention: occurs when individuals remember or forget information.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96258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05" y="163855"/>
            <a:ext cx="8212644" cy="930889"/>
          </a:xfrm>
        </p:spPr>
        <p:txBody>
          <a:bodyPr>
            <a:normAutofit/>
          </a:bodyPr>
          <a:lstStyle/>
          <a:p>
            <a:r>
              <a:rPr lang="en-US" dirty="0" smtClean="0"/>
              <a:t> Disposition of the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05" y="1263883"/>
            <a:ext cx="8717894" cy="5077623"/>
          </a:xfrm>
        </p:spPr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Psychological context</a:t>
            </a:r>
          </a:p>
          <a:p>
            <a:pPr>
              <a:buFont typeface="Arial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he Social context of a media  presentation can have a significant bearing on how individuals respond to the content</a:t>
            </a:r>
          </a:p>
          <a:p>
            <a:pPr>
              <a:buFont typeface="Arial"/>
              <a:buChar char="•"/>
            </a:pPr>
            <a:r>
              <a:rPr lang="en-US" dirty="0" smtClean="0"/>
              <a:t>C</a:t>
            </a:r>
            <a:r>
              <a:rPr lang="en-US" dirty="0" smtClean="0"/>
              <a:t>ontent attributes: can affect behaviors and attitudes another attribute is how real the program appears to be. </a:t>
            </a:r>
          </a:p>
          <a:p>
            <a:pPr>
              <a:buFont typeface="Arial"/>
              <a:buChar char="•"/>
            </a:pPr>
            <a:r>
              <a:rPr lang="en-US" dirty="0" smtClean="0"/>
              <a:t>G</a:t>
            </a:r>
            <a:r>
              <a:rPr lang="en-US" dirty="0" smtClean="0"/>
              <a:t>ender: It can also be a factor in the negotiation of meaning</a:t>
            </a:r>
          </a:p>
          <a:p>
            <a:pPr>
              <a:buFont typeface="Arial"/>
              <a:buChar char="•"/>
            </a:pPr>
            <a:r>
              <a:rPr lang="en-US" dirty="0" smtClean="0"/>
              <a:t>E</a:t>
            </a:r>
            <a:r>
              <a:rPr lang="en-US" dirty="0" smtClean="0"/>
              <a:t>thnic, racial, and class identity: members of different subcultures have distinct identifiable interest.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05646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9236"/>
            <a:ext cx="8944290" cy="6714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Affective Respon</a:t>
            </a:r>
            <a:r>
              <a:rPr lang="en-US" dirty="0" smtClean="0"/>
              <a:t>s</a:t>
            </a:r>
            <a:r>
              <a:rPr lang="en-US" dirty="0" smtClean="0"/>
              <a:t>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76" y="780689"/>
            <a:ext cx="8756214" cy="6187539"/>
          </a:xfrm>
        </p:spPr>
        <p:txBody>
          <a:bodyPr>
            <a:normAutofit fontScale="70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</a:t>
            </a:r>
            <a:r>
              <a:rPr lang="en-US" dirty="0" smtClean="0"/>
              <a:t>e first react emotionally and them translate these feelings into words.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P</a:t>
            </a:r>
            <a:r>
              <a:rPr lang="en-US" dirty="0" smtClean="0"/>
              <a:t>ersonal belief systems: media programs give us an opportunity to try out emotions in a safe environment. </a:t>
            </a:r>
          </a:p>
          <a:p>
            <a:pPr>
              <a:buFont typeface="Arial"/>
              <a:buChar char="•"/>
            </a:pPr>
            <a:r>
              <a:rPr lang="en-US" dirty="0" smtClean="0"/>
              <a:t>People learn to react to media programs in ways that correspond to culturally acceptable gender role, woman cry, men rage. </a:t>
            </a:r>
          </a:p>
          <a:p>
            <a:pPr>
              <a:buFont typeface="Arial"/>
              <a:buChar char="•"/>
            </a:pPr>
            <a:r>
              <a:rPr lang="en-US" dirty="0" smtClean="0"/>
              <a:t>C</a:t>
            </a:r>
            <a:r>
              <a:rPr lang="en-US" dirty="0" smtClean="0"/>
              <a:t>oping strategies: the media have emerged as a principal arena in which people learn coping mechanisms: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sk-SK" dirty="0"/>
              <a:t>D</a:t>
            </a:r>
            <a:r>
              <a:rPr lang="sk-SK" dirty="0" smtClean="0"/>
              <a:t>enial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M</a:t>
            </a:r>
            <a:r>
              <a:rPr lang="en-US" dirty="0" smtClean="0"/>
              <a:t>ockery or irony</a:t>
            </a:r>
          </a:p>
          <a:p>
            <a:pPr marL="0" indent="0" algn="ctr">
              <a:buNone/>
            </a:pPr>
            <a:r>
              <a:rPr lang="en-US" dirty="0" smtClean="0"/>
              <a:t>C</a:t>
            </a:r>
            <a:r>
              <a:rPr lang="en-US" dirty="0" smtClean="0"/>
              <a:t>ontrol devices</a:t>
            </a:r>
          </a:p>
          <a:p>
            <a:pPr marL="0" indent="0" algn="ctr">
              <a:buNone/>
            </a:pPr>
            <a:r>
              <a:rPr lang="en-US" dirty="0" smtClean="0"/>
              <a:t>Partial or total avoidance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smtClean="0"/>
              <a:t>R</a:t>
            </a:r>
            <a:r>
              <a:rPr lang="en-US" dirty="0" smtClean="0"/>
              <a:t>eality checking</a:t>
            </a:r>
          </a:p>
          <a:p>
            <a:pPr marL="0" indent="0" algn="ctr">
              <a:buNone/>
            </a:pPr>
            <a:r>
              <a:rPr lang="en-US" dirty="0" smtClean="0"/>
              <a:t>R</a:t>
            </a:r>
            <a:r>
              <a:rPr lang="en-US" dirty="0" smtClean="0"/>
              <a:t>epetition</a:t>
            </a:r>
          </a:p>
          <a:p>
            <a:pPr marL="0" indent="0" algn="ctr">
              <a:buNone/>
            </a:pPr>
            <a:r>
              <a:rPr lang="en-US" dirty="0" smtClean="0"/>
              <a:t>Alibi</a:t>
            </a:r>
          </a:p>
          <a:p>
            <a:pPr marL="0" indent="0" algn="ctr">
              <a:buNone/>
            </a:pPr>
            <a:r>
              <a:rPr lang="en-US" dirty="0" smtClean="0"/>
              <a:t>Changing the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23460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924" y="134080"/>
            <a:ext cx="5064953" cy="712503"/>
          </a:xfrm>
        </p:spPr>
        <p:txBody>
          <a:bodyPr>
            <a:normAutofit fontScale="90000"/>
          </a:bodyPr>
          <a:lstStyle/>
          <a:p>
            <a:r>
              <a:rPr lang="en-US" dirty="0"/>
              <a:t>F</a:t>
            </a:r>
            <a:r>
              <a:rPr lang="en-US" dirty="0" smtClean="0"/>
              <a:t>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43" y="842784"/>
            <a:ext cx="8930635" cy="504973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he effective media communicator is able to anticipate how the audience should react at each point of the presentation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A</a:t>
            </a:r>
            <a:r>
              <a:rPr lang="en-US" dirty="0" smtClean="0"/>
              <a:t>dvertisers manipulate the emotions of their audience to persuade them to buy their products.</a:t>
            </a:r>
          </a:p>
          <a:p>
            <a:pPr>
              <a:buFont typeface="Arial"/>
              <a:buChar char="•"/>
            </a:pPr>
            <a:r>
              <a:rPr lang="en-US" dirty="0" smtClean="0"/>
              <a:t>M</a:t>
            </a:r>
            <a:r>
              <a:rPr lang="en-US" dirty="0" smtClean="0"/>
              <a:t>edia communicator maneuver the audience into emotional reactions that reinforce the prevailing ideology of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90132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014" y="218473"/>
            <a:ext cx="7174833" cy="983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en-US" dirty="0" smtClean="0"/>
              <a:t>dentification analysis and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318" y="1720474"/>
            <a:ext cx="8264620" cy="617185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dentification analysis is an approach in which individuals contrast media presentations with their own personal experience.</a:t>
            </a:r>
          </a:p>
          <a:p>
            <a:pPr>
              <a:buFont typeface="Arial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dentification analysis can serve as a particularly effective counseling tool with young people who have difficulty talking about themselves.</a:t>
            </a:r>
          </a:p>
          <a:p>
            <a:pPr>
              <a:buFont typeface="Arial"/>
              <a:buChar char="•"/>
            </a:pPr>
            <a:r>
              <a:rPr lang="en-US" dirty="0"/>
              <a:t>Audience members frequently identify with media figures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Identification </a:t>
            </a:r>
            <a:r>
              <a:rPr lang="en-US" dirty="0"/>
              <a:t>is a precondition of imitation, it is not a guarantee that people will adopt the modeling </a:t>
            </a:r>
            <a:r>
              <a:rPr lang="en-US" dirty="0" smtClean="0"/>
              <a:t>behavior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29804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858" y="65807"/>
            <a:ext cx="5064953" cy="835394"/>
          </a:xfrm>
        </p:spPr>
        <p:txBody>
          <a:bodyPr/>
          <a:lstStyle/>
          <a:p>
            <a:r>
              <a:rPr lang="en-US" dirty="0" smtClean="0"/>
              <a:t>Narrative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32" y="1106019"/>
            <a:ext cx="8606004" cy="50776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Narrative analysis is a line of inquiry in which a story serves as a springboard for personal reflection and discussion.</a:t>
            </a:r>
          </a:p>
          <a:p>
            <a:pPr>
              <a:buFont typeface="Arial"/>
              <a:buChar char="•"/>
            </a:pPr>
            <a:r>
              <a:rPr lang="en-US" dirty="0" smtClean="0"/>
              <a:t>N</a:t>
            </a:r>
            <a:r>
              <a:rPr lang="en-US" dirty="0" smtClean="0"/>
              <a:t>arrative reconstruction: it refers to a process in which individuals recount a story they have seen, heard, or read in the media. </a:t>
            </a:r>
          </a:p>
          <a:p>
            <a:pPr>
              <a:buFont typeface="Arial"/>
              <a:buChar char="•"/>
            </a:pPr>
            <a:r>
              <a:rPr lang="en-US" dirty="0" smtClean="0"/>
              <a:t>Narrative forecasting: it refers to a process in which individuals put themselves in the situation depicted in the media program</a:t>
            </a:r>
          </a:p>
        </p:txBody>
      </p:sp>
    </p:spTree>
    <p:extLst>
      <p:ext uri="{BB962C8B-B14F-4D97-AF65-F5344CB8AC3E}">
        <p14:creationId xmlns:p14="http://schemas.microsoft.com/office/powerpoint/2010/main" val="912664514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3042</TotalTime>
  <Words>788</Words>
  <Application>Microsoft Macintosh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Kilter</vt:lpstr>
      <vt:lpstr>Autobiographical analysis </vt:lpstr>
      <vt:lpstr>Main points</vt:lpstr>
      <vt:lpstr>What Autobiographical Analysis is?</vt:lpstr>
      <vt:lpstr>Audience Interpretation of Media Content</vt:lpstr>
      <vt:lpstr> Disposition of the Individual</vt:lpstr>
      <vt:lpstr>Affective Response Analysis</vt:lpstr>
      <vt:lpstr>Function</vt:lpstr>
      <vt:lpstr>Identification analysis and character</vt:lpstr>
      <vt:lpstr>Narrative analysis</vt:lpstr>
      <vt:lpstr>Media Chronicles</vt:lpstr>
      <vt:lpstr>Empowerment Strategies</vt:lpstr>
      <vt:lpstr>Summary</vt:lpstr>
      <vt:lpstr>PowerPoint Presentation</vt:lpstr>
      <vt:lpstr>My source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Autobiografical analysis </dc:title>
  <dc:creator>Simona</dc:creator>
  <cp:lastModifiedBy>Simona</cp:lastModifiedBy>
  <cp:revision>46</cp:revision>
  <dcterms:created xsi:type="dcterms:W3CDTF">2014-11-10T12:13:42Z</dcterms:created>
  <dcterms:modified xsi:type="dcterms:W3CDTF">2014-11-12T14:56:11Z</dcterms:modified>
</cp:coreProperties>
</file>