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1pPr>
    <a:lvl2pPr indent="228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2pPr>
    <a:lvl3pPr indent="457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3pPr>
    <a:lvl4pPr indent="685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4pPr>
    <a:lvl5pPr indent="9144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5pPr>
    <a:lvl6pPr indent="11430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6pPr>
    <a:lvl7pPr indent="1371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7pPr>
    <a:lvl8pPr indent="1600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8pPr>
    <a:lvl9pPr indent="1828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86" y="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96524752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názvu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981699" y="4508500"/>
            <a:ext cx="104295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názvu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– upro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názvu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názvu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názvu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názvu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podtitul a 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názvu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názvu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 úrovně 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indent="2286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indent="4572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indent="6858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indent="9144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indent="11430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indent="13716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indent="16002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indent="18288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889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333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1778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2222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2667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3111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3556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4000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.madar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o.org/research/cyberskeptics" TargetMode="External"/><Relationship Id="rId2" Type="http://schemas.openxmlformats.org/officeDocument/2006/relationships/hyperlink" Target="http://bit.ly/1VQf65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Kyberskepse: Argumenty proti kyberválce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 dirty="0" err="1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Tomáš</a:t>
            </a:r>
            <a:r>
              <a:rPr sz="42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4200" dirty="0" err="1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Maďar</a:t>
            </a:r>
            <a:endParaRPr sz="4200" dirty="0">
              <a:solidFill>
                <a:srgbClr val="73B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t.madar@mail.muni.cz</a:t>
            </a:r>
            <a:endParaRPr sz="4200" dirty="0">
              <a:solidFill>
                <a:srgbClr val="73BFFF"/>
              </a:solidFill>
              <a:effectLst>
                <a:outerShdw blurRad="50800" dist="38100" dir="5400000" rotWithShape="0">
                  <a:srgbClr val="000000"/>
                </a:outerShdw>
              </a:effectLst>
              <a:hlinkClick r:id="rId2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Organizace a kontinuita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Válka není izolovaným jevem!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Požadavek dlouhodobé organizované strategie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Záležitost poplatná především nestátním aktérům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Je dlouhodobé vedení kybernetické války možné?</a:t>
            </a:r>
          </a:p>
        </p:txBody>
      </p:sp>
      <p:pic>
        <p:nvPicPr>
          <p:cNvPr id="4" name="Picture 3" descr="0GeNda_china_us_cyber_war_prevent_5zF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2693988"/>
            <a:ext cx="3746500" cy="210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Povaha kybernetických zbraní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Nikoliv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kulky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a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šrapnely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, ale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jedničky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a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nuly</a:t>
            </a:r>
            <a:endParaRPr sz="36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Weapons of Mass Disruption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(Ne)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schopnost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způsobit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trvalé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škody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,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podrobit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,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dobýt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?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Omezené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schopnosti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podle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typu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cíle</a:t>
            </a:r>
            <a:endParaRPr sz="36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Gartzkeho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"perishable nature of CW"</a:t>
            </a:r>
          </a:p>
        </p:txBody>
      </p:sp>
      <p:pic>
        <p:nvPicPr>
          <p:cNvPr id="4" name="Picture 3" descr="perang_cyb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820" y="6749008"/>
            <a:ext cx="3850743" cy="22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Kyberválka vs. CIA triáda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Confidentiality, integrity, availability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"Krádež dat není útok." (Ablon 2015)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"Špionáž není válečným aktem. Nikdy jím nebyla, a není důvod to měnit." (Libicki 2013)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Rozlišování mezi kategoriemi CNA, CND, CNE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Limity útoků proti dostupnosti systémů a dat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Nepochopený Thomas Rid?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24" y="2500536"/>
            <a:ext cx="10058400" cy="66450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K zamyšlení I. 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Kybernetická válka jako mýtus?</a:t>
            </a: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Co všechno je kybernetická válka?</a:t>
            </a: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Von Clausewitzova poplatnost?</a:t>
            </a: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Skeptické hlasy - zrcadlo/hloupost?</a:t>
            </a: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Postačují současné definice?</a:t>
            </a: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Jak dosáhnout širší shody v oblasti nových či existujících konceptů?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K zamyšlení II. 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3379" lvl="0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blurRad="42672" dist="32004" dir="5400000" rotWithShape="0">
                    <a:srgbClr val="000000"/>
                  </a:outerShdw>
                </a:effectLst>
              </a:rPr>
              <a:t>Jde skrze převážně kybernetické prostředky vyhrát válka?</a:t>
            </a:r>
          </a:p>
          <a:p>
            <a:pPr marL="373379" lvl="0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blurRad="42672" dist="32004" dir="5400000" rotWithShape="0">
                    <a:srgbClr val="000000"/>
                  </a:outerShdw>
                </a:effectLst>
              </a:rPr>
              <a:t>Letální vs. neletální násilí v kontextu kyberválky</a:t>
            </a:r>
          </a:p>
          <a:p>
            <a:pPr marL="373379" lvl="0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blurRad="42672" dist="32004" dir="5400000" rotWithShape="0">
                    <a:srgbClr val="000000"/>
                  </a:outerShdw>
                </a:effectLst>
              </a:rPr>
              <a:t>Kybernetické útoky a intenzita konfliktu</a:t>
            </a:r>
          </a:p>
          <a:p>
            <a:pPr marL="373379" lvl="0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blurRad="42672" dist="32004" dir="5400000" rotWithShape="0">
                    <a:srgbClr val="000000"/>
                  </a:outerShdw>
                </a:effectLst>
              </a:rPr>
              <a:t>Přítomnost politických cílů a intenzita útoků</a:t>
            </a:r>
          </a:p>
          <a:p>
            <a:pPr marL="373379" lvl="0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blurRad="42672" dist="32004" dir="5400000" rotWithShape="0">
                    <a:srgbClr val="000000"/>
                  </a:outerShdw>
                </a:effectLst>
              </a:rPr>
              <a:t>Strategie a kontinuita</a:t>
            </a:r>
          </a:p>
          <a:p>
            <a:pPr marL="373379" lvl="0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blurRad="42672" dist="32004" dir="5400000" rotWithShape="0">
                    <a:srgbClr val="000000"/>
                  </a:outerShdw>
                </a:effectLst>
              </a:rPr>
              <a:t>Přisouzení útoků a odpovědnost</a:t>
            </a:r>
          </a:p>
          <a:p>
            <a:pPr marL="373379" lvl="0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blurRad="42672" dist="32004" dir="5400000" rotWithShape="0">
                    <a:srgbClr val="000000"/>
                  </a:outerShdw>
                </a:effectLst>
              </a:rPr>
              <a:t>Povaha kybernetických zbraní a útoků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Díky za pozornost</a:t>
            </a:r>
          </a:p>
        </p:txBody>
      </p:sp>
      <p:pic>
        <p:nvPicPr>
          <p:cNvPr id="3" name="Picture 2" descr="hc_Englehart_toon_Jan212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2554288"/>
            <a:ext cx="9766300" cy="706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Vybrané zdroje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 defTabSz="309625">
              <a:spcBef>
                <a:spcPts val="1900"/>
              </a:spcBef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Ablon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, Lilian. 2015. Lessons from a Hacker: Cyber Concepts for Policymakers. Online video</a:t>
            </a:r>
            <a:r>
              <a:rPr sz="1907" dirty="0" smtClean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:</a:t>
            </a:r>
            <a:r>
              <a:rPr lang="en-US" sz="1907" dirty="0">
                <a:effectLst>
                  <a:outerShdw blurRad="26923" dist="20192" dir="5400000" rotWithShape="0">
                    <a:srgbClr val="000000"/>
                  </a:outerShdw>
                </a:effectLst>
              </a:rPr>
              <a:t> </a:t>
            </a:r>
            <a:r>
              <a:rPr lang="cs-CZ" altLang="cs-CZ" sz="1800" dirty="0">
                <a:hlinkClick r:id="rId2"/>
              </a:rPr>
              <a:t>http://</a:t>
            </a:r>
            <a:r>
              <a:rPr lang="cs-CZ" altLang="cs-CZ" sz="1800" dirty="0" smtClean="0">
                <a:hlinkClick r:id="rId2"/>
              </a:rPr>
              <a:t>bit.ly/1VQf65l</a:t>
            </a:r>
            <a:endParaRPr sz="1907" dirty="0">
              <a:solidFill>
                <a:srgbClr val="FFFFFF"/>
              </a:solidFill>
              <a:effectLst>
                <a:outerShdw blurRad="26923" dist="20192" dir="5400000" rotWithShape="0">
                  <a:srgbClr val="000000"/>
                </a:outerShdw>
              </a:effectLst>
            </a:endParaRPr>
          </a:p>
          <a:p>
            <a:pPr marL="0" lvl="0" indent="0" defTabSz="309625">
              <a:spcBef>
                <a:spcPts val="1900"/>
              </a:spcBef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Huyghe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, François-Bernard. 2011. Cyberwar and its Borders. In: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Ventre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, Daniel (ed.): Cyberwar and Information Warfare. London: ISTE. </a:t>
            </a:r>
          </a:p>
          <a:p>
            <a:pPr marL="0" lvl="0" indent="0" defTabSz="309625">
              <a:spcBef>
                <a:spcPts val="1900"/>
              </a:spcBef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Gartzke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, Erik. 2012. The Myth of Cyberwar: Bringing War on the Internet Back Down to Earth. In: International Security, vol. 38, no. 2, 41-73. </a:t>
            </a:r>
          </a:p>
          <a:p>
            <a:pPr marL="0" lvl="0" indent="0" defTabSz="309625">
              <a:spcBef>
                <a:spcPts val="1900"/>
              </a:spcBef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Jirásek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, Petr,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Novák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,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Luděk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 a Josef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Požár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. 2013.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Výkladový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slovník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kybernetické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bezpečnosti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. Praha: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Policejní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akademie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 ČR a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Česká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pobočka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 AFCEA. </a:t>
            </a:r>
          </a:p>
          <a:p>
            <a:pPr marL="0" lvl="0" indent="0" defTabSz="309625">
              <a:spcBef>
                <a:spcPts val="1900"/>
              </a:spcBef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Libicki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, Martin. 2013. Don't Buy the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Cyberhype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: How to Prevent Cyberwars from Becoming Real. In: Foreign Affairs (online, August 16th 2013). </a:t>
            </a:r>
          </a:p>
          <a:p>
            <a:pPr marL="0" lvl="0" indent="0" defTabSz="309625">
              <a:spcBef>
                <a:spcPts val="1900"/>
              </a:spcBef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Mueller, John a Benjamin Friedman. 2013. The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Cyberskeptics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. Online text </a:t>
            </a:r>
            <a:r>
              <a:rPr sz="1907" dirty="0" smtClean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(</a:t>
            </a:r>
            <a:r>
              <a:rPr lang="cs-CZ" altLang="cs-CZ" sz="1800" u="sng" dirty="0">
                <a:hlinkClick r:id="rId3"/>
              </a:rPr>
              <a:t>http://</a:t>
            </a:r>
            <a:r>
              <a:rPr lang="cs-CZ" altLang="cs-CZ" sz="1800" u="sng" dirty="0" smtClean="0">
                <a:hlinkClick r:id="rId3"/>
              </a:rPr>
              <a:t>www.cato.org/research/cyberskeptics</a:t>
            </a:r>
            <a:r>
              <a:rPr lang="en-US" altLang="cs-CZ" sz="1800" u="sng" dirty="0" smtClean="0"/>
              <a:t>].</a:t>
            </a:r>
            <a:endParaRPr sz="1907" dirty="0">
              <a:solidFill>
                <a:srgbClr val="FFFFFF"/>
              </a:solidFill>
              <a:effectLst>
                <a:outerShdw blurRad="26923" dist="20192" dir="5400000" rotWithShape="0">
                  <a:srgbClr val="000000"/>
                </a:outerShdw>
              </a:effectLst>
            </a:endParaRPr>
          </a:p>
          <a:p>
            <a:pPr marL="0" lvl="0" indent="0" defTabSz="309625">
              <a:spcBef>
                <a:spcPts val="1900"/>
              </a:spcBef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Rid, Thomas. 2013. Cyberwar Will Not Take Place. London: Hurst. </a:t>
            </a:r>
          </a:p>
          <a:p>
            <a:pPr marL="0" lvl="0" indent="0" defTabSz="309625">
              <a:spcBef>
                <a:spcPts val="1900"/>
              </a:spcBef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Šmíd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,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Tomáš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. 2010.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Teoretické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koncepty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výzkumu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konfliktu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 -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terminologie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,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příčiny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 a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dynamika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. In: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Smolík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, Josef,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Šmíd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,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Tomáš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 a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kol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. (eds.):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Vybrané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bezpečnostní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hrozby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 a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rizika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 21. </a:t>
            </a:r>
            <a:r>
              <a:rPr sz="1907" dirty="0" err="1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stol</a:t>
            </a:r>
            <a:r>
              <a:rPr sz="1907" dirty="0">
                <a:solidFill>
                  <a:srgbClr val="FFFFFF"/>
                </a:solidFill>
                <a:effectLst>
                  <a:outerShdw blurRad="26923" dist="20192" dir="5400000" rotWithShape="0">
                    <a:srgbClr val="000000"/>
                  </a:outerShdw>
                </a:effectLst>
              </a:rPr>
              <a:t>. Brno: IIPS. 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Kyberskepse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Vychází ze západního (?) pojetí války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"Jsou některé fenomény spjaté s kybernetickou bezpečností nadhodnoceny?"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Cato Institute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Thomas Rid, Erik Gartzke, Martin Libicki, François-Bernard Huyghe, Bruce Schneier</a:t>
            </a:r>
          </a:p>
        </p:txBody>
      </p:sp>
      <p:pic>
        <p:nvPicPr>
          <p:cNvPr id="4" name="Picture 3" descr="914CK1nmU4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50" y="916360"/>
            <a:ext cx="21336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787399" y="253999"/>
            <a:ext cx="11430001" cy="24384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Proč právě toto téma?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Rozmělnění zavedených konceptů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Otázka důležitosti informační revoluce a s ní spjatých fenoménů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Reálné dopady na domácí i mezinárodní úrovni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Rozlišení skutečné míry závažnosti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Argumenty skeptiků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Přítomnost instrumentálního násilí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Přisouditelnost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Organizace a kontinuita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Povaha kybernetických zbraní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Útoky vs. špionáž</a:t>
            </a:r>
          </a:p>
        </p:txBody>
      </p:sp>
      <p:pic>
        <p:nvPicPr>
          <p:cNvPr id="4" name="Picture 3" descr="cyberwar_03_07_2010_eco_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3251200"/>
            <a:ext cx="4119562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Definiční znaky války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 defTabSz="525779">
              <a:spcBef>
                <a:spcPts val="3200"/>
              </a:spcBef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239" dirty="0" err="1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Šmíd</a:t>
            </a:r>
            <a:r>
              <a:rPr sz="3239" dirty="0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 (2010) </a:t>
            </a:r>
            <a:r>
              <a:rPr sz="3239" dirty="0" err="1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rozlišuje</a:t>
            </a:r>
            <a:r>
              <a:rPr sz="3239" dirty="0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 </a:t>
            </a:r>
            <a:r>
              <a:rPr sz="3239" dirty="0" err="1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kvalitativní</a:t>
            </a:r>
            <a:r>
              <a:rPr sz="3239" dirty="0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 a </a:t>
            </a:r>
            <a:r>
              <a:rPr sz="3239" dirty="0" err="1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kvantitativní</a:t>
            </a:r>
            <a:r>
              <a:rPr sz="3239" dirty="0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 </a:t>
            </a:r>
            <a:r>
              <a:rPr sz="3239" dirty="0" err="1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kritéria</a:t>
            </a:r>
            <a:r>
              <a:rPr sz="3239" dirty="0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:</a:t>
            </a: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 dirty="0" err="1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Minimálně</a:t>
            </a:r>
            <a:r>
              <a:rPr sz="3239" dirty="0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 2 </a:t>
            </a:r>
            <a:r>
              <a:rPr sz="3239" dirty="0" err="1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ozbrojené</a:t>
            </a:r>
            <a:r>
              <a:rPr sz="3239" dirty="0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 </a:t>
            </a:r>
            <a:r>
              <a:rPr sz="3239" dirty="0" err="1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síly</a:t>
            </a:r>
            <a:r>
              <a:rPr sz="3239" dirty="0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 (</a:t>
            </a:r>
            <a:r>
              <a:rPr sz="3239" dirty="0" err="1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alespoň</a:t>
            </a:r>
            <a:r>
              <a:rPr sz="3239" dirty="0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 </a:t>
            </a:r>
            <a:r>
              <a:rPr sz="3239" dirty="0" err="1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jedna</a:t>
            </a:r>
            <a:r>
              <a:rPr sz="3239" dirty="0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 </a:t>
            </a:r>
            <a:r>
              <a:rPr sz="3239" dirty="0" err="1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regulérní</a:t>
            </a:r>
            <a:r>
              <a:rPr sz="3239" dirty="0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)</a:t>
            </a: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 dirty="0" err="1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Organizace</a:t>
            </a:r>
            <a:r>
              <a:rPr sz="3239" dirty="0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 v </a:t>
            </a:r>
            <a:r>
              <a:rPr sz="3239" dirty="0" err="1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bitvách</a:t>
            </a:r>
            <a:r>
              <a:rPr sz="3239" dirty="0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, </a:t>
            </a:r>
            <a:r>
              <a:rPr sz="3239" dirty="0" err="1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organizace</a:t>
            </a:r>
            <a:r>
              <a:rPr sz="3239" dirty="0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 </a:t>
            </a:r>
            <a:r>
              <a:rPr sz="3239" dirty="0" err="1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obrany</a:t>
            </a:r>
            <a:r>
              <a:rPr sz="3239" dirty="0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, </a:t>
            </a:r>
            <a:r>
              <a:rPr sz="3239" dirty="0" err="1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strategicky</a:t>
            </a:r>
            <a:r>
              <a:rPr sz="3239" dirty="0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 </a:t>
            </a:r>
            <a:r>
              <a:rPr sz="3239" dirty="0" err="1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plánované</a:t>
            </a:r>
            <a:r>
              <a:rPr sz="3239" dirty="0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 </a:t>
            </a:r>
            <a:r>
              <a:rPr sz="3239" dirty="0" err="1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útoky</a:t>
            </a:r>
            <a:endParaRPr sz="3239" dirty="0">
              <a:solidFill>
                <a:srgbClr val="FFFFFF"/>
              </a:solidFill>
              <a:effectLst>
                <a:outerShdw blurRad="45720" dist="34289" dir="5400000" rotWithShape="0">
                  <a:srgbClr val="000000"/>
                </a:outerShdw>
              </a:effectLst>
            </a:endParaRP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 dirty="0" err="1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Jistá</a:t>
            </a:r>
            <a:r>
              <a:rPr sz="3239" dirty="0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 </a:t>
            </a:r>
            <a:r>
              <a:rPr sz="3239" dirty="0" err="1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úroveň</a:t>
            </a:r>
            <a:r>
              <a:rPr sz="3239" dirty="0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 </a:t>
            </a:r>
            <a:r>
              <a:rPr sz="3239" dirty="0" err="1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kontinuity</a:t>
            </a:r>
            <a:r>
              <a:rPr sz="3239" dirty="0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 </a:t>
            </a:r>
            <a:r>
              <a:rPr sz="3239" dirty="0" err="1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ozbrojených</a:t>
            </a:r>
            <a:r>
              <a:rPr sz="3239" dirty="0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 </a:t>
            </a:r>
            <a:r>
              <a:rPr sz="3239" dirty="0" err="1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operací</a:t>
            </a:r>
            <a:endParaRPr sz="3239" dirty="0">
              <a:solidFill>
                <a:srgbClr val="FFFFFF"/>
              </a:solidFill>
              <a:effectLst>
                <a:outerShdw blurRad="45720" dist="34289" dir="5400000" rotWithShape="0">
                  <a:srgbClr val="000000"/>
                </a:outerShdw>
              </a:effectLst>
            </a:endParaRP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endParaRPr sz="3239" dirty="0">
              <a:solidFill>
                <a:srgbClr val="FFFFFF"/>
              </a:solidFill>
              <a:effectLst>
                <a:outerShdw blurRad="45720" dist="34289" dir="5400000" rotWithShape="0">
                  <a:srgbClr val="000000"/>
                </a:outerShdw>
              </a:effectLst>
            </a:endParaRP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 dirty="0" err="1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Válka</a:t>
            </a:r>
            <a:r>
              <a:rPr sz="3239" dirty="0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 od 1 000 </a:t>
            </a:r>
            <a:r>
              <a:rPr sz="3239" dirty="0" err="1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obětí</a:t>
            </a:r>
            <a:r>
              <a:rPr sz="3239" dirty="0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/</a:t>
            </a:r>
            <a:r>
              <a:rPr sz="3239" dirty="0" err="1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kalendářní</a:t>
            </a:r>
            <a:r>
              <a:rPr sz="3239" dirty="0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 </a:t>
            </a:r>
            <a:r>
              <a:rPr sz="3239" dirty="0" err="1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rok</a:t>
            </a:r>
            <a:r>
              <a:rPr sz="3239" dirty="0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 (UCDP)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Kyberválka podle PA ČR a AFCEA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marL="0" lvl="0" indent="0" algn="just"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"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Použití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počítačů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a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Internetu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k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vedení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války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v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k</a:t>
            </a:r>
            <a:r>
              <a:rPr sz="3600" dirty="0" err="1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ybernetickém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prostoru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.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Soubor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rozsáhlých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,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často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politicky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či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strategicky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motivovaných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,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souvisejících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a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vzájemně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vyvolaných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organizovaných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kybernetických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útoků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a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protiútoků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." (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Jirásek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,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Novák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a </a:t>
            </a:r>
            <a:r>
              <a:rPr sz="3600" dirty="0" err="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Požár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2013)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Sémantika násilí a války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Nefyzické násilí v kontextu nejvyšší formy ozbrojeného konfliktu?</a:t>
            </a: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Nebo konflikt nízké intenzity?</a:t>
            </a: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"Válka, v níž by nikdo neriskoval svůj život, by byla turnajem, hrou..." (Huyghe 2011)</a:t>
            </a: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Kybernetické útoky jako projev sekundárního násilí (Rid 2013)</a:t>
            </a:r>
          </a:p>
          <a:p>
            <a:pPr marL="400050" lvl="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blurRad="45720" dist="34289" dir="5400000" rotWithShape="0">
                    <a:srgbClr val="000000"/>
                  </a:outerShdw>
                </a:effectLst>
              </a:rPr>
              <a:t>Pojetí války dle Clausewitze?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Všepoplatný Clausewitz?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Rid (2013) akcentuje požadavek přítomnosti násilí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Důležitá jeho instrumentálnost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Záměrem dosažení cíle: vždy politický!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Válka jako veskrze politický fenomén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Subverze, špionáž a sabotáž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Problematika přisouzení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Kybernetické útoky v současnosti problematické přisuzovat aktérům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Přisouzení u státních aktérů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Rid: "Historie nezná nepřisouzené války."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Gartzke: Politicky motivovaný konflikt bude přisouzen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723</Words>
  <Application>Microsoft Office PowerPoint</Application>
  <PresentationFormat>Vlastní</PresentationFormat>
  <Paragraphs>88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Helvetica Neue</vt:lpstr>
      <vt:lpstr>Helvetica Neue Light</vt:lpstr>
      <vt:lpstr>Industrial</vt:lpstr>
      <vt:lpstr>Kyberskepse: Argumenty proti kyberválce</vt:lpstr>
      <vt:lpstr>Kyberskepse</vt:lpstr>
      <vt:lpstr>Proč právě toto téma?</vt:lpstr>
      <vt:lpstr>Argumenty skeptiků</vt:lpstr>
      <vt:lpstr>Definiční znaky války</vt:lpstr>
      <vt:lpstr>Kyberválka podle PA ČR a AFCEA</vt:lpstr>
      <vt:lpstr>Sémantika násilí a války</vt:lpstr>
      <vt:lpstr>Všepoplatný Clausewitz?</vt:lpstr>
      <vt:lpstr>Problematika přisouzení</vt:lpstr>
      <vt:lpstr>Organizace a kontinuita</vt:lpstr>
      <vt:lpstr>Povaha kybernetických zbraní</vt:lpstr>
      <vt:lpstr>Kyberválka vs. CIA triáda</vt:lpstr>
      <vt:lpstr>Nepochopený Thomas Rid?</vt:lpstr>
      <vt:lpstr>K zamyšlení I. </vt:lpstr>
      <vt:lpstr>K zamyšlení II. </vt:lpstr>
      <vt:lpstr>Díky za pozornost</vt:lpstr>
      <vt:lpstr>Vybrané 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Kyberskepse: Argumenty proti kyberválce</dc:title>
  <cp:lastModifiedBy>Tomáš Maďar</cp:lastModifiedBy>
  <cp:revision>6</cp:revision>
  <dcterms:modified xsi:type="dcterms:W3CDTF">2015-10-22T13:52:06Z</dcterms:modified>
</cp:coreProperties>
</file>