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96" y="15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8939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názvu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699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názvu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– upro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názvu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názvu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podtitul a 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názvu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názvu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.madar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Nestátní aktéři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Kybernetických konfliktů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 dirty="0" err="1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Tomáš</a:t>
            </a:r>
            <a:r>
              <a:rPr sz="42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4200" dirty="0" err="1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Maďar</a:t>
            </a:r>
            <a:endParaRPr sz="4200" dirty="0">
              <a:solidFill>
                <a:srgbClr val="73B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 u="sng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t.madar@mail.muni.cz</a:t>
            </a:r>
            <a:endParaRPr sz="4200" u="sng" dirty="0">
              <a:solidFill>
                <a:srgbClr val="73BFFF"/>
              </a:solidFill>
              <a:effectLst>
                <a:outerShdw blurRad="50800" dist="38100" dir="5400000" rotWithShape="0">
                  <a:srgbClr val="000000"/>
                </a:outerShdw>
              </a:effectLst>
              <a:hlinkClick r:id="rId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Case study - Nexus vláda-kybernetický zločin v Rusku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Východiska kyb. zločinu po rozpadu SSSR: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1. Mocenské vakuum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2. Slabý trestní řád a nedostatečná kvalifikace strážců zákona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3. Kvalitní technické obory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4. Nezaměstnanost a nízké platy mladých IT odborníků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5. Existující podhoubí organizovaného zločinu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Case study - Nexus vláda-kybernetický zločin v Rusku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Do poloviny nultých let - etablování se jednotlivých aktérů, pronikání tradičních struktur do kyberzločinu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Protekce za laskavosti a podíl na zisku?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Gruzínská válka 2008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Vztahy s polotiky či FSB?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Parlamentní volby 2011 a prezidentské volby 2012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Hacking as a Service (HaaS)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Hacktivismus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Aktivistická uskupení podnikající politicky motivované kybernetické útoky s cílem naplnit svoji agendu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Počátky v 90. letech, někdy chybně označováno za kybernetický terorismus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Kořeny v hackerské kultuře a etice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Cíle: svoboda slova, lidskoprávní tématika, svobodný přístup k informacím, různá single-issues, "the lulz"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Ale také regionální politické cíle: Palestina, Írán, Arabské jaro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Case study - Anonymous I. 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Vznik 2003 - 4chan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Proslulost od 2008 - Project Chanology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Operace Payback is a Bitch, Avenge Assange, útok na HBGary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Útoky na vládní agentury (USA, Izrael, další), vybrané církve (scientologové, Westboro), korporace PayPal, Visa, Sony, MasterCard)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Podpora WikiLeaks a hnutí #Occupy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Útoky na osoby šířící dětskou pornografii - Op Darknet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Case study - Anonymous II. 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Úpadek hacktivismu?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Roztříštěnost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Množství projektů všude po světě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Klesající efekt a dopad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Kybernetický terorismus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0055" lvl="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blurRad="50292" dist="37719" dir="5400000" rotWithShape="0">
                    <a:srgbClr val="000000"/>
                  </a:outerShdw>
                </a:effectLst>
              </a:rPr>
              <a:t>"Terorismus je použití agresivního a excesivního násilí (anebo hrozba použitím takového násilí), které je naplánováno s dominantním účelem vyslat vážné zastrašující poselství zřetelně většímu počtu lidí (cílovému publiku)1 než pouze těm, kteří jsou primárními násilnými akty nebo hrozbami bezprostředně poškozeni." (Mareš 2005)</a:t>
            </a:r>
          </a:p>
          <a:p>
            <a:pPr marL="440055" lvl="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blurRad="50292" dist="37719" dir="5400000" rotWithShape="0">
                    <a:srgbClr val="000000"/>
                  </a:outerShdw>
                </a:effectLst>
              </a:rPr>
              <a:t>Waldmannův teroristický kalkul: násilný akt, emecionálni reakce, výsledkem (ukvapená?) reakce a protiopatření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Kybernetický terorismus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lvl="0" indent="-422275" defTabSz="55499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20">
                <a:solidFill>
                  <a:srgbClr val="FFFFFF"/>
                </a:solidFill>
                <a:effectLst>
                  <a:outerShdw blurRad="48260" dist="36195" dir="5400000" rotWithShape="0">
                    <a:srgbClr val="000000"/>
                  </a:outerShdw>
                </a:effectLst>
              </a:rPr>
              <a:t>Zatím pouze jako koncept</a:t>
            </a:r>
          </a:p>
          <a:p>
            <a:pPr marL="422275" lvl="0" indent="-422275" defTabSz="55499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20">
                <a:solidFill>
                  <a:srgbClr val="FFFFFF"/>
                </a:solidFill>
                <a:effectLst>
                  <a:outerShdw blurRad="48260" dist="36195" dir="5400000" rotWithShape="0">
                    <a:srgbClr val="000000"/>
                  </a:outerShdw>
                </a:effectLst>
              </a:rPr>
              <a:t>Problematické naplnit především požadavek excesivního násilí</a:t>
            </a:r>
          </a:p>
          <a:p>
            <a:pPr marL="422275" lvl="0" indent="-422275" defTabSz="55499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20">
                <a:solidFill>
                  <a:srgbClr val="FFFFFF"/>
                </a:solidFill>
                <a:effectLst>
                  <a:outerShdw blurRad="48260" dist="36195" dir="5400000" rotWithShape="0">
                    <a:srgbClr val="000000"/>
                  </a:outerShdw>
                </a:effectLst>
              </a:rPr>
              <a:t>Teoreticky možné při útoku na kritickou infrastrukturu</a:t>
            </a:r>
          </a:p>
          <a:p>
            <a:pPr marL="422275" lvl="0" indent="-422275" defTabSz="55499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20">
                <a:solidFill>
                  <a:srgbClr val="FFFFFF"/>
                </a:solidFill>
                <a:effectLst>
                  <a:outerShdw blurRad="48260" dist="36195" dir="5400000" rotWithShape="0">
                    <a:srgbClr val="000000"/>
                  </a:outerShdw>
                </a:effectLst>
              </a:rPr>
              <a:t>Absence spektakulárnosti?</a:t>
            </a:r>
          </a:p>
          <a:p>
            <a:pPr marL="422275" lvl="0" indent="-422275" defTabSz="55499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20">
                <a:solidFill>
                  <a:srgbClr val="FFFFFF"/>
                </a:solidFill>
                <a:effectLst>
                  <a:outerShdw blurRad="48260" dist="36195" dir="5400000" rotWithShape="0">
                    <a:srgbClr val="000000"/>
                  </a:outerShdw>
                </a:effectLst>
              </a:rPr>
              <a:t>Aktivity teroristických skupin na sítích omezeny spíše na rekrutaci, zisk finančních prostředků či informační operace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Advanced Persistent Threats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Termín 2006, počátky již 1998 (Moonlight Maze) či 2003 (Titan Rain)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Nejčastějšími původci: Čína, Rusko, USA, Izrael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Olympic Games (Flame, Duqu, Stuxnet)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Obvykle zaměřeny na exfiltraci dat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Advanced Persistent Threats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Kritéria: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1. Zdroje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2. Výběr cílů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3. Úmysly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4. Schopnosti a zkušenosti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5. Vytrvalost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6. Dodržování taktiky a postupů, vzorce chování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Advanced Persistent Threats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Otázka státního sponzoringu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Často omezené důkazní prostředky, obykle nepřímý charakter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Zero days a technická sofistikovanost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Použité servery a čas, kdy byl kód kompilován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Chyby hackerů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Historie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Počátek v 2. pol. 20. stol.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Boom především v druhé polovině nultých let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Dnes v téměř každém konfliktu s kybernetickou dimenzí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Počet útoků vs. informovanost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Ve stínu státem sponzorovaných útoků?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Typologie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Kybernetické milice a patriotičtí hackeři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Kybernetičtí zločinci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Hacktivisté a online aktivisté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Kybernetický terorismus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Advanced Persistent Threats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Kybernetické milice I. 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1165" lvl="0" indent="-431165" defTabSz="56667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92">
                <a:solidFill>
                  <a:srgbClr val="FFFFFF"/>
                </a:solidFill>
                <a:effectLst>
                  <a:outerShdw blurRad="49276" dist="36957" dir="5400000" rotWithShape="0">
                    <a:srgbClr val="000000"/>
                  </a:outerShdw>
                </a:effectLst>
              </a:rPr>
              <a:t>Problém s konceptualizací</a:t>
            </a:r>
          </a:p>
          <a:p>
            <a:pPr marL="431165" lvl="0" indent="-431165" defTabSz="56667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92">
                <a:solidFill>
                  <a:srgbClr val="FFFFFF"/>
                </a:solidFill>
                <a:effectLst>
                  <a:outerShdw blurRad="49276" dist="36957" dir="5400000" rotWithShape="0">
                    <a:srgbClr val="000000"/>
                  </a:outerShdw>
                </a:effectLst>
              </a:rPr>
              <a:t>Milice tradičně spjaty s teritoriem</a:t>
            </a:r>
          </a:p>
          <a:p>
            <a:pPr marL="431165" lvl="0" indent="-431165" defTabSz="56667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92">
                <a:solidFill>
                  <a:srgbClr val="FFFFFF"/>
                </a:solidFill>
                <a:effectLst>
                  <a:outerShdw blurRad="49276" dist="36957" dir="5400000" rotWithShape="0">
                    <a:srgbClr val="000000"/>
                  </a:outerShdw>
                </a:effectLst>
              </a:rPr>
              <a:t>Pernica (2007): Milice definovány jako "organizační prvky ozbrojených sil složené z neprofesionálních vojáků vykonávajících vojenské činnosti dobrovolně nebo na základě donucení."</a:t>
            </a:r>
          </a:p>
          <a:p>
            <a:pPr marL="431165" lvl="0" indent="-431165" defTabSz="56667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92">
                <a:solidFill>
                  <a:srgbClr val="FFFFFF"/>
                </a:solidFill>
                <a:effectLst>
                  <a:outerShdw blurRad="49276" dist="36957" dir="5400000" rotWithShape="0">
                    <a:srgbClr val="000000"/>
                  </a:outerShdw>
                </a:effectLst>
              </a:rPr>
              <a:t>Milice někdy také obecně ztotožňovány s paramilitarismem (Mareš 2012)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Kybernetické milice II.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Jak definovat kybernetické milice?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Přesah definičních znaků s dalšími nestátními aktéry (terorismus, org. zločin, hacktivismus)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Dobrovolnický základ, ne vojáci z povolání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Politicky motivované útoky či obrana systémů a sítí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Organizace a chain of command (?), odpovědnost (?)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Rain Ottis (2010): "farmáři s vidlemi" - obecně spíše méně sofistikované útoky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Ofenzivní aktivity kybernetických milic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Mexiko 1998 - Zapatova armáda nár. osvobození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Indie a Pákistán, Izrael et al.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Fenomén Čína - koncept lidové války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Ruské milice v období 2007-2009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Írán a Sýrie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Defenzivní kybernetické milice?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Estonsko 2007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"Saunová diplomacie"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Küberkaitseliit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Zvažováno či navrhováno kupř. také ve Velké Británii (rezervisté) či Japonsku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Case study - Küberkaitseliit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0055" lvl="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blurRad="50292" dist="37719" dir="5400000" rotWithShape="0">
                    <a:srgbClr val="000000"/>
                  </a:outerShdw>
                </a:effectLst>
              </a:rPr>
              <a:t>Vznik následkem útoků na jaře 2007</a:t>
            </a:r>
          </a:p>
          <a:p>
            <a:pPr marL="440055" lvl="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blurRad="50292" dist="37719" dir="5400000" rotWithShape="0">
                    <a:srgbClr val="000000"/>
                  </a:outerShdw>
                </a:effectLst>
              </a:rPr>
              <a:t>Součást Estonian Defense League (Kaitseliit)</a:t>
            </a:r>
          </a:p>
          <a:p>
            <a:pPr marL="440055" lvl="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blurRad="50292" dist="37719" dir="5400000" rotWithShape="0">
                    <a:srgbClr val="000000"/>
                  </a:outerShdw>
                </a:effectLst>
              </a:rPr>
              <a:t>Dobrovolně sdružení estonští IT specialisti</a:t>
            </a:r>
          </a:p>
          <a:p>
            <a:pPr marL="440055" lvl="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blurRad="50292" dist="37719" dir="5400000" rotWithShape="0">
                    <a:srgbClr val="000000"/>
                  </a:outerShdw>
                </a:effectLst>
              </a:rPr>
              <a:t>Podpůrné schopnosti v případě vzniku krize</a:t>
            </a:r>
          </a:p>
          <a:p>
            <a:pPr marL="440055" lvl="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blurRad="50292" dist="37719" dir="5400000" rotWithShape="0">
                    <a:srgbClr val="000000"/>
                  </a:outerShdw>
                </a:effectLst>
              </a:rPr>
              <a:t>Podpora public-private partnerships</a:t>
            </a:r>
          </a:p>
          <a:p>
            <a:pPr marL="440055" lvl="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blurRad="50292" dist="37719" dir="5400000" rotWithShape="0">
                    <a:srgbClr val="000000"/>
                  </a:outerShdw>
                </a:effectLst>
              </a:rPr>
              <a:t>Vzdělávání, awareness, předcházení incidentům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Kybernetický zločin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V kontextu zapojení do kybernetických konfliktů především Rusko a Čína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Gruzínská válka 2008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Russian Business Network a čínská průmyslová špionáž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Ambivalentní postoj Ruska a Číny ke kybernetickým úmluvám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767</Words>
  <Application>Microsoft Office PowerPoint</Application>
  <PresentationFormat>Vlastní</PresentationFormat>
  <Paragraphs>111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Industrial</vt:lpstr>
      <vt:lpstr>Nestátní aktéři Kybernetických konfliktů</vt:lpstr>
      <vt:lpstr>Historie</vt:lpstr>
      <vt:lpstr>Typologie</vt:lpstr>
      <vt:lpstr>Kybernetické milice I. </vt:lpstr>
      <vt:lpstr>Kybernetické milice II.</vt:lpstr>
      <vt:lpstr>Ofenzivní aktivity kybernetických milic</vt:lpstr>
      <vt:lpstr>Defenzivní kybernetické milice?</vt:lpstr>
      <vt:lpstr>Case study - Küberkaitseliit</vt:lpstr>
      <vt:lpstr>Kybernetický zločin</vt:lpstr>
      <vt:lpstr>Case study - Nexus vláda-kybernetický zločin v Rusku</vt:lpstr>
      <vt:lpstr>Case study - Nexus vláda-kybernetický zločin v Rusku</vt:lpstr>
      <vt:lpstr>Hacktivismus</vt:lpstr>
      <vt:lpstr>Case study - Anonymous I. </vt:lpstr>
      <vt:lpstr>Case study - Anonymous II. </vt:lpstr>
      <vt:lpstr>Kybernetický terorismus</vt:lpstr>
      <vt:lpstr>Kybernetický terorismus</vt:lpstr>
      <vt:lpstr>Advanced Persistent Threats</vt:lpstr>
      <vt:lpstr>Advanced Persistent Threats</vt:lpstr>
      <vt:lpstr>Advanced Persistent Threats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Nestátní aktéři Kybernetických konfliktů</dc:title>
  <dc:creator>Tom</dc:creator>
  <cp:lastModifiedBy>Tom</cp:lastModifiedBy>
  <cp:revision>3</cp:revision>
  <dcterms:modified xsi:type="dcterms:W3CDTF">2015-10-15T20:13:21Z</dcterms:modified>
</cp:coreProperties>
</file>