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26" r:id="rId2"/>
    <p:sldMasterId id="2147483831" r:id="rId3"/>
    <p:sldMasterId id="2147483993" r:id="rId4"/>
  </p:sldMasterIdLst>
  <p:sldIdLst>
    <p:sldId id="256" r:id="rId5"/>
    <p:sldId id="257" r:id="rId6"/>
    <p:sldId id="258" r:id="rId7"/>
    <p:sldId id="260" r:id="rId8"/>
    <p:sldId id="270" r:id="rId9"/>
    <p:sldId id="261" r:id="rId10"/>
    <p:sldId id="271" r:id="rId11"/>
    <p:sldId id="262" r:id="rId12"/>
    <p:sldId id="268" r:id="rId13"/>
    <p:sldId id="269" r:id="rId14"/>
    <p:sldId id="267" r:id="rId15"/>
    <p:sldId id="266" r:id="rId16"/>
    <p:sldId id="264" r:id="rId17"/>
    <p:sldId id="263" r:id="rId18"/>
    <p:sldId id="272" r:id="rId19"/>
    <p:sldId id="26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40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66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079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2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90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495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410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603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88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157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87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401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4558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2932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8072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6423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907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301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587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995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60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1798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612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0176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7531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0233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3879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08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2660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6720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4992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61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4697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0883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170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4762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6926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2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90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8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85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7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0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41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23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52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A57B1CE-DC83-45A5-BACC-72D1920FEF56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66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Oj0nUfSyao" TargetMode="Externa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tcnetwork.org/userfiles/file/GreatLakes/Webinars/Thinking%20Errors%20Handout.pdf" TargetMode="Externa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imilarminds.com/eysenck.html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7052" y="5060109"/>
            <a:ext cx="5829300" cy="1463040"/>
          </a:xfrm>
        </p:spPr>
        <p:txBody>
          <a:bodyPr/>
          <a:lstStyle/>
          <a:p>
            <a:r>
              <a:rPr lang="cs-CZ" dirty="0" smtClean="0"/>
              <a:t>PSYCHOLOGICKÉ teorie kriminality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535224" y="5060109"/>
            <a:ext cx="2400300" cy="1463040"/>
          </a:xfrm>
        </p:spPr>
        <p:txBody>
          <a:bodyPr/>
          <a:lstStyle/>
          <a:p>
            <a:r>
              <a:rPr lang="cs-CZ" dirty="0" smtClean="0"/>
              <a:t>DIVIŠOVÁVENDULA</a:t>
            </a:r>
          </a:p>
          <a:p>
            <a:r>
              <a:rPr lang="cs-CZ" dirty="0" smtClean="0"/>
              <a:t>KRIMINÁLNÍ </a:t>
            </a:r>
            <a:r>
              <a:rPr lang="cs-CZ" dirty="0" smtClean="0"/>
              <a:t>POLITIKA</a:t>
            </a:r>
          </a:p>
          <a:p>
            <a:r>
              <a:rPr lang="cs-CZ" dirty="0" smtClean="0"/>
              <a:t>14</a:t>
            </a:r>
            <a:r>
              <a:rPr lang="cs-CZ" dirty="0" smtClean="0"/>
              <a:t>.10</a:t>
            </a:r>
            <a:r>
              <a:rPr lang="cs-CZ" dirty="0" smtClean="0"/>
              <a:t>. 2015</a:t>
            </a:r>
            <a:endParaRPr lang="cs-CZ" dirty="0"/>
          </a:p>
        </p:txBody>
      </p:sp>
      <p:pic>
        <p:nvPicPr>
          <p:cNvPr id="3074" name="Picture 2" descr="http://thumbs.media.smithsonianmag.com//filer/Psychopath-Norman-Bates-631.jpg__800x600_q85_cr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1644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39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Eysenckova</a:t>
            </a:r>
            <a:r>
              <a:rPr lang="cs-CZ" dirty="0"/>
              <a:t> klasifikace </a:t>
            </a:r>
            <a:r>
              <a:rPr lang="cs-CZ" dirty="0" smtClean="0"/>
              <a:t>osobnosti II</a:t>
            </a:r>
            <a:endParaRPr lang="cs-CZ" dirty="0"/>
          </a:p>
        </p:txBody>
      </p:sp>
      <p:pic>
        <p:nvPicPr>
          <p:cNvPr id="2050" name="Picture 2" descr="http://www.psychometric-success.com/images/PQ040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785" y="1985179"/>
            <a:ext cx="5400675" cy="438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15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zločin a osobnost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951630"/>
            <a:ext cx="7290055" cy="4705844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vliv osobnostních rysů (personality </a:t>
            </a:r>
            <a:r>
              <a:rPr lang="cs-CZ" dirty="0" err="1" smtClean="0"/>
              <a:t>traits</a:t>
            </a:r>
            <a:r>
              <a:rPr lang="cs-CZ" dirty="0" smtClean="0"/>
              <a:t>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u="sng" dirty="0" smtClean="0"/>
              <a:t>inteligence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dirty="0" smtClean="0"/>
              <a:t>Charles </a:t>
            </a:r>
            <a:r>
              <a:rPr lang="cs-CZ" dirty="0" err="1" smtClean="0"/>
              <a:t>Goring</a:t>
            </a: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negativní korelace?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chybějící proměnná? - sociální učení </a:t>
            </a:r>
            <a:r>
              <a:rPr lang="cs-CZ" dirty="0"/>
              <a:t>(</a:t>
            </a:r>
            <a:r>
              <a:rPr lang="cs-CZ" dirty="0" smtClean="0"/>
              <a:t>Goddard,1914), výsledky ve </a:t>
            </a:r>
            <a:r>
              <a:rPr lang="cs-CZ" dirty="0" smtClean="0"/>
              <a:t>    </a:t>
            </a:r>
            <a:br>
              <a:rPr lang="cs-CZ" dirty="0" smtClean="0"/>
            </a:br>
            <a:r>
              <a:rPr lang="cs-CZ" dirty="0" smtClean="0"/>
              <a:t> škole (</a:t>
            </a:r>
            <a:r>
              <a:rPr lang="cs-CZ" dirty="0" smtClean="0"/>
              <a:t>Hirschi, </a:t>
            </a:r>
            <a:r>
              <a:rPr lang="cs-CZ" dirty="0" err="1" smtClean="0"/>
              <a:t>Hindelang</a:t>
            </a:r>
            <a:r>
              <a:rPr lang="cs-CZ" dirty="0" smtClean="0"/>
              <a:t> 1977)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závislá proměnná? - sociální faktory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Richard </a:t>
            </a:r>
            <a:r>
              <a:rPr lang="cs-CZ" dirty="0" err="1" smtClean="0"/>
              <a:t>Herrnstein</a:t>
            </a:r>
            <a:r>
              <a:rPr lang="cs-CZ" dirty="0" smtClean="0"/>
              <a:t>, Charles Murray (1994) </a:t>
            </a:r>
          </a:p>
          <a:p>
            <a:pPr>
              <a:buFont typeface="Tw Cen MT" panose="020B0602020104020603" pitchFamily="34" charset="-18"/>
              <a:buChar char="-"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9257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zločin a osobnost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290055" cy="4572642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u="sng" dirty="0"/>
              <a:t>impulzivita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err="1"/>
              <a:t>Glueck</a:t>
            </a:r>
            <a:r>
              <a:rPr lang="cs-CZ" dirty="0"/>
              <a:t> a </a:t>
            </a:r>
            <a:r>
              <a:rPr lang="cs-CZ" dirty="0" err="1"/>
              <a:t>Glueck</a:t>
            </a:r>
            <a:r>
              <a:rPr lang="cs-CZ" dirty="0"/>
              <a:t> (1950) - mechanismus sebe-kontroly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plánovaná kriminalita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vliv alkoholu a omamných látek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funkční x dysfunkční (</a:t>
            </a:r>
            <a:r>
              <a:rPr lang="cs-CZ" dirty="0" err="1"/>
              <a:t>Dickman</a:t>
            </a:r>
            <a:r>
              <a:rPr lang="cs-CZ" dirty="0"/>
              <a:t>, 1990)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porucha pozornosti a hyperaktivity (ADHD)</a:t>
            </a:r>
          </a:p>
          <a:p>
            <a:pPr>
              <a:buFont typeface="Tw Cen MT" panose="020B0602020104020603" pitchFamily="34" charset="-18"/>
              <a:buChar char="-"/>
            </a:pPr>
            <a:endParaRPr lang="cs-CZ" sz="1800" dirty="0" smtClean="0"/>
          </a:p>
          <a:p>
            <a:pPr>
              <a:buFont typeface="Tw Cen MT" panose="020B0602020104020603" pitchFamily="34" charset="-18"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530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zločin a duševní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358188"/>
            <a:ext cx="7918703" cy="4023360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„</a:t>
            </a:r>
            <a:r>
              <a:rPr lang="cs-CZ" dirty="0" err="1" smtClean="0"/>
              <a:t>mad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plain</a:t>
            </a:r>
            <a:r>
              <a:rPr lang="cs-CZ" dirty="0" smtClean="0"/>
              <a:t> </a:t>
            </a:r>
            <a:r>
              <a:rPr lang="cs-CZ" dirty="0" err="1" smtClean="0"/>
              <a:t>bad</a:t>
            </a:r>
            <a:r>
              <a:rPr lang="cs-CZ" dirty="0" smtClean="0"/>
              <a:t>?“ (problém dichotomie)</a:t>
            </a: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kriminální/antisociální chování jako symptom duševní </a:t>
            </a:r>
            <a:r>
              <a:rPr lang="cs-CZ" dirty="0" smtClean="0"/>
              <a:t>poruchy</a:t>
            </a:r>
            <a:br>
              <a:rPr lang="cs-CZ" dirty="0" smtClean="0"/>
            </a:br>
            <a:r>
              <a:rPr lang="cs-CZ" dirty="0" smtClean="0"/>
              <a:t> x koexistence obou </a:t>
            </a:r>
            <a:r>
              <a:rPr lang="cs-CZ" dirty="0" smtClean="0"/>
              <a:t>jevů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definice v kruhu</a:t>
            </a: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koncept </a:t>
            </a:r>
            <a:r>
              <a:rPr lang="cs-CZ" dirty="0" smtClean="0"/>
              <a:t>„mysli“ a </a:t>
            </a:r>
            <a:r>
              <a:rPr lang="cs-CZ" dirty="0" smtClean="0"/>
              <a:t>dedukce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duševní nemoc (psychóza) x porucha x </a:t>
            </a:r>
            <a:r>
              <a:rPr lang="cs-CZ" dirty="0" smtClean="0"/>
              <a:t>hendikep</a:t>
            </a: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duševní poruchy mezi pachateli x kriminalita mezi psychiatrickými pacienty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schizofrenie, deprese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mentální hendikep - intelektuální a sociální schopnosti (IQ)</a:t>
            </a:r>
          </a:p>
        </p:txBody>
      </p:sp>
    </p:spTree>
    <p:extLst>
      <p:ext uri="{BB962C8B-B14F-4D97-AF65-F5344CB8AC3E}">
        <p14:creationId xmlns:p14="http://schemas.microsoft.com/office/powerpoint/2010/main" val="339695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zločin a psychopaté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>
                <a:hlinkClick r:id="rId2"/>
              </a:rPr>
              <a:t>https://www.youtube.com/watch?v=gOj0nUfSyao</a:t>
            </a: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Cleckley</a:t>
            </a:r>
            <a:r>
              <a:rPr lang="cs-CZ" dirty="0" smtClean="0"/>
              <a:t> (1964, 1976)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Hare</a:t>
            </a:r>
            <a:r>
              <a:rPr lang="cs-CZ" dirty="0" smtClean="0"/>
              <a:t> (1980) - </a:t>
            </a:r>
            <a:r>
              <a:rPr lang="cs-CZ" dirty="0" err="1" smtClean="0"/>
              <a:t>checklist</a:t>
            </a:r>
            <a:r>
              <a:rPr lang="cs-CZ" dirty="0" smtClean="0"/>
              <a:t> psychopata (22 znaků)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err="1" smtClean="0"/>
              <a:t>Blackburn</a:t>
            </a:r>
            <a:r>
              <a:rPr lang="cs-CZ" dirty="0" smtClean="0"/>
              <a:t> (1982) - primární x sekundární psychopat (kritéria </a:t>
            </a:r>
            <a:br>
              <a:rPr lang="cs-CZ" dirty="0" smtClean="0"/>
            </a:br>
            <a:r>
              <a:rPr lang="cs-CZ" dirty="0" smtClean="0"/>
              <a:t> společenskosti a psychopatie</a:t>
            </a:r>
            <a:r>
              <a:rPr lang="cs-CZ" dirty="0" smtClean="0"/>
              <a:t>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psychopat jako nálepka?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0954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mentalhealth.com/home/imhimages/SCALE_PCL_R_psychopath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86" y="333161"/>
            <a:ext cx="4279948" cy="602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37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5" y="585216"/>
            <a:ext cx="7621925" cy="1499616"/>
          </a:xfrm>
        </p:spPr>
        <p:txBody>
          <a:bodyPr/>
          <a:lstStyle/>
          <a:p>
            <a:r>
              <a:rPr lang="cs-CZ" dirty="0" smtClean="0"/>
              <a:t>psychologické teorie a kriminální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zločinecké profilování (</a:t>
            </a:r>
            <a:r>
              <a:rPr lang="cs-CZ" i="1" dirty="0" err="1" smtClean="0"/>
              <a:t>criminal</a:t>
            </a:r>
            <a:r>
              <a:rPr lang="cs-CZ" i="1" dirty="0" smtClean="0"/>
              <a:t> </a:t>
            </a:r>
            <a:r>
              <a:rPr lang="cs-CZ" i="1" dirty="0" err="1" smtClean="0"/>
              <a:t>profiling</a:t>
            </a:r>
            <a:r>
              <a:rPr lang="cs-CZ" dirty="0" smtClean="0"/>
              <a:t>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svobodná vůle zločince („</a:t>
            </a:r>
            <a:r>
              <a:rPr lang="cs-CZ" dirty="0" err="1" smtClean="0"/>
              <a:t>bad</a:t>
            </a:r>
            <a:r>
              <a:rPr lang="cs-CZ" dirty="0" smtClean="0"/>
              <a:t>“) x „</a:t>
            </a:r>
            <a:r>
              <a:rPr lang="cs-CZ" dirty="0" err="1" smtClean="0"/>
              <a:t>mad</a:t>
            </a:r>
            <a:r>
              <a:rPr lang="cs-CZ" dirty="0" smtClean="0"/>
              <a:t>“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mysl jako teoretický konstrukt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role expertů (psychologové, psychiatři</a:t>
            </a:r>
            <a:r>
              <a:rPr lang="cs-CZ" dirty="0" smtClean="0"/>
              <a:t>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vnímaný </a:t>
            </a:r>
            <a:r>
              <a:rPr lang="cs-CZ" dirty="0"/>
              <a:t>vztah mezi duševně nemocnými a </a:t>
            </a:r>
            <a:r>
              <a:rPr lang="cs-CZ" dirty="0" smtClean="0"/>
              <a:t>nebezpečností</a:t>
            </a: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trest x léčba (neomezená doba)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7503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psychologie a zločin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role osobnosti, sociálních faktorů a </a:t>
            </a:r>
            <a:r>
              <a:rPr lang="cs-CZ" dirty="0" smtClean="0"/>
              <a:t>kognice (poznání)</a:t>
            </a: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koncept mysli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vztah k determinismu, biologickým teoriím kriminality?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hledání jednoho faktoru/příčiny x komplexní vysvětlení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mens </a:t>
            </a:r>
            <a:r>
              <a:rPr lang="cs-CZ" dirty="0" err="1" smtClean="0"/>
              <a:t>rea</a:t>
            </a:r>
            <a:r>
              <a:rPr lang="cs-CZ" dirty="0" smtClean="0"/>
              <a:t>, svobodná vůle a teorie racionální volby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obecná </a:t>
            </a:r>
            <a:r>
              <a:rPr lang="cs-CZ" dirty="0" smtClean="0"/>
              <a:t>teorie kriminality x vysvětlení chování mentálně narušených, </a:t>
            </a:r>
            <a:br>
              <a:rPr lang="cs-CZ" dirty="0" smtClean="0"/>
            </a:br>
            <a:r>
              <a:rPr lang="cs-CZ" dirty="0" smtClean="0"/>
              <a:t> impulzivních, destruktivních </a:t>
            </a:r>
            <a:r>
              <a:rPr lang="cs-CZ" dirty="0" smtClean="0"/>
              <a:t>lidí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411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psychodynamické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1793" y="2084832"/>
            <a:ext cx="7944173" cy="4023360"/>
          </a:xfrm>
        </p:spPr>
        <p:txBody>
          <a:bodyPr/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i="1" dirty="0" smtClean="0">
                <a:solidFill>
                  <a:srgbClr val="0070C0"/>
                </a:solidFill>
              </a:rPr>
              <a:t>Sigmund Freud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„nevědomá mysl“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id - ego - superego</a:t>
            </a:r>
          </a:p>
          <a:p>
            <a:pPr>
              <a:buFont typeface="Tw Cen MT" panose="020B0602020104020603" pitchFamily="34" charset="-18"/>
              <a:buChar char="-"/>
            </a:pP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i="1" dirty="0" err="1" smtClean="0">
                <a:solidFill>
                  <a:srgbClr val="0070C0"/>
                </a:solidFill>
              </a:rPr>
              <a:t>Aichorn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(1925/55) - „latentní delikvence“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i="1" dirty="0" smtClean="0">
                <a:solidFill>
                  <a:srgbClr val="0070C0"/>
                </a:solidFill>
              </a:rPr>
              <a:t>John </a:t>
            </a:r>
            <a:r>
              <a:rPr lang="cs-CZ" i="1" dirty="0" err="1" smtClean="0">
                <a:solidFill>
                  <a:srgbClr val="0070C0"/>
                </a:solidFill>
              </a:rPr>
              <a:t>Bowlby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(1946)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vztah dítěte a matky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separace v dětství x neschopnost utvořit si pouto s </a:t>
            </a:r>
            <a:r>
              <a:rPr lang="cs-CZ" dirty="0" smtClean="0"/>
              <a:t>rodičem (x </a:t>
            </a:r>
            <a:r>
              <a:rPr lang="cs-CZ" dirty="0" err="1" smtClean="0"/>
              <a:t>Rutter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215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behaviorální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290055" cy="4224528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vliv Ivana Pavlova - podmíněné reflexy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i="1" dirty="0" smtClean="0">
                <a:solidFill>
                  <a:srgbClr val="0070C0"/>
                </a:solidFill>
              </a:rPr>
              <a:t>Gabriel </a:t>
            </a:r>
            <a:r>
              <a:rPr lang="cs-CZ" i="1" dirty="0" err="1" smtClean="0">
                <a:solidFill>
                  <a:srgbClr val="0070C0"/>
                </a:solidFill>
              </a:rPr>
              <a:t>Tarde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- vzájemné učení a napodobování se</a:t>
            </a: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pozorovatelné chování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chování se učíme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interakce osoby a </a:t>
            </a:r>
            <a:r>
              <a:rPr lang="cs-CZ" dirty="0" smtClean="0"/>
              <a:t>okolí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i="1" dirty="0" err="1" smtClean="0">
                <a:solidFill>
                  <a:srgbClr val="0070C0"/>
                </a:solidFill>
              </a:rPr>
              <a:t>Burrhus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</a:rPr>
              <a:t>Skinner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operantní </a:t>
            </a:r>
            <a:r>
              <a:rPr lang="cs-CZ" dirty="0" smtClean="0"/>
              <a:t>chování/podmiňování (</a:t>
            </a:r>
            <a:r>
              <a:rPr lang="cs-CZ" dirty="0" err="1" smtClean="0"/>
              <a:t>operant</a:t>
            </a:r>
            <a:r>
              <a:rPr lang="cs-CZ" dirty="0" smtClean="0"/>
              <a:t> </a:t>
            </a:r>
            <a:r>
              <a:rPr lang="cs-CZ" dirty="0" err="1" smtClean="0"/>
              <a:t>behavior</a:t>
            </a:r>
            <a:r>
              <a:rPr lang="cs-CZ" dirty="0" smtClean="0"/>
              <a:t>)</a:t>
            </a: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posilování (</a:t>
            </a:r>
            <a:r>
              <a:rPr lang="cs-CZ" dirty="0" err="1" smtClean="0"/>
              <a:t>reinforcement</a:t>
            </a:r>
            <a:r>
              <a:rPr lang="cs-CZ" dirty="0" smtClean="0"/>
              <a:t>) x trest (</a:t>
            </a:r>
            <a:r>
              <a:rPr lang="cs-CZ" dirty="0" err="1" smtClean="0"/>
              <a:t>punishment</a:t>
            </a:r>
            <a:r>
              <a:rPr lang="cs-CZ" dirty="0" smtClean="0"/>
              <a:t>)</a:t>
            </a:r>
            <a:br>
              <a:rPr lang="cs-CZ" dirty="0" smtClean="0"/>
            </a:b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1839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behaviorální teorie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89549"/>
            <a:ext cx="7290055" cy="4224528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i="1" dirty="0" smtClean="0">
                <a:solidFill>
                  <a:srgbClr val="0070C0"/>
                </a:solidFill>
              </a:rPr>
              <a:t>teorie sociálního učení </a:t>
            </a:r>
            <a:r>
              <a:rPr lang="cs-CZ" dirty="0" smtClean="0"/>
              <a:t>- (Rotter, 1954 </a:t>
            </a:r>
            <a:r>
              <a:rPr lang="cs-CZ" dirty="0" smtClean="0">
                <a:latin typeface="Calibri" panose="020F0502020204030204" pitchFamily="34" charset="0"/>
              </a:rPr>
              <a:t>→ </a:t>
            </a:r>
            <a:r>
              <a:rPr lang="cs-CZ" i="1" dirty="0" smtClean="0"/>
              <a:t>Albert Bandura,</a:t>
            </a:r>
            <a:r>
              <a:rPr lang="cs-CZ" dirty="0" smtClean="0"/>
              <a:t>1978)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učení se zločinu na základě pozorování jiných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vliv na teorie diferenčních asociací (E. </a:t>
            </a:r>
            <a:r>
              <a:rPr lang="cs-CZ" dirty="0" err="1" smtClean="0"/>
              <a:t>Sutherland</a:t>
            </a:r>
            <a:r>
              <a:rPr lang="cs-CZ" dirty="0" smtClean="0"/>
              <a:t>, 1939)</a:t>
            </a:r>
            <a:br>
              <a:rPr lang="cs-CZ" dirty="0" smtClean="0"/>
            </a:b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i="1" dirty="0">
                <a:solidFill>
                  <a:srgbClr val="0070C0"/>
                </a:solidFill>
              </a:rPr>
              <a:t>hypotéza média-agrese </a:t>
            </a:r>
            <a:r>
              <a:rPr lang="cs-CZ" dirty="0"/>
              <a:t>- dvousměrná kauzalita?</a:t>
            </a:r>
          </a:p>
          <a:p>
            <a:pPr>
              <a:buFont typeface="Tw Cen MT" panose="020B0602020104020603" pitchFamily="34" charset="-18"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3080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447856" cy="4534332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vnitřní mentální procesy (myšlení, paměť, inteligence)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zločinecké myšlení? (impulzivní, konkrétní... 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subdisciplíny - (1) morální vývoj; (2) zpracování informací</a:t>
            </a:r>
            <a:br>
              <a:rPr lang="cs-CZ" dirty="0" smtClean="0"/>
            </a:b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i="1" dirty="0" err="1" smtClean="0">
                <a:solidFill>
                  <a:srgbClr val="0070C0"/>
                </a:solidFill>
              </a:rPr>
              <a:t>Yochelson</a:t>
            </a:r>
            <a:r>
              <a:rPr lang="cs-CZ" i="1" dirty="0" smtClean="0">
                <a:solidFill>
                  <a:srgbClr val="0070C0"/>
                </a:solidFill>
              </a:rPr>
              <a:t> a </a:t>
            </a:r>
            <a:r>
              <a:rPr lang="cs-CZ" i="1" dirty="0" err="1" smtClean="0">
                <a:solidFill>
                  <a:srgbClr val="0070C0"/>
                </a:solidFill>
              </a:rPr>
              <a:t>Samenow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(1976)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kriminální chování jako volba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špatné způsoby myšlení - výsledek procesu učení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„chyby v myšlení“ (tři kategorie) - vliv dětství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 smtClean="0">
                <a:hlinkClick r:id="rId2"/>
              </a:rPr>
              <a:t>http</a:t>
            </a:r>
            <a:r>
              <a:rPr lang="cs-CZ" sz="1600" dirty="0">
                <a:hlinkClick r:id="rId2"/>
              </a:rPr>
              <a:t>://www.attcnetwork.org/userfiles/file/GreatLakes/Webinars/Thinking%20Errors%20Handout.pdf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251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teorie </a:t>
            </a:r>
            <a:r>
              <a:rPr lang="cs-CZ" dirty="0" err="1" smtClean="0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584102"/>
            <a:ext cx="7290055" cy="51773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sz="2200" dirty="0" smtClean="0"/>
              <a:t> </a:t>
            </a:r>
            <a:r>
              <a:rPr lang="cs-CZ" sz="2200" i="1" dirty="0" err="1" smtClean="0">
                <a:solidFill>
                  <a:srgbClr val="0070C0"/>
                </a:solidFill>
              </a:rPr>
              <a:t>Ross</a:t>
            </a:r>
            <a:r>
              <a:rPr lang="cs-CZ" sz="2200" i="1" dirty="0" smtClean="0">
                <a:solidFill>
                  <a:srgbClr val="0070C0"/>
                </a:solidFill>
              </a:rPr>
              <a:t> a </a:t>
            </a:r>
            <a:r>
              <a:rPr lang="cs-CZ" sz="2200" i="1" dirty="0" err="1" smtClean="0">
                <a:solidFill>
                  <a:srgbClr val="0070C0"/>
                </a:solidFill>
              </a:rPr>
              <a:t>Fabiano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dirty="0" smtClean="0"/>
              <a:t>(1985)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2200" dirty="0" smtClean="0"/>
              <a:t> role výchovy na rozvoj kognitivních schopností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2200" dirty="0" smtClean="0"/>
              <a:t> </a:t>
            </a:r>
            <a:r>
              <a:rPr lang="cs-CZ" sz="2200" dirty="0"/>
              <a:t>neosobní x </a:t>
            </a:r>
            <a:r>
              <a:rPr lang="cs-CZ" sz="2200" dirty="0" smtClean="0"/>
              <a:t>mezilidská kognice</a:t>
            </a:r>
            <a:endParaRPr lang="cs-CZ" sz="2200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sz="2200" dirty="0" smtClean="0"/>
              <a:t> </a:t>
            </a:r>
            <a:r>
              <a:rPr lang="cs-CZ" sz="2200" dirty="0" smtClean="0"/>
              <a:t>impulzivita</a:t>
            </a:r>
            <a:br>
              <a:rPr lang="cs-CZ" sz="2200" dirty="0" smtClean="0"/>
            </a:br>
            <a:endParaRPr lang="cs-CZ" sz="2200" dirty="0" smtClean="0"/>
          </a:p>
          <a:p>
            <a:pPr lvl="0">
              <a:buClr>
                <a:srgbClr val="58B6C0"/>
              </a:buClr>
              <a:buFont typeface="Tw Cen MT" panose="020B0602020104020603" pitchFamily="34" charset="-18"/>
              <a:buChar char="-"/>
            </a:pPr>
            <a:r>
              <a:rPr lang="cs-CZ" sz="2200" b="1" dirty="0">
                <a:solidFill>
                  <a:srgbClr val="0070C0"/>
                </a:solidFill>
              </a:rPr>
              <a:t> </a:t>
            </a:r>
            <a:r>
              <a:rPr lang="cs-CZ" sz="2200" dirty="0">
                <a:solidFill>
                  <a:srgbClr val="0070C0"/>
                </a:solidFill>
              </a:rPr>
              <a:t>těžiště kontroly</a:t>
            </a:r>
            <a:r>
              <a:rPr lang="cs-CZ" sz="2200" dirty="0">
                <a:solidFill>
                  <a:prstClr val="black"/>
                </a:solidFill>
              </a:rPr>
              <a:t> (</a:t>
            </a:r>
            <a:r>
              <a:rPr lang="cs-CZ" sz="2200" dirty="0" err="1">
                <a:solidFill>
                  <a:prstClr val="black"/>
                </a:solidFill>
              </a:rPr>
              <a:t>locus</a:t>
            </a:r>
            <a:r>
              <a:rPr lang="cs-CZ" sz="2200" dirty="0">
                <a:solidFill>
                  <a:prstClr val="black"/>
                </a:solidFill>
              </a:rPr>
              <a:t> </a:t>
            </a:r>
            <a:r>
              <a:rPr lang="cs-CZ" sz="2200" dirty="0" err="1">
                <a:solidFill>
                  <a:prstClr val="black"/>
                </a:solidFill>
              </a:rPr>
              <a:t>control</a:t>
            </a:r>
            <a:r>
              <a:rPr lang="cs-CZ" sz="2200" dirty="0">
                <a:solidFill>
                  <a:prstClr val="black"/>
                </a:solidFill>
              </a:rPr>
              <a:t>; Rotter, </a:t>
            </a:r>
            <a:r>
              <a:rPr lang="cs-CZ" sz="2200" dirty="0" smtClean="0">
                <a:solidFill>
                  <a:prstClr val="black"/>
                </a:solidFill>
              </a:rPr>
              <a:t>1966) </a:t>
            </a:r>
            <a:r>
              <a:rPr lang="cs-CZ" sz="2200" dirty="0">
                <a:solidFill>
                  <a:prstClr val="black"/>
                </a:solidFill>
              </a:rPr>
              <a:t>- vnitřní x </a:t>
            </a:r>
            <a:r>
              <a:rPr lang="cs-CZ" sz="2200" dirty="0" smtClean="0">
                <a:solidFill>
                  <a:prstClr val="black"/>
                </a:solidFill>
              </a:rPr>
              <a:t>vnější</a:t>
            </a:r>
            <a:r>
              <a:rPr lang="cs-CZ" sz="2200" dirty="0" smtClean="0"/>
              <a:t/>
            </a:r>
            <a:br>
              <a:rPr lang="cs-CZ" sz="2200" dirty="0" smtClean="0"/>
            </a:br>
            <a:endParaRPr lang="cs-CZ" sz="2200" i="1" dirty="0" smtClean="0">
              <a:solidFill>
                <a:srgbClr val="0070C0"/>
              </a:solidFill>
            </a:endParaRPr>
          </a:p>
          <a:p>
            <a:pPr>
              <a:buFont typeface="Tw Cen MT" panose="020B0602020104020603" pitchFamily="34" charset="-18"/>
              <a:buChar char="-"/>
            </a:pPr>
            <a:r>
              <a:rPr lang="cs-CZ" sz="2200" i="1" dirty="0" smtClean="0">
                <a:solidFill>
                  <a:srgbClr val="0070C0"/>
                </a:solidFill>
              </a:rPr>
              <a:t> Jean </a:t>
            </a:r>
            <a:r>
              <a:rPr lang="cs-CZ" sz="2200" i="1" dirty="0" err="1">
                <a:solidFill>
                  <a:srgbClr val="0070C0"/>
                </a:solidFill>
              </a:rPr>
              <a:t>Piaget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dirty="0" smtClean="0"/>
              <a:t>(1932)→ </a:t>
            </a:r>
            <a:r>
              <a:rPr lang="cs-CZ" sz="2200" i="1" dirty="0" err="1">
                <a:solidFill>
                  <a:srgbClr val="0070C0"/>
                </a:solidFill>
              </a:rPr>
              <a:t>Lawrence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i="1" dirty="0" err="1" smtClean="0">
                <a:solidFill>
                  <a:srgbClr val="0070C0"/>
                </a:solidFill>
              </a:rPr>
              <a:t>Kohlberg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dirty="0" smtClean="0"/>
              <a:t>(1964/78) </a:t>
            </a:r>
            <a:r>
              <a:rPr lang="cs-CZ" sz="2200" dirty="0"/>
              <a:t>- teorie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 morálního </a:t>
            </a:r>
            <a:r>
              <a:rPr lang="cs-CZ" sz="2200" dirty="0"/>
              <a:t>vývoje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dirty="0" err="1"/>
              <a:t>předkonvenční</a:t>
            </a:r>
            <a:r>
              <a:rPr lang="cs-CZ" sz="2200" dirty="0"/>
              <a:t> / konvenční / </a:t>
            </a:r>
            <a:r>
              <a:rPr lang="cs-CZ" sz="2200" dirty="0" err="1"/>
              <a:t>postkonvenční</a:t>
            </a:r>
            <a:r>
              <a:rPr lang="cs-CZ" sz="2200" dirty="0"/>
              <a:t> </a:t>
            </a:r>
            <a:r>
              <a:rPr lang="cs-CZ" sz="2200" dirty="0" smtClean="0"/>
              <a:t>morálka</a:t>
            </a:r>
            <a:endParaRPr lang="cs-CZ" sz="2200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dirty="0"/>
              <a:t>x subkulturní </a:t>
            </a:r>
            <a:r>
              <a:rPr lang="cs-CZ" sz="2200" dirty="0" smtClean="0"/>
              <a:t>řešení</a:t>
            </a:r>
            <a:br>
              <a:rPr lang="cs-CZ" sz="2200" dirty="0" smtClean="0"/>
            </a:br>
            <a:endParaRPr lang="cs-CZ" sz="2200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dirty="0"/>
              <a:t>teorie racionální volby</a:t>
            </a:r>
            <a:endParaRPr lang="cs-CZ" sz="2200" i="1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36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zločin a osobnost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290055" cy="4572642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i="1" dirty="0" smtClean="0">
                <a:solidFill>
                  <a:srgbClr val="0070C0"/>
                </a:solidFill>
              </a:rPr>
              <a:t>Hans </a:t>
            </a:r>
            <a:r>
              <a:rPr lang="cs-CZ" i="1" dirty="0" err="1" smtClean="0">
                <a:solidFill>
                  <a:srgbClr val="0070C0"/>
                </a:solidFill>
              </a:rPr>
              <a:t>Eysenck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(1974)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teorie osobnosti - tři dimenze - </a:t>
            </a:r>
            <a:r>
              <a:rPr lang="cs-CZ" dirty="0" err="1" smtClean="0"/>
              <a:t>neuroticismus</a:t>
            </a:r>
            <a:r>
              <a:rPr lang="cs-CZ" dirty="0" smtClean="0"/>
              <a:t> (N), extroverze (E), 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 err="1" smtClean="0"/>
              <a:t>psychoticismus</a:t>
            </a:r>
            <a:r>
              <a:rPr lang="cs-CZ" dirty="0" smtClean="0"/>
              <a:t> (P)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extroverze = společenskost + </a:t>
            </a:r>
            <a:r>
              <a:rPr lang="cs-CZ" u="sng" dirty="0" smtClean="0"/>
              <a:t>impulzivita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vliv typu osobnosti na socializaci a učení (podmiňování</a:t>
            </a:r>
            <a:r>
              <a:rPr lang="cs-CZ" dirty="0" smtClean="0"/>
              <a:t>)</a:t>
            </a:r>
            <a:br>
              <a:rPr lang="cs-CZ" dirty="0" smtClean="0"/>
            </a:b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i="1" dirty="0" err="1" smtClean="0">
                <a:solidFill>
                  <a:srgbClr val="0070C0"/>
                </a:solidFill>
              </a:rPr>
              <a:t>McGurk</a:t>
            </a:r>
            <a:r>
              <a:rPr lang="cs-CZ" i="1" dirty="0" smtClean="0">
                <a:solidFill>
                  <a:srgbClr val="0070C0"/>
                </a:solidFill>
              </a:rPr>
              <a:t> a </a:t>
            </a:r>
            <a:r>
              <a:rPr lang="cs-CZ" i="1" dirty="0" err="1" smtClean="0">
                <a:solidFill>
                  <a:srgbClr val="0070C0"/>
                </a:solidFill>
              </a:rPr>
              <a:t>McDougall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(1981) </a:t>
            </a:r>
            <a:r>
              <a:rPr lang="cs-CZ" dirty="0" smtClean="0"/>
              <a:t>- test </a:t>
            </a:r>
            <a:r>
              <a:rPr lang="cs-CZ" dirty="0" err="1" smtClean="0"/>
              <a:t>Eysenckovy</a:t>
            </a:r>
            <a:r>
              <a:rPr lang="cs-CZ" dirty="0" smtClean="0"/>
              <a:t> teorie</a:t>
            </a: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6583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Eysenckova</a:t>
            </a:r>
            <a:r>
              <a:rPr lang="cs-CZ" dirty="0" smtClean="0"/>
              <a:t> klasifikace osobnosti</a:t>
            </a:r>
            <a:endParaRPr lang="cs-CZ" dirty="0"/>
          </a:p>
        </p:txBody>
      </p:sp>
      <p:pic>
        <p:nvPicPr>
          <p:cNvPr id="1026" name="Picture 2" descr="http://study.com/cimages/multimages/16/Hans_Eysencks_4_Personality_Typ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968" y="1931881"/>
            <a:ext cx="4533900" cy="439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365039" y="6169955"/>
            <a:ext cx="3572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3"/>
              </a:rPr>
              <a:t>http://similarminds.com/eysenck.html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37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místnost Ion]]</Template>
  <TotalTime>3432</TotalTime>
  <Words>461</Words>
  <Application>Microsoft Office PowerPoint</Application>
  <PresentationFormat>Předvádění na obrazovce (4:3)</PresentationFormat>
  <Paragraphs>101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16</vt:i4>
      </vt:variant>
    </vt:vector>
  </HeadingPairs>
  <TitlesOfParts>
    <vt:vector size="26" baseType="lpstr">
      <vt:lpstr>Calibri</vt:lpstr>
      <vt:lpstr>Calibri Light</vt:lpstr>
      <vt:lpstr>Tw Cen MT</vt:lpstr>
      <vt:lpstr>Tw Cen MT Condensed</vt:lpstr>
      <vt:lpstr>Wingdings 2</vt:lpstr>
      <vt:lpstr>Wingdings 3</vt:lpstr>
      <vt:lpstr>HDOfficeLightV0</vt:lpstr>
      <vt:lpstr>1_HDOfficeLightV0</vt:lpstr>
      <vt:lpstr>2_HDOfficeLightV0</vt:lpstr>
      <vt:lpstr>Integrál</vt:lpstr>
      <vt:lpstr>PSYCHOLOGICKÉ teorie kriminality</vt:lpstr>
      <vt:lpstr>psychologie a zločin</vt:lpstr>
      <vt:lpstr>psychodynamické teorie</vt:lpstr>
      <vt:lpstr>behaviorální teorie</vt:lpstr>
      <vt:lpstr>behaviorální teorie II</vt:lpstr>
      <vt:lpstr>kognitivní teorie</vt:lpstr>
      <vt:lpstr>kognitivní teorie ii</vt:lpstr>
      <vt:lpstr>zločin a osobnost</vt:lpstr>
      <vt:lpstr>Eysenckova klasifikace osobnosti</vt:lpstr>
      <vt:lpstr>Eysenckova klasifikace osobnosti II</vt:lpstr>
      <vt:lpstr>zločin a osobnost II</vt:lpstr>
      <vt:lpstr>zločin a osobnost III</vt:lpstr>
      <vt:lpstr>zločin a duševní poruchy</vt:lpstr>
      <vt:lpstr>zločin a psychopaté</vt:lpstr>
      <vt:lpstr>Prezentace aplikace PowerPoint</vt:lpstr>
      <vt:lpstr>psychologické teorie a kriminální politika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TO ZLOČIN?</dc:title>
  <dc:creator>Vendula Divisova</dc:creator>
  <cp:lastModifiedBy>Vendula Divisova</cp:lastModifiedBy>
  <cp:revision>104</cp:revision>
  <dcterms:created xsi:type="dcterms:W3CDTF">2015-09-29T10:52:05Z</dcterms:created>
  <dcterms:modified xsi:type="dcterms:W3CDTF">2015-10-14T16:22:27Z</dcterms:modified>
</cp:coreProperties>
</file>