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7" r:id="rId6"/>
    <p:sldId id="263" r:id="rId7"/>
    <p:sldId id="276" r:id="rId8"/>
    <p:sldId id="277" r:id="rId9"/>
    <p:sldId id="278" r:id="rId10"/>
    <p:sldId id="275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59" r:id="rId20"/>
    <p:sldId id="287" r:id="rId21"/>
    <p:sldId id="288" r:id="rId22"/>
    <p:sldId id="289" r:id="rId23"/>
    <p:sldId id="29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052" y="5162326"/>
            <a:ext cx="6076662" cy="14630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DELIKVENTNÍCH SUBKULTUR A NEUTRALIZAČNÍ TECHNIKY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70830" y="5162326"/>
            <a:ext cx="2400300" cy="1463040"/>
          </a:xfrm>
        </p:spPr>
        <p:txBody>
          <a:bodyPr/>
          <a:lstStyle/>
          <a:p>
            <a:r>
              <a:rPr lang="cs-CZ" dirty="0" smtClean="0"/>
              <a:t>DIVIŠOVÁVENDULA</a:t>
            </a:r>
          </a:p>
          <a:p>
            <a:r>
              <a:rPr lang="cs-CZ" dirty="0" smtClean="0"/>
              <a:t>KRIMINÁLNÍ POLITIKA</a:t>
            </a:r>
          </a:p>
          <a:p>
            <a:r>
              <a:rPr lang="cs-CZ" dirty="0" smtClean="0"/>
              <a:t>11.11. 2015</a:t>
            </a:r>
            <a:endParaRPr lang="cs-CZ" dirty="0"/>
          </a:p>
        </p:txBody>
      </p:sp>
      <p:pic>
        <p:nvPicPr>
          <p:cNvPr id="1026" name="Picture 2" descr="https://theundisciplined.files.wordpress.com/2014/07/skin-heads.jpg?w=672&amp;h=372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18" y="646796"/>
            <a:ext cx="7049572" cy="390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teorie A. </a:t>
            </a:r>
            <a:r>
              <a:rPr lang="cs-CZ" dirty="0" err="1" smtClean="0"/>
              <a:t>cohena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předpoklad všeobecné rozšířenosti hodnot střední třídy</a:t>
            </a:r>
            <a:r>
              <a:rPr lang="cs-CZ" dirty="0"/>
              <a:t> </a:t>
            </a:r>
            <a:r>
              <a:rPr lang="cs-CZ" dirty="0" smtClean="0"/>
              <a:t>- ignoruje </a:t>
            </a:r>
            <a:br>
              <a:rPr lang="cs-CZ" dirty="0" smtClean="0"/>
            </a:br>
            <a:r>
              <a:rPr lang="cs-CZ" dirty="0" smtClean="0"/>
              <a:t> kulturní diverzitu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automatické propojení delikventních chlapců z dělnické třídy s proti-</a:t>
            </a:r>
            <a:br>
              <a:rPr lang="cs-CZ" dirty="0" smtClean="0"/>
            </a:br>
            <a:r>
              <a:rPr lang="cs-CZ" dirty="0" smtClean="0"/>
              <a:t> středostavovskou kulturou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názor, že hodnoty střední třídy jsou pro tyto chlapce irelevantní, ale </a:t>
            </a:r>
            <a:br>
              <a:rPr lang="cs-CZ" dirty="0" smtClean="0"/>
            </a:br>
            <a:r>
              <a:rPr lang="cs-CZ" dirty="0" smtClean="0"/>
              <a:t> odpor k narušování „outsiderů“ ze střední třídy (racionální a  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utilitářské</a:t>
            </a:r>
            <a:r>
              <a:rPr lang="cs-CZ" dirty="0" smtClean="0"/>
              <a:t> chování) (</a:t>
            </a:r>
            <a:r>
              <a:rPr lang="cs-CZ" dirty="0" err="1" smtClean="0"/>
              <a:t>Kitsuse</a:t>
            </a:r>
            <a:r>
              <a:rPr lang="cs-CZ" dirty="0" smtClean="0"/>
              <a:t> a </a:t>
            </a:r>
            <a:r>
              <a:rPr lang="cs-CZ" dirty="0" err="1" smtClean="0"/>
              <a:t>Dietrick</a:t>
            </a:r>
            <a:r>
              <a:rPr lang="cs-CZ" dirty="0" smtClean="0"/>
              <a:t> 1959)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dělnická třída jako sama o sobě vyvolávající ilegální chování (Miller </a:t>
            </a:r>
            <a:br>
              <a:rPr lang="cs-CZ" dirty="0" smtClean="0"/>
            </a:br>
            <a:r>
              <a:rPr lang="cs-CZ" dirty="0" smtClean="0"/>
              <a:t> 1958)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opírání se o oficiální statistiky (</a:t>
            </a:r>
            <a:r>
              <a:rPr lang="cs-CZ" dirty="0" err="1" smtClean="0"/>
              <a:t>Cohen</a:t>
            </a:r>
            <a:r>
              <a:rPr lang="cs-CZ" dirty="0" smtClean="0"/>
              <a:t> to v monografii přiznává)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88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richard</a:t>
            </a:r>
            <a:r>
              <a:rPr lang="cs-CZ" dirty="0" smtClean="0"/>
              <a:t> </a:t>
            </a:r>
            <a:r>
              <a:rPr lang="cs-CZ" dirty="0" err="1" smtClean="0"/>
              <a:t>cloward</a:t>
            </a:r>
            <a:r>
              <a:rPr lang="cs-CZ" dirty="0" smtClean="0"/>
              <a:t> </a:t>
            </a:r>
            <a:r>
              <a:rPr lang="cs-CZ" dirty="0" smtClean="0">
                <a:latin typeface="+mn-lt"/>
              </a:rPr>
              <a:t>&amp;</a:t>
            </a:r>
            <a:r>
              <a:rPr lang="cs-CZ" dirty="0" smtClean="0"/>
              <a:t> LLOYD OHLIN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816346" cy="4858603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Delinquency</a:t>
            </a:r>
            <a:r>
              <a:rPr lang="cs-CZ" dirty="0" smtClean="0"/>
              <a:t> and </a:t>
            </a:r>
            <a:r>
              <a:rPr lang="cs-CZ" dirty="0" err="1" smtClean="0"/>
              <a:t>Opportunity</a:t>
            </a:r>
            <a:r>
              <a:rPr lang="cs-CZ" dirty="0" smtClean="0"/>
              <a:t> (1960)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nutnost dvou teorií </a:t>
            </a:r>
            <a:r>
              <a:rPr lang="cs-CZ" dirty="0" smtClean="0"/>
              <a:t>- (1) proč velký počet lidí páchá kriminalitu </a:t>
            </a:r>
            <a:br>
              <a:rPr lang="cs-CZ" dirty="0" smtClean="0"/>
            </a:br>
            <a:r>
              <a:rPr lang="cs-CZ" dirty="0" smtClean="0"/>
              <a:t> a (2) proč v tom pokračují a jak se toto chování </a:t>
            </a:r>
            <a:r>
              <a:rPr lang="cs-CZ" dirty="0" smtClean="0"/>
              <a:t>přenáší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snaha spojit teorii anomie (původ deviace) s diferenciální asociací (přenos)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‚nelegitimní struktury příležitosti‘ (aspirace mladých mužů z dělnické třídy x  </a:t>
            </a:r>
            <a:br>
              <a:rPr lang="cs-CZ" dirty="0" smtClean="0"/>
            </a:br>
            <a:r>
              <a:rPr lang="cs-CZ" dirty="0" smtClean="0"/>
              <a:t> dostupné příležitosti)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lidé se socializací učí víře v meritokracii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ale v reálném světě nedostatek adekvátních pracovních pozic spojených s </a:t>
            </a:r>
            <a:br>
              <a:rPr lang="cs-CZ" dirty="0" smtClean="0"/>
            </a:br>
            <a:r>
              <a:rPr lang="cs-CZ" dirty="0" smtClean="0"/>
              <a:t> vyšším statutem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oběťmi hlavě příslušníci nižší třídy - </a:t>
            </a:r>
            <a:r>
              <a:rPr lang="cs-CZ" u="sng" dirty="0" smtClean="0"/>
              <a:t>když vidí příčinu v nespravedlivé </a:t>
            </a:r>
            <a:br>
              <a:rPr lang="cs-CZ" u="sng" dirty="0" smtClean="0"/>
            </a:br>
            <a:r>
              <a:rPr lang="cs-CZ" u="sng" dirty="0" smtClean="0"/>
              <a:t> společnosti</a:t>
            </a:r>
            <a:r>
              <a:rPr lang="cs-CZ" dirty="0" smtClean="0"/>
              <a:t> </a:t>
            </a:r>
            <a:r>
              <a:rPr lang="cs-CZ" dirty="0" smtClean="0">
                <a:latin typeface="Calibri" panose="020F0502020204030204" pitchFamily="34" charset="0"/>
              </a:rPr>
              <a:t>→</a:t>
            </a:r>
            <a:r>
              <a:rPr lang="cs-CZ" dirty="0" smtClean="0"/>
              <a:t> možná delikventní cesta</a:t>
            </a:r>
          </a:p>
        </p:txBody>
      </p:sp>
    </p:spTree>
    <p:extLst>
      <p:ext uri="{BB962C8B-B14F-4D97-AF65-F5344CB8AC3E}">
        <p14:creationId xmlns:p14="http://schemas.microsoft.com/office/powerpoint/2010/main" val="29109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richard</a:t>
            </a:r>
            <a:r>
              <a:rPr lang="cs-CZ" dirty="0" smtClean="0"/>
              <a:t> </a:t>
            </a:r>
            <a:r>
              <a:rPr lang="cs-CZ" dirty="0" err="1" smtClean="0"/>
              <a:t>cloward</a:t>
            </a:r>
            <a:r>
              <a:rPr lang="cs-CZ" dirty="0" smtClean="0"/>
              <a:t> </a:t>
            </a:r>
            <a:r>
              <a:rPr lang="cs-CZ" dirty="0" smtClean="0">
                <a:latin typeface="+mn-lt"/>
              </a:rPr>
              <a:t>&amp;</a:t>
            </a:r>
            <a:r>
              <a:rPr lang="cs-CZ" dirty="0" smtClean="0"/>
              <a:t> LLOYD OHLIN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71184"/>
            <a:ext cx="7290055" cy="4374107"/>
          </a:xfrm>
        </p:spPr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delikvence také jako kolektivní řešení (anomie, která je obklopuje)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různé příležitosti naučit se techniky a motivace (role technik k </a:t>
            </a:r>
            <a:br>
              <a:rPr lang="cs-CZ" dirty="0" smtClean="0"/>
            </a:br>
            <a:r>
              <a:rPr lang="cs-CZ" dirty="0" smtClean="0"/>
              <a:t> neutralizaci viny)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tři typy kriminální subkultury </a:t>
            </a:r>
          </a:p>
          <a:p>
            <a:pPr marL="457200" indent="-457200">
              <a:buFont typeface="+mj-lt"/>
              <a:buAutoNum type="arabicPeriod"/>
            </a:pPr>
            <a:r>
              <a:rPr lang="cs-CZ" u="sng" dirty="0" smtClean="0"/>
              <a:t>kriminální</a:t>
            </a:r>
            <a:r>
              <a:rPr lang="cs-CZ" dirty="0" smtClean="0"/>
              <a:t> - hlavně majetkové zločiny, více soc. organizované prostředí</a:t>
            </a:r>
          </a:p>
          <a:p>
            <a:pPr marL="457200" indent="-457200">
              <a:buFont typeface="+mj-lt"/>
              <a:buAutoNum type="arabicPeriod"/>
            </a:pPr>
            <a:r>
              <a:rPr lang="cs-CZ" u="sng" dirty="0" smtClean="0"/>
              <a:t>násilná</a:t>
            </a:r>
            <a:r>
              <a:rPr lang="cs-CZ" dirty="0" smtClean="0"/>
              <a:t> - vyšší dezorganizace, „konfliktní subkultury“, násilné gangy</a:t>
            </a:r>
          </a:p>
          <a:p>
            <a:pPr marL="457200" indent="-457200">
              <a:buFont typeface="+mj-lt"/>
              <a:buAutoNum type="arabicPeriod"/>
            </a:pPr>
            <a:r>
              <a:rPr lang="cs-CZ" u="sng" dirty="0" smtClean="0"/>
              <a:t>úniková</a:t>
            </a:r>
            <a:r>
              <a:rPr lang="cs-CZ" dirty="0" smtClean="0"/>
              <a:t> - ilegální konzumace drog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u="sng" dirty="0" smtClean="0"/>
              <a:t>kritika</a:t>
            </a:r>
            <a:r>
              <a:rPr lang="cs-CZ" dirty="0" smtClean="0"/>
              <a:t>: předpoklad homogenity dělnické třídy, zjednodušené </a:t>
            </a:r>
            <a:br>
              <a:rPr lang="cs-CZ" dirty="0" smtClean="0"/>
            </a:br>
            <a:r>
              <a:rPr lang="cs-CZ" dirty="0" smtClean="0"/>
              <a:t>  vysvětlení narkomanie, inspirace poměrně strukturovanými gangy v </a:t>
            </a:r>
            <a:br>
              <a:rPr lang="cs-CZ" dirty="0" smtClean="0"/>
            </a:br>
            <a:r>
              <a:rPr lang="cs-CZ" dirty="0" smtClean="0"/>
              <a:t>  Chicagu (20-30s)</a:t>
            </a:r>
          </a:p>
        </p:txBody>
      </p:sp>
    </p:spTree>
    <p:extLst>
      <p:ext uri="{BB962C8B-B14F-4D97-AF65-F5344CB8AC3E}">
        <p14:creationId xmlns:p14="http://schemas.microsoft.com/office/powerpoint/2010/main" val="9470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raných subkulturních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07661"/>
            <a:ext cx="7911880" cy="4374107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určitý determinismus - ekonomické a sociální síly (ale role </a:t>
            </a:r>
            <a:r>
              <a:rPr lang="cs-CZ" dirty="0" err="1" smtClean="0"/>
              <a:t>ind</a:t>
            </a:r>
            <a:r>
              <a:rPr lang="cs-CZ" dirty="0" smtClean="0"/>
              <a:t>. charakteristik </a:t>
            </a:r>
            <a:br>
              <a:rPr lang="cs-CZ" dirty="0" smtClean="0"/>
            </a:br>
            <a:r>
              <a:rPr lang="cs-CZ" dirty="0" smtClean="0"/>
              <a:t> a stupeň vystavení subkulturním hodnotám)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přílišné napojení na pracující třídu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deviace jako fenomén gangů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opomíjena role autorit (učitelé, policie, rodiče...) v „nálepkování“ deviantů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nevysvětluje, proč mnoho chlapců z kriminality „vyroste“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opomíjí kriminalitu dívek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delikvence jako záležitost mladých chlapců z dělnické třídy</a:t>
            </a:r>
          </a:p>
        </p:txBody>
      </p:sp>
    </p:spTree>
    <p:extLst>
      <p:ext uri="{BB962C8B-B14F-4D97-AF65-F5344CB8AC3E}">
        <p14:creationId xmlns:p14="http://schemas.microsoft.com/office/powerpoint/2010/main" val="23708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RADIKÁLNÍ TEORIE SUBKULTURNÍCH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21310"/>
            <a:ext cx="7911880" cy="4374107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Birmingham Centre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- 70. léta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(radikální </a:t>
            </a:r>
            <a:r>
              <a:rPr lang="cs-CZ" dirty="0" err="1" smtClean="0"/>
              <a:t>neo</a:t>
            </a:r>
            <a:r>
              <a:rPr lang="cs-CZ" dirty="0" smtClean="0"/>
              <a:t>-marxisté)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kultury založené na sociální třídě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subkultury - sdílí hlavní hodnoty, ale jiné zaměření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některé jsou stálé, jiné existují omezenou dobu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druhý typ - velmi viditelné, odlišné kulturní „řešení“ problémů vyplývajících </a:t>
            </a:r>
            <a:br>
              <a:rPr lang="cs-CZ" dirty="0" smtClean="0"/>
            </a:br>
            <a:r>
              <a:rPr lang="cs-CZ" dirty="0" smtClean="0"/>
              <a:t> ze socioekonomické pozice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styl jako vzdor vůči podřízení dominantním hodnotám - symbolická forma</a:t>
            </a:r>
          </a:p>
        </p:txBody>
      </p:sp>
    </p:spTree>
    <p:extLst>
      <p:ext uri="{BB962C8B-B14F-4D97-AF65-F5344CB8AC3E}">
        <p14:creationId xmlns:p14="http://schemas.microsoft.com/office/powerpoint/2010/main" val="24533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SUBKULTURNÍ TEORIE A VÝZKUM TERORISMU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994984"/>
            <a:ext cx="7911880" cy="4374107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1700" dirty="0"/>
              <a:t> </a:t>
            </a:r>
            <a:r>
              <a:rPr lang="cs-CZ" sz="1700" dirty="0" smtClean="0"/>
              <a:t>Simon </a:t>
            </a:r>
            <a:r>
              <a:rPr lang="cs-CZ" sz="1700" dirty="0" err="1" smtClean="0"/>
              <a:t>Cottee</a:t>
            </a:r>
            <a:r>
              <a:rPr lang="cs-CZ" sz="1700" dirty="0" smtClean="0"/>
              <a:t> (2011): </a:t>
            </a:r>
            <a:r>
              <a:rPr lang="cs-CZ" sz="1700" dirty="0" err="1" smtClean="0"/>
              <a:t>Jihadism</a:t>
            </a:r>
            <a:r>
              <a:rPr lang="cs-CZ" sz="1700" dirty="0" smtClean="0"/>
              <a:t> as a </a:t>
            </a:r>
            <a:r>
              <a:rPr lang="cs-CZ" sz="1700" dirty="0" err="1" smtClean="0"/>
              <a:t>Subcultural</a:t>
            </a:r>
            <a:r>
              <a:rPr lang="cs-CZ" sz="1700" dirty="0" smtClean="0"/>
              <a:t> Response to </a:t>
            </a:r>
            <a:r>
              <a:rPr lang="cs-CZ" sz="1700" dirty="0" err="1" smtClean="0"/>
              <a:t>Social</a:t>
            </a:r>
            <a:r>
              <a:rPr lang="cs-CZ" sz="1700" dirty="0" smtClean="0"/>
              <a:t> </a:t>
            </a:r>
            <a:r>
              <a:rPr lang="cs-CZ" sz="1700" dirty="0" err="1" smtClean="0"/>
              <a:t>Strain</a:t>
            </a:r>
            <a:r>
              <a:rPr lang="cs-CZ" sz="1700" dirty="0" smtClean="0"/>
              <a:t>: </a:t>
            </a:r>
            <a:r>
              <a:rPr lang="cs-CZ" sz="1700" dirty="0" err="1" smtClean="0"/>
              <a:t>Extending</a:t>
            </a:r>
            <a:r>
              <a:rPr lang="cs-CZ" sz="1700" dirty="0" smtClean="0"/>
              <a:t> </a:t>
            </a:r>
            <a:br>
              <a:rPr lang="cs-CZ" sz="1700" dirty="0" smtClean="0"/>
            </a:br>
            <a:r>
              <a:rPr lang="cs-CZ" sz="1700" dirty="0" smtClean="0"/>
              <a:t> </a:t>
            </a:r>
            <a:r>
              <a:rPr lang="cs-CZ" sz="1700" dirty="0" err="1" smtClean="0"/>
              <a:t>Marc</a:t>
            </a:r>
            <a:r>
              <a:rPr lang="cs-CZ" sz="1700" dirty="0" smtClean="0"/>
              <a:t> </a:t>
            </a:r>
            <a:r>
              <a:rPr lang="cs-CZ" sz="1700" dirty="0" err="1" smtClean="0"/>
              <a:t>Sageman‘s</a:t>
            </a:r>
            <a:r>
              <a:rPr lang="cs-CZ" sz="1700" dirty="0" smtClean="0"/>
              <a:t> „</a:t>
            </a:r>
            <a:r>
              <a:rPr lang="cs-CZ" sz="1700" dirty="0" err="1" smtClean="0"/>
              <a:t>Bunch</a:t>
            </a:r>
            <a:r>
              <a:rPr lang="cs-CZ" sz="1700" dirty="0" smtClean="0"/>
              <a:t> </a:t>
            </a:r>
            <a:r>
              <a:rPr lang="cs-CZ" sz="1700" dirty="0" err="1" smtClean="0"/>
              <a:t>of</a:t>
            </a:r>
            <a:r>
              <a:rPr lang="cs-CZ" sz="1700" dirty="0" smtClean="0"/>
              <a:t> </a:t>
            </a:r>
            <a:r>
              <a:rPr lang="cs-CZ" sz="1700" dirty="0" err="1" smtClean="0"/>
              <a:t>Guys</a:t>
            </a:r>
            <a:r>
              <a:rPr lang="cs-CZ" sz="1700" dirty="0" smtClean="0"/>
              <a:t>“ Thesis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vzájemná ignorace kriminologie a teroristických studií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západní skupiny spřízněné/inspirované al-</a:t>
            </a:r>
            <a:r>
              <a:rPr lang="cs-CZ" dirty="0" err="1" smtClean="0"/>
              <a:t>Kájdou</a:t>
            </a:r>
            <a:r>
              <a:rPr lang="cs-CZ" dirty="0" smtClean="0"/>
              <a:t> jako kolektivní subkulturní </a:t>
            </a:r>
            <a:br>
              <a:rPr lang="cs-CZ" dirty="0" smtClean="0"/>
            </a:br>
            <a:r>
              <a:rPr lang="cs-CZ" dirty="0" smtClean="0"/>
              <a:t> řešení sociálního napětí - jeho kořeny ve frustraci kvůli statusu a identitě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Mark </a:t>
            </a:r>
            <a:r>
              <a:rPr lang="cs-CZ" dirty="0" err="1" smtClean="0"/>
              <a:t>Sageman</a:t>
            </a:r>
            <a:r>
              <a:rPr lang="cs-CZ" dirty="0" smtClean="0"/>
              <a:t>: teze „party chlapů“ </a:t>
            </a:r>
            <a:r>
              <a:rPr lang="cs-CZ" sz="1600" dirty="0" smtClean="0"/>
              <a:t>(„</a:t>
            </a:r>
            <a:r>
              <a:rPr lang="cs-CZ" sz="1600" dirty="0" err="1" smtClean="0"/>
              <a:t>bunch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guys</a:t>
            </a:r>
            <a:r>
              <a:rPr lang="cs-CZ" sz="1600" dirty="0" smtClean="0"/>
              <a:t>“ thesis) - </a:t>
            </a:r>
            <a:r>
              <a:rPr lang="cs-CZ" dirty="0" smtClean="0"/>
              <a:t>vznik </a:t>
            </a:r>
            <a:r>
              <a:rPr lang="cs-CZ" dirty="0" err="1" smtClean="0"/>
              <a:t>ter</a:t>
            </a:r>
            <a:r>
              <a:rPr lang="cs-CZ" dirty="0" smtClean="0"/>
              <a:t>. skupiny </a:t>
            </a:r>
            <a:br>
              <a:rPr lang="cs-CZ" dirty="0" smtClean="0"/>
            </a:br>
            <a:r>
              <a:rPr lang="cs-CZ" dirty="0" smtClean="0"/>
              <a:t> na základě interakce osob se stejnými problémy (x indoktrinace)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opomíjí strukturální kontext a </a:t>
            </a:r>
            <a:r>
              <a:rPr lang="cs-CZ" dirty="0" err="1" smtClean="0"/>
              <a:t>džihádský</a:t>
            </a:r>
            <a:r>
              <a:rPr lang="cs-CZ" dirty="0" smtClean="0"/>
              <a:t> subkulturní styl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nový soubor hodnot - odklání se od materiálních hodnot (x víra, osobní  </a:t>
            </a:r>
            <a:br>
              <a:rPr lang="cs-CZ" dirty="0" smtClean="0"/>
            </a:br>
            <a:r>
              <a:rPr lang="cs-CZ" dirty="0" smtClean="0"/>
              <a:t> oběť...)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Cohenova</a:t>
            </a:r>
            <a:r>
              <a:rPr lang="cs-CZ" dirty="0" smtClean="0"/>
              <a:t> teorie dovoluje vysvětlit „expresivní“ zločiny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NEUTRALIZAČNÍ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69958"/>
            <a:ext cx="7595975" cy="4023360"/>
          </a:xfrm>
        </p:spPr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Sykes</a:t>
            </a:r>
            <a:r>
              <a:rPr lang="cs-CZ" dirty="0" smtClean="0"/>
              <a:t> </a:t>
            </a:r>
            <a:r>
              <a:rPr lang="cs-CZ" dirty="0" err="1" smtClean="0"/>
              <a:t>Gresham</a:t>
            </a:r>
            <a:r>
              <a:rPr lang="cs-CZ" dirty="0" smtClean="0"/>
              <a:t> M., </a:t>
            </a:r>
            <a:r>
              <a:rPr lang="cs-CZ" dirty="0" err="1" smtClean="0"/>
              <a:t>Matza</a:t>
            </a:r>
            <a:r>
              <a:rPr lang="cs-CZ" dirty="0" smtClean="0"/>
              <a:t> David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kritizují deterministické přístupy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navazují na </a:t>
            </a:r>
            <a:r>
              <a:rPr lang="cs-CZ" dirty="0" err="1" smtClean="0"/>
              <a:t>Sutherlandovu</a:t>
            </a:r>
            <a:r>
              <a:rPr lang="cs-CZ" dirty="0" smtClean="0"/>
              <a:t> teorie diferenčních asociací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důraz více na konkrétní obsah procesu učení</a:t>
            </a:r>
            <a:endParaRPr lang="cs-CZ" i="1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kritika A. </a:t>
            </a:r>
            <a:r>
              <a:rPr lang="cs-CZ" dirty="0" err="1" smtClean="0"/>
              <a:t>Cohena</a:t>
            </a:r>
            <a:r>
              <a:rPr lang="cs-CZ" dirty="0" smtClean="0"/>
              <a:t>: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mnozí delikventi pociťují vinu nebo stud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respektují zákony dodržující osoby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rozlišují mezi svými „oběťmi“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nejsou imunní vůči požadavkům konformity ze strany společenského </a:t>
            </a:r>
            <a:br>
              <a:rPr lang="cs-CZ" dirty="0" smtClean="0"/>
            </a:br>
            <a:r>
              <a:rPr lang="cs-CZ" dirty="0" smtClean="0"/>
              <a:t> řádu (rodiče, škola...)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027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NEUTRALIZAČNÍ TECHNIKY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otázka - proč lidé porušují zákony, ve které věří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je možné vyhnout se morální odpovědnosti za kriminální jednání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ospravedlnění/racionalizace deviace vnímaná jako oprávněná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delikventem </a:t>
            </a:r>
            <a:r>
              <a:rPr lang="cs-CZ" dirty="0" smtClean="0"/>
              <a:t>x ne právním systémem, společností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cílem jednotlivce ochránit před obviňováním sebe i jiných po spáchání </a:t>
            </a:r>
            <a:br>
              <a:rPr lang="cs-CZ" dirty="0" smtClean="0"/>
            </a:br>
            <a:r>
              <a:rPr lang="cs-CZ" dirty="0" smtClean="0"/>
              <a:t> aktu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ale také umožňují vůbec jeho spáchání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snižují efektivitu sociální kontroly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delikvent tedy není radikální opozicí vůči zákony-dodržující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766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NEUTRALIZAČNÍ TECHNIKY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techniky neutralizace (klíčová komponenta </a:t>
            </a:r>
            <a:r>
              <a:rPr lang="cs-CZ" dirty="0" err="1" smtClean="0"/>
              <a:t>Sutherlandových</a:t>
            </a:r>
            <a:r>
              <a:rPr lang="cs-CZ" dirty="0" smtClean="0"/>
              <a:t> „definic“)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popření odpovědnosti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popření újmy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popření oběti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odsouzení odsuzujících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smtClean="0"/>
              <a:t>apel k vyšším loajalitám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role svobodné vůle - odpovědnost za své chování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820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NEUTRALIZAČNÍ </a:t>
            </a:r>
            <a:r>
              <a:rPr lang="cs-CZ" dirty="0" smtClean="0"/>
              <a:t>TECHNIKY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83641"/>
            <a:ext cx="7595975" cy="4401403"/>
          </a:xfrm>
        </p:spPr>
        <p:txBody>
          <a:bodyPr>
            <a:normAutofit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Matza</a:t>
            </a:r>
            <a:r>
              <a:rPr lang="cs-CZ" dirty="0" smtClean="0"/>
              <a:t>: delikvence jako status a delikventi jako „herci“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pohybují se mezi delikventním a konvenčním chováním („drift“)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svobodně se rozhodují vydat se jedním nebo druhým směrem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popírá existenci specifické deviantní subkultury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jen subkultury, jejichž členové se účastní kriminálního chování (ale nemusí)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tři fáze v procesu stávání se delikventem: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nejistota ohledně vlastní maskulinity a dospělosti, společnost dalších mladých mužů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nutnost překonat prvotní socializaci, ochrana před pocitem viny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zná techniky neutralizace, pohybuje se mezi delikvencí a konvenčním chováním</a:t>
            </a:r>
          </a:p>
        </p:txBody>
      </p:sp>
    </p:spTree>
    <p:extLst>
      <p:ext uri="{BB962C8B-B14F-4D97-AF65-F5344CB8AC3E}">
        <p14:creationId xmlns:p14="http://schemas.microsoft.com/office/powerpoint/2010/main" val="22541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subkultur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75901"/>
            <a:ext cx="7461504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navazuje na teorii napětí (rozpor mezi kulturou a strukturou)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dále na CS - lidé v dezorganizovaných oblastech jiné morální </a:t>
            </a:r>
            <a:br>
              <a:rPr lang="cs-CZ" dirty="0" smtClean="0"/>
            </a:br>
            <a:r>
              <a:rPr lang="cs-CZ" dirty="0" smtClean="0"/>
              <a:t> standardy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tyto hodnoty „kulturně přenášeny“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posun do oblasti lidských vztahů (interakce)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určité sociální skupiny - hodnoty a postoje, které umožňují/podporují </a:t>
            </a:r>
            <a:br>
              <a:rPr lang="cs-CZ" dirty="0" smtClean="0"/>
            </a:br>
            <a:r>
              <a:rPr lang="cs-CZ" dirty="0" smtClean="0"/>
              <a:t> kriminalitu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183641"/>
            <a:ext cx="7595975" cy="4401403"/>
          </a:xfrm>
        </p:spPr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1900" dirty="0" smtClean="0"/>
              <a:t> </a:t>
            </a:r>
            <a:r>
              <a:rPr lang="en-US" sz="1900" dirty="0" smtClean="0"/>
              <a:t>Burke</a:t>
            </a:r>
            <a:r>
              <a:rPr lang="en-US" sz="1900" dirty="0"/>
              <a:t>, Roger Hopkins. 2009. </a:t>
            </a:r>
            <a:r>
              <a:rPr lang="en-US" sz="1900" i="1" dirty="0"/>
              <a:t>An Introduction to Criminological Theory</a:t>
            </a:r>
            <a:r>
              <a:rPr lang="en-US" sz="1900" dirty="0"/>
              <a:t>. </a:t>
            </a:r>
            <a:r>
              <a:rPr lang="en-US" sz="1900" dirty="0" err="1"/>
              <a:t>Willan</a:t>
            </a:r>
            <a:r>
              <a:rPr lang="en-US" sz="1900" dirty="0"/>
              <a:t> Publishing, pp. </a:t>
            </a:r>
            <a:r>
              <a:rPr lang="cs-CZ" sz="1900" dirty="0" smtClean="0"/>
              <a:t>126-141</a:t>
            </a:r>
            <a:r>
              <a:rPr lang="en-US" sz="1900" dirty="0" smtClean="0"/>
              <a:t>.</a:t>
            </a:r>
            <a:endParaRPr lang="cs-CZ" sz="19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900" dirty="0" smtClean="0"/>
              <a:t> </a:t>
            </a:r>
            <a:r>
              <a:rPr lang="en-GB" sz="1900" dirty="0"/>
              <a:t>Cohen, Albert K. 1955. </a:t>
            </a:r>
            <a:r>
              <a:rPr lang="en-GB" sz="1900" i="1" dirty="0"/>
              <a:t>Delinquent Boys: The </a:t>
            </a:r>
            <a:r>
              <a:rPr lang="en-GB" sz="1900" i="1" dirty="0" err="1" smtClean="0"/>
              <a:t>Cultur</a:t>
            </a:r>
            <a:r>
              <a:rPr lang="cs-CZ" sz="1900" i="1" dirty="0" smtClean="0"/>
              <a:t>e</a:t>
            </a:r>
            <a:r>
              <a:rPr lang="en-GB" sz="1900" i="1" dirty="0" smtClean="0"/>
              <a:t> </a:t>
            </a:r>
            <a:r>
              <a:rPr lang="en-GB" sz="1900" i="1" dirty="0"/>
              <a:t>of The Gang</a:t>
            </a:r>
            <a:r>
              <a:rPr lang="en-GB" sz="1900" dirty="0"/>
              <a:t>. Glencoe: The Free Press of </a:t>
            </a:r>
            <a:r>
              <a:rPr lang="en-GB" sz="1900" dirty="0" smtClean="0"/>
              <a:t>Glencoe</a:t>
            </a:r>
            <a:r>
              <a:rPr lang="cs-CZ" sz="1900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900" dirty="0" smtClean="0"/>
              <a:t> </a:t>
            </a:r>
            <a:r>
              <a:rPr lang="cs-CZ" sz="1900" dirty="0" err="1" smtClean="0"/>
              <a:t>Cottee</a:t>
            </a:r>
            <a:r>
              <a:rPr lang="cs-CZ" sz="1900" dirty="0" smtClean="0"/>
              <a:t>, Simon. 2011. </a:t>
            </a:r>
            <a:r>
              <a:rPr lang="cs-CZ" sz="1900" dirty="0" err="1"/>
              <a:t>Jihadism</a:t>
            </a:r>
            <a:r>
              <a:rPr lang="cs-CZ" sz="1900" dirty="0"/>
              <a:t> as a </a:t>
            </a:r>
            <a:r>
              <a:rPr lang="cs-CZ" sz="1900" dirty="0" err="1"/>
              <a:t>Subcultural</a:t>
            </a:r>
            <a:r>
              <a:rPr lang="cs-CZ" sz="1900" dirty="0"/>
              <a:t> Response to </a:t>
            </a:r>
            <a:r>
              <a:rPr lang="cs-CZ" sz="1900" dirty="0" err="1"/>
              <a:t>Social</a:t>
            </a:r>
            <a:r>
              <a:rPr lang="cs-CZ" sz="1900" dirty="0"/>
              <a:t> </a:t>
            </a:r>
            <a:r>
              <a:rPr lang="cs-CZ" sz="1900" dirty="0" err="1"/>
              <a:t>Strain</a:t>
            </a:r>
            <a:r>
              <a:rPr lang="cs-CZ" sz="1900" dirty="0"/>
              <a:t>: </a:t>
            </a:r>
            <a:r>
              <a:rPr lang="cs-CZ" sz="1900" dirty="0" err="1"/>
              <a:t>Extending</a:t>
            </a:r>
            <a:r>
              <a:rPr lang="cs-CZ" sz="1900" dirty="0"/>
              <a:t> </a:t>
            </a:r>
            <a:r>
              <a:rPr lang="cs-CZ" sz="1900" dirty="0" err="1" smtClean="0"/>
              <a:t>Marc</a:t>
            </a:r>
            <a:r>
              <a:rPr lang="cs-CZ" sz="1900" dirty="0" smtClean="0"/>
              <a:t> </a:t>
            </a:r>
            <a:r>
              <a:rPr lang="cs-CZ" sz="1900" dirty="0" err="1"/>
              <a:t>Sageman‘s</a:t>
            </a:r>
            <a:r>
              <a:rPr lang="cs-CZ" sz="1900" dirty="0"/>
              <a:t> „</a:t>
            </a:r>
            <a:r>
              <a:rPr lang="cs-CZ" sz="1900" dirty="0" err="1"/>
              <a:t>Bunch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Guys</a:t>
            </a:r>
            <a:r>
              <a:rPr lang="cs-CZ" sz="1900" dirty="0"/>
              <a:t>“ </a:t>
            </a:r>
            <a:r>
              <a:rPr lang="cs-CZ" sz="1900" dirty="0" smtClean="0"/>
              <a:t>Thesis,  </a:t>
            </a:r>
            <a:r>
              <a:rPr lang="cs-CZ" sz="1900" i="1" dirty="0" err="1" smtClean="0"/>
              <a:t>Terrorism</a:t>
            </a:r>
            <a:r>
              <a:rPr lang="cs-CZ" sz="1900" i="1" dirty="0" smtClean="0"/>
              <a:t> and </a:t>
            </a:r>
            <a:r>
              <a:rPr lang="cs-CZ" sz="1900" i="1" dirty="0" err="1" smtClean="0"/>
              <a:t>Political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Violence</a:t>
            </a:r>
            <a:r>
              <a:rPr lang="cs-CZ" sz="1900" dirty="0" smtClean="0"/>
              <a:t>, Vol. 23, pp. 730-751.</a:t>
            </a:r>
            <a:endParaRPr lang="cs-CZ" sz="19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900" dirty="0" smtClean="0"/>
              <a:t> </a:t>
            </a:r>
            <a:r>
              <a:rPr lang="en-GB" sz="1900" dirty="0" smtClean="0"/>
              <a:t>Sykes</a:t>
            </a:r>
            <a:r>
              <a:rPr lang="en-GB" sz="1900" dirty="0"/>
              <a:t>, Gresham M., </a:t>
            </a:r>
            <a:r>
              <a:rPr lang="en-GB" sz="1900" dirty="0" err="1"/>
              <a:t>Matza</a:t>
            </a:r>
            <a:r>
              <a:rPr lang="en-GB" sz="1900" dirty="0"/>
              <a:t>, David. 2009. „Techniques of Neutralization: Theory of Delinquency. In: McLaughlin, Eugene et al. (Eds.). </a:t>
            </a:r>
            <a:r>
              <a:rPr lang="en-GB" sz="1900" i="1" dirty="0"/>
              <a:t>Criminological Perspectives: Essential Readings</a:t>
            </a:r>
            <a:r>
              <a:rPr lang="en-GB" sz="1900" dirty="0"/>
              <a:t>. 2nd Edition. London: Open University, pp. </a:t>
            </a:r>
            <a:r>
              <a:rPr lang="en-GB" sz="1900" dirty="0" smtClean="0"/>
              <a:t>231-238.</a:t>
            </a:r>
            <a:endParaRPr lang="cs-CZ" sz="19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 smtClean="0"/>
              <a:t> </a:t>
            </a:r>
            <a:r>
              <a:rPr lang="cs-CZ" sz="1900" dirty="0" err="1" smtClean="0"/>
              <a:t>Taylor</a:t>
            </a:r>
            <a:r>
              <a:rPr lang="cs-CZ" sz="1900" dirty="0"/>
              <a:t>, Ian et al. 2003 (1973). </a:t>
            </a:r>
            <a:r>
              <a:rPr lang="en-US" sz="1900" i="1" dirty="0"/>
              <a:t>The new criminology:</a:t>
            </a:r>
            <a:r>
              <a:rPr lang="cs-CZ" sz="1900" i="1" dirty="0"/>
              <a:t> </a:t>
            </a:r>
            <a:r>
              <a:rPr lang="en-US" sz="1900" i="1" dirty="0"/>
              <a:t>for a social theory of deviance</a:t>
            </a:r>
            <a:r>
              <a:rPr lang="cs-CZ" sz="1900" dirty="0"/>
              <a:t>. London and New York: </a:t>
            </a:r>
            <a:r>
              <a:rPr lang="cs-CZ" sz="1900" dirty="0" err="1"/>
              <a:t>Routledge</a:t>
            </a:r>
            <a:r>
              <a:rPr lang="cs-CZ" sz="1900" dirty="0"/>
              <a:t>, pp. </a:t>
            </a:r>
            <a:r>
              <a:rPr lang="cs-CZ" sz="1900" dirty="0" smtClean="0"/>
              <a:t>133-138.</a:t>
            </a:r>
            <a:endParaRPr lang="cs-CZ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 </a:t>
            </a:r>
            <a:r>
              <a:rPr lang="cs-CZ" sz="1900" dirty="0" err="1" smtClean="0"/>
              <a:t>Tierney</a:t>
            </a:r>
            <a:r>
              <a:rPr lang="cs-CZ" sz="1900" dirty="0"/>
              <a:t>, John. 2006. </a:t>
            </a:r>
            <a:r>
              <a:rPr lang="cs-CZ" sz="1900" i="1" dirty="0" err="1"/>
              <a:t>Criminology</a:t>
            </a:r>
            <a:r>
              <a:rPr lang="cs-CZ" sz="1900" i="1" dirty="0"/>
              <a:t>. </a:t>
            </a:r>
            <a:r>
              <a:rPr lang="cs-CZ" sz="1900" i="1" dirty="0" err="1"/>
              <a:t>Theory</a:t>
            </a:r>
            <a:r>
              <a:rPr lang="cs-CZ" sz="1900" i="1" dirty="0"/>
              <a:t> and </a:t>
            </a:r>
            <a:r>
              <a:rPr lang="cs-CZ" sz="1900" i="1" dirty="0" err="1"/>
              <a:t>Context</a:t>
            </a:r>
            <a:r>
              <a:rPr lang="cs-CZ" sz="1900" dirty="0"/>
              <a:t>. </a:t>
            </a:r>
            <a:r>
              <a:rPr lang="cs-CZ" sz="1900" dirty="0" err="1"/>
              <a:t>Harlow</a:t>
            </a:r>
            <a:r>
              <a:rPr lang="cs-CZ" sz="1900" dirty="0"/>
              <a:t>: </a:t>
            </a:r>
            <a:r>
              <a:rPr lang="cs-CZ" sz="1900" dirty="0" err="1"/>
              <a:t>Longman</a:t>
            </a:r>
            <a:r>
              <a:rPr lang="cs-CZ" sz="1900" dirty="0"/>
              <a:t>, pp. </a:t>
            </a:r>
            <a:r>
              <a:rPr lang="cs-CZ" sz="1900" dirty="0" smtClean="0"/>
              <a:t>101-107.</a:t>
            </a:r>
            <a:endParaRPr lang="en-US" sz="1900" dirty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58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094" y="2084831"/>
            <a:ext cx="8488906" cy="4356911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Delinquent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Gang (1955)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kritika čistě individualistických vysvětlení (např. psychoanalýza) ale i výlučně   </a:t>
            </a:r>
            <a:br>
              <a:rPr lang="cs-CZ" dirty="0" smtClean="0"/>
            </a:br>
            <a:r>
              <a:rPr lang="cs-CZ" dirty="0" smtClean="0"/>
              <a:t> teorie (sub)kulturního přenosu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ale také dichotomie </a:t>
            </a:r>
            <a:r>
              <a:rPr lang="cs-CZ" dirty="0" err="1" smtClean="0"/>
              <a:t>ind</a:t>
            </a:r>
            <a:r>
              <a:rPr lang="cs-CZ" dirty="0" smtClean="0"/>
              <a:t>. x (sub)kulturní přenos - spojení obou vysvětlení?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teorie subkulturního přenosu neúplná - otázka vzniku subkultury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inspirace </a:t>
            </a:r>
            <a:r>
              <a:rPr lang="cs-CZ" dirty="0" err="1" smtClean="0"/>
              <a:t>Mertonovou</a:t>
            </a:r>
            <a:r>
              <a:rPr lang="cs-CZ" dirty="0" smtClean="0"/>
              <a:t> teorií napětí - ale odklon od důrazu na materiální hodnoty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zabývá se zejména delikvencí mladistvých v rámci nižší třídy (</a:t>
            </a:r>
            <a:r>
              <a:rPr lang="cs-CZ" i="1" dirty="0" err="1" smtClean="0"/>
              <a:t>working-class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- prostředí bránící vertikální mobilitě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inspirace také teorií diferenčních asociací - delikvence jako kolektivní záležitost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jak subkultury vznikají? co je udržuje v chodu?</a:t>
            </a:r>
          </a:p>
        </p:txBody>
      </p:sp>
    </p:spTree>
    <p:extLst>
      <p:ext uri="{BB962C8B-B14F-4D97-AF65-F5344CB8AC3E}">
        <p14:creationId xmlns:p14="http://schemas.microsoft.com/office/powerpoint/2010/main" val="5301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8195600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 základní předpoklady: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(1) lidské jednání jako neustálá snaha řešit problémy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než je vyřešen - napětí, ale omezený čas a prostředky + očekávání okolí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problémy vždy relativní - „referenční rámec“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někdy neexistuje adekvátní řešení - to způsobeno </a:t>
            </a:r>
            <a:r>
              <a:rPr lang="cs-CZ" dirty="0" err="1" smtClean="0"/>
              <a:t>ref</a:t>
            </a:r>
            <a:r>
              <a:rPr lang="cs-CZ" dirty="0" smtClean="0"/>
              <a:t>. rámcem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možné přijetí ilegálních způsobů dosahování cíle - ale otázka viny</a:t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(2) ale různé prostředky dosahování cílů v závislosti na třídě</a:t>
            </a:r>
          </a:p>
        </p:txBody>
      </p:sp>
    </p:spTree>
    <p:extLst>
      <p:ext uri="{BB962C8B-B14F-4D97-AF65-F5344CB8AC3E}">
        <p14:creationId xmlns:p14="http://schemas.microsoft.com/office/powerpoint/2010/main" val="24205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83724"/>
            <a:ext cx="81956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tlaky ke konformitě - řešení problémů závisí na reakci vlastní </a:t>
            </a:r>
            <a:r>
              <a:rPr lang="cs-CZ" dirty="0" err="1" smtClean="0"/>
              <a:t>ref</a:t>
            </a:r>
            <a:r>
              <a:rPr lang="cs-CZ" dirty="0" smtClean="0"/>
              <a:t>. skupiny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hodnoty střední třídy dominantní 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smtClean="0"/>
              <a:t>problém přizpůsobení - statusová </a:t>
            </a:r>
            <a:br>
              <a:rPr lang="cs-CZ" dirty="0" smtClean="0"/>
            </a:br>
            <a:r>
              <a:rPr lang="cs-CZ" dirty="0" smtClean="0"/>
              <a:t> frustrace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 možné odpovědi na problém přizpůsobení </a:t>
            </a:r>
            <a:r>
              <a:rPr lang="cs-CZ" sz="1600" dirty="0"/>
              <a:t>(</a:t>
            </a:r>
            <a:r>
              <a:rPr lang="cs-CZ" sz="1600" dirty="0" err="1"/>
              <a:t>problem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adjustment</a:t>
            </a:r>
            <a:r>
              <a:rPr lang="cs-CZ" sz="1600" dirty="0" smtClean="0"/>
              <a:t>)</a:t>
            </a:r>
            <a:endParaRPr lang="cs-CZ" sz="16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„</a:t>
            </a:r>
            <a:r>
              <a:rPr lang="cs-CZ" dirty="0" err="1"/>
              <a:t>college</a:t>
            </a:r>
            <a:r>
              <a:rPr lang="cs-CZ" dirty="0"/>
              <a:t> boy“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„</a:t>
            </a:r>
            <a:r>
              <a:rPr lang="cs-CZ" dirty="0" err="1"/>
              <a:t>stable</a:t>
            </a:r>
            <a:r>
              <a:rPr lang="cs-CZ" dirty="0"/>
              <a:t> </a:t>
            </a:r>
            <a:r>
              <a:rPr lang="cs-CZ" dirty="0" err="1"/>
              <a:t>corner</a:t>
            </a:r>
            <a:r>
              <a:rPr lang="cs-CZ" dirty="0"/>
              <a:t> boy“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„</a:t>
            </a:r>
            <a:r>
              <a:rPr lang="cs-CZ" dirty="0" err="1"/>
              <a:t>delinquent</a:t>
            </a:r>
            <a:r>
              <a:rPr lang="cs-CZ" dirty="0"/>
              <a:t> boy“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40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914" y="1592655"/>
            <a:ext cx="8195600" cy="4617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vznik </a:t>
            </a:r>
            <a:r>
              <a:rPr lang="cs-CZ" dirty="0"/>
              <a:t>subkulturního řešení - interakcí s jedinci se stejnými problémy </a:t>
            </a:r>
            <a:br>
              <a:rPr lang="cs-CZ" dirty="0"/>
            </a:br>
            <a:r>
              <a:rPr lang="cs-CZ" dirty="0"/>
              <a:t> přizpůsobení (tyto problémy samy o sobě nejsou postačující podmínkou)</a:t>
            </a:r>
          </a:p>
          <a:p>
            <a:pPr marL="0" indent="0">
              <a:buNone/>
            </a:pPr>
            <a:r>
              <a:rPr lang="cs-CZ" dirty="0"/>
              <a:t>   -  řešení vzniká cestou postupných vzájemných kroků zúčastněných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sdílení (subkulturních) norem těmi, kdo z nich mají prospěch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zisk statusu v této skupině typicky doprovázen ztrátou statusu mimo skupinu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negativní vztah k „</a:t>
            </a:r>
            <a:r>
              <a:rPr lang="cs-CZ" dirty="0" err="1"/>
              <a:t>out-groups</a:t>
            </a:r>
            <a:r>
              <a:rPr lang="cs-CZ" dirty="0"/>
              <a:t>“ se může stát pozitivním kritériem členství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možné i řešení v individuální </a:t>
            </a:r>
            <a:r>
              <a:rPr lang="cs-CZ" dirty="0" smtClean="0"/>
              <a:t>rovině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nemožnost původní hodnoty zcela potlačit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smtClean="0"/>
              <a:t>úzkost </a:t>
            </a:r>
            <a:r>
              <a:rPr lang="cs-CZ" dirty="0">
                <a:latin typeface="Calibri" panose="020F0502020204030204" pitchFamily="34" charset="0"/>
              </a:rPr>
              <a:t>→</a:t>
            </a:r>
            <a:r>
              <a:rPr lang="cs-CZ" dirty="0" smtClean="0"/>
              <a:t> utváření reakce </a:t>
            </a:r>
            <a:r>
              <a:rPr lang="cs-CZ" sz="1600" dirty="0" smtClean="0"/>
              <a:t>(</a:t>
            </a:r>
            <a:r>
              <a:rPr lang="cs-CZ" sz="1600" dirty="0" err="1" smtClean="0"/>
              <a:t>reaction</a:t>
            </a:r>
            <a:r>
              <a:rPr lang="cs-CZ" sz="1600" dirty="0" smtClean="0"/>
              <a:t> </a:t>
            </a:r>
            <a:br>
              <a:rPr lang="cs-CZ" sz="1600" dirty="0" smtClean="0"/>
            </a:br>
            <a:r>
              <a:rPr lang="cs-CZ" sz="1600" dirty="0" smtClean="0"/>
              <a:t>  </a:t>
            </a:r>
            <a:r>
              <a:rPr lang="cs-CZ" sz="1600" dirty="0" err="1" smtClean="0"/>
              <a:t>formation</a:t>
            </a:r>
            <a:r>
              <a:rPr lang="cs-CZ" sz="1600" dirty="0" smtClean="0"/>
              <a:t>) </a:t>
            </a:r>
            <a:r>
              <a:rPr lang="cs-CZ" dirty="0" smtClean="0"/>
              <a:t>- přehnaná reakce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utváření reakce předpokládá vinu/stud a odmítnutí něčeho předtím žádaného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30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znaky delikventní subkultury: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ne-</a:t>
            </a:r>
            <a:r>
              <a:rPr lang="cs-CZ" dirty="0" err="1" smtClean="0"/>
              <a:t>utilitářská</a:t>
            </a:r>
            <a:r>
              <a:rPr lang="cs-CZ" dirty="0" smtClean="0"/>
              <a:t> - (x </a:t>
            </a:r>
            <a:r>
              <a:rPr lang="cs-CZ" dirty="0" err="1" smtClean="0"/>
              <a:t>Merton</a:t>
            </a:r>
            <a:r>
              <a:rPr lang="cs-CZ" dirty="0" smtClean="0"/>
              <a:t> - materiální orientace)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zlomyslná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negativistická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všestrannost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krátkodobý hédonismus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autonomie skupiny</a:t>
            </a:r>
          </a:p>
        </p:txBody>
      </p:sp>
    </p:spTree>
    <p:extLst>
      <p:ext uri="{BB962C8B-B14F-4D97-AF65-F5344CB8AC3E}">
        <p14:creationId xmlns:p14="http://schemas.microsoft.com/office/powerpoint/2010/main" val="20919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albert</a:t>
            </a:r>
            <a:r>
              <a:rPr lang="cs-CZ" dirty="0" smtClean="0"/>
              <a:t> </a:t>
            </a:r>
            <a:r>
              <a:rPr lang="cs-CZ" dirty="0" err="1" smtClean="0"/>
              <a:t>cohen</a:t>
            </a:r>
            <a:r>
              <a:rPr lang="cs-CZ" dirty="0" smtClean="0"/>
              <a:t>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delikvence může vznikat i jinak - ale skupinové řešení je efektivnější  </a:t>
            </a:r>
            <a:br>
              <a:rPr lang="cs-CZ" dirty="0" smtClean="0"/>
            </a:br>
            <a:r>
              <a:rPr lang="cs-CZ" dirty="0" smtClean="0"/>
              <a:t> způsob řešení problému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 jiné motivace vstupu do subkultury než sdílený problém (jeho řešení)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delikvence v rámci všech tříd i obou pohlaví, ale v pracující třídě </a:t>
            </a:r>
            <a:br>
              <a:rPr lang="cs-CZ" dirty="0" smtClean="0"/>
            </a:br>
            <a:r>
              <a:rPr lang="cs-CZ" dirty="0" smtClean="0"/>
              <a:t> společné jádro motivace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neřeší, proč určitý jedinec přijme delikventní řešení a jiný ne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řeší jen jeden typ motivace a otázku vzniku delikvence</a:t>
            </a:r>
          </a:p>
        </p:txBody>
      </p:sp>
    </p:spTree>
    <p:extLst>
      <p:ext uri="{BB962C8B-B14F-4D97-AF65-F5344CB8AC3E}">
        <p14:creationId xmlns:p14="http://schemas.microsoft.com/office/powerpoint/2010/main" val="21609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Delikvence střední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otázka, jak vysvětit delikvenci mladistvých ze střední třídy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T</a:t>
            </a:r>
            <a:r>
              <a:rPr lang="cs-CZ" dirty="0"/>
              <a:t>. </a:t>
            </a:r>
            <a:r>
              <a:rPr lang="cs-CZ" dirty="0" err="1"/>
              <a:t>Parsons</a:t>
            </a:r>
            <a:r>
              <a:rPr lang="cs-CZ" dirty="0"/>
              <a:t> - </a:t>
            </a:r>
            <a:r>
              <a:rPr lang="cs-CZ" dirty="0" smtClean="0"/>
              <a:t> socializace ovlivněná především </a:t>
            </a:r>
            <a:r>
              <a:rPr lang="cs-CZ" dirty="0"/>
              <a:t>postavou </a:t>
            </a:r>
            <a:r>
              <a:rPr lang="cs-CZ" dirty="0" smtClean="0"/>
              <a:t>matky - „</a:t>
            </a:r>
            <a:r>
              <a:rPr lang="cs-CZ" dirty="0"/>
              <a:t>maskulinní protest</a:t>
            </a:r>
            <a:r>
              <a:rPr lang="cs-CZ" dirty="0" smtClean="0"/>
              <a:t>“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prodloužená závislost dítěte na rodičích</a:t>
            </a:r>
          </a:p>
        </p:txBody>
      </p:sp>
    </p:spTree>
    <p:extLst>
      <p:ext uri="{BB962C8B-B14F-4D97-AF65-F5344CB8AC3E}">
        <p14:creationId xmlns:p14="http://schemas.microsoft.com/office/powerpoint/2010/main" val="9291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8765</TotalTime>
  <Words>789</Words>
  <Application>Microsoft Office PowerPoint</Application>
  <PresentationFormat>Předvádění na obrazovce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teorie DELIKVENTNÍCH SUBKULTUR A NEUTRALIZAČNÍ TECHNIKY</vt:lpstr>
      <vt:lpstr>teorie subkultur</vt:lpstr>
      <vt:lpstr>albert cohen</vt:lpstr>
      <vt:lpstr>albert cohen II</vt:lpstr>
      <vt:lpstr>albert cohen III</vt:lpstr>
      <vt:lpstr>albert cohen IV</vt:lpstr>
      <vt:lpstr>albert cohen V</vt:lpstr>
      <vt:lpstr>albert cohen VI</vt:lpstr>
      <vt:lpstr>Delikvence střední třídy</vt:lpstr>
      <vt:lpstr>KRITIKA teorie A. cohena</vt:lpstr>
      <vt:lpstr>richard cloward &amp; LLOYD OHLIN II</vt:lpstr>
      <vt:lpstr>richard cloward &amp; LLOYD OHLIN</vt:lpstr>
      <vt:lpstr>kritika raných subkulturních teorií</vt:lpstr>
      <vt:lpstr>RADIKÁLNÍ TEORIE SUBKULTURNÍCH TEORIÍ</vt:lpstr>
      <vt:lpstr>SUBKULTURNÍ TEORIE A VÝZKUM TERORISMU</vt:lpstr>
      <vt:lpstr>NEUTRALIZAČNÍ TECHNIKY</vt:lpstr>
      <vt:lpstr>NEUTRALIZAČNÍ TECHNIKY II</vt:lpstr>
      <vt:lpstr>NEUTRALIZAČNÍ TECHNIKY III</vt:lpstr>
      <vt:lpstr>NEUTRALIZAČNÍ TECHNIKY IV</vt:lpstr>
      <vt:lpstr>použitá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243</cp:revision>
  <dcterms:created xsi:type="dcterms:W3CDTF">2015-09-29T10:52:05Z</dcterms:created>
  <dcterms:modified xsi:type="dcterms:W3CDTF">2015-11-12T22:24:19Z</dcterms:modified>
</cp:coreProperties>
</file>