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  <p:sldMasterId id="2147483726" r:id="rId2"/>
    <p:sldMasterId id="2147483831" r:id="rId3"/>
    <p:sldMasterId id="2147483993" r:id="rId4"/>
  </p:sldMasterIdLst>
  <p:sldIdLst>
    <p:sldId id="256" r:id="rId5"/>
    <p:sldId id="257" r:id="rId6"/>
    <p:sldId id="263" r:id="rId7"/>
    <p:sldId id="259" r:id="rId8"/>
    <p:sldId id="267" r:id="rId9"/>
    <p:sldId id="260" r:id="rId10"/>
    <p:sldId id="268" r:id="rId11"/>
    <p:sldId id="264" r:id="rId12"/>
    <p:sldId id="266" r:id="rId13"/>
    <p:sldId id="261" r:id="rId14"/>
    <p:sldId id="265" r:id="rId15"/>
    <p:sldId id="262" r:id="rId16"/>
    <p:sldId id="269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4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0798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90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495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410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603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88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7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87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401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8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932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807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42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907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301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587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95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60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798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2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0176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7531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0233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879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089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65100" ty="-7620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26601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6720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4992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61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46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0883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170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762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692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2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902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8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85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7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41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23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26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A57B1CE-DC83-45A5-BACC-72D1920FEF56}" type="datetimeFigureOut">
              <a:rPr lang="cs-CZ" smtClean="0"/>
              <a:t>6. 11. 2015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6266F2D-FD6B-4AFF-A641-5F926C8B23D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66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052" y="5162326"/>
            <a:ext cx="6076662" cy="146304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teorie sociální dezorganizace a </a:t>
            </a:r>
            <a:r>
              <a:rPr lang="cs-CZ" dirty="0" smtClean="0"/>
              <a:t>diferenciálních </a:t>
            </a:r>
            <a:r>
              <a:rPr lang="cs-CZ" dirty="0" smtClean="0"/>
              <a:t>asociací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70830" y="5162326"/>
            <a:ext cx="2400300" cy="1463040"/>
          </a:xfrm>
        </p:spPr>
        <p:txBody>
          <a:bodyPr/>
          <a:lstStyle/>
          <a:p>
            <a:r>
              <a:rPr lang="cs-CZ" dirty="0" smtClean="0"/>
              <a:t>DIVIŠOVÁVENDULA</a:t>
            </a:r>
          </a:p>
          <a:p>
            <a:r>
              <a:rPr lang="cs-CZ" dirty="0" smtClean="0"/>
              <a:t>KRIMINÁLNÍ POLITIKA</a:t>
            </a:r>
          </a:p>
          <a:p>
            <a:r>
              <a:rPr lang="cs-CZ" dirty="0" smtClean="0"/>
              <a:t>3.11. 2015</a:t>
            </a:r>
            <a:endParaRPr lang="cs-CZ" dirty="0"/>
          </a:p>
        </p:txBody>
      </p:sp>
      <p:pic>
        <p:nvPicPr>
          <p:cNvPr id="1028" name="Picture 4" descr="http://chicagoplanninghistory.weebly.com/uploads/1/7/8/6/17862937/734877_orig.jpg?13624453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47" y="214162"/>
            <a:ext cx="6622596" cy="494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3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3"/>
            <a:ext cx="7290055" cy="4483392"/>
          </a:xfrm>
        </p:spPr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odlišné i protiřečící si ideje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nejasné pojetí „kriminálního (delikventního) území“ i sousedství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tautologie (vztah zločinu a sociální dezorganizace)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nejasná konceptualizace </a:t>
            </a:r>
            <a:r>
              <a:rPr lang="cs-CZ" dirty="0" err="1" smtClean="0"/>
              <a:t>neform</a:t>
            </a:r>
            <a:r>
              <a:rPr lang="cs-CZ" dirty="0" smtClean="0"/>
              <a:t>. soc. kontroly a soc. vazeb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ekologický model ignoruje třídní konflikt a nerovné rozložení moci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ignoruje organizovaný zločin a zločiny mocných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determinismus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oficiální statistiky</a:t>
            </a:r>
          </a:p>
        </p:txBody>
      </p:sp>
    </p:spTree>
    <p:extLst>
      <p:ext uri="{BB962C8B-B14F-4D97-AF65-F5344CB8AC3E}">
        <p14:creationId xmlns:p14="http://schemas.microsoft.com/office/powerpoint/2010/main" val="21730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290055" cy="457200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vliv na teorii sociálních kontrol a subkulturní přístupy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etnografický výzkum (hloubkové rozhovory), zúčastněné </a:t>
            </a:r>
            <a:r>
              <a:rPr lang="cs-CZ" dirty="0" smtClean="0"/>
              <a:t>pozorování</a:t>
            </a:r>
            <a:br>
              <a:rPr lang="cs-CZ" dirty="0" smtClean="0"/>
            </a:b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Oscar </a:t>
            </a:r>
            <a:r>
              <a:rPr lang="cs-CZ" dirty="0" err="1"/>
              <a:t>Newman</a:t>
            </a:r>
            <a:r>
              <a:rPr lang="cs-CZ" dirty="0"/>
              <a:t> (1972) - „</a:t>
            </a:r>
            <a:r>
              <a:rPr lang="cs-CZ" dirty="0" err="1"/>
              <a:t>defensible</a:t>
            </a:r>
            <a:r>
              <a:rPr lang="cs-CZ" dirty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“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 hypotéza rozbitého okna </a:t>
            </a:r>
            <a:r>
              <a:rPr lang="cs-CZ" sz="1600" dirty="0"/>
              <a:t>(</a:t>
            </a:r>
            <a:r>
              <a:rPr lang="cs-CZ" sz="1600" dirty="0" err="1"/>
              <a:t>broken</a:t>
            </a:r>
            <a:r>
              <a:rPr lang="cs-CZ" sz="1600" dirty="0"/>
              <a:t> </a:t>
            </a:r>
            <a:r>
              <a:rPr lang="cs-CZ" sz="1600" dirty="0" err="1"/>
              <a:t>window</a:t>
            </a:r>
            <a:r>
              <a:rPr lang="cs-CZ" sz="1600" dirty="0"/>
              <a:t> </a:t>
            </a:r>
            <a:r>
              <a:rPr lang="cs-CZ" sz="1600" dirty="0" err="1"/>
              <a:t>hypothesis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James Wilson a George </a:t>
            </a:r>
            <a:r>
              <a:rPr lang="cs-CZ" dirty="0" err="1" smtClean="0"/>
              <a:t>Kelling</a:t>
            </a:r>
            <a:r>
              <a:rPr lang="cs-CZ" dirty="0" smtClean="0"/>
              <a:t> (1982) - </a:t>
            </a:r>
            <a:r>
              <a:rPr lang="cs-CZ" dirty="0" smtClean="0"/>
              <a:t>„zločin </a:t>
            </a:r>
            <a:r>
              <a:rPr lang="cs-CZ" dirty="0" smtClean="0"/>
              <a:t>plodí </a:t>
            </a:r>
            <a:r>
              <a:rPr lang="cs-CZ" dirty="0" smtClean="0"/>
              <a:t>zločin“, </a:t>
            </a:r>
            <a:r>
              <a:rPr lang="cs-CZ" dirty="0" smtClean="0"/>
              <a:t>spirála 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 zločinu </a:t>
            </a:r>
            <a:r>
              <a:rPr lang="cs-CZ" dirty="0" smtClean="0"/>
              <a:t>a výtržností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nemožnost postihnout pravé příčiny </a:t>
            </a:r>
            <a:r>
              <a:rPr lang="cs-CZ" dirty="0" smtClean="0"/>
              <a:t>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pravicový (kriminologický) realismus - „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policing</a:t>
            </a:r>
            <a:r>
              <a:rPr lang="cs-CZ" dirty="0" smtClean="0"/>
              <a:t>“ a politika </a:t>
            </a:r>
            <a:br>
              <a:rPr lang="cs-CZ" dirty="0" smtClean="0"/>
            </a:br>
            <a:r>
              <a:rPr lang="cs-CZ" dirty="0" smtClean="0"/>
              <a:t> nulové tolerance (asociální jevy na ulici)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situační prevence zločinu </a:t>
            </a:r>
            <a:r>
              <a:rPr lang="cs-CZ" sz="1600" dirty="0" smtClean="0"/>
              <a:t>(</a:t>
            </a:r>
            <a:r>
              <a:rPr lang="cs-CZ" sz="1600" dirty="0" err="1" smtClean="0"/>
              <a:t>situational</a:t>
            </a:r>
            <a:r>
              <a:rPr lang="cs-CZ" sz="1600" dirty="0" smtClean="0"/>
              <a:t> </a:t>
            </a:r>
            <a:r>
              <a:rPr lang="cs-CZ" sz="1600" dirty="0" err="1" smtClean="0"/>
              <a:t>crime</a:t>
            </a:r>
            <a:r>
              <a:rPr lang="cs-CZ" sz="1600" dirty="0" smtClean="0"/>
              <a:t> </a:t>
            </a:r>
            <a:r>
              <a:rPr lang="cs-CZ" sz="1600" dirty="0" err="1" smtClean="0"/>
              <a:t>prevention</a:t>
            </a:r>
            <a:r>
              <a:rPr lang="cs-CZ" sz="1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063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 smtClean="0"/>
              <a:t>diferenciálních </a:t>
            </a:r>
            <a:r>
              <a:rPr lang="cs-CZ" dirty="0" smtClean="0"/>
              <a:t>asociací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738230" cy="4186989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CS - problém smíření náhledů na patologii a diverzitu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řešením odmítnutí pojetí společnosti jako konsensuální x normativní </a:t>
            </a:r>
            <a:br>
              <a:rPr lang="cs-CZ" dirty="0" smtClean="0"/>
            </a:br>
            <a:r>
              <a:rPr lang="cs-CZ" dirty="0" smtClean="0"/>
              <a:t> pluralita - to umožňuje přijmout konflikt (střet odlišných souborů </a:t>
            </a:r>
            <a:br>
              <a:rPr lang="cs-CZ" dirty="0" smtClean="0"/>
            </a:br>
            <a:r>
              <a:rPr lang="cs-CZ" dirty="0" smtClean="0"/>
              <a:t> sociálních vztahů)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Edwin </a:t>
            </a:r>
            <a:r>
              <a:rPr lang="cs-CZ" dirty="0" err="1" smtClean="0"/>
              <a:t>Sutherland</a:t>
            </a:r>
            <a:r>
              <a:rPr lang="cs-CZ" dirty="0" smtClean="0"/>
              <a:t> - „</a:t>
            </a:r>
            <a:r>
              <a:rPr lang="cs-CZ" dirty="0" err="1" smtClean="0"/>
              <a:t>depatologizuje</a:t>
            </a:r>
            <a:r>
              <a:rPr lang="cs-CZ" dirty="0" smtClean="0"/>
              <a:t>“ kriminální oblasti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1937: zločin bílých límečků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kritika spojování zločinu s chudobou a přílišného opírání se o oficiální </a:t>
            </a:r>
            <a:br>
              <a:rPr lang="cs-CZ" dirty="0"/>
            </a:br>
            <a:r>
              <a:rPr lang="cs-CZ" dirty="0"/>
              <a:t> statistiky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zločin bílých límečků větší dopad na sociální (dis)organizaci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role vyšší třídy ve vztahu k trestnému </a:t>
            </a:r>
            <a:r>
              <a:rPr lang="cs-CZ" dirty="0" smtClean="0"/>
              <a:t>zákonu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5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/>
              <a:t>diferenciálních asociací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5999"/>
            <a:ext cx="7509630" cy="4150895"/>
          </a:xfrm>
        </p:spPr>
        <p:txBody>
          <a:bodyPr>
            <a:normAutofit fontScale="85000" lnSpcReduction="10000"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sz="2400" dirty="0" smtClean="0"/>
              <a:t> nutnost nové teorie - obecné procesy (co zahrnou i </a:t>
            </a:r>
            <a:r>
              <a:rPr lang="cs-CZ" sz="2400" dirty="0" err="1" smtClean="0"/>
              <a:t>krim</a:t>
            </a:r>
            <a:r>
              <a:rPr lang="cs-CZ" sz="2400" dirty="0" smtClean="0"/>
              <a:t>. bílých límečků)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(1) diferenční </a:t>
            </a:r>
            <a:r>
              <a:rPr lang="cs-CZ" sz="2400" dirty="0"/>
              <a:t>organizace a diferenční asociace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navazuje na Shawa a </a:t>
            </a:r>
            <a:r>
              <a:rPr lang="cs-CZ" sz="2400" dirty="0" err="1"/>
              <a:t>McKaye</a:t>
            </a:r>
            <a:endParaRPr lang="cs-CZ" sz="2400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sociální přenos kultury (i zločinného chování)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zločin jako dominance definic příznivě nakloněných porušování zákona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procesem učení se vztahy s dalšími osobami (techniky i motivy)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motivy jako lingvistické konstrukty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(2) sociální </a:t>
            </a:r>
            <a:r>
              <a:rPr lang="cs-CZ" sz="2400" dirty="0" err="1"/>
              <a:t>dizorganizace</a:t>
            </a:r>
            <a:r>
              <a:rPr lang="cs-CZ" sz="2400" dirty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2400" dirty="0" smtClean="0"/>
              <a:t> </a:t>
            </a:r>
            <a:r>
              <a:rPr lang="cs-CZ" sz="2400" dirty="0"/>
              <a:t>role </a:t>
            </a:r>
            <a:r>
              <a:rPr lang="cs-CZ" sz="2400" dirty="0" smtClean="0"/>
              <a:t>komunity a proces individualizace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9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</a:t>
            </a:r>
            <a:r>
              <a:rPr lang="cs-CZ" dirty="0"/>
              <a:t>diferenciálních asociací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816769"/>
            <a:ext cx="7509630" cy="46201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</a:t>
            </a:r>
            <a:r>
              <a:rPr lang="cs-CZ" u="sng" dirty="0" smtClean="0"/>
              <a:t>kritika</a:t>
            </a:r>
            <a:r>
              <a:rPr lang="cs-CZ" dirty="0" smtClean="0"/>
              <a:t>: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člověk </a:t>
            </a:r>
            <a:r>
              <a:rPr lang="cs-CZ" dirty="0"/>
              <a:t>jako pasivní příjemce ne/zločinných motivů</a:t>
            </a:r>
            <a:br>
              <a:rPr lang="cs-CZ" dirty="0"/>
            </a:br>
            <a:r>
              <a:rPr lang="cs-CZ" dirty="0"/>
              <a:t> (přílišný vliv ekologie) (reakce</a:t>
            </a:r>
            <a:r>
              <a:rPr lang="cs-CZ" dirty="0" smtClean="0"/>
              <a:t>: Glaser - </a:t>
            </a:r>
            <a:r>
              <a:rPr lang="cs-CZ" dirty="0"/>
              <a:t>teorie diferenční </a:t>
            </a:r>
            <a:r>
              <a:rPr lang="cs-CZ" dirty="0" smtClean="0"/>
              <a:t>identifikace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cs-CZ" dirty="0" err="1" smtClean="0"/>
              <a:t>Sutherland</a:t>
            </a:r>
            <a:r>
              <a:rPr lang="cs-CZ" dirty="0" smtClean="0"/>
              <a:t> později </a:t>
            </a:r>
            <a:r>
              <a:rPr lang="cs-CZ" dirty="0"/>
              <a:t>přidává dvě proměnné: objektivní příležitost 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přítomnost/absence </a:t>
            </a:r>
            <a:r>
              <a:rPr lang="cs-CZ" dirty="0"/>
              <a:t>alternativního chování </a:t>
            </a:r>
            <a:r>
              <a:rPr lang="cs-CZ" dirty="0" smtClean="0"/>
              <a:t>(legálního)</a:t>
            </a:r>
            <a:endParaRPr lang="cs-CZ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vysvětluje spíše skupinový zločin a stabilní kriminální role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problematická operacionalizace a tedy testování teorie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nejasný původ delikventní subkultury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45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539025"/>
            <a:ext cx="7509630" cy="53189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 smtClean="0"/>
              <a:t>Burgess</a:t>
            </a:r>
            <a:r>
              <a:rPr lang="cs-CZ" sz="1600" dirty="0" smtClean="0"/>
              <a:t>, Ernest. 1925. „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Growth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City. </a:t>
            </a:r>
            <a:r>
              <a:rPr lang="cs-CZ" sz="1600" dirty="0" err="1" smtClean="0"/>
              <a:t>An</a:t>
            </a:r>
            <a:r>
              <a:rPr lang="cs-CZ" sz="1600" dirty="0" smtClean="0"/>
              <a:t> </a:t>
            </a:r>
            <a:r>
              <a:rPr lang="cs-CZ" sz="1600" dirty="0" err="1" smtClean="0"/>
              <a:t>Introduction</a:t>
            </a:r>
            <a:r>
              <a:rPr lang="cs-CZ" sz="1600" dirty="0" smtClean="0"/>
              <a:t> to a </a:t>
            </a:r>
            <a:r>
              <a:rPr lang="cs-CZ" sz="1600" dirty="0" err="1" smtClean="0"/>
              <a:t>Research</a:t>
            </a:r>
            <a:r>
              <a:rPr lang="cs-CZ" sz="1600" dirty="0" smtClean="0"/>
              <a:t> Project“. </a:t>
            </a:r>
            <a:r>
              <a:rPr lang="en-US" sz="1600" dirty="0"/>
              <a:t>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pp. </a:t>
            </a:r>
            <a:r>
              <a:rPr lang="cs-CZ" sz="1600" dirty="0" smtClean="0"/>
              <a:t>47-62.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 smtClean="0"/>
              <a:t>Burke</a:t>
            </a:r>
            <a:r>
              <a:rPr lang="cs-CZ" sz="1600" dirty="0" smtClean="0"/>
              <a:t>, Roger </a:t>
            </a:r>
            <a:r>
              <a:rPr lang="cs-CZ" sz="1600" dirty="0" err="1" smtClean="0"/>
              <a:t>Hopkins</a:t>
            </a:r>
            <a:r>
              <a:rPr lang="cs-CZ" sz="1600" dirty="0" smtClean="0"/>
              <a:t>. 2009. </a:t>
            </a:r>
            <a:r>
              <a:rPr lang="en-US" sz="1600" i="1" dirty="0" smtClean="0"/>
              <a:t>An </a:t>
            </a:r>
            <a:r>
              <a:rPr lang="en-US" sz="1600" i="1" dirty="0"/>
              <a:t>Introduction </a:t>
            </a:r>
            <a:r>
              <a:rPr lang="en-US" sz="1600" i="1" dirty="0" smtClean="0"/>
              <a:t>t</a:t>
            </a:r>
            <a:r>
              <a:rPr lang="cs-CZ" sz="1600" i="1" dirty="0" smtClean="0"/>
              <a:t>o </a:t>
            </a:r>
            <a:r>
              <a:rPr lang="en-US" sz="1600" i="1" dirty="0" smtClean="0"/>
              <a:t>Criminological Theory</a:t>
            </a:r>
            <a:r>
              <a:rPr lang="cs-CZ" sz="1600" dirty="0" smtClean="0"/>
              <a:t>. </a:t>
            </a:r>
            <a:r>
              <a:rPr lang="cs-CZ" sz="1600" dirty="0" err="1"/>
              <a:t>Willan</a:t>
            </a:r>
            <a:r>
              <a:rPr lang="cs-CZ" sz="1600" dirty="0"/>
              <a:t> </a:t>
            </a:r>
            <a:r>
              <a:rPr lang="cs-CZ" sz="1600" dirty="0" err="1" smtClean="0"/>
              <a:t>Publishing</a:t>
            </a:r>
            <a:r>
              <a:rPr lang="cs-CZ" sz="1600" dirty="0" smtClean="0"/>
              <a:t>, pp. 110-141.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smtClean="0"/>
              <a:t> Cambridge, Mark. 2014. </a:t>
            </a:r>
            <a:r>
              <a:rPr lang="en-US" sz="1600" i="1" dirty="0" smtClean="0"/>
              <a:t>SSLC502 </a:t>
            </a:r>
            <a:r>
              <a:rPr lang="en-US" sz="1600" i="1" dirty="0"/>
              <a:t>Classical Criminology - Chicago </a:t>
            </a:r>
            <a:r>
              <a:rPr lang="en-US" sz="1600" i="1" dirty="0" smtClean="0"/>
              <a:t>School</a:t>
            </a:r>
            <a:r>
              <a:rPr lang="cs-CZ" sz="1600" dirty="0" smtClean="0"/>
              <a:t>, přednáška (https</a:t>
            </a:r>
            <a:r>
              <a:rPr lang="cs-CZ" sz="1600" dirty="0"/>
              <a:t>://www.youtube.com/</a:t>
            </a:r>
            <a:r>
              <a:rPr lang="cs-CZ" sz="1600" dirty="0" err="1"/>
              <a:t>watch?v</a:t>
            </a:r>
            <a:r>
              <a:rPr lang="cs-CZ" sz="1600" dirty="0"/>
              <a:t>=bRozEDlg70o</a:t>
            </a:r>
            <a:r>
              <a:rPr lang="cs-CZ" sz="1600" dirty="0" smtClean="0"/>
              <a:t>).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 smtClean="0"/>
              <a:t>Carrabine</a:t>
            </a:r>
            <a:r>
              <a:rPr lang="cs-CZ" sz="1600" dirty="0"/>
              <a:t>, </a:t>
            </a:r>
            <a:r>
              <a:rPr lang="cs-CZ" sz="1600" dirty="0" err="1"/>
              <a:t>Eamonn</a:t>
            </a:r>
            <a:r>
              <a:rPr lang="cs-CZ" sz="1600" dirty="0"/>
              <a:t> et al. 2009. </a:t>
            </a:r>
            <a:r>
              <a:rPr lang="cs-CZ" sz="1600" i="1" dirty="0" err="1" smtClean="0"/>
              <a:t>Criminology</a:t>
            </a:r>
            <a:r>
              <a:rPr lang="cs-CZ" sz="1600" i="1" dirty="0" smtClean="0"/>
              <a:t>: A </a:t>
            </a:r>
            <a:r>
              <a:rPr lang="cs-CZ" sz="1600" i="1" dirty="0" err="1"/>
              <a:t>sociological</a:t>
            </a:r>
            <a:r>
              <a:rPr lang="cs-CZ" sz="1600" i="1" dirty="0"/>
              <a:t> </a:t>
            </a:r>
            <a:r>
              <a:rPr lang="cs-CZ" sz="1600" i="1" dirty="0" err="1" smtClean="0"/>
              <a:t>introduction</a:t>
            </a:r>
            <a:r>
              <a:rPr lang="cs-CZ" sz="1600" dirty="0" smtClean="0"/>
              <a:t>. New York: </a:t>
            </a:r>
            <a:r>
              <a:rPr lang="cs-CZ" sz="1600" dirty="0" err="1" smtClean="0"/>
              <a:t>Routledge</a:t>
            </a:r>
            <a:r>
              <a:rPr lang="cs-CZ" sz="1600" dirty="0" smtClean="0"/>
              <a:t>, pp. 73-79.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err="1" smtClean="0"/>
              <a:t>Hayward</a:t>
            </a:r>
            <a:r>
              <a:rPr lang="cs-CZ" sz="1600" dirty="0" smtClean="0"/>
              <a:t>, </a:t>
            </a:r>
            <a:r>
              <a:rPr lang="cs-CZ" sz="1600" dirty="0" err="1" smtClean="0"/>
              <a:t>Keith</a:t>
            </a:r>
            <a:r>
              <a:rPr lang="cs-CZ" sz="1600" dirty="0" smtClean="0"/>
              <a:t> and </a:t>
            </a:r>
            <a:r>
              <a:rPr lang="cs-CZ" sz="1600" dirty="0" err="1" smtClean="0"/>
              <a:t>Morrison</a:t>
            </a:r>
            <a:r>
              <a:rPr lang="cs-CZ" sz="1600" dirty="0" smtClean="0"/>
              <a:t>, </a:t>
            </a:r>
            <a:r>
              <a:rPr lang="cs-CZ" sz="1600" dirty="0" err="1" smtClean="0"/>
              <a:t>Wayne</a:t>
            </a:r>
            <a:r>
              <a:rPr lang="cs-CZ" sz="1600" dirty="0" smtClean="0"/>
              <a:t>. 2009. „</a:t>
            </a:r>
            <a:r>
              <a:rPr lang="cs-CZ" sz="1600" dirty="0" err="1" smtClean="0"/>
              <a:t>Theoretical</a:t>
            </a:r>
            <a:r>
              <a:rPr lang="cs-CZ" sz="1600" dirty="0" smtClean="0"/>
              <a:t> </a:t>
            </a:r>
            <a:r>
              <a:rPr lang="cs-CZ" sz="1600" dirty="0" err="1" smtClean="0"/>
              <a:t>criminology</a:t>
            </a:r>
            <a:r>
              <a:rPr lang="cs-CZ" sz="1600" dirty="0" smtClean="0"/>
              <a:t>: a </a:t>
            </a:r>
            <a:r>
              <a:rPr lang="cs-CZ" sz="1600" dirty="0" err="1" smtClean="0"/>
              <a:t>starting</a:t>
            </a:r>
            <a:r>
              <a:rPr lang="cs-CZ" sz="1600" dirty="0" smtClean="0"/>
              <a:t> point“, In: Hale, </a:t>
            </a:r>
            <a:r>
              <a:rPr lang="cs-CZ" sz="1600" dirty="0" err="1" smtClean="0"/>
              <a:t>Chris</a:t>
            </a:r>
            <a:r>
              <a:rPr lang="cs-CZ" sz="1600" dirty="0" smtClean="0"/>
              <a:t> et al. 2009. </a:t>
            </a:r>
            <a:r>
              <a:rPr lang="cs-CZ" sz="1600" i="1" dirty="0" err="1" smtClean="0"/>
              <a:t>Criminology</a:t>
            </a:r>
            <a:r>
              <a:rPr lang="cs-CZ" sz="1600" dirty="0" smtClean="0"/>
              <a:t>. New York: Oxford University </a:t>
            </a:r>
            <a:r>
              <a:rPr lang="cs-CZ" sz="1600" dirty="0" err="1" smtClean="0"/>
              <a:t>Press</a:t>
            </a:r>
            <a:r>
              <a:rPr lang="cs-CZ" sz="1600" dirty="0" smtClean="0"/>
              <a:t>. pp.  73-102.</a:t>
            </a:r>
            <a:endParaRPr lang="cs-CZ" sz="1600" dirty="0"/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 err="1" smtClean="0"/>
              <a:t>Kubrin</a:t>
            </a:r>
            <a:r>
              <a:rPr lang="en-US" sz="1600" dirty="0"/>
              <a:t>, Charis E. 2011. „Social </a:t>
            </a:r>
            <a:r>
              <a:rPr lang="en-US" sz="1600" dirty="0" err="1"/>
              <a:t>Disorganisation</a:t>
            </a:r>
            <a:r>
              <a:rPr lang="en-US" sz="1600" dirty="0"/>
              <a:t> Theory: Then, Now, and in the Future“. In: </a:t>
            </a:r>
            <a:r>
              <a:rPr lang="en-US" sz="1600" dirty="0" err="1"/>
              <a:t>Krohn</a:t>
            </a:r>
            <a:r>
              <a:rPr lang="en-US" sz="1600" dirty="0"/>
              <a:t>, Marvin D. et al. </a:t>
            </a:r>
            <a:r>
              <a:rPr lang="en-US" sz="1600" i="1" dirty="0"/>
              <a:t>Handbook on Crime and Deviance</a:t>
            </a:r>
            <a:r>
              <a:rPr lang="en-US" sz="1600" dirty="0"/>
              <a:t>. Heidelberg: Springer, pp. 225-236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 lvl="0">
              <a:buFont typeface="Tw Cen MT" panose="020B0602020104020603" pitchFamily="34" charset="-18"/>
              <a:buChar char="-"/>
            </a:pPr>
            <a:r>
              <a:rPr lang="en-GB" sz="1600" dirty="0" smtClean="0"/>
              <a:t>Marsh</a:t>
            </a:r>
            <a:r>
              <a:rPr lang="cs-CZ" sz="1600" dirty="0" smtClean="0"/>
              <a:t>, Ian</a:t>
            </a:r>
            <a:r>
              <a:rPr lang="en-GB" sz="1600" dirty="0" smtClean="0"/>
              <a:t> </a:t>
            </a:r>
            <a:r>
              <a:rPr lang="en-GB" sz="1600" dirty="0"/>
              <a:t>(Ed.). </a:t>
            </a:r>
            <a:r>
              <a:rPr lang="en-GB" sz="1600" i="1" dirty="0"/>
              <a:t>Crime and criminal justice</a:t>
            </a:r>
            <a:r>
              <a:rPr lang="en-GB" sz="1600" dirty="0"/>
              <a:t>. Abingdon, Oxon, New York: </a:t>
            </a:r>
            <a:r>
              <a:rPr lang="en-GB" sz="1600" dirty="0" smtClean="0"/>
              <a:t>Routledge</a:t>
            </a:r>
            <a:r>
              <a:rPr lang="cs-CZ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40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1700011"/>
            <a:ext cx="7509630" cy="56667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600" dirty="0" smtClean="0"/>
          </a:p>
          <a:p>
            <a:pPr lvl="0">
              <a:buFont typeface="Tw Cen MT" panose="020B0602020104020603" pitchFamily="34" charset="-18"/>
              <a:buChar char="-"/>
            </a:pPr>
            <a:r>
              <a:rPr lang="en-US" sz="1600" dirty="0" err="1"/>
              <a:t>Matsueda</a:t>
            </a:r>
            <a:r>
              <a:rPr lang="en-US" sz="1600" dirty="0"/>
              <a:t>, Ross L. 1988. „The Current State of Differential Association Theory“, </a:t>
            </a:r>
            <a:r>
              <a:rPr lang="en-US" sz="1600" i="1" dirty="0"/>
              <a:t>Crime &amp; Delinquency</a:t>
            </a:r>
            <a:r>
              <a:rPr lang="en-US" sz="1600" dirty="0"/>
              <a:t>, Vol. 34, No. 3, pp. 277-306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 smtClean="0"/>
              <a:t>Park</a:t>
            </a:r>
            <a:r>
              <a:rPr lang="en-US" sz="1600" dirty="0"/>
              <a:t>, Robert E. </a:t>
            </a:r>
            <a:r>
              <a:rPr lang="cs-CZ" sz="1600" dirty="0"/>
              <a:t>1925</a:t>
            </a:r>
            <a:r>
              <a:rPr lang="en-US" sz="1600" dirty="0"/>
              <a:t>. </a:t>
            </a:r>
            <a:r>
              <a:rPr lang="en-US" sz="1600" dirty="0" smtClean="0"/>
              <a:t>„</a:t>
            </a:r>
            <a:r>
              <a:rPr lang="cs-CZ" sz="1600" dirty="0" err="1" smtClean="0"/>
              <a:t>The</a:t>
            </a:r>
            <a:r>
              <a:rPr lang="cs-CZ" sz="1600" dirty="0" smtClean="0"/>
              <a:t> City. </a:t>
            </a:r>
            <a:r>
              <a:rPr lang="cs-CZ" sz="1600" dirty="0" err="1" smtClean="0"/>
              <a:t>Suggestions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Investigation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Human</a:t>
            </a:r>
            <a:r>
              <a:rPr lang="cs-CZ" sz="1600" dirty="0" smtClean="0"/>
              <a:t> </a:t>
            </a:r>
            <a:r>
              <a:rPr lang="cs-CZ" sz="1600" dirty="0" err="1" smtClean="0"/>
              <a:t>Behavior</a:t>
            </a:r>
            <a:r>
              <a:rPr lang="cs-CZ" sz="1600" dirty="0" smtClean="0"/>
              <a:t> in </a:t>
            </a:r>
            <a:r>
              <a:rPr lang="cs-CZ" sz="1600" dirty="0" err="1" smtClean="0"/>
              <a:t>the</a:t>
            </a:r>
            <a:r>
              <a:rPr lang="cs-CZ" sz="1600" dirty="0" smtClean="0"/>
              <a:t> Urban </a:t>
            </a:r>
            <a:r>
              <a:rPr lang="cs-CZ" sz="1600" dirty="0" err="1" smtClean="0"/>
              <a:t>Environment</a:t>
            </a:r>
            <a:r>
              <a:rPr lang="en-US" sz="1600" dirty="0" smtClean="0"/>
              <a:t>“. </a:t>
            </a:r>
            <a:r>
              <a:rPr lang="en-US" sz="1600" dirty="0"/>
              <a:t>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</a:t>
            </a:r>
            <a:r>
              <a:rPr lang="en-US" sz="1600" dirty="0" smtClean="0"/>
              <a:t>pp</a:t>
            </a:r>
            <a:r>
              <a:rPr lang="cs-CZ" sz="1600" dirty="0" smtClean="0"/>
              <a:t>. 1-46</a:t>
            </a:r>
            <a:r>
              <a:rPr lang="en-US" sz="1600" dirty="0" smtClean="0"/>
              <a:t>.</a:t>
            </a:r>
            <a:endParaRPr lang="en-US" sz="1600" dirty="0"/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 smtClean="0"/>
              <a:t>Park</a:t>
            </a:r>
            <a:r>
              <a:rPr lang="en-US" sz="1600" dirty="0"/>
              <a:t>, Robert E. </a:t>
            </a:r>
            <a:r>
              <a:rPr lang="cs-CZ" sz="1600" dirty="0" smtClean="0"/>
              <a:t>1925</a:t>
            </a:r>
            <a:r>
              <a:rPr lang="en-US" sz="1600" dirty="0" smtClean="0"/>
              <a:t>. </a:t>
            </a:r>
            <a:r>
              <a:rPr lang="en-US" sz="1600" dirty="0"/>
              <a:t>„Community Organization and Juvenile Delinquency“. In: Park, Robert E. – Burgess, Ernest W. </a:t>
            </a:r>
            <a:r>
              <a:rPr lang="en-US" sz="1600" i="1" dirty="0"/>
              <a:t>The City</a:t>
            </a:r>
            <a:r>
              <a:rPr lang="en-US" sz="1600" dirty="0"/>
              <a:t>. Chicago: The University of Chicago Press, pp. 99-111.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en-US" sz="1600" dirty="0" smtClean="0"/>
              <a:t>Sutherland</a:t>
            </a:r>
            <a:r>
              <a:rPr lang="en-US" sz="1600" dirty="0"/>
              <a:t>, Edwin. 1940. „White-Collar Criminality“, </a:t>
            </a:r>
            <a:r>
              <a:rPr lang="en-US" sz="1600" i="1" dirty="0"/>
              <a:t>American Sociology Review</a:t>
            </a:r>
            <a:r>
              <a:rPr lang="en-US" sz="1600" dirty="0"/>
              <a:t>, Vol. 5, No. 1, pp. 1-12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smtClean="0"/>
              <a:t> </a:t>
            </a:r>
            <a:r>
              <a:rPr lang="cs-CZ" sz="1600" dirty="0" err="1" smtClean="0"/>
              <a:t>Taylor</a:t>
            </a:r>
            <a:r>
              <a:rPr lang="cs-CZ" sz="1600" dirty="0" smtClean="0"/>
              <a:t>, Ian et al. 2003 (1973). </a:t>
            </a:r>
            <a:r>
              <a:rPr lang="en-US" sz="1600" i="1" dirty="0"/>
              <a:t>The new </a:t>
            </a:r>
            <a:r>
              <a:rPr lang="en-US" sz="1600" i="1" dirty="0" smtClean="0"/>
              <a:t>criminology:</a:t>
            </a:r>
            <a:r>
              <a:rPr lang="cs-CZ" sz="1600" i="1" dirty="0" smtClean="0"/>
              <a:t> </a:t>
            </a:r>
            <a:r>
              <a:rPr lang="en-US" sz="1600" i="1" dirty="0" smtClean="0"/>
              <a:t>for </a:t>
            </a:r>
            <a:r>
              <a:rPr lang="en-US" sz="1600" i="1" dirty="0"/>
              <a:t>a social theory of </a:t>
            </a:r>
            <a:r>
              <a:rPr lang="en-US" sz="1600" i="1" dirty="0" smtClean="0"/>
              <a:t>deviance</a:t>
            </a:r>
            <a:r>
              <a:rPr lang="cs-CZ" sz="1600" dirty="0" smtClean="0"/>
              <a:t>. London and New York: </a:t>
            </a:r>
            <a:r>
              <a:rPr lang="cs-CZ" sz="1600" dirty="0" err="1" smtClean="0"/>
              <a:t>Routledge</a:t>
            </a:r>
            <a:r>
              <a:rPr lang="cs-CZ" sz="1600" dirty="0" smtClean="0"/>
              <a:t>, pp. 110-130.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sz="1600" dirty="0" smtClean="0"/>
              <a:t> </a:t>
            </a:r>
            <a:r>
              <a:rPr lang="cs-CZ" sz="1600" dirty="0" err="1" smtClean="0"/>
              <a:t>Tierney</a:t>
            </a:r>
            <a:r>
              <a:rPr lang="cs-CZ" sz="1600" dirty="0" smtClean="0"/>
              <a:t>, John. 2006. </a:t>
            </a:r>
            <a:r>
              <a:rPr lang="cs-CZ" sz="1600" i="1" dirty="0" err="1" smtClean="0"/>
              <a:t>Criminology</a:t>
            </a:r>
            <a:r>
              <a:rPr lang="cs-CZ" sz="1600" i="1" dirty="0" smtClean="0"/>
              <a:t>. </a:t>
            </a:r>
            <a:r>
              <a:rPr lang="cs-CZ" sz="1600" i="1" dirty="0" err="1" smtClean="0"/>
              <a:t>Theory</a:t>
            </a:r>
            <a:r>
              <a:rPr lang="cs-CZ" sz="1600" i="1" dirty="0" smtClean="0"/>
              <a:t> and </a:t>
            </a:r>
            <a:r>
              <a:rPr lang="cs-CZ" sz="1600" i="1" dirty="0" err="1" smtClean="0"/>
              <a:t>Context</a:t>
            </a:r>
            <a:r>
              <a:rPr lang="cs-CZ" sz="1600" dirty="0" smtClean="0"/>
              <a:t>. </a:t>
            </a:r>
            <a:r>
              <a:rPr lang="cs-CZ" sz="1600" dirty="0" err="1" smtClean="0"/>
              <a:t>Harlow</a:t>
            </a:r>
            <a:r>
              <a:rPr lang="cs-CZ" sz="1600" dirty="0" smtClean="0"/>
              <a:t>: </a:t>
            </a:r>
            <a:r>
              <a:rPr lang="cs-CZ" sz="1600" dirty="0" err="1" smtClean="0"/>
              <a:t>Longman</a:t>
            </a:r>
            <a:r>
              <a:rPr lang="cs-CZ" sz="1600" dirty="0" smtClean="0"/>
              <a:t>, pp. 81-99.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7848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CHICAGSKÁ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461504" cy="4277331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20. a 30. léta - industrializace (i </a:t>
            </a:r>
            <a:r>
              <a:rPr lang="cs-CZ" dirty="0" err="1" smtClean="0"/>
              <a:t>deindustrializace</a:t>
            </a:r>
            <a:r>
              <a:rPr lang="cs-CZ" dirty="0" smtClean="0"/>
              <a:t>), urbanizace, </a:t>
            </a:r>
            <a:br>
              <a:rPr lang="cs-CZ" dirty="0" smtClean="0"/>
            </a:br>
            <a:r>
              <a:rPr lang="cs-CZ" dirty="0" smtClean="0"/>
              <a:t> migrace a s tím spojené asociální jevy (nejen zločin - paralelní výskyt!)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Chicago - obrovský nárůst populace (1860 → 1910)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město jako laboratoř (etnografická metoda)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odmítání individualistických přístupů x zločin jako sociální problém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soc. život na některých územích chaotický a patologický (x lidé) - zločin </a:t>
            </a:r>
            <a:br>
              <a:rPr lang="cs-CZ" dirty="0" smtClean="0"/>
            </a:br>
            <a:r>
              <a:rPr lang="cs-CZ" dirty="0" smtClean="0"/>
              <a:t> jako normální odpověď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ekologický </a:t>
            </a:r>
            <a:r>
              <a:rPr lang="cs-CZ" dirty="0"/>
              <a:t>přístup k chápání </a:t>
            </a:r>
            <a:r>
              <a:rPr lang="cs-CZ" dirty="0" smtClean="0"/>
              <a:t>zločinu - „lidská/sociální ekologie“</a:t>
            </a:r>
            <a:br>
              <a:rPr lang="cs-CZ" dirty="0" smtClean="0"/>
            </a:br>
            <a:r>
              <a:rPr lang="cs-CZ" dirty="0" smtClean="0"/>
              <a:t> - vztah lidí a prostředí (města) - prostorová distribuce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sociologický pozitivismus (ale vliv symbolického </a:t>
            </a:r>
            <a:r>
              <a:rPr lang="cs-CZ" dirty="0" err="1" smtClean="0"/>
              <a:t>interakcionismu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411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CHICAGSKÁ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hlavní </a:t>
            </a:r>
            <a:r>
              <a:rPr lang="cs-CZ" dirty="0"/>
              <a:t>postavy: </a:t>
            </a:r>
            <a:r>
              <a:rPr lang="cs-CZ" dirty="0" smtClean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Frederick </a:t>
            </a:r>
            <a:r>
              <a:rPr lang="cs-CZ" dirty="0" err="1" smtClean="0"/>
              <a:t>Trasher</a:t>
            </a:r>
            <a:r>
              <a:rPr lang="cs-CZ" dirty="0"/>
              <a:t> (</a:t>
            </a:r>
            <a:r>
              <a:rPr lang="cs-CZ" dirty="0" err="1" smtClean="0"/>
              <a:t>The</a:t>
            </a:r>
            <a:r>
              <a:rPr lang="cs-CZ" dirty="0" smtClean="0"/>
              <a:t> Gang: A Study </a:t>
            </a:r>
            <a:r>
              <a:rPr lang="cs-CZ" dirty="0" err="1" smtClean="0"/>
              <a:t>of</a:t>
            </a:r>
            <a:r>
              <a:rPr lang="cs-CZ" dirty="0" smtClean="0"/>
              <a:t> 1313 </a:t>
            </a:r>
            <a:r>
              <a:rPr lang="cs-CZ" dirty="0" err="1" smtClean="0"/>
              <a:t>Gangs</a:t>
            </a:r>
            <a:r>
              <a:rPr lang="cs-CZ" dirty="0" smtClean="0"/>
              <a:t> in </a:t>
            </a:r>
            <a:br>
              <a:rPr lang="cs-CZ" dirty="0" smtClean="0"/>
            </a:br>
            <a:r>
              <a:rPr lang="cs-CZ" dirty="0" smtClean="0"/>
              <a:t> Chicago)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W. F. </a:t>
            </a:r>
            <a:r>
              <a:rPr lang="cs-CZ" dirty="0" err="1" smtClean="0"/>
              <a:t>Whyte</a:t>
            </a:r>
            <a:r>
              <a:rPr lang="cs-CZ" dirty="0" smtClean="0"/>
              <a:t> (Street </a:t>
            </a:r>
            <a:r>
              <a:rPr lang="cs-CZ" dirty="0" err="1" smtClean="0"/>
              <a:t>Corner</a:t>
            </a:r>
            <a:r>
              <a:rPr lang="cs-CZ" dirty="0" smtClean="0"/>
              <a:t> Society: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  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err="1" smtClean="0"/>
              <a:t>Italian</a:t>
            </a:r>
            <a:r>
              <a:rPr lang="cs-CZ" dirty="0" smtClean="0"/>
              <a:t> Slum, 1943);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Robert Park, Ernest </a:t>
            </a:r>
            <a:r>
              <a:rPr lang="cs-CZ" dirty="0" err="1" smtClean="0"/>
              <a:t>Burgess</a:t>
            </a:r>
            <a:r>
              <a:rPr lang="cs-CZ" dirty="0" smtClean="0"/>
              <a:t>, </a:t>
            </a:r>
            <a:r>
              <a:rPr lang="cs-CZ" dirty="0" err="1" smtClean="0"/>
              <a:t>Clifford</a:t>
            </a:r>
            <a:r>
              <a:rPr lang="cs-CZ" dirty="0" smtClean="0"/>
              <a:t> Shaw a Henry </a:t>
            </a:r>
            <a:r>
              <a:rPr lang="cs-CZ" dirty="0" err="1" smtClean="0"/>
              <a:t>McKay</a:t>
            </a:r>
            <a:r>
              <a:rPr lang="cs-CZ" dirty="0" smtClean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jejich výsledky kolektivně tvoří teorii sociální dezorganizace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019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>
            <a:norm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Robert Park (1925): </a:t>
            </a:r>
            <a:r>
              <a:rPr lang="cs-CZ" i="1" dirty="0" err="1" smtClean="0"/>
              <a:t>The</a:t>
            </a:r>
            <a:r>
              <a:rPr lang="cs-CZ" i="1" dirty="0" smtClean="0"/>
              <a:t> City: </a:t>
            </a:r>
            <a:r>
              <a:rPr lang="cs-CZ" i="1" dirty="0" err="1" smtClean="0"/>
              <a:t>Suggestions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Investigation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br>
              <a:rPr lang="cs-CZ" i="1" dirty="0" smtClean="0"/>
            </a:br>
            <a:r>
              <a:rPr lang="cs-CZ" i="1" dirty="0" smtClean="0"/>
              <a:t> </a:t>
            </a:r>
            <a:r>
              <a:rPr lang="cs-CZ" i="1" dirty="0" err="1" smtClean="0"/>
              <a:t>Human</a:t>
            </a:r>
            <a:r>
              <a:rPr lang="cs-CZ" i="1" dirty="0" smtClean="0"/>
              <a:t> </a:t>
            </a:r>
            <a:r>
              <a:rPr lang="cs-CZ" i="1" dirty="0" err="1" smtClean="0"/>
              <a:t>Behavior</a:t>
            </a:r>
            <a:r>
              <a:rPr lang="cs-CZ" i="1" dirty="0" smtClean="0"/>
              <a:t> in </a:t>
            </a:r>
            <a:r>
              <a:rPr lang="cs-CZ" i="1" dirty="0" err="1" smtClean="0"/>
              <a:t>the</a:t>
            </a:r>
            <a:r>
              <a:rPr lang="cs-CZ" i="1" dirty="0" smtClean="0"/>
              <a:t> Urban </a:t>
            </a:r>
            <a:r>
              <a:rPr lang="cs-CZ" i="1" dirty="0" err="1" smtClean="0"/>
              <a:t>Environment</a:t>
            </a:r>
            <a:r>
              <a:rPr lang="cs-CZ" i="1" dirty="0" smtClean="0"/>
              <a:t> 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město - nejen fyzická, ale i morální organizace (vzájemný vliv), produkt </a:t>
            </a:r>
            <a:br>
              <a:rPr lang="cs-CZ" dirty="0" smtClean="0"/>
            </a:br>
            <a:r>
              <a:rPr lang="cs-CZ" dirty="0" smtClean="0"/>
              <a:t> lidské povahy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město </a:t>
            </a:r>
            <a:r>
              <a:rPr lang="cs-CZ" dirty="0"/>
              <a:t>jako ekologický systém - vzájemně závislé vztahy (vytvářené při </a:t>
            </a:r>
            <a:r>
              <a:rPr lang="cs-CZ" dirty="0" smtClean="0"/>
              <a:t>adaptaci), vývoj dle ‚přirozených‘ sociálních procesů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lidská ekologie (</a:t>
            </a:r>
            <a:r>
              <a:rPr lang="cs-CZ" i="1" dirty="0" err="1" smtClean="0"/>
              <a:t>human</a:t>
            </a:r>
            <a:r>
              <a:rPr lang="cs-CZ" i="1" dirty="0" smtClean="0"/>
              <a:t> </a:t>
            </a:r>
            <a:r>
              <a:rPr lang="cs-CZ" i="1" dirty="0" err="1" smtClean="0"/>
              <a:t>ecology</a:t>
            </a:r>
            <a:r>
              <a:rPr lang="cs-CZ" dirty="0" smtClean="0"/>
              <a:t>) - </a:t>
            </a:r>
            <a:r>
              <a:rPr lang="cs-CZ" dirty="0" err="1" smtClean="0"/>
              <a:t>časo</a:t>
            </a:r>
            <a:r>
              <a:rPr lang="cs-CZ" dirty="0" smtClean="0"/>
              <a:t>-prostorové vztahy lidí ovlivněné </a:t>
            </a:r>
            <a:br>
              <a:rPr lang="cs-CZ" dirty="0" smtClean="0"/>
            </a:br>
            <a:r>
              <a:rPr lang="cs-CZ" dirty="0" smtClean="0"/>
              <a:t> silami prostředí (produktem soutěže a výběru)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sousedství - určitá kontinuita </a:t>
            </a:r>
            <a:r>
              <a:rPr lang="cs-CZ" dirty="0" err="1" smtClean="0"/>
              <a:t>hist</a:t>
            </a:r>
            <a:r>
              <a:rPr lang="cs-CZ" dirty="0" smtClean="0"/>
              <a:t>. procesů; prostředí tvořené zkušenostmi a vzpomínkami předchozími obyvateli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vliv na organizaci města: velikost, koncentrace a rozložení obyvatelstva</a:t>
            </a:r>
          </a:p>
          <a:p>
            <a:pPr>
              <a:buFont typeface="Tw Cen MT" panose="020B0602020104020603" pitchFamily="34" charset="-18"/>
              <a:buChar char="-"/>
            </a:pP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1027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86000"/>
            <a:ext cx="7595975" cy="4023360"/>
          </a:xfrm>
        </p:spPr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sousedství (</a:t>
            </a:r>
            <a:r>
              <a:rPr lang="cs-CZ" i="1" dirty="0" err="1"/>
              <a:t>neighborhood</a:t>
            </a:r>
            <a:r>
              <a:rPr lang="cs-CZ" dirty="0"/>
              <a:t>) - úpadek jeho vlivu (rozvoj dopravy a </a:t>
            </a:r>
            <a:br>
              <a:rPr lang="cs-CZ" dirty="0"/>
            </a:br>
            <a:r>
              <a:rPr lang="cs-CZ" dirty="0"/>
              <a:t> komunikace, dělba práce)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/>
              <a:t>organizace - společné zájmy (x osobní vazby, spolky, kultura</a:t>
            </a:r>
            <a:r>
              <a:rPr lang="cs-CZ" dirty="0" smtClean="0"/>
              <a:t>...)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úpadek lokálních vazeb a oslabení omezení a zábran primární skupiny vlivem městského </a:t>
            </a:r>
            <a:r>
              <a:rPr lang="cs-CZ" dirty="0"/>
              <a:t>prostředí </a:t>
            </a:r>
            <a:r>
              <a:rPr lang="cs-CZ" dirty="0" smtClean="0"/>
              <a:t>(individualizace) → nárůst neřestí a zločinu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i="1" dirty="0"/>
              <a:t> </a:t>
            </a:r>
            <a:r>
              <a:rPr lang="cs-CZ" dirty="0" smtClean="0"/>
              <a:t>kontrola založená na mravech (spontánní) </a:t>
            </a:r>
            <a:r>
              <a:rPr lang="cs-CZ" dirty="0"/>
              <a:t>→ </a:t>
            </a:r>
            <a:r>
              <a:rPr lang="cs-CZ" dirty="0" smtClean="0"/>
              <a:t>právo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zároveň rozšíření záběru formální kontroly (politická role kriminalizace; </a:t>
            </a:r>
            <a:br>
              <a:rPr lang="cs-CZ" dirty="0" smtClean="0"/>
            </a:br>
            <a:r>
              <a:rPr lang="cs-CZ" dirty="0" smtClean="0"/>
              <a:t> role veřejného mínění x mravy)</a:t>
            </a:r>
          </a:p>
        </p:txBody>
      </p:sp>
    </p:spTree>
    <p:extLst>
      <p:ext uri="{BB962C8B-B14F-4D97-AF65-F5344CB8AC3E}">
        <p14:creationId xmlns:p14="http://schemas.microsoft.com/office/powerpoint/2010/main" val="390236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E. </a:t>
            </a:r>
            <a:r>
              <a:rPr lang="cs-CZ" dirty="0" err="1" smtClean="0"/>
              <a:t>Burgess</a:t>
            </a:r>
            <a:r>
              <a:rPr lang="cs-CZ" dirty="0" smtClean="0"/>
              <a:t> (1925)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růst města - s tím spojené změny (sociální problémy)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pro růst příznačná mobilita - tendence demoralizovat osobu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model města - soustředné kruhy - 5 zón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tzv. území v přechodu </a:t>
            </a:r>
            <a:r>
              <a:rPr lang="cs-CZ" sz="1600" dirty="0" smtClean="0"/>
              <a:t>(area in </a:t>
            </a:r>
            <a:r>
              <a:rPr lang="cs-CZ" sz="1600" dirty="0" err="1" smtClean="0"/>
              <a:t>transition</a:t>
            </a:r>
            <a:r>
              <a:rPr lang="cs-CZ" sz="1600" dirty="0" smtClean="0"/>
              <a:t>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dizorganizace</a:t>
            </a:r>
            <a:r>
              <a:rPr lang="cs-CZ" dirty="0" smtClean="0"/>
              <a:t> jako reorganizace - není tedy patologická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65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578" y="1901722"/>
            <a:ext cx="4260821" cy="4543112"/>
          </a:xfrm>
        </p:spPr>
      </p:pic>
    </p:spTree>
    <p:extLst>
      <p:ext uri="{BB962C8B-B14F-4D97-AF65-F5344CB8AC3E}">
        <p14:creationId xmlns:p14="http://schemas.microsoft.com/office/powerpoint/2010/main" val="367361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667566" cy="4303089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Shaw a </a:t>
            </a:r>
            <a:r>
              <a:rPr lang="cs-CZ" dirty="0" err="1" smtClean="0"/>
              <a:t>McKay</a:t>
            </a:r>
            <a:r>
              <a:rPr lang="cs-CZ" dirty="0" smtClean="0"/>
              <a:t> (1942): </a:t>
            </a:r>
            <a:r>
              <a:rPr lang="cs-CZ" i="1" dirty="0" err="1" smtClean="0"/>
              <a:t>Juvenile</a:t>
            </a:r>
            <a:r>
              <a:rPr lang="cs-CZ" i="1" dirty="0" smtClean="0"/>
              <a:t> </a:t>
            </a:r>
            <a:r>
              <a:rPr lang="cs-CZ" i="1" dirty="0" err="1" smtClean="0"/>
              <a:t>Delinquency</a:t>
            </a:r>
            <a:r>
              <a:rPr lang="cs-CZ" i="1" dirty="0" smtClean="0"/>
              <a:t> in Urban </a:t>
            </a:r>
            <a:r>
              <a:rPr lang="cs-CZ" i="1" dirty="0" err="1" smtClean="0"/>
              <a:t>Areas</a:t>
            </a:r>
            <a:endParaRPr lang="cs-CZ" i="1" dirty="0" smtClean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testují </a:t>
            </a:r>
            <a:r>
              <a:rPr lang="cs-CZ" dirty="0" err="1" smtClean="0"/>
              <a:t>Burgessův</a:t>
            </a:r>
            <a:r>
              <a:rPr lang="cs-CZ" dirty="0" smtClean="0"/>
              <a:t> model - rozložení kriminality mladistvých ve městě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povaha sousedství </a:t>
            </a:r>
            <a:r>
              <a:rPr lang="cs-CZ" sz="1600" dirty="0" smtClean="0"/>
              <a:t>(</a:t>
            </a:r>
            <a:r>
              <a:rPr lang="cs-CZ" sz="1600" i="1" dirty="0" err="1" smtClean="0"/>
              <a:t>neighborhood</a:t>
            </a:r>
            <a:r>
              <a:rPr lang="cs-CZ" sz="1600" dirty="0" smtClean="0"/>
              <a:t>) </a:t>
            </a:r>
            <a:r>
              <a:rPr lang="cs-CZ" dirty="0" smtClean="0"/>
              <a:t>spíše než jednotlivce ovlivňuje zločin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vztah zločinu k zóně v přechodu a ke složení obyvatelstva (míra chudoby, mobilita, rasová heterogenita)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absence normativních kontrol ze strany rodiny a komunity </a:t>
            </a:r>
            <a:r>
              <a:rPr lang="cs-CZ" dirty="0" smtClean="0">
                <a:latin typeface="Calibri" panose="020F0502020204030204" pitchFamily="34" charset="0"/>
              </a:rPr>
              <a:t>→ </a:t>
            </a:r>
            <a:r>
              <a:rPr lang="cs-CZ" dirty="0" smtClean="0"/>
              <a:t>sociální </a:t>
            </a:r>
            <a:br>
              <a:rPr lang="cs-CZ" dirty="0" smtClean="0"/>
            </a:br>
            <a:r>
              <a:rPr lang="cs-CZ" dirty="0" smtClean="0"/>
              <a:t> dezorganizace </a:t>
            </a:r>
            <a:r>
              <a:rPr lang="cs-CZ" dirty="0">
                <a:latin typeface="Calibri" panose="020F0502020204030204" pitchFamily="34" charset="0"/>
              </a:rPr>
              <a:t>→ </a:t>
            </a:r>
            <a:r>
              <a:rPr lang="cs-CZ" dirty="0" smtClean="0"/>
              <a:t>zločin (vliv na teorii sociální kontroly)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„chudší“ oblasti - diverzita norem chování (subkultura sousedství)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možné (ilegálnímu) chování se naučit od dospělých zločinců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koncept </a:t>
            </a:r>
            <a:r>
              <a:rPr lang="cs-CZ" dirty="0" err="1" smtClean="0"/>
              <a:t>kuturního</a:t>
            </a:r>
            <a:r>
              <a:rPr lang="cs-CZ" dirty="0" smtClean="0"/>
              <a:t> přenosu </a:t>
            </a:r>
            <a:r>
              <a:rPr lang="cs-CZ" sz="1600" dirty="0" smtClean="0"/>
              <a:t>(</a:t>
            </a:r>
            <a:r>
              <a:rPr lang="cs-CZ" sz="1600" i="1" dirty="0" err="1" smtClean="0"/>
              <a:t>cultural</a:t>
            </a:r>
            <a:r>
              <a:rPr lang="cs-CZ" sz="1600" i="1" dirty="0" smtClean="0"/>
              <a:t> </a:t>
            </a:r>
            <a:r>
              <a:rPr lang="cs-CZ" sz="1600" i="1" dirty="0" err="1" smtClean="0"/>
              <a:t>transmission</a:t>
            </a:r>
            <a:r>
              <a:rPr lang="cs-CZ" sz="1600" dirty="0" smtClean="0"/>
              <a:t>) </a:t>
            </a:r>
            <a:r>
              <a:rPr lang="cs-CZ" dirty="0" smtClean="0"/>
              <a:t>(generační)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68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DEZORGANIZACE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084832"/>
            <a:ext cx="7809234" cy="4572000"/>
          </a:xfrm>
        </p:spPr>
        <p:txBody>
          <a:bodyPr>
            <a:noAutofit/>
          </a:bodyPr>
          <a:lstStyle/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Chicagská škola a zločin - 2 zásadní hypotézy</a:t>
            </a:r>
            <a:br>
              <a:rPr lang="cs-CZ" dirty="0" smtClean="0"/>
            </a:br>
            <a:r>
              <a:rPr lang="cs-CZ" sz="1000" dirty="0" smtClean="0"/>
              <a:t/>
            </a:r>
            <a:br>
              <a:rPr lang="cs-CZ" sz="1000" dirty="0" smtClean="0"/>
            </a:br>
            <a:r>
              <a:rPr lang="cs-CZ" dirty="0" smtClean="0"/>
              <a:t> (1) současný výskyt zločinu a sociálních problémů (chudoba, </a:t>
            </a:r>
            <a:br>
              <a:rPr lang="cs-CZ" dirty="0" smtClean="0"/>
            </a:br>
            <a:r>
              <a:rPr lang="cs-CZ" dirty="0" smtClean="0"/>
              <a:t>      nezaměstnanost...) </a:t>
            </a:r>
            <a:br>
              <a:rPr lang="cs-CZ" dirty="0" smtClean="0"/>
            </a:br>
            <a:r>
              <a:rPr lang="cs-CZ" dirty="0" smtClean="0"/>
              <a:t> (2) přetrvávání oblastí s vysokou mírou zločinnosti (nezávisle na </a:t>
            </a:r>
            <a:br>
              <a:rPr lang="cs-CZ" dirty="0" smtClean="0"/>
            </a:br>
            <a:r>
              <a:rPr lang="cs-CZ" dirty="0" smtClean="0"/>
              <a:t>      konkrétním obyvatelstvu, konkrétní rasové/etnické skupině)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smtClean="0"/>
              <a:t>dimenze organizace - </a:t>
            </a:r>
            <a:br>
              <a:rPr lang="cs-CZ" dirty="0" smtClean="0"/>
            </a:br>
            <a:r>
              <a:rPr lang="cs-CZ" dirty="0" smtClean="0"/>
              <a:t> komunity sociálně organizované (solidarita, soudržnost)</a:t>
            </a:r>
            <a:r>
              <a:rPr lang="cs-CZ" dirty="0"/>
              <a:t> </a:t>
            </a:r>
            <a:r>
              <a:rPr lang="cs-CZ" dirty="0" smtClean="0"/>
              <a:t>x dezorganizované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>
                <a:solidFill>
                  <a:prstClr val="black"/>
                </a:solidFill>
              </a:rPr>
              <a:t> </a:t>
            </a:r>
            <a:r>
              <a:rPr lang="cs-CZ" dirty="0" smtClean="0">
                <a:solidFill>
                  <a:prstClr val="black"/>
                </a:solidFill>
              </a:rPr>
              <a:t>vztah </a:t>
            </a:r>
            <a:r>
              <a:rPr lang="cs-CZ" dirty="0">
                <a:solidFill>
                  <a:prstClr val="black"/>
                </a:solidFill>
              </a:rPr>
              <a:t>zločin-sociální </a:t>
            </a:r>
            <a:r>
              <a:rPr lang="cs-CZ" dirty="0" err="1">
                <a:solidFill>
                  <a:prstClr val="black"/>
                </a:solidFill>
              </a:rPr>
              <a:t>dez</a:t>
            </a:r>
            <a:r>
              <a:rPr lang="cs-CZ" dirty="0">
                <a:solidFill>
                  <a:prstClr val="black"/>
                </a:solidFill>
              </a:rPr>
              <a:t>/organizace určován neformální soc. kontrolou</a:t>
            </a:r>
            <a:endParaRPr lang="cs-CZ" dirty="0"/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 smtClean="0"/>
              <a:t> exogenní vlastnosti sousedství → soc</a:t>
            </a:r>
            <a:r>
              <a:rPr lang="cs-CZ" dirty="0"/>
              <a:t>. </a:t>
            </a:r>
            <a:r>
              <a:rPr lang="cs-CZ" dirty="0" smtClean="0"/>
              <a:t>vazby → neformální soc. kontrola</a:t>
            </a:r>
            <a:r>
              <a:rPr lang="cs-CZ" dirty="0"/>
              <a:t> </a:t>
            </a:r>
            <a:r>
              <a:rPr lang="cs-CZ" dirty="0" smtClean="0"/>
              <a:t>→  </a:t>
            </a:r>
            <a:br>
              <a:rPr lang="cs-CZ" dirty="0" smtClean="0"/>
            </a:br>
            <a:r>
              <a:rPr lang="cs-CZ" dirty="0" smtClean="0"/>
              <a:t> zločin (</a:t>
            </a:r>
            <a:r>
              <a:rPr lang="cs-CZ" dirty="0" err="1" smtClean="0"/>
              <a:t>Sampson</a:t>
            </a:r>
            <a:r>
              <a:rPr lang="cs-CZ" dirty="0" smtClean="0"/>
              <a:t> 1987)</a:t>
            </a:r>
          </a:p>
          <a:p>
            <a:pPr>
              <a:buFont typeface="Tw Cen MT" panose="020B0602020104020603" pitchFamily="34" charset="-18"/>
              <a:buChar char="-"/>
            </a:pPr>
            <a:r>
              <a:rPr lang="cs-CZ" dirty="0"/>
              <a:t> </a:t>
            </a:r>
            <a:r>
              <a:rPr lang="cs-CZ" dirty="0" err="1" smtClean="0"/>
              <a:t>ekol</a:t>
            </a:r>
            <a:r>
              <a:rPr lang="cs-CZ" dirty="0" smtClean="0"/>
              <a:t>. faktory (chudoba, mobilita, heterogenita) - jen nepřímý vliv 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0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TM02900722[[fn=Zasedací místnost Ion]]</Template>
  <TotalTime>6035</TotalTime>
  <Words>854</Words>
  <Application>Microsoft Office PowerPoint</Application>
  <PresentationFormat>Předvádění na obrazovce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Calibri</vt:lpstr>
      <vt:lpstr>Calibri Light</vt:lpstr>
      <vt:lpstr>Tw Cen MT</vt:lpstr>
      <vt:lpstr>Tw Cen MT Condensed</vt:lpstr>
      <vt:lpstr>Wingdings 2</vt:lpstr>
      <vt:lpstr>Wingdings 3</vt:lpstr>
      <vt:lpstr>HDOfficeLightV0</vt:lpstr>
      <vt:lpstr>1_HDOfficeLightV0</vt:lpstr>
      <vt:lpstr>2_HDOfficeLightV0</vt:lpstr>
      <vt:lpstr>Integrál</vt:lpstr>
      <vt:lpstr>teorie sociální dezorganizace a diferenciálních asociací</vt:lpstr>
      <vt:lpstr>CHICAGSKÁ ŠKOLA</vt:lpstr>
      <vt:lpstr>CHICAGSKÁ ŠKOLA</vt:lpstr>
      <vt:lpstr>teorie sociální dezorganizace</vt:lpstr>
      <vt:lpstr>teorie sociální dezorganizace</vt:lpstr>
      <vt:lpstr>TEORIE SOCIÁLNÍ DEZORGANIZACE</vt:lpstr>
      <vt:lpstr>TEORIE SOCIÁLNÍ DEZORGANIZACE</vt:lpstr>
      <vt:lpstr>TEORIE SOCIÁLNÍ DEZORGANIZACE</vt:lpstr>
      <vt:lpstr>TEORIE SOCIÁLNÍ DEZORGANIZACE</vt:lpstr>
      <vt:lpstr>KRITIKA teorie sociální dezorganizace</vt:lpstr>
      <vt:lpstr>teorie sociální dezorganizace</vt:lpstr>
      <vt:lpstr>teorie diferenciálních asociací</vt:lpstr>
      <vt:lpstr>teorie diferenciálních asociací</vt:lpstr>
      <vt:lpstr>teorie diferenciálních asociací</vt:lpstr>
      <vt:lpstr>POUŽITÁ LITERATURA</vt:lpstr>
      <vt:lpstr>POUŽITÁ LITERATURA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ZLOČIN?</dc:title>
  <dc:creator>Vendula Divisova</dc:creator>
  <cp:lastModifiedBy>Vendula Divisova</cp:lastModifiedBy>
  <cp:revision>196</cp:revision>
  <dcterms:created xsi:type="dcterms:W3CDTF">2015-09-29T10:52:05Z</dcterms:created>
  <dcterms:modified xsi:type="dcterms:W3CDTF">2015-11-06T16:00:07Z</dcterms:modified>
</cp:coreProperties>
</file>