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86" r:id="rId5"/>
    <p:sldId id="258" r:id="rId6"/>
    <p:sldId id="259" r:id="rId7"/>
    <p:sldId id="260" r:id="rId8"/>
    <p:sldId id="261" r:id="rId9"/>
    <p:sldId id="263" r:id="rId10"/>
    <p:sldId id="283" r:id="rId11"/>
    <p:sldId id="264" r:id="rId12"/>
    <p:sldId id="265" r:id="rId13"/>
    <p:sldId id="281" r:id="rId14"/>
    <p:sldId id="266" r:id="rId15"/>
    <p:sldId id="284" r:id="rId16"/>
    <p:sldId id="267" r:id="rId17"/>
    <p:sldId id="268" r:id="rId18"/>
    <p:sldId id="269" r:id="rId19"/>
    <p:sldId id="270" r:id="rId20"/>
    <p:sldId id="271" r:id="rId21"/>
    <p:sldId id="272" r:id="rId22"/>
    <p:sldId id="273" r:id="rId23"/>
    <p:sldId id="282" r:id="rId24"/>
    <p:sldId id="285" r:id="rId25"/>
    <p:sldId id="277" r:id="rId26"/>
    <p:sldId id="287" r:id="rId27"/>
    <p:sldId id="288" r:id="rId28"/>
    <p:sldId id="289" r:id="rId29"/>
    <p:sldId id="290" r:id="rId30"/>
    <p:sldId id="291" r:id="rId31"/>
    <p:sldId id="292" r:id="rId32"/>
    <p:sldId id="293" r:id="rId33"/>
    <p:sldId id="294" r:id="rId34"/>
    <p:sldId id="295" r:id="rId35"/>
    <p:sldId id="278" r:id="rId36"/>
    <p:sldId id="279"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814D8018-99CE-4E04-9B09-B2CE77B1A013}" type="datetimeFigureOut">
              <a:rPr lang="cs-CZ" smtClean="0"/>
              <a:pPr/>
              <a:t>29. 11. 2015</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B620FB8D-E5CD-45CF-A2BB-EBF2BC897F78}"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20FB8D-E5CD-45CF-A2BB-EBF2BC897F7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20FB8D-E5CD-45CF-A2BB-EBF2BC897F78}"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20FB8D-E5CD-45CF-A2BB-EBF2BC897F78}"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814D8018-99CE-4E04-9B09-B2CE77B1A013}" type="datetimeFigureOut">
              <a:rPr lang="cs-CZ" smtClean="0"/>
              <a:pPr/>
              <a:t>29. 11. 2015</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B620FB8D-E5CD-45CF-A2BB-EBF2BC897F78}"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20FB8D-E5CD-45CF-A2BB-EBF2BC897F78}"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620FB8D-E5CD-45CF-A2BB-EBF2BC897F78}"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620FB8D-E5CD-45CF-A2BB-EBF2BC897F78}"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620FB8D-E5CD-45CF-A2BB-EBF2BC897F78}"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20FB8D-E5CD-45CF-A2BB-EBF2BC897F78}"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14D8018-99CE-4E04-9B09-B2CE77B1A013}" type="datetimeFigureOut">
              <a:rPr lang="cs-CZ" smtClean="0"/>
              <a:pPr/>
              <a:t>29. 11. 2015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20FB8D-E5CD-45CF-A2BB-EBF2BC897F78}"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14D8018-99CE-4E04-9B09-B2CE77B1A013}" type="datetimeFigureOut">
              <a:rPr lang="cs-CZ" smtClean="0"/>
              <a:pPr/>
              <a:t>29. 11. 2015</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20FB8D-E5CD-45CF-A2BB-EBF2BC897F78}"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Kurdský nacionalismus</a:t>
            </a:r>
            <a:endParaRPr lang="cs-CZ" dirty="0"/>
          </a:p>
        </p:txBody>
      </p:sp>
      <p:sp>
        <p:nvSpPr>
          <p:cNvPr id="3" name="Podnadpis 2"/>
          <p:cNvSpPr>
            <a:spLocks noGrp="1"/>
          </p:cNvSpPr>
          <p:nvPr>
            <p:ph type="subTitle" idx="1"/>
          </p:nvPr>
        </p:nvSpPr>
        <p:spPr/>
        <p:txBody>
          <a:bodyPr>
            <a:noAutofit/>
          </a:bodyPr>
          <a:lstStyle/>
          <a:p>
            <a:r>
              <a:rPr lang="cs-CZ" sz="1600" dirty="0" smtClean="0"/>
              <a:t>Tomáš Kaválek</a:t>
            </a:r>
          </a:p>
          <a:p>
            <a:r>
              <a:rPr lang="cs-CZ" sz="1600" dirty="0"/>
              <a:t>2</a:t>
            </a:r>
            <a:r>
              <a:rPr lang="cs-CZ" sz="1600" dirty="0" smtClean="0"/>
              <a:t>. </a:t>
            </a:r>
            <a:r>
              <a:rPr lang="cs-CZ" sz="1600" dirty="0" smtClean="0"/>
              <a:t>12. </a:t>
            </a:r>
            <a:r>
              <a:rPr lang="cs-CZ" sz="1600" dirty="0" smtClean="0"/>
              <a:t>2015</a:t>
            </a:r>
            <a:endParaRPr lang="cs-CZ" sz="1600" dirty="0" smtClean="0"/>
          </a:p>
          <a:p>
            <a:r>
              <a:rPr lang="cs-CZ" sz="1600" dirty="0" smtClean="0"/>
              <a:t>BSS 169 Etnické konflikty I</a:t>
            </a:r>
          </a:p>
          <a:p>
            <a:r>
              <a:rPr lang="cs-CZ" sz="1600" dirty="0" smtClean="0"/>
              <a:t>FSS MU</a:t>
            </a:r>
            <a:endParaRPr lang="cs-CZ" sz="1600" dirty="0"/>
          </a:p>
        </p:txBody>
      </p:sp>
      <p:pic>
        <p:nvPicPr>
          <p:cNvPr id="26626" name="Picture 2" descr="http://1.bp.blogspot.com/-mbjVQTrIVu4/UyFBPmJrCWI/AAAAAAAACJ8/7pbhk6kLv0M/s1600/salahuddin+al+ayyubi.jpg"/>
          <p:cNvPicPr>
            <a:picLocks noChangeAspect="1" noChangeArrowheads="1"/>
          </p:cNvPicPr>
          <p:nvPr/>
        </p:nvPicPr>
        <p:blipFill>
          <a:blip r:embed="rId2"/>
          <a:srcRect/>
          <a:stretch>
            <a:fillRect/>
          </a:stretch>
        </p:blipFill>
        <p:spPr bwMode="auto">
          <a:xfrm>
            <a:off x="428596" y="214290"/>
            <a:ext cx="2486025" cy="3362326"/>
          </a:xfrm>
          <a:prstGeom prst="rect">
            <a:avLst/>
          </a:prstGeom>
          <a:noFill/>
        </p:spPr>
      </p:pic>
      <p:sp>
        <p:nvSpPr>
          <p:cNvPr id="26628" name="AutoShape 4" descr="http://upload.wikimedia.org/wikipedia/commons/3/35/Flag_of_Kurdist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6630" name="AutoShape 6" descr="http://upload.wikimedia.org/wikipedia/commons/3/35/Flag_of_Kurdist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6632" name="AutoShape 8" descr="http://upload.wikimedia.org/wikipedia/commons/3/35/Flag_of_Kurdist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6634" name="AutoShape 10" descr="http://upload.wikimedia.org/wikipedia/commons/3/35/Flag_of_Kurdist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6636" name="Picture 12" descr="http://3.bp.blogspot.com/--etl0tFKPOE/TfEh5DZflwI/AAAAAAAAQOg/XfBFGVHzWpQ/s400/kurdistan_map.jpg"/>
          <p:cNvPicPr>
            <a:picLocks noChangeAspect="1" noChangeArrowheads="1"/>
          </p:cNvPicPr>
          <p:nvPr/>
        </p:nvPicPr>
        <p:blipFill>
          <a:blip r:embed="rId3"/>
          <a:srcRect/>
          <a:stretch>
            <a:fillRect/>
          </a:stretch>
        </p:blipFill>
        <p:spPr bwMode="auto">
          <a:xfrm>
            <a:off x="4000496" y="214290"/>
            <a:ext cx="4500594" cy="32066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Kurdish_Tribal_Confederacies_lg.png"/>
          <p:cNvPicPr>
            <a:picLocks noGrp="1" noChangeAspect="1"/>
          </p:cNvPicPr>
          <p:nvPr>
            <p:ph sz="quarter" idx="1"/>
          </p:nvPr>
        </p:nvPicPr>
        <p:blipFill>
          <a:blip r:embed="rId2"/>
          <a:stretch>
            <a:fillRect/>
          </a:stretch>
        </p:blipFill>
        <p:spPr>
          <a:xfrm>
            <a:off x="0" y="357166"/>
            <a:ext cx="9418010" cy="607220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1) Osmanské období před rokem 1878 I</a:t>
            </a:r>
            <a:endParaRPr lang="cs-CZ" dirty="0"/>
          </a:p>
        </p:txBody>
      </p:sp>
      <p:sp>
        <p:nvSpPr>
          <p:cNvPr id="3" name="Zástupný symbol pro obsah 2"/>
          <p:cNvSpPr>
            <a:spLocks noGrp="1"/>
          </p:cNvSpPr>
          <p:nvPr>
            <p:ph sz="quarter" idx="1"/>
          </p:nvPr>
        </p:nvSpPr>
        <p:spPr/>
        <p:txBody>
          <a:bodyPr/>
          <a:lstStyle/>
          <a:p>
            <a:r>
              <a:rPr lang="cs-CZ" dirty="0" smtClean="0"/>
              <a:t>„</a:t>
            </a:r>
            <a:r>
              <a:rPr lang="cs-CZ" i="1" dirty="0" smtClean="0"/>
              <a:t>Vzorec nominálního podřízení centrální vládě, ať už perské, arabské či turecké, společně s usilováním o co největší politickou nezávislost se stalo hlavním tématem kurdského politického života.“ </a:t>
            </a:r>
            <a:r>
              <a:rPr lang="cs-CZ" dirty="0" smtClean="0"/>
              <a:t>(McDowall 2000: 21)</a:t>
            </a:r>
          </a:p>
          <a:p>
            <a:endParaRPr lang="cs-CZ" dirty="0" smtClean="0"/>
          </a:p>
          <a:p>
            <a:r>
              <a:rPr lang="cs-CZ" dirty="0" smtClean="0"/>
              <a:t>Stabilita v regionu cca od 16. století s ustálením hranice mezi Peršany a Osmany</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1) Osmanské období před rokem 1878 II</a:t>
            </a:r>
            <a:endParaRPr lang="cs-CZ" dirty="0"/>
          </a:p>
        </p:txBody>
      </p:sp>
      <p:sp>
        <p:nvSpPr>
          <p:cNvPr id="3" name="Zástupný symbol pro obsah 2"/>
          <p:cNvSpPr>
            <a:spLocks noGrp="1"/>
          </p:cNvSpPr>
          <p:nvPr>
            <p:ph sz="quarter" idx="1"/>
          </p:nvPr>
        </p:nvSpPr>
        <p:spPr>
          <a:xfrm>
            <a:off x="457200" y="1219200"/>
            <a:ext cx="8435280" cy="5162128"/>
          </a:xfrm>
        </p:spPr>
        <p:txBody>
          <a:bodyPr>
            <a:normAutofit/>
          </a:bodyPr>
          <a:lstStyle/>
          <a:p>
            <a:r>
              <a:rPr lang="cs-CZ" dirty="0" smtClean="0"/>
              <a:t>Kurdové jako žoldnéři, nástroj likvidace „neposlušných kmenů“</a:t>
            </a:r>
          </a:p>
          <a:p>
            <a:r>
              <a:rPr lang="cs-CZ" dirty="0" smtClean="0"/>
              <a:t>Rozvoj </a:t>
            </a:r>
            <a:r>
              <a:rPr lang="cs-CZ" dirty="0" smtClean="0"/>
              <a:t>emirátů umožněný </a:t>
            </a:r>
            <a:r>
              <a:rPr lang="cs-CZ" dirty="0" smtClean="0"/>
              <a:t>také o</a:t>
            </a:r>
            <a:r>
              <a:rPr lang="cs-CZ" dirty="0" smtClean="0"/>
              <a:t>slabením </a:t>
            </a:r>
            <a:r>
              <a:rPr lang="cs-CZ" dirty="0" smtClean="0"/>
              <a:t>osmanské moci na zač. 19. </a:t>
            </a:r>
            <a:r>
              <a:rPr lang="cs-CZ" dirty="0" smtClean="0"/>
              <a:t>století (Osmané fakticky ztratili Srbsko, Řecko, ekonomický úpadek)</a:t>
            </a:r>
            <a:endParaRPr lang="cs-CZ" dirty="0" smtClean="0"/>
          </a:p>
          <a:p>
            <a:r>
              <a:rPr lang="cs-CZ" dirty="0" smtClean="0"/>
              <a:t>Do r. 1850 konec </a:t>
            </a:r>
            <a:r>
              <a:rPr lang="cs-CZ" dirty="0" smtClean="0"/>
              <a:t>emirátů</a:t>
            </a:r>
          </a:p>
          <a:p>
            <a:endParaRPr lang="cs-CZ" dirty="0"/>
          </a:p>
          <a:p>
            <a:r>
              <a:rPr lang="cs-CZ" dirty="0" smtClean="0"/>
              <a:t>Centralizační snahy OŘ 1839-1876 za sultána </a:t>
            </a:r>
            <a:r>
              <a:rPr lang="cs-CZ" dirty="0" err="1" smtClean="0"/>
              <a:t>Abdülmecida</a:t>
            </a:r>
            <a:r>
              <a:rPr lang="cs-CZ" dirty="0" smtClean="0"/>
              <a:t> I., které začaly reformami </a:t>
            </a:r>
            <a:r>
              <a:rPr lang="en-US" dirty="0" err="1" smtClean="0"/>
              <a:t>Tanzimât</a:t>
            </a:r>
            <a:r>
              <a:rPr lang="cs-CZ" dirty="0" smtClean="0"/>
              <a:t> v r.</a:t>
            </a:r>
            <a:r>
              <a:rPr lang="en-US" dirty="0" smtClean="0"/>
              <a:t> 1839</a:t>
            </a:r>
            <a:r>
              <a:rPr lang="cs-CZ" dirty="0" smtClean="0"/>
              <a:t>, ukončily existence nezávislých kurdských emirátů</a:t>
            </a:r>
          </a:p>
          <a:p>
            <a:pPr marL="0" indent="0">
              <a:buNone/>
            </a:pP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1026" name="Picture 2" descr="http://upload.wikimedia.org/wikipedia/commons/a/a5/Kurdish_states_1835.png"/>
          <p:cNvPicPr>
            <a:picLocks noChangeAspect="1" noChangeArrowheads="1"/>
          </p:cNvPicPr>
          <p:nvPr/>
        </p:nvPicPr>
        <p:blipFill>
          <a:blip r:embed="rId2"/>
          <a:srcRect/>
          <a:stretch>
            <a:fillRect/>
          </a:stretch>
        </p:blipFill>
        <p:spPr bwMode="auto">
          <a:xfrm>
            <a:off x="1643042" y="-928718"/>
            <a:ext cx="5832713" cy="7391362"/>
          </a:xfrm>
          <a:prstGeom prst="rect">
            <a:avLst/>
          </a:prstGeom>
          <a:noFill/>
        </p:spPr>
      </p:pic>
      <p:sp>
        <p:nvSpPr>
          <p:cNvPr id="4" name="TextBox 3"/>
          <p:cNvSpPr txBox="1"/>
          <p:nvPr/>
        </p:nvSpPr>
        <p:spPr>
          <a:xfrm>
            <a:off x="5724128" y="5085184"/>
            <a:ext cx="3419872" cy="646331"/>
          </a:xfrm>
          <a:prstGeom prst="rect">
            <a:avLst/>
          </a:prstGeom>
          <a:noFill/>
        </p:spPr>
        <p:txBody>
          <a:bodyPr wrap="square" rtlCol="0">
            <a:spAutoFit/>
          </a:bodyPr>
          <a:lstStyle/>
          <a:p>
            <a:r>
              <a:rPr lang="cs-CZ" dirty="0" smtClean="0"/>
              <a:t>Víceméně nezávislé kurdské emiráty v r. 1835</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1878-1924</a:t>
            </a:r>
            <a:endParaRPr lang="cs-CZ" dirty="0"/>
          </a:p>
        </p:txBody>
      </p:sp>
      <p:sp>
        <p:nvSpPr>
          <p:cNvPr id="3" name="Zástupný symbol pro obsah 2"/>
          <p:cNvSpPr>
            <a:spLocks noGrp="1"/>
          </p:cNvSpPr>
          <p:nvPr>
            <p:ph sz="quarter" idx="1"/>
          </p:nvPr>
        </p:nvSpPr>
        <p:spPr/>
        <p:txBody>
          <a:bodyPr>
            <a:normAutofit/>
          </a:bodyPr>
          <a:lstStyle/>
          <a:p>
            <a:r>
              <a:rPr lang="cs-CZ" dirty="0" smtClean="0"/>
              <a:t>Rebelie proti centralizačním snahám Osmanské říše – snaha vládnout místo panovat</a:t>
            </a:r>
          </a:p>
          <a:p>
            <a:r>
              <a:rPr lang="cs-CZ" dirty="0" smtClean="0"/>
              <a:t>Eroze pozice kmenových vůdců po konci „doby emirátů“ po r. 1850 </a:t>
            </a:r>
            <a:r>
              <a:rPr lang="cs-CZ" dirty="0" smtClean="0"/>
              <a:t>(ztratili prominentní pozici) a jejich místo zaujali šejkové (</a:t>
            </a:r>
            <a:r>
              <a:rPr lang="cs-CZ" dirty="0" smtClean="0"/>
              <a:t>tj. primárně náboženští, nikoliv kmenoví lídři</a:t>
            </a:r>
            <a:r>
              <a:rPr lang="cs-CZ" dirty="0" smtClean="0"/>
              <a:t>)</a:t>
            </a:r>
            <a:endParaRPr lang="cs-CZ" dirty="0" smtClean="0"/>
          </a:p>
          <a:p>
            <a:r>
              <a:rPr lang="cs-CZ" dirty="0" smtClean="0"/>
              <a:t>Rebelie šejka Ubeydullaha v r. 1880</a:t>
            </a:r>
          </a:p>
          <a:p>
            <a:r>
              <a:rPr lang="cs-CZ" dirty="0" smtClean="0"/>
              <a:t>Projekt kmenových jízdních oddílů Hamidye z r. </a:t>
            </a:r>
            <a:r>
              <a:rPr lang="cs-CZ" dirty="0" smtClean="0"/>
              <a:t>1891 (ty se pak ochotně podíleli na genocidě Arménů v roce 1915, ale i předtím na pogromech)</a:t>
            </a:r>
          </a:p>
          <a:p>
            <a:pPr lvl="1"/>
            <a:r>
              <a:rPr lang="cs-CZ" dirty="0" err="1" smtClean="0"/>
              <a:t>Hamidiye</a:t>
            </a:r>
            <a:r>
              <a:rPr lang="cs-CZ" dirty="0" smtClean="0"/>
              <a:t> měly být „projevem“ centralizace OŘ </a:t>
            </a:r>
            <a:r>
              <a:rPr lang="cs-CZ" dirty="0" smtClean="0">
                <a:sym typeface="Wingdings" panose="05000000000000000000" pitchFamily="2" charset="2"/>
              </a:rPr>
              <a:t></a:t>
            </a:r>
            <a:endParaRPr lang="cs-CZ" dirty="0" smtClean="0"/>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Picture 2" descr="http://en.academic.ru/pictures/enwiki/75/Kurdish_Cavalry.jpg"/>
          <p:cNvPicPr>
            <a:picLocks noChangeAspect="1" noChangeArrowheads="1"/>
          </p:cNvPicPr>
          <p:nvPr/>
        </p:nvPicPr>
        <p:blipFill>
          <a:blip r:embed="rId2"/>
          <a:srcRect/>
          <a:stretch>
            <a:fillRect/>
          </a:stretch>
        </p:blipFill>
        <p:spPr bwMode="auto">
          <a:xfrm>
            <a:off x="1357290" y="285728"/>
            <a:ext cx="6286544" cy="5997623"/>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8229600" cy="1143000"/>
          </a:xfrm>
        </p:spPr>
        <p:txBody>
          <a:bodyPr/>
          <a:lstStyle/>
          <a:p>
            <a:r>
              <a:rPr lang="cs-CZ" dirty="0" smtClean="0"/>
              <a:t>3) 1925-1961</a:t>
            </a:r>
            <a:endParaRPr lang="cs-CZ" dirty="0"/>
          </a:p>
        </p:txBody>
      </p:sp>
      <p:sp>
        <p:nvSpPr>
          <p:cNvPr id="3" name="Zástupný symbol pro obsah 2"/>
          <p:cNvSpPr>
            <a:spLocks noGrp="1"/>
          </p:cNvSpPr>
          <p:nvPr>
            <p:ph sz="quarter" idx="1"/>
          </p:nvPr>
        </p:nvSpPr>
        <p:spPr>
          <a:xfrm>
            <a:off x="500034" y="1214398"/>
            <a:ext cx="8229600" cy="5643602"/>
          </a:xfrm>
        </p:spPr>
        <p:txBody>
          <a:bodyPr>
            <a:normAutofit/>
          </a:bodyPr>
          <a:lstStyle/>
          <a:p>
            <a:r>
              <a:rPr lang="cs-CZ" dirty="0" smtClean="0"/>
              <a:t>Paradox nového Turecka – demografická islamizace vs. sekularizace</a:t>
            </a:r>
          </a:p>
          <a:p>
            <a:r>
              <a:rPr lang="cs-CZ" dirty="0" smtClean="0"/>
              <a:t>Kurdské kulturní výbory za WWI:</a:t>
            </a:r>
          </a:p>
          <a:p>
            <a:pPr lvl="1"/>
            <a:r>
              <a:rPr lang="tr-TR" dirty="0" smtClean="0"/>
              <a:t>Ş</a:t>
            </a:r>
            <a:r>
              <a:rPr lang="cs-CZ" dirty="0" smtClean="0"/>
              <a:t>erif Pa</a:t>
            </a:r>
            <a:r>
              <a:rPr lang="tr-TR" dirty="0" smtClean="0"/>
              <a:t>ş</a:t>
            </a:r>
            <a:r>
              <a:rPr lang="cs-CZ" dirty="0" smtClean="0"/>
              <a:t>a prezentoval nároky Kurdů v Sevres 1920 s podporou Britů: „lokální autonomie tam, kde kurdský element převládá“</a:t>
            </a:r>
          </a:p>
          <a:p>
            <a:r>
              <a:rPr lang="cs-CZ" dirty="0" smtClean="0"/>
              <a:t>Rebelie šejka Sayída v r. 1925 – nikoli projev „nacionalismu“, </a:t>
            </a:r>
            <a:r>
              <a:rPr lang="cs-CZ" dirty="0" smtClean="0"/>
              <a:t>ale primárně </a:t>
            </a:r>
            <a:r>
              <a:rPr lang="cs-CZ" dirty="0" smtClean="0"/>
              <a:t>snaha zachovat nábožensko-kmenovou </a:t>
            </a:r>
            <a:r>
              <a:rPr lang="cs-CZ" dirty="0" smtClean="0"/>
              <a:t>strukturu (centralizační snahy </a:t>
            </a:r>
            <a:r>
              <a:rPr lang="cs-CZ" dirty="0" err="1" smtClean="0"/>
              <a:t>kemalistického</a:t>
            </a:r>
            <a:r>
              <a:rPr lang="cs-CZ" dirty="0" smtClean="0"/>
              <a:t> Turecka)</a:t>
            </a:r>
            <a:endParaRPr lang="cs-CZ" dirty="0" smtClean="0"/>
          </a:p>
          <a:p>
            <a:r>
              <a:rPr lang="cs-CZ" dirty="0" smtClean="0"/>
              <a:t>Další rebelie – Turecký stát podezřívavý vůči Kurdům a snaží se brojit proti tradiční struktuře (i skrze paradoxní politizaci sunnitské kurdské identity)</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1961-1983</a:t>
            </a:r>
            <a:endParaRPr lang="cs-CZ" dirty="0"/>
          </a:p>
        </p:txBody>
      </p:sp>
      <p:sp>
        <p:nvSpPr>
          <p:cNvPr id="3" name="Zástupný symbol pro obsah 2"/>
          <p:cNvSpPr>
            <a:spLocks noGrp="1"/>
          </p:cNvSpPr>
          <p:nvPr>
            <p:ph sz="quarter" idx="1"/>
          </p:nvPr>
        </p:nvSpPr>
        <p:spPr>
          <a:xfrm>
            <a:off x="457200" y="1285860"/>
            <a:ext cx="8472518" cy="5572140"/>
          </a:xfrm>
        </p:spPr>
        <p:txBody>
          <a:bodyPr>
            <a:normAutofit/>
          </a:bodyPr>
          <a:lstStyle/>
          <a:p>
            <a:r>
              <a:rPr lang="cs-CZ" dirty="0" smtClean="0"/>
              <a:t>„Sekularizace kurdské otázky skrze socialismus“ (Yavuz 2001)</a:t>
            </a:r>
          </a:p>
          <a:p>
            <a:r>
              <a:rPr lang="cs-CZ" dirty="0" smtClean="0"/>
              <a:t>Rozvoj </a:t>
            </a:r>
            <a:r>
              <a:rPr lang="cs-CZ" dirty="0" smtClean="0"/>
              <a:t>krajní levice </a:t>
            </a:r>
            <a:r>
              <a:rPr lang="cs-CZ" dirty="0" smtClean="0"/>
              <a:t>(liberální ústava 1961</a:t>
            </a:r>
            <a:r>
              <a:rPr lang="cs-CZ" dirty="0" smtClean="0"/>
              <a:t>), divoká 70. léta, která nakonec skončila vojenským pučem v r. 1980 a pak tříletou vojenskou vládou</a:t>
            </a:r>
            <a:endParaRPr lang="cs-CZ" dirty="0" smtClean="0"/>
          </a:p>
          <a:p>
            <a:r>
              <a:rPr lang="cs-CZ" dirty="0" smtClean="0"/>
              <a:t>Kurdskou identitu formují spíše intelektuálové než kmenoví a náboženští vůdci</a:t>
            </a:r>
          </a:p>
          <a:p>
            <a:r>
              <a:rPr lang="cs-CZ" dirty="0" smtClean="0"/>
              <a:t>Mix marxismu a kurdského nacionalismu</a:t>
            </a:r>
          </a:p>
          <a:p>
            <a:pPr lvl="1"/>
            <a:r>
              <a:rPr lang="cs-CZ" dirty="0" smtClean="0"/>
              <a:t>Argumentace skrze ekonomickou nerovnost mezi V a Z země</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times.co.uk/tto/multimedia/archive/00395/124185974_395768c.jpg"/>
          <p:cNvPicPr>
            <a:picLocks noChangeAspect="1" noChangeArrowheads="1"/>
          </p:cNvPicPr>
          <p:nvPr/>
        </p:nvPicPr>
        <p:blipFill>
          <a:blip r:embed="rId2"/>
          <a:srcRect/>
          <a:stretch>
            <a:fillRect/>
          </a:stretch>
        </p:blipFill>
        <p:spPr bwMode="auto">
          <a:xfrm>
            <a:off x="3714744" y="3143248"/>
            <a:ext cx="5905500" cy="3933826"/>
          </a:xfrm>
          <a:prstGeom prst="rect">
            <a:avLst/>
          </a:prstGeom>
          <a:noFill/>
          <a:effectLst>
            <a:softEdge rad="127000"/>
          </a:effectLst>
        </p:spPr>
      </p:pic>
      <p:sp>
        <p:nvSpPr>
          <p:cNvPr id="2" name="Nadpis 1"/>
          <p:cNvSpPr>
            <a:spLocks noGrp="1"/>
          </p:cNvSpPr>
          <p:nvPr>
            <p:ph type="title"/>
          </p:nvPr>
        </p:nvSpPr>
        <p:spPr/>
        <p:txBody>
          <a:bodyPr/>
          <a:lstStyle/>
          <a:p>
            <a:r>
              <a:rPr lang="cs-CZ" dirty="0" smtClean="0"/>
              <a:t>5) 1984 a dále</a:t>
            </a:r>
            <a:endParaRPr lang="cs-CZ" dirty="0"/>
          </a:p>
        </p:txBody>
      </p:sp>
      <p:sp>
        <p:nvSpPr>
          <p:cNvPr id="3" name="Zástupný symbol pro obsah 2"/>
          <p:cNvSpPr>
            <a:spLocks noGrp="1"/>
          </p:cNvSpPr>
          <p:nvPr>
            <p:ph sz="quarter" idx="1"/>
          </p:nvPr>
        </p:nvSpPr>
        <p:spPr>
          <a:xfrm>
            <a:off x="428596" y="1142984"/>
            <a:ext cx="8229600" cy="5715016"/>
          </a:xfrm>
        </p:spPr>
        <p:txBody>
          <a:bodyPr/>
          <a:lstStyle/>
          <a:p>
            <a:r>
              <a:rPr lang="cs-CZ" dirty="0" smtClean="0"/>
              <a:t>1978 založení </a:t>
            </a:r>
            <a:r>
              <a:rPr lang="cs-CZ" dirty="0" smtClean="0"/>
              <a:t>PKK (jedna z mnoha levicových skupin)</a:t>
            </a:r>
            <a:endParaRPr lang="cs-CZ" dirty="0" smtClean="0"/>
          </a:p>
          <a:p>
            <a:r>
              <a:rPr lang="cs-CZ" i="1" dirty="0" smtClean="0"/>
              <a:t>„(...) byla to PKK, která ukončila vzájemný vztah mezi islámem, kmenem a nacionalismem ve prospěch nacionalismu.“</a:t>
            </a:r>
            <a:r>
              <a:rPr lang="cs-CZ" dirty="0" smtClean="0"/>
              <a:t> (Yavuz 2001: 11)</a:t>
            </a:r>
          </a:p>
          <a:p>
            <a:r>
              <a:rPr lang="cs-CZ" dirty="0" smtClean="0"/>
              <a:t>Urbanizace, migrace </a:t>
            </a:r>
          </a:p>
          <a:p>
            <a:pPr>
              <a:buNone/>
            </a:pPr>
            <a:r>
              <a:rPr lang="cs-CZ" dirty="0" smtClean="0"/>
              <a:t>(a přesídlování), </a:t>
            </a:r>
          </a:p>
          <a:p>
            <a:pPr>
              <a:buNone/>
            </a:pPr>
            <a:r>
              <a:rPr lang="cs-CZ" dirty="0" smtClean="0"/>
              <a:t>nárust vzdělanosti</a:t>
            </a:r>
          </a:p>
          <a:p>
            <a:r>
              <a:rPr lang="cs-CZ" dirty="0" smtClean="0"/>
              <a:t>PKK nabízí „identitu“ </a:t>
            </a:r>
          </a:p>
          <a:p>
            <a:pPr>
              <a:buNone/>
            </a:pPr>
            <a:r>
              <a:rPr lang="cs-CZ" dirty="0" smtClean="0"/>
              <a:t>(kurdský nacionalismus)</a:t>
            </a:r>
          </a:p>
          <a:p>
            <a:pPr>
              <a:buNone/>
            </a:pPr>
            <a:r>
              <a:rPr lang="cs-CZ" dirty="0" smtClean="0"/>
              <a:t> a „spravedlnost“ (socialismus)</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údaje o PKK</a:t>
            </a:r>
            <a:endParaRPr lang="cs-CZ" dirty="0"/>
          </a:p>
        </p:txBody>
      </p:sp>
      <p:sp>
        <p:nvSpPr>
          <p:cNvPr id="3" name="Zástupný symbol pro obsah 2"/>
          <p:cNvSpPr>
            <a:spLocks noGrp="1"/>
          </p:cNvSpPr>
          <p:nvPr>
            <p:ph sz="quarter" idx="1"/>
          </p:nvPr>
        </p:nvSpPr>
        <p:spPr/>
        <p:txBody>
          <a:bodyPr>
            <a:normAutofit/>
          </a:bodyPr>
          <a:lstStyle/>
          <a:p>
            <a:r>
              <a:rPr lang="cs-CZ" i="1" dirty="0" smtClean="0"/>
              <a:t>„PKK se nepodařilo vygenerovat lidovou podporu mezi mnoha Kurdy, ale politizovala jejich vědomí.“ </a:t>
            </a:r>
            <a:r>
              <a:rPr lang="cs-CZ" dirty="0" smtClean="0"/>
              <a:t>(Yavuz 2001: 12-13).</a:t>
            </a:r>
          </a:p>
          <a:p>
            <a:r>
              <a:rPr lang="cs-CZ" dirty="0" smtClean="0"/>
              <a:t>Založena v roce 1978 levicovými studenty z Ankary jako marxistická organizace s ambicí vytvořit jednotný kurdský stát</a:t>
            </a:r>
          </a:p>
          <a:p>
            <a:r>
              <a:rPr lang="cs-CZ" dirty="0" smtClean="0"/>
              <a:t>Lídr Abdullah Öcalan</a:t>
            </a:r>
          </a:p>
          <a:p>
            <a:r>
              <a:rPr lang="cs-CZ" dirty="0" smtClean="0"/>
              <a:t>1984 zahajuje ozbrojenou kampaň</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sz="quarter" idx="1"/>
          </p:nvPr>
        </p:nvSpPr>
        <p:spPr/>
        <p:txBody>
          <a:bodyPr/>
          <a:lstStyle/>
          <a:p>
            <a:r>
              <a:rPr lang="cs-CZ" dirty="0" smtClean="0"/>
              <a:t>1) Kdo jsou Kurdové?</a:t>
            </a:r>
          </a:p>
          <a:p>
            <a:r>
              <a:rPr lang="cs-CZ" dirty="0" smtClean="0"/>
              <a:t>2) Historický vývoj kurdského „nacionalismu“</a:t>
            </a:r>
          </a:p>
          <a:p>
            <a:r>
              <a:rPr lang="cs-CZ" dirty="0" smtClean="0"/>
              <a:t>3) Role Kurdské strany pracujících (PKK) při formování kurdského </a:t>
            </a:r>
            <a:r>
              <a:rPr lang="cs-CZ" dirty="0" smtClean="0"/>
              <a:t>nacionalismu</a:t>
            </a:r>
          </a:p>
          <a:p>
            <a:r>
              <a:rPr lang="cs-CZ" dirty="0" smtClean="0"/>
              <a:t>4) Povstání PKK</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Ideová základna PKK</a:t>
            </a:r>
            <a:endParaRPr lang="cs-CZ" dirty="0"/>
          </a:p>
        </p:txBody>
      </p:sp>
      <p:sp>
        <p:nvSpPr>
          <p:cNvPr id="3" name="Zástupný symbol pro obsah 2"/>
          <p:cNvSpPr>
            <a:spLocks noGrp="1"/>
          </p:cNvSpPr>
          <p:nvPr>
            <p:ph sz="quarter" idx="1"/>
          </p:nvPr>
        </p:nvSpPr>
        <p:spPr/>
        <p:txBody>
          <a:bodyPr/>
          <a:lstStyle/>
          <a:p>
            <a:r>
              <a:rPr lang="cs-CZ" dirty="0" smtClean="0"/>
              <a:t>Marxismus + kurdský nacionalismus</a:t>
            </a:r>
          </a:p>
          <a:p>
            <a:r>
              <a:rPr lang="cs-CZ" dirty="0" smtClean="0"/>
              <a:t>Likvidace tradiční kmenové (a náboženské) struktury kurdské společnosti</a:t>
            </a:r>
          </a:p>
          <a:p>
            <a:pPr lvl="1"/>
            <a:r>
              <a:rPr lang="cs-CZ" dirty="0" smtClean="0"/>
              <a:t>Osobní preference Abdullaha Öcalana</a:t>
            </a:r>
          </a:p>
          <a:p>
            <a:r>
              <a:rPr lang="cs-CZ" dirty="0" smtClean="0"/>
              <a:t>Snaha delegitimizovat tureckou státní ideologii jakožto konstrukt</a:t>
            </a:r>
          </a:p>
          <a:p>
            <a:pPr>
              <a:buNone/>
            </a:pPr>
            <a:endParaRPr lang="cs-CZ" dirty="0" smtClean="0"/>
          </a:p>
        </p:txBody>
      </p:sp>
      <p:sp>
        <p:nvSpPr>
          <p:cNvPr id="10242" name="AutoShape 2" descr="data:image/png;base64,iVBORw0KGgoAAAANSUhEUgAAAR0AAACxCAMAAADOHZloAAAA6lBMVEX/AAD+vQApiwD/wAD+twAAhwAAkQD/vQD+xQD+wQD+wwAAkgAUjwAejQAjigAViQBldwD2uwD+kwA3jQDotwB4cgCFaQDNPwD/MwChowCrpgD+uAD+rwB7mgBplgDPsADYsgDXNAD/UwD/agD+hwD/RQCuVwD+pAD+gQD2EAD/XQD/cgC4TQCjWgCEnQCeXACToADjKgDFRAD+nQDrIQBTkgCKZwDErQDIRAD+nwD+sAD/YwDitQD/PgBcegD/JQD+iwCVZAB8bgDjngBCgwC5qgCzUQB4bwCrVQBudABwmACPmACRZQBJgQDEgDSdAAAKR0lEQVR4nO2de0PTOhTA14U+tvUx2QN5TQQRprDNCaJXVJiC7+//dW6apF3bJE3Gil26/P5BuE23nHvOyUlyclKraTQajUaj0Wg0Go1Go9FoNBqNRqPRaDQazRK82To7v+3Per3erH97frb1puwvtCJcTG/bfstyIR4m/KfV8tu304uyv1ypDKezOpSLV2cBpWTVZ9Nh2V+yHIb3ny3X85mSifA91/p8v34CmrZbHJ2hdajVnpb9df8lw7FnUaLxfT8IgT8pAVneeF0U6KJvuWmxBKZp+peD/dHk92S0P7j04e9BWkiu1V8HHz3sJ9UGqovZ2d951jVAiPPKQT+N7rOd/Y4JFSmpQP3K6884IRuoM53J1ZNQGoZthGzUNtBP+Bv865OrCZSQn5DPuOyv/6hM/blNQdFsdxuAyAXROK2dNua/2gZodLehgOb25VfXPw/blj9Xm9E1FE0a51Ptk5P5G2hcj+YK5FvtiprXWWxUvlnfsbOiQYZVq+3SfwbGTt2M5OO5lVSfnhXZh9m5A8CmpdB4AR970aD/gw3AXSe2L6tXdlcK56ITeZwguGOoDTKsY/jgcda0iP6AuyCSj9up2OD+PvI4vjkxOMIxbPQoQ6mIfU0i8/Kt9yX3p1DGrcioLrssm8KGdYOevWGYFrGv7qVJ3tM6L7dDRdK3IsXZ5ulNZFhc08L6sx2pj9UvuU+F8ZO4nKBznSMcwyCP5z0CriPv7P4stU+F0SbCMX/l9dsAm+T5zVwRGr+IdbntUntVELFwths8j4NwDkmDwxzTgt6nsV0h8URmZV7lq4QB4iaiB6/MqhjXO5f44wNRnzfjNgLTMsAB8c3WuxJ7VgA/LDKt6gp6bDRfxY1eNQXPgi6ZeFk/Suzb0my1IuEI+gujnUQzXsRDi6e1VVrfluYi8jli4YC3iXZvRYoGR/bI96g7qfiGJ+VCn2OkDEvCtJDvwVP2b6X1bkn6rtxohaSTaimWTjxyuYoGzVvYI5sTCeGkDEvGtGCTiamy68GbCsFAoqdG82Oq6UcJ5THAAE0qfL+k/i3FDDkdv27kRsgEJ9M4N1wm2EYdyd+bldK/pXhO7OpAop8GOMm0PpFROIN4Zut5KT1chm/YrmScDjSso0zrIxnTgq4H25Zy49Y9Uh2/w13rSpE1LDnTMmzQQf8PrPsSergM3gJ2RRuWrGlFtuWV0MMlGKNQJ9iX62PzNfWC11KmZYB9ZFuuWpukJA58ImVXhvOFesEXKdMy7CckJiyhjw/mHKtO3ipyUgH2GK/Yk2y7jZVHpVV47HUCqVCHaVjSpmUbgWqe52wh1WEZlrRpxcpz9s97+VD++ouoDtOwpE2LKI//9x/38cG8sRYIBFFeCotT4RoYES4OCS1VUpzfeZJLXhjnKfMtTyVNy+iiYctTZY0ZTz+l5uYh/3Fe859kezDwFfLLeF3HvJLsHMew5E3LwOtglhrrPH2kO4Gs6jifOO+h0sB4AOR4PDUWCfGA9XtDjl32iBWytyv5jt942PqHfXwweGHHfHYofrQgDp+ZyoxaeBZhGs6m+NlC2HQMU5nZRNsjI1Zjgz1UF8vTjQYZtTwVsg7wLGIHOmXgsCZQxfI6dN1gJ1Bkoo4DZbLs5Xx45E/7gMe1A1UczxlxO3iOBYzjR/ysY5KgaRPHs/oz0T/I7VzG0Y7DC/aW5zQOiMAlcjx/Hu2jigI55WA0jwWbe6wFiuX5sjdfAQKjQA23jHYJkFOOv3oqg6AoXjWTH4Hcst95hM8pFhILpicLxYc+m+lpBokHC/+YgrmwWKsXzYJDn6cbmXVVvIphrXoyD5lHZJcFgZPd7VyGIyczxSWD1spvGU/RgO7TE/QCQ58P9OQdT9PdVT8+gcIdv8NYvmjYxYQ+x6yTXXjLeOUDnpduOtxJqU8Roc8pc9UHBzzuywI+4DFBM3TequnyoU8yyElJB81DV36WPs6TjgEay636HFJHSdPSWfXt9HzpQOu6WeLlN9y11IpIZ4nQhwpy1JNOrt/BHXlg6EMFOQzprLrfyRuzIpy34vdQvM3doVBkzOLHOwkWD32O7fzNLUXinfe8WDmjPouFPuwgJykdNWJlzjyLonkiH/p8ORHl8qgyz2LP0Rk06ExKHnviLWNF5ujM9R2m8sjvV0ikgSmyvsNYG2TDTPhiI04DU2ZtkFpX5vSHv31OI0wDU2ZdObsnwWEBw5IwLWX2JNL7WVwWMCyxaamzn5XaC+XDS/hiI0oDU2YvNLGPngM34YuNIA1MnX30eQ5GHpxMSh6CDEuFcjDOZRzPxoIv3ch7ma1Q/s5ziXhwQcMSmZZCuV8kbzA34uFmUvLIzbDE0Y4aeYNRzmmeaS1qWLmmRc4CKJJzKs5XRqXzFoNVaC9CqXxlca67s/i+X041MLVy3cXnJGxuU36yBt9OFTsnITpjQ0rn0RyCJuBteHEL7al2xkZ0PotnWC9C63E4PolnWsqdzxKe7WM2ijaBedvJPNVR7mxfdC7UZioPuGE1+RhnuoFMyRDCDVPW0blQNYIdTO6ZYoflWlKZbsxMOnahPRXPFOeeRwf045920z63scsIplmiVvI8el4tA0ArxmtaLRiHCFiF9tSsZZBTB6NJGdYJy2YcakfnkLF+qmYdjJwaKs3Mk4ecesv0IQJKOsrWUOHW38ka1gv+FCEb+lCmpWz9HW7tpnTiOy/TjTybDn2oQnvq1m6qzXC+gZ+JmFOGlUrnZ5A5RJCWjm3gumuugnW/ODXjUqXzNsWnhlOhT7rQntI149j1BhNxcHhmUUzy/GSq0F5Ub1CVdZ0srFqV8wpfjCCHoz7z0CfRBNyROFCVlQsKus4piM8DMIMcjnji0OfD/EXK1zmd18iNq91HpfOOuZdKsIhDn7jQXhVq5CbqKxNhEMMSZrpR6kO2eEi7StRXTtTmxtqDS+flBzlsSOiDC+2B60rU5q7V3hHxYN+DDEsU5LDBoQ8yrcrUda/Vesk7AcK8FIkgh00Y+oS5KvM7ASpwGVLiPgloWHnp/CLCQwQnoFL3SSTEM2ge5abzCwHO0VFzUCnhJO+x+fpQq4pwvlbtHhvZO5BklKeCdyDVaufR/VlBzv1ZIsL7s6Lr16p0f5bk3WsCvans3Wvpe/t2wOLyAWCnuvf2Qb7Hdz4GnDsfuYR3Ptbndz5+L7srj8HUTd4XuoB9rcN9odRdswe8A8Jp0TQO1uKuWcj7zD3F1wDkJNDZ0NtcZ+4prpg7zpC547o+St1xPZcLvuN6VF+nO65rgvvRI9b1fnTIRd+a21coIahDpulfDvZHk8lktD+49OHvge8nH3KtfvWGcTbDsZdUoEhIUJEgflosWG288TroTcy03XIpATHx3Fa7ooN4DsP7z5brUXqS1ifPtT7fr5XaJJj2O5bLFhEUjGt1+uunNSmG0/HPegvKCEoJE/7TatV/jqfrqjRZ3mydnd/2Z71eb9a/PT/bUib5WKPRaDQajUaj0Wg0Go1Go9FoNBqNRqPRrCb/A+LxyPNI6Pdi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Role PKK při formování kurdského nacionalismu I</a:t>
            </a:r>
            <a:endParaRPr lang="cs-CZ" dirty="0"/>
          </a:p>
        </p:txBody>
      </p:sp>
      <p:sp>
        <p:nvSpPr>
          <p:cNvPr id="3" name="Zástupný symbol pro obsah 2"/>
          <p:cNvSpPr>
            <a:spLocks noGrp="1"/>
          </p:cNvSpPr>
          <p:nvPr>
            <p:ph sz="quarter" idx="1"/>
          </p:nvPr>
        </p:nvSpPr>
        <p:spPr>
          <a:xfrm>
            <a:off x="457200" y="1600200"/>
            <a:ext cx="8229600" cy="5257800"/>
          </a:xfrm>
        </p:spPr>
        <p:txBody>
          <a:bodyPr>
            <a:normAutofit/>
          </a:bodyPr>
          <a:lstStyle/>
          <a:p>
            <a:r>
              <a:rPr lang="cs-CZ" dirty="0" smtClean="0"/>
              <a:t>Snaha vytvořit „společnou kurdskou identitu“, nadstavbu, která eliminuje tradiční kmenovou a náboženskou strukturu</a:t>
            </a:r>
          </a:p>
          <a:p>
            <a:r>
              <a:rPr lang="cs-CZ" dirty="0" smtClean="0"/>
              <a:t>Mnoho sympatizantů mezi intelektuály, migranty do měst – nabízí možnost „někam patřit“</a:t>
            </a:r>
          </a:p>
          <a:p>
            <a:r>
              <a:rPr lang="cs-CZ" dirty="0" smtClean="0"/>
              <a:t>Mnoho sympatizantů mezi vykořeněnou diasporou (často se při odchodu ze země necítili jako Kurdové a kurdsky se naučili až v cizině)</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Role PKK při formování kurdského nacionalismu II</a:t>
            </a:r>
            <a:endParaRPr lang="cs-CZ" dirty="0"/>
          </a:p>
        </p:txBody>
      </p:sp>
      <p:sp>
        <p:nvSpPr>
          <p:cNvPr id="3" name="Zástupný symbol pro obsah 2"/>
          <p:cNvSpPr>
            <a:spLocks noGrp="1"/>
          </p:cNvSpPr>
          <p:nvPr>
            <p:ph sz="quarter" idx="1"/>
          </p:nvPr>
        </p:nvSpPr>
        <p:spPr>
          <a:xfrm>
            <a:off x="457200" y="1600200"/>
            <a:ext cx="8229600" cy="5043510"/>
          </a:xfrm>
        </p:spPr>
        <p:txBody>
          <a:bodyPr/>
          <a:lstStyle/>
          <a:p>
            <a:r>
              <a:rPr lang="cs-CZ" dirty="0" smtClean="0"/>
              <a:t>Politizace kurdské společnosti, nicméně PKK se nepodařilo získat podporu mezi všemi segmenty kurdské společnosti</a:t>
            </a:r>
          </a:p>
          <a:p>
            <a:r>
              <a:rPr lang="cs-CZ" dirty="0" smtClean="0"/>
              <a:t>Ostré vymezování vůči náboženství (sunnitům) i ve světle turecké snahy prosazovat společnou (sunnitskou) identitu mezi Kurdy a </a:t>
            </a:r>
            <a:r>
              <a:rPr lang="cs-CZ" dirty="0" smtClean="0"/>
              <a:t>Turky</a:t>
            </a:r>
            <a:endParaRPr lang="cs-CZ"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Komplexní identita – případová studie provincie Tunceli (Dersim)</a:t>
            </a:r>
            <a:endParaRPr lang="cs-CZ" dirty="0"/>
          </a:p>
        </p:txBody>
      </p:sp>
      <p:sp>
        <p:nvSpPr>
          <p:cNvPr id="3" name="Zástupný symbol pro obsah 2"/>
          <p:cNvSpPr>
            <a:spLocks noGrp="1"/>
          </p:cNvSpPr>
          <p:nvPr>
            <p:ph sz="quarter" idx="1"/>
          </p:nvPr>
        </p:nvSpPr>
        <p:spPr>
          <a:xfrm>
            <a:off x="214282" y="1600200"/>
            <a:ext cx="8929718" cy="5257800"/>
          </a:xfrm>
        </p:spPr>
        <p:txBody>
          <a:bodyPr>
            <a:normAutofit/>
          </a:bodyPr>
          <a:lstStyle/>
          <a:p>
            <a:r>
              <a:rPr lang="cs-CZ" dirty="0" smtClean="0"/>
              <a:t>Místo, kde proběhla poslední velká rebelie 1937-1938 pod vedením šejka Sayída Rizi</a:t>
            </a:r>
          </a:p>
          <a:p>
            <a:pPr lvl="1"/>
            <a:r>
              <a:rPr lang="cs-CZ" dirty="0" smtClean="0"/>
              <a:t>Rebelie tvrdě potlačena, etnické čištění...</a:t>
            </a:r>
          </a:p>
          <a:p>
            <a:pPr lvl="1"/>
            <a:r>
              <a:rPr lang="cs-CZ" dirty="0" smtClean="0"/>
              <a:t>Symbol pro kurdské nacionalisty</a:t>
            </a:r>
          </a:p>
          <a:p>
            <a:r>
              <a:rPr lang="cs-CZ" dirty="0" smtClean="0"/>
              <a:t>Většina obyvatel hovoří jazykem Zazaki, vyznáním jsou Alevité a turecký stát je podporuje (80. léta)</a:t>
            </a:r>
          </a:p>
          <a:p>
            <a:r>
              <a:rPr lang="cs-CZ" dirty="0" smtClean="0"/>
              <a:t>PKK tam nemá výraznou podporu, ač se snažila</a:t>
            </a:r>
          </a:p>
          <a:p>
            <a:r>
              <a:rPr lang="cs-CZ" dirty="0" smtClean="0"/>
              <a:t>Sami obyvatelé se často vidí na prvním místě jako Alevité pak jako Zaza a nakonec </a:t>
            </a:r>
            <a:r>
              <a:rPr lang="cs-CZ" smtClean="0"/>
              <a:t>jako Kurdové</a:t>
            </a:r>
            <a:endParaRPr lang="cs-CZ"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55298" name="Picture 2" descr="http://upload.wikimedia.org/wikipedia/commons/thumb/1/19/Dersim_in_Turkey.svg/300px-Dersim_in_Turkey.svg.png"/>
          <p:cNvPicPr>
            <a:picLocks noChangeAspect="1" noChangeArrowheads="1"/>
          </p:cNvPicPr>
          <p:nvPr/>
        </p:nvPicPr>
        <p:blipFill>
          <a:blip r:embed="rId2"/>
          <a:srcRect/>
          <a:stretch>
            <a:fillRect/>
          </a:stretch>
        </p:blipFill>
        <p:spPr bwMode="auto">
          <a:xfrm>
            <a:off x="714348" y="1785926"/>
            <a:ext cx="7808334" cy="33575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sz="quarter" idx="1"/>
          </p:nvPr>
        </p:nvSpPr>
        <p:spPr/>
        <p:txBody>
          <a:bodyPr>
            <a:normAutofit/>
          </a:bodyPr>
          <a:lstStyle/>
          <a:p>
            <a:r>
              <a:rPr lang="cs-CZ" dirty="0" smtClean="0"/>
              <a:t>„Kurdský nacionalismus se rozvinul ve 20. století jako nestátní etnická reakce proti represivnímu „oficiálnímu státnímu nacionalismus“ Turecka, Iráku, Íránu a Sýrie.“ (Günter 2007: 15)</a:t>
            </a:r>
          </a:p>
          <a:p>
            <a:r>
              <a:rPr lang="cs-CZ" dirty="0" smtClean="0"/>
              <a:t>Komplexní a fluidní identita:</a:t>
            </a:r>
          </a:p>
          <a:p>
            <a:pPr lvl="1"/>
            <a:r>
              <a:rPr lang="cs-CZ" dirty="0" smtClean="0"/>
              <a:t>Kmenová příslušnost</a:t>
            </a:r>
          </a:p>
          <a:p>
            <a:pPr lvl="1"/>
            <a:r>
              <a:rPr lang="cs-CZ" dirty="0" smtClean="0"/>
              <a:t>Náboženství</a:t>
            </a:r>
          </a:p>
          <a:p>
            <a:pPr lvl="1"/>
            <a:r>
              <a:rPr lang="cs-CZ" dirty="0" smtClean="0"/>
              <a:t>Jazyk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8229600" cy="1143000"/>
          </a:xfrm>
        </p:spPr>
        <p:txBody>
          <a:bodyPr/>
          <a:lstStyle/>
          <a:p>
            <a:r>
              <a:rPr lang="cs-CZ" dirty="0" smtClean="0"/>
              <a:t>PKK‘s Protracted War (1984-1999)</a:t>
            </a:r>
            <a:endParaRPr lang="cs-CZ" dirty="0"/>
          </a:p>
        </p:txBody>
      </p:sp>
      <p:sp>
        <p:nvSpPr>
          <p:cNvPr id="3" name="Zástupný symbol pro obsah 2"/>
          <p:cNvSpPr>
            <a:spLocks noGrp="1"/>
          </p:cNvSpPr>
          <p:nvPr>
            <p:ph sz="quarter" idx="1"/>
          </p:nvPr>
        </p:nvSpPr>
        <p:spPr>
          <a:xfrm>
            <a:off x="500034" y="1142984"/>
            <a:ext cx="8229600" cy="5500726"/>
          </a:xfrm>
        </p:spPr>
        <p:txBody>
          <a:bodyPr>
            <a:normAutofit fontScale="85000" lnSpcReduction="20000"/>
          </a:bodyPr>
          <a:lstStyle/>
          <a:p>
            <a:r>
              <a:rPr lang="cs-CZ" sz="2800" dirty="0" smtClean="0"/>
              <a:t>Idea of protracted popular revolutionary war (in classic Mao Tse-tung‘s sense)</a:t>
            </a:r>
          </a:p>
          <a:p>
            <a:endParaRPr lang="cs-CZ" sz="2800" dirty="0" smtClean="0"/>
          </a:p>
          <a:p>
            <a:r>
              <a:rPr lang="cs-CZ" sz="2800" dirty="0" smtClean="0"/>
              <a:t>PKK fiercely fought all opposition groups among Kurds</a:t>
            </a:r>
          </a:p>
          <a:p>
            <a:endParaRPr lang="cs-CZ" sz="2800" dirty="0" smtClean="0"/>
          </a:p>
          <a:p>
            <a:r>
              <a:rPr lang="cs-CZ" sz="2800" dirty="0" smtClean="0"/>
              <a:t>First armed attacks on 15. 8. 1984 in Hakkari and Siirt</a:t>
            </a:r>
          </a:p>
          <a:p>
            <a:endParaRPr lang="cs-CZ" sz="2800" dirty="0" smtClean="0"/>
          </a:p>
          <a:p>
            <a:r>
              <a:rPr lang="cs-CZ" sz="2800" b="1" u="sng" dirty="0" smtClean="0"/>
              <a:t>Context of the Cold War:</a:t>
            </a:r>
          </a:p>
          <a:p>
            <a:pPr lvl="1"/>
            <a:r>
              <a:rPr lang="cs-CZ" dirty="0" smtClean="0"/>
              <a:t>Inspiration by other „revolutionary wars“</a:t>
            </a:r>
          </a:p>
          <a:p>
            <a:pPr lvl="1"/>
            <a:r>
              <a:rPr lang="cs-CZ" dirty="0" smtClean="0"/>
              <a:t>Direct support (e. g. camps in Beka‘a Valley, Soviet support)</a:t>
            </a:r>
          </a:p>
          <a:p>
            <a:pPr lvl="1"/>
            <a:endParaRPr lang="cs-CZ" dirty="0" smtClean="0"/>
          </a:p>
          <a:p>
            <a:r>
              <a:rPr lang="cs-CZ" sz="2800" dirty="0" smtClean="0"/>
              <a:t>Abdullah Öcalan‘s organization was expelled from Syria in 1998 and Öcalan was captured in Kenya in 1999 (he is currently serving life prison sentence but still has considerable influence over organization)</a:t>
            </a:r>
          </a:p>
          <a:p>
            <a:endParaRPr lang="cs-CZ" sz="2800" dirty="0" smtClean="0"/>
          </a:p>
        </p:txBody>
      </p:sp>
    </p:spTree>
    <p:extLst>
      <p:ext uri="{BB962C8B-B14F-4D97-AF65-F5344CB8AC3E}">
        <p14:creationId xmlns:p14="http://schemas.microsoft.com/office/powerpoint/2010/main" val="876867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45058" name="Picture 2" descr="http://static.guim.co.uk/sys-images/Guardian/Pix/pictures/2013/1/9/1357736244343/Abdullah-Ocalan-008.jpg"/>
          <p:cNvPicPr>
            <a:picLocks noChangeAspect="1" noChangeArrowheads="1"/>
          </p:cNvPicPr>
          <p:nvPr/>
        </p:nvPicPr>
        <p:blipFill>
          <a:blip r:embed="rId2"/>
          <a:srcRect/>
          <a:stretch>
            <a:fillRect/>
          </a:stretch>
        </p:blipFill>
        <p:spPr bwMode="auto">
          <a:xfrm>
            <a:off x="714348" y="928670"/>
            <a:ext cx="7715304" cy="4629182"/>
          </a:xfrm>
          <a:prstGeom prst="rect">
            <a:avLst/>
          </a:prstGeom>
          <a:noFill/>
        </p:spPr>
      </p:pic>
      <p:sp>
        <p:nvSpPr>
          <p:cNvPr id="5" name="TextovéPole 4"/>
          <p:cNvSpPr txBox="1"/>
          <p:nvPr/>
        </p:nvSpPr>
        <p:spPr>
          <a:xfrm>
            <a:off x="571472" y="5715016"/>
            <a:ext cx="8215370" cy="338554"/>
          </a:xfrm>
          <a:prstGeom prst="rect">
            <a:avLst/>
          </a:prstGeom>
          <a:noFill/>
        </p:spPr>
        <p:txBody>
          <a:bodyPr wrap="square" rtlCol="0">
            <a:spAutoFit/>
          </a:bodyPr>
          <a:lstStyle/>
          <a:p>
            <a:r>
              <a:rPr lang="cs-CZ" sz="1600" b="1" dirty="0" smtClean="0"/>
              <a:t>Trial with Abdullah Öcalan in 1999 – a still God-like figure in the Kurdish movement</a:t>
            </a:r>
            <a:endParaRPr lang="cs-CZ" sz="1600" b="1" dirty="0"/>
          </a:p>
        </p:txBody>
      </p:sp>
    </p:spTree>
    <p:extLst>
      <p:ext uri="{BB962C8B-B14F-4D97-AF65-F5344CB8AC3E}">
        <p14:creationId xmlns:p14="http://schemas.microsoft.com/office/powerpoint/2010/main" val="415969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Wild 90s in the Southeast of Turkey</a:t>
            </a:r>
            <a:endParaRPr lang="cs-CZ" dirty="0"/>
          </a:p>
        </p:txBody>
      </p:sp>
      <p:sp>
        <p:nvSpPr>
          <p:cNvPr id="3" name="Zástupný symbol pro obsah 2"/>
          <p:cNvSpPr>
            <a:spLocks noGrp="1"/>
          </p:cNvSpPr>
          <p:nvPr>
            <p:ph sz="quarter" idx="1"/>
          </p:nvPr>
        </p:nvSpPr>
        <p:spPr/>
        <p:txBody>
          <a:bodyPr>
            <a:normAutofit fontScale="85000" lnSpcReduction="20000"/>
          </a:bodyPr>
          <a:lstStyle/>
          <a:p>
            <a:endParaRPr lang="cs-CZ" dirty="0" smtClean="0"/>
          </a:p>
          <a:p>
            <a:r>
              <a:rPr lang="cs-CZ" dirty="0" smtClean="0"/>
              <a:t>Military-focused heavy-handed counterinsurgency strategy of Turkish state (1984-1999)</a:t>
            </a:r>
          </a:p>
          <a:p>
            <a:r>
              <a:rPr lang="cs-CZ" dirty="0" smtClean="0"/>
              <a:t>1987-2002 OHAL (state of emergency, de facto „military rule“ in the SE under the reign of „supergovernor“):</a:t>
            </a:r>
          </a:p>
          <a:p>
            <a:pPr lvl="1"/>
            <a:r>
              <a:rPr lang="cs-CZ" dirty="0" smtClean="0"/>
              <a:t>Cca 3000 displaced villages (cca 3 million displaced)</a:t>
            </a:r>
          </a:p>
          <a:p>
            <a:pPr lvl="1"/>
            <a:r>
              <a:rPr lang="cs-CZ" dirty="0" smtClean="0"/>
              <a:t>Since 1985 – Village Guard System of „loyal tribal militias“ paid by the state</a:t>
            </a:r>
          </a:p>
          <a:p>
            <a:pPr lvl="1"/>
            <a:r>
              <a:rPr lang="cs-CZ" dirty="0" smtClean="0"/>
              <a:t>91-94 more than 1000 deaths a year</a:t>
            </a:r>
          </a:p>
          <a:p>
            <a:pPr lvl="1"/>
            <a:r>
              <a:rPr lang="cs-CZ" dirty="0" smtClean="0"/>
              <a:t>Extrajudicial killings and „dissapearances“ in 90s (estimates go up to 1000 executed in 1991-2001 – source: Human Rights Association of Turkey)</a:t>
            </a:r>
          </a:p>
          <a:p>
            <a:pPr lvl="1"/>
            <a:r>
              <a:rPr lang="cs-CZ" dirty="0" smtClean="0"/>
              <a:t>1984-1999 in total around 3000 deaths</a:t>
            </a:r>
          </a:p>
          <a:p>
            <a:pPr>
              <a:buNone/>
            </a:pPr>
            <a:endParaRPr lang="cs-CZ" dirty="0" smtClean="0"/>
          </a:p>
          <a:p>
            <a:endParaRPr lang="cs-CZ" dirty="0" smtClean="0"/>
          </a:p>
          <a:p>
            <a:r>
              <a:rPr lang="cs-CZ" dirty="0" smtClean="0"/>
              <a:t>Turkish (Kurdish) Hizbullah as a Proxy to counter PKK</a:t>
            </a:r>
          </a:p>
          <a:p>
            <a:endParaRPr lang="cs-CZ" dirty="0"/>
          </a:p>
        </p:txBody>
      </p:sp>
    </p:spTree>
    <p:extLst>
      <p:ext uri="{BB962C8B-B14F-4D97-AF65-F5344CB8AC3E}">
        <p14:creationId xmlns:p14="http://schemas.microsoft.com/office/powerpoint/2010/main" val="808869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52"/>
            <a:ext cx="8229600" cy="1143008"/>
          </a:xfrm>
        </p:spPr>
        <p:txBody>
          <a:bodyPr>
            <a:normAutofit/>
          </a:bodyPr>
          <a:lstStyle/>
          <a:p>
            <a:r>
              <a:rPr lang="cs-CZ" dirty="0" smtClean="0"/>
              <a:t>OHAL (orange are „neighbouring provinces“ added to the regime in 1994)</a:t>
            </a:r>
            <a:endParaRPr lang="cs-CZ" dirty="0"/>
          </a:p>
        </p:txBody>
      </p:sp>
      <p:pic>
        <p:nvPicPr>
          <p:cNvPr id="43010" name="Picture 2" descr="http://upload.wikimedia.org/wikipedia/en/c/c7/OHAL.png"/>
          <p:cNvPicPr>
            <a:picLocks noChangeAspect="1" noChangeArrowheads="1"/>
          </p:cNvPicPr>
          <p:nvPr/>
        </p:nvPicPr>
        <p:blipFill>
          <a:blip r:embed="rId2"/>
          <a:srcRect/>
          <a:stretch>
            <a:fillRect/>
          </a:stretch>
        </p:blipFill>
        <p:spPr bwMode="auto">
          <a:xfrm>
            <a:off x="0" y="1643050"/>
            <a:ext cx="9070911" cy="4429156"/>
          </a:xfrm>
          <a:prstGeom prst="rect">
            <a:avLst/>
          </a:prstGeom>
          <a:noFill/>
        </p:spPr>
      </p:pic>
    </p:spTree>
    <p:extLst>
      <p:ext uri="{BB962C8B-B14F-4D97-AF65-F5344CB8AC3E}">
        <p14:creationId xmlns:p14="http://schemas.microsoft.com/office/powerpoint/2010/main" val="40758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Kurds_Distribution_in_Mid_East_lg.png"/>
          <p:cNvPicPr>
            <a:picLocks noGrp="1" noChangeAspect="1"/>
          </p:cNvPicPr>
          <p:nvPr>
            <p:ph sz="quarter" idx="1"/>
          </p:nvPr>
        </p:nvPicPr>
        <p:blipFill>
          <a:blip r:embed="rId2" cstate="print"/>
          <a:stretch>
            <a:fillRect/>
          </a:stretch>
        </p:blipFill>
        <p:spPr>
          <a:xfrm>
            <a:off x="0" y="428604"/>
            <a:ext cx="9144000" cy="613595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142852"/>
            <a:ext cx="8686800" cy="857256"/>
          </a:xfrm>
        </p:spPr>
        <p:txBody>
          <a:bodyPr>
            <a:normAutofit fontScale="90000"/>
          </a:bodyPr>
          <a:lstStyle/>
          <a:p>
            <a:r>
              <a:rPr lang="cs-CZ" sz="2800" dirty="0" smtClean="0"/>
              <a:t>Casualties in the PKK-Turkish Conflict (1984-1999)</a:t>
            </a:r>
            <a:endParaRPr lang="cs-CZ" sz="2800" dirty="0"/>
          </a:p>
        </p:txBody>
      </p:sp>
      <p:sp>
        <p:nvSpPr>
          <p:cNvPr id="3" name="Zástupný symbol pro obsah 2"/>
          <p:cNvSpPr>
            <a:spLocks noGrp="1"/>
          </p:cNvSpPr>
          <p:nvPr>
            <p:ph sz="quarter" idx="1"/>
          </p:nvPr>
        </p:nvSpPr>
        <p:spPr/>
        <p:txBody>
          <a:bodyPr>
            <a:normAutofit/>
          </a:bodyPr>
          <a:lstStyle/>
          <a:p>
            <a:r>
              <a:rPr lang="cs-CZ" sz="3600" dirty="0" smtClean="0"/>
              <a:t>Usually given number is </a:t>
            </a:r>
            <a:r>
              <a:rPr lang="cs-CZ" sz="3600" b="1" dirty="0" smtClean="0">
                <a:solidFill>
                  <a:srgbClr val="FF0000"/>
                </a:solidFill>
              </a:rPr>
              <a:t>more</a:t>
            </a:r>
            <a:r>
              <a:rPr lang="cs-CZ" sz="3600" dirty="0" smtClean="0"/>
              <a:t> </a:t>
            </a:r>
            <a:r>
              <a:rPr lang="cs-CZ" sz="3600" b="1" dirty="0" smtClean="0">
                <a:solidFill>
                  <a:srgbClr val="FF0000"/>
                </a:solidFill>
              </a:rPr>
              <a:t>than 30 thousand </a:t>
            </a:r>
            <a:r>
              <a:rPr lang="cs-CZ" sz="3600" dirty="0" smtClean="0"/>
              <a:t>deaths since 1984 to capture Öcalan and declared cease-fire in 1999</a:t>
            </a:r>
          </a:p>
          <a:p>
            <a:r>
              <a:rPr lang="cs-CZ" sz="3600" dirty="0" smtClean="0"/>
              <a:t>Highest intensity of conflict 1992-95 with way over 1000 deaths a year</a:t>
            </a:r>
            <a:endParaRPr lang="cs-CZ" sz="3600" dirty="0"/>
          </a:p>
        </p:txBody>
      </p:sp>
    </p:spTree>
    <p:extLst>
      <p:ext uri="{BB962C8B-B14F-4D97-AF65-F5344CB8AC3E}">
        <p14:creationId xmlns:p14="http://schemas.microsoft.com/office/powerpoint/2010/main" val="4192382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Renewed Insurgency (2004 onwards)</a:t>
            </a:r>
            <a:endParaRPr lang="cs-CZ" dirty="0"/>
          </a:p>
        </p:txBody>
      </p:sp>
      <p:sp>
        <p:nvSpPr>
          <p:cNvPr id="3" name="Zástupný symbol pro obsah 2"/>
          <p:cNvSpPr>
            <a:spLocks noGrp="1"/>
          </p:cNvSpPr>
          <p:nvPr>
            <p:ph sz="quarter" idx="1"/>
          </p:nvPr>
        </p:nvSpPr>
        <p:spPr>
          <a:xfrm>
            <a:off x="457200" y="1142984"/>
            <a:ext cx="8229600" cy="5429288"/>
          </a:xfrm>
        </p:spPr>
        <p:txBody>
          <a:bodyPr>
            <a:normAutofit lnSpcReduction="10000"/>
          </a:bodyPr>
          <a:lstStyle/>
          <a:p>
            <a:r>
              <a:rPr lang="cs-CZ" dirty="0" smtClean="0"/>
              <a:t>1999-04 unilateral ceasefire (by 1999, est. 30 thousand deaths)</a:t>
            </a:r>
          </a:p>
          <a:p>
            <a:r>
              <a:rPr lang="cs-CZ" dirty="0" smtClean="0"/>
              <a:t>2004 – renewed insurgency with several declared cease-fires, last one declared in </a:t>
            </a:r>
            <a:r>
              <a:rPr lang="cs-CZ" dirty="0" err="1" smtClean="0"/>
              <a:t>March</a:t>
            </a:r>
            <a:r>
              <a:rPr lang="cs-CZ" dirty="0" smtClean="0"/>
              <a:t> </a:t>
            </a:r>
            <a:r>
              <a:rPr lang="cs-CZ" dirty="0" smtClean="0"/>
              <a:t>2013, </a:t>
            </a:r>
            <a:r>
              <a:rPr lang="cs-CZ" dirty="0" err="1" smtClean="0"/>
              <a:t>ended</a:t>
            </a:r>
            <a:r>
              <a:rPr lang="cs-CZ" dirty="0" smtClean="0"/>
              <a:t> July/August 2015</a:t>
            </a:r>
            <a:endParaRPr lang="cs-CZ" dirty="0" smtClean="0"/>
          </a:p>
          <a:p>
            <a:endParaRPr lang="cs-CZ" dirty="0" smtClean="0"/>
          </a:p>
          <a:p>
            <a:pPr>
              <a:buNone/>
            </a:pPr>
            <a:endParaRPr lang="cs-CZ" dirty="0" smtClean="0"/>
          </a:p>
          <a:p>
            <a:r>
              <a:rPr lang="cs-CZ" b="1" u="sng" dirty="0" smtClean="0"/>
              <a:t>2005 – nominal change of goals: </a:t>
            </a:r>
          </a:p>
          <a:p>
            <a:pPr lvl="1"/>
            <a:r>
              <a:rPr lang="cs-CZ" dirty="0" smtClean="0"/>
              <a:t>abandoning idea of national Kurdish state, instead „democratic republic, democratic autonomy, and democratic confederalism“ within existing boundaries</a:t>
            </a:r>
          </a:p>
          <a:p>
            <a:pPr lvl="1"/>
            <a:r>
              <a:rPr lang="cs-CZ" dirty="0" smtClean="0"/>
              <a:t> more or less making de facto state-units (cantons as we see them in Kurdish areas Syria nowadays) with parallel governance structures within existing states controlled by the PKK</a:t>
            </a:r>
            <a:endParaRPr lang="cs-CZ" dirty="0"/>
          </a:p>
        </p:txBody>
      </p:sp>
    </p:spTree>
    <p:extLst>
      <p:ext uri="{BB962C8B-B14F-4D97-AF65-F5344CB8AC3E}">
        <p14:creationId xmlns:p14="http://schemas.microsoft.com/office/powerpoint/2010/main" val="802187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152400"/>
            <a:ext cx="8929718" cy="990600"/>
          </a:xfrm>
        </p:spPr>
        <p:txBody>
          <a:bodyPr>
            <a:normAutofit fontScale="90000"/>
          </a:bodyPr>
          <a:lstStyle/>
          <a:p>
            <a:r>
              <a:rPr lang="cs-CZ" sz="3600" dirty="0" smtClean="0"/>
              <a:t>PKK in 2000s: Continuity through Breaks? </a:t>
            </a:r>
            <a:r>
              <a:rPr lang="cs-CZ" sz="1600" dirty="0" smtClean="0"/>
              <a:t>(based on Akkaya – Jongerden 2011)</a:t>
            </a:r>
            <a:endParaRPr lang="cs-CZ" sz="1600" dirty="0"/>
          </a:p>
        </p:txBody>
      </p:sp>
      <p:sp>
        <p:nvSpPr>
          <p:cNvPr id="3" name="Zástupný symbol pro obsah 2"/>
          <p:cNvSpPr>
            <a:spLocks noGrp="1"/>
          </p:cNvSpPr>
          <p:nvPr>
            <p:ph sz="quarter" idx="1"/>
          </p:nvPr>
        </p:nvSpPr>
        <p:spPr>
          <a:xfrm>
            <a:off x="285720" y="1219200"/>
            <a:ext cx="8643998" cy="4937760"/>
          </a:xfrm>
        </p:spPr>
        <p:txBody>
          <a:bodyPr>
            <a:normAutofit fontScale="85000" lnSpcReduction="20000"/>
          </a:bodyPr>
          <a:lstStyle/>
          <a:p>
            <a:r>
              <a:rPr lang="cs-CZ" b="1" dirty="0" smtClean="0"/>
              <a:t>Shock and retreat (1999), Impasse and Reconstruction (2000-04), Back on the Stage (2005-)</a:t>
            </a:r>
          </a:p>
          <a:p>
            <a:r>
              <a:rPr lang="cs-CZ" b="1" dirty="0" smtClean="0">
                <a:solidFill>
                  <a:srgbClr val="FF0000"/>
                </a:solidFill>
              </a:rPr>
              <a:t>March 2013 – PKK </a:t>
            </a:r>
            <a:r>
              <a:rPr lang="cs-CZ" b="1" dirty="0" err="1" smtClean="0">
                <a:solidFill>
                  <a:srgbClr val="FF0000"/>
                </a:solidFill>
              </a:rPr>
              <a:t>declares</a:t>
            </a:r>
            <a:r>
              <a:rPr lang="cs-CZ" b="1" dirty="0" smtClean="0">
                <a:solidFill>
                  <a:srgbClr val="FF0000"/>
                </a:solidFill>
              </a:rPr>
              <a:t> </a:t>
            </a:r>
            <a:r>
              <a:rPr lang="cs-CZ" b="1" dirty="0" err="1" smtClean="0">
                <a:solidFill>
                  <a:srgbClr val="FF0000"/>
                </a:solidFill>
              </a:rPr>
              <a:t>cease-fire</a:t>
            </a:r>
            <a:r>
              <a:rPr lang="cs-CZ" b="1" dirty="0" smtClean="0">
                <a:solidFill>
                  <a:srgbClr val="FF0000"/>
                </a:solidFill>
              </a:rPr>
              <a:t>, </a:t>
            </a:r>
            <a:r>
              <a:rPr lang="cs-CZ" b="1" dirty="0" err="1" smtClean="0">
                <a:solidFill>
                  <a:srgbClr val="FF0000"/>
                </a:solidFill>
              </a:rPr>
              <a:t>stalled</a:t>
            </a:r>
            <a:r>
              <a:rPr lang="cs-CZ" b="1" dirty="0" smtClean="0">
                <a:solidFill>
                  <a:srgbClr val="FF0000"/>
                </a:solidFill>
              </a:rPr>
              <a:t> </a:t>
            </a:r>
            <a:r>
              <a:rPr lang="cs-CZ" b="1" dirty="0" err="1" smtClean="0">
                <a:solidFill>
                  <a:srgbClr val="FF0000"/>
                </a:solidFill>
              </a:rPr>
              <a:t>negotiations</a:t>
            </a:r>
            <a:r>
              <a:rPr lang="cs-CZ" b="1" dirty="0" smtClean="0">
                <a:solidFill>
                  <a:srgbClr val="FF0000"/>
                </a:solidFill>
              </a:rPr>
              <a:t> </a:t>
            </a:r>
            <a:r>
              <a:rPr lang="cs-CZ" b="1" dirty="0" err="1" smtClean="0">
                <a:solidFill>
                  <a:srgbClr val="FF0000"/>
                </a:solidFill>
              </a:rPr>
              <a:t>betwen</a:t>
            </a:r>
            <a:r>
              <a:rPr lang="cs-CZ" b="1" dirty="0" smtClean="0">
                <a:solidFill>
                  <a:srgbClr val="FF0000"/>
                </a:solidFill>
              </a:rPr>
              <a:t> PKK and </a:t>
            </a:r>
            <a:r>
              <a:rPr lang="cs-CZ" b="1" dirty="0" err="1" smtClean="0">
                <a:solidFill>
                  <a:srgbClr val="FF0000"/>
                </a:solidFill>
              </a:rPr>
              <a:t>government</a:t>
            </a:r>
            <a:r>
              <a:rPr lang="cs-CZ" b="1" dirty="0" smtClean="0">
                <a:solidFill>
                  <a:srgbClr val="FF0000"/>
                </a:solidFill>
              </a:rPr>
              <a:t>, </a:t>
            </a:r>
            <a:r>
              <a:rPr lang="cs-CZ" b="1" dirty="0" err="1" smtClean="0">
                <a:solidFill>
                  <a:srgbClr val="FF0000"/>
                </a:solidFill>
              </a:rPr>
              <a:t>renewed</a:t>
            </a:r>
            <a:r>
              <a:rPr lang="cs-CZ" b="1" dirty="0" smtClean="0">
                <a:solidFill>
                  <a:srgbClr val="FF0000"/>
                </a:solidFill>
              </a:rPr>
              <a:t> </a:t>
            </a:r>
            <a:r>
              <a:rPr lang="cs-CZ" b="1" dirty="0" err="1" smtClean="0">
                <a:solidFill>
                  <a:srgbClr val="FF0000"/>
                </a:solidFill>
              </a:rPr>
              <a:t>insurgency</a:t>
            </a:r>
            <a:r>
              <a:rPr lang="cs-CZ" b="1" dirty="0" smtClean="0">
                <a:solidFill>
                  <a:srgbClr val="FF0000"/>
                </a:solidFill>
              </a:rPr>
              <a:t> </a:t>
            </a:r>
            <a:r>
              <a:rPr lang="cs-CZ" b="1" dirty="0" err="1" smtClean="0">
                <a:solidFill>
                  <a:srgbClr val="FF0000"/>
                </a:solidFill>
              </a:rPr>
              <a:t>with</a:t>
            </a:r>
            <a:r>
              <a:rPr lang="cs-CZ" b="1" dirty="0" smtClean="0">
                <a:solidFill>
                  <a:srgbClr val="FF0000"/>
                </a:solidFill>
              </a:rPr>
              <a:t> </a:t>
            </a:r>
            <a:r>
              <a:rPr lang="cs-CZ" b="1" dirty="0" err="1" smtClean="0">
                <a:solidFill>
                  <a:srgbClr val="FF0000"/>
                </a:solidFill>
              </a:rPr>
              <a:t>an</a:t>
            </a:r>
            <a:r>
              <a:rPr lang="cs-CZ" b="1" dirty="0" smtClean="0">
                <a:solidFill>
                  <a:srgbClr val="FF0000"/>
                </a:solidFill>
              </a:rPr>
              <a:t> „</a:t>
            </a:r>
            <a:r>
              <a:rPr lang="cs-CZ" b="1" dirty="0" err="1" smtClean="0">
                <a:solidFill>
                  <a:srgbClr val="FF0000"/>
                </a:solidFill>
              </a:rPr>
              <a:t>urban</a:t>
            </a:r>
            <a:r>
              <a:rPr lang="cs-CZ" b="1" dirty="0" smtClean="0">
                <a:solidFill>
                  <a:srgbClr val="FF0000"/>
                </a:solidFill>
              </a:rPr>
              <a:t> </a:t>
            </a:r>
            <a:r>
              <a:rPr lang="cs-CZ" b="1" dirty="0" err="1" smtClean="0">
                <a:solidFill>
                  <a:srgbClr val="FF0000"/>
                </a:solidFill>
              </a:rPr>
              <a:t>accent</a:t>
            </a:r>
            <a:r>
              <a:rPr lang="cs-CZ" b="1" dirty="0" smtClean="0">
                <a:solidFill>
                  <a:srgbClr val="FF0000"/>
                </a:solidFill>
              </a:rPr>
              <a:t>“ </a:t>
            </a:r>
            <a:r>
              <a:rPr lang="cs-CZ" b="1" dirty="0" err="1" smtClean="0">
                <a:solidFill>
                  <a:srgbClr val="FF0000"/>
                </a:solidFill>
              </a:rPr>
              <a:t>since</a:t>
            </a:r>
            <a:r>
              <a:rPr lang="cs-CZ" b="1" dirty="0" smtClean="0">
                <a:solidFill>
                  <a:srgbClr val="FF0000"/>
                </a:solidFill>
              </a:rPr>
              <a:t> August 2015, hot </a:t>
            </a:r>
            <a:r>
              <a:rPr lang="cs-CZ" b="1" dirty="0" err="1" smtClean="0">
                <a:solidFill>
                  <a:srgbClr val="FF0000"/>
                </a:solidFill>
              </a:rPr>
              <a:t>summer</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2015 </a:t>
            </a:r>
            <a:r>
              <a:rPr lang="cs-CZ" b="1" dirty="0" err="1" smtClean="0">
                <a:solidFill>
                  <a:srgbClr val="FF0000"/>
                </a:solidFill>
              </a:rPr>
              <a:t>brought</a:t>
            </a:r>
            <a:r>
              <a:rPr lang="cs-CZ" b="1" dirty="0" smtClean="0">
                <a:solidFill>
                  <a:srgbClr val="FF0000"/>
                </a:solidFill>
              </a:rPr>
              <a:t> </a:t>
            </a:r>
            <a:r>
              <a:rPr lang="cs-CZ" b="1" dirty="0" err="1" smtClean="0">
                <a:solidFill>
                  <a:srgbClr val="FF0000"/>
                </a:solidFill>
              </a:rPr>
              <a:t>hundreds</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a:t>
            </a:r>
            <a:r>
              <a:rPr lang="cs-CZ" b="1" dirty="0" err="1" smtClean="0">
                <a:solidFill>
                  <a:srgbClr val="FF0000"/>
                </a:solidFill>
              </a:rPr>
              <a:t>deaths</a:t>
            </a:r>
            <a:endParaRPr lang="cs-CZ" b="1" dirty="0" smtClean="0">
              <a:solidFill>
                <a:srgbClr val="FF0000"/>
              </a:solidFill>
            </a:endParaRPr>
          </a:p>
          <a:p>
            <a:endParaRPr lang="cs-CZ" dirty="0" smtClean="0"/>
          </a:p>
          <a:p>
            <a:r>
              <a:rPr lang="cs-CZ" dirty="0" smtClean="0"/>
              <a:t>PKK abandoned idea of a </a:t>
            </a:r>
            <a:r>
              <a:rPr lang="cs-CZ" i="1" dirty="0" smtClean="0"/>
              <a:t>„united socialist Kurdistan“</a:t>
            </a:r>
            <a:r>
              <a:rPr lang="cs-CZ" dirty="0" smtClean="0"/>
              <a:t>, now they want local self-governance,or </a:t>
            </a:r>
            <a:r>
              <a:rPr lang="cs-CZ" i="1" dirty="0" smtClean="0"/>
              <a:t>„democratic confederalism“ </a:t>
            </a:r>
            <a:r>
              <a:rPr lang="cs-CZ" dirty="0" smtClean="0"/>
              <a:t>within existing borders (effectively, it means creating de facto states, parallel governance structures, e. g. now „cantons“ in Syria)</a:t>
            </a:r>
          </a:p>
          <a:p>
            <a:endParaRPr lang="cs-CZ" dirty="0" smtClean="0"/>
          </a:p>
          <a:p>
            <a:r>
              <a:rPr lang="cs-CZ" dirty="0" smtClean="0"/>
              <a:t>Akkaya – Jongerden (2011: 43):</a:t>
            </a:r>
          </a:p>
          <a:p>
            <a:pPr lvl="1"/>
            <a:r>
              <a:rPr lang="cs-CZ" i="1" dirty="0" smtClean="0"/>
              <a:t>„(...) PKK has neither abandoned the idea of a united Kurdistan nor its efforts to accomplish radical political change in Turkey, but is trying to accomplish these in a new way.“</a:t>
            </a:r>
          </a:p>
          <a:p>
            <a:pPr>
              <a:buNone/>
            </a:pPr>
            <a:endParaRPr lang="cs-CZ" dirty="0"/>
          </a:p>
        </p:txBody>
      </p:sp>
    </p:spTree>
    <p:extLst>
      <p:ext uri="{BB962C8B-B14F-4D97-AF65-F5344CB8AC3E}">
        <p14:creationId xmlns:p14="http://schemas.microsoft.com/office/powerpoint/2010/main" val="1088791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endParaRPr lang="cs-CZ"/>
          </a:p>
        </p:txBody>
      </p:sp>
      <p:pic>
        <p:nvPicPr>
          <p:cNvPr id="44034" name="Picture 2" descr="http://www.luc.edu/faculty/gtezcur/images/KIVE.jpg"/>
          <p:cNvPicPr>
            <a:picLocks noChangeAspect="1" noChangeArrowheads="1"/>
          </p:cNvPicPr>
          <p:nvPr/>
        </p:nvPicPr>
        <p:blipFill>
          <a:blip r:embed="rId2" cstate="print"/>
          <a:srcRect/>
          <a:stretch>
            <a:fillRect/>
          </a:stretch>
        </p:blipFill>
        <p:spPr bwMode="auto">
          <a:xfrm>
            <a:off x="-1" y="0"/>
            <a:ext cx="9446737" cy="6858000"/>
          </a:xfrm>
          <a:prstGeom prst="rect">
            <a:avLst/>
          </a:prstGeom>
          <a:noFill/>
        </p:spPr>
      </p:pic>
      <p:sp>
        <p:nvSpPr>
          <p:cNvPr id="2" name="Nadpis 1"/>
          <p:cNvSpPr>
            <a:spLocks noGrp="1"/>
          </p:cNvSpPr>
          <p:nvPr>
            <p:ph type="title"/>
          </p:nvPr>
        </p:nvSpPr>
        <p:spPr>
          <a:xfrm>
            <a:off x="428596" y="0"/>
            <a:ext cx="8929750" cy="704832"/>
          </a:xfrm>
        </p:spPr>
        <p:txBody>
          <a:bodyPr>
            <a:normAutofit/>
          </a:bodyPr>
          <a:lstStyle/>
          <a:p>
            <a:r>
              <a:rPr lang="cs-CZ" sz="2400" b="1" dirty="0" smtClean="0"/>
              <a:t>Casualties of the PKK-Turkish State Conflict (2002-12)</a:t>
            </a:r>
            <a:endParaRPr lang="cs-CZ" sz="2400" b="1" dirty="0"/>
          </a:p>
        </p:txBody>
      </p:sp>
      <p:sp>
        <p:nvSpPr>
          <p:cNvPr id="5" name="TextovéPole 4"/>
          <p:cNvSpPr txBox="1"/>
          <p:nvPr/>
        </p:nvSpPr>
        <p:spPr>
          <a:xfrm>
            <a:off x="0" y="6488668"/>
            <a:ext cx="3357554" cy="369332"/>
          </a:xfrm>
          <a:prstGeom prst="rect">
            <a:avLst/>
          </a:prstGeom>
          <a:noFill/>
        </p:spPr>
        <p:txBody>
          <a:bodyPr wrap="square" rtlCol="0">
            <a:spAutoFit/>
          </a:bodyPr>
          <a:lstStyle/>
          <a:p>
            <a:r>
              <a:rPr lang="cs-CZ" dirty="0" smtClean="0"/>
              <a:t>Tezcür 2014 (KIVE Dataset)</a:t>
            </a:r>
            <a:endParaRPr lang="cs-CZ" dirty="0"/>
          </a:p>
        </p:txBody>
      </p:sp>
      <p:sp>
        <p:nvSpPr>
          <p:cNvPr id="6" name="TextovéPole 5"/>
          <p:cNvSpPr txBox="1"/>
          <p:nvPr/>
        </p:nvSpPr>
        <p:spPr>
          <a:xfrm>
            <a:off x="714348" y="785794"/>
            <a:ext cx="8429652" cy="369332"/>
          </a:xfrm>
          <a:prstGeom prst="rect">
            <a:avLst/>
          </a:prstGeom>
          <a:noFill/>
        </p:spPr>
        <p:txBody>
          <a:bodyPr wrap="square" rtlCol="0">
            <a:spAutoFit/>
          </a:bodyPr>
          <a:lstStyle/>
          <a:p>
            <a:r>
              <a:rPr lang="cs-CZ" dirty="0" smtClean="0"/>
              <a:t>2004-2015, cca 10 thousand more deaths (total more than 40 thousand deaths)</a:t>
            </a:r>
            <a:endParaRPr lang="cs-CZ" dirty="0"/>
          </a:p>
        </p:txBody>
      </p:sp>
    </p:spTree>
    <p:extLst>
      <p:ext uri="{BB962C8B-B14F-4D97-AF65-F5344CB8AC3E}">
        <p14:creationId xmlns:p14="http://schemas.microsoft.com/office/powerpoint/2010/main" val="536017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PKK in </a:t>
            </a:r>
            <a:r>
              <a:rPr lang="cs-CZ" dirty="0" err="1" smtClean="0"/>
              <a:t>Regional</a:t>
            </a:r>
            <a:r>
              <a:rPr lang="cs-CZ" dirty="0" smtClean="0"/>
              <a:t> </a:t>
            </a:r>
            <a:r>
              <a:rPr lang="cs-CZ" dirty="0" err="1" smtClean="0"/>
              <a:t>Constellation</a:t>
            </a:r>
            <a:r>
              <a:rPr lang="cs-CZ" dirty="0" smtClean="0"/>
              <a:t> (2015)</a:t>
            </a:r>
            <a:endParaRPr lang="cs-CZ" dirty="0"/>
          </a:p>
        </p:txBody>
      </p:sp>
      <p:sp>
        <p:nvSpPr>
          <p:cNvPr id="3" name="Content Placeholder 2"/>
          <p:cNvSpPr>
            <a:spLocks noGrp="1"/>
          </p:cNvSpPr>
          <p:nvPr>
            <p:ph sz="quarter" idx="1"/>
          </p:nvPr>
        </p:nvSpPr>
        <p:spPr/>
        <p:txBody>
          <a:bodyPr/>
          <a:lstStyle/>
          <a:p>
            <a:endParaRPr lang="cs-CZ"/>
          </a:p>
        </p:txBody>
      </p:sp>
      <p:pic>
        <p:nvPicPr>
          <p:cNvPr id="4" name="Picture 3"/>
          <p:cNvPicPr>
            <a:picLocks noChangeAspect="1" noChangeArrowheads="1"/>
          </p:cNvPicPr>
          <p:nvPr/>
        </p:nvPicPr>
        <p:blipFill>
          <a:blip r:embed="rId2" cstate="print"/>
          <a:srcRect/>
          <a:stretch>
            <a:fillRect/>
          </a:stretch>
        </p:blipFill>
        <p:spPr bwMode="auto">
          <a:xfrm>
            <a:off x="-90488" y="1144094"/>
            <a:ext cx="9324975" cy="5286375"/>
          </a:xfrm>
          <a:prstGeom prst="rect">
            <a:avLst/>
          </a:prstGeom>
          <a:noFill/>
          <a:ln w="9525">
            <a:noFill/>
            <a:miter lim="800000"/>
            <a:headEnd/>
            <a:tailEnd/>
          </a:ln>
        </p:spPr>
      </p:pic>
      <p:sp>
        <p:nvSpPr>
          <p:cNvPr id="5" name="TextovéPole 4"/>
          <p:cNvSpPr txBox="1"/>
          <p:nvPr/>
        </p:nvSpPr>
        <p:spPr>
          <a:xfrm>
            <a:off x="3131840" y="6430469"/>
            <a:ext cx="5688632" cy="369332"/>
          </a:xfrm>
          <a:prstGeom prst="rect">
            <a:avLst/>
          </a:prstGeom>
          <a:noFill/>
        </p:spPr>
        <p:txBody>
          <a:bodyPr wrap="square" rtlCol="0">
            <a:spAutoFit/>
          </a:bodyPr>
          <a:lstStyle/>
          <a:p>
            <a:pPr algn="r"/>
            <a:r>
              <a:rPr lang="cs-CZ" dirty="0" err="1" smtClean="0"/>
              <a:t>International</a:t>
            </a:r>
            <a:r>
              <a:rPr lang="cs-CZ" dirty="0" smtClean="0"/>
              <a:t> </a:t>
            </a:r>
            <a:r>
              <a:rPr lang="cs-CZ" dirty="0" err="1" smtClean="0"/>
              <a:t>Crisis</a:t>
            </a:r>
            <a:r>
              <a:rPr lang="cs-CZ" dirty="0" smtClean="0"/>
              <a:t> </a:t>
            </a:r>
            <a:r>
              <a:rPr lang="cs-CZ" dirty="0" err="1" smtClean="0"/>
              <a:t>Group</a:t>
            </a:r>
            <a:r>
              <a:rPr lang="cs-CZ" dirty="0" smtClean="0"/>
              <a:t> (2015:  33)</a:t>
            </a:r>
            <a:endParaRPr lang="cs-CZ" dirty="0"/>
          </a:p>
        </p:txBody>
      </p:sp>
    </p:spTree>
    <p:extLst>
      <p:ext uri="{BB962C8B-B14F-4D97-AF65-F5344CB8AC3E}">
        <p14:creationId xmlns:p14="http://schemas.microsoft.com/office/powerpoint/2010/main" val="244969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Děkuji za pozornost!</a:t>
            </a:r>
            <a:endParaRPr lang="cs-CZ" dirty="0"/>
          </a:p>
        </p:txBody>
      </p:sp>
      <p:pic>
        <p:nvPicPr>
          <p:cNvPr id="3074" name="Picture 2" descr="http://upload.wikimedia.org/wikipedia/commons/3/35/PKK_Militant.jpg"/>
          <p:cNvPicPr>
            <a:picLocks noChangeAspect="1" noChangeArrowheads="1"/>
          </p:cNvPicPr>
          <p:nvPr/>
        </p:nvPicPr>
        <p:blipFill>
          <a:blip r:embed="rId2"/>
          <a:srcRect/>
          <a:stretch>
            <a:fillRect/>
          </a:stretch>
        </p:blipFill>
        <p:spPr bwMode="auto">
          <a:xfrm>
            <a:off x="785786" y="1285860"/>
            <a:ext cx="7837769" cy="514353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Vybrané zdroje</a:t>
            </a:r>
            <a:endParaRPr lang="cs-CZ" dirty="0"/>
          </a:p>
        </p:txBody>
      </p:sp>
      <p:sp>
        <p:nvSpPr>
          <p:cNvPr id="3" name="Zástupný symbol pro obsah 2"/>
          <p:cNvSpPr>
            <a:spLocks noGrp="1"/>
          </p:cNvSpPr>
          <p:nvPr>
            <p:ph sz="quarter" idx="1"/>
          </p:nvPr>
        </p:nvSpPr>
        <p:spPr>
          <a:xfrm>
            <a:off x="457200" y="1219200"/>
            <a:ext cx="8229600" cy="5638800"/>
          </a:xfrm>
        </p:spPr>
        <p:txBody>
          <a:bodyPr>
            <a:normAutofit fontScale="55000" lnSpcReduction="20000"/>
          </a:bodyPr>
          <a:lstStyle/>
          <a:p>
            <a:r>
              <a:rPr lang="cs-CZ" dirty="0" smtClean="0"/>
              <a:t>Yavuz, M. H. (2001): Five stages of the construction of Kurdish nationalism in Turkey. Nationalism and Ethnic Politics, Vol. 7, No. 3, pp. 1-24.</a:t>
            </a:r>
          </a:p>
          <a:p>
            <a:r>
              <a:rPr lang="cs-CZ" dirty="0" smtClean="0"/>
              <a:t>Bruinessen, M. v. (2002): „Kurds, states and tribes.“ In: Jabar, F. A. -  Dawod, H. (eds.):Tribes and power: nationalism and ethnicity in the Middle East. London: Saqi, pp. 165-183</a:t>
            </a:r>
            <a:r>
              <a:rPr lang="cs-CZ" dirty="0" smtClean="0"/>
              <a:t>.</a:t>
            </a:r>
          </a:p>
          <a:p>
            <a:r>
              <a:rPr lang="cs-CZ" dirty="0"/>
              <a:t>International </a:t>
            </a:r>
            <a:r>
              <a:rPr lang="cs-CZ" dirty="0" err="1"/>
              <a:t>Crisis</a:t>
            </a:r>
            <a:r>
              <a:rPr lang="cs-CZ" dirty="0"/>
              <a:t> Group (2015):  </a:t>
            </a:r>
            <a:r>
              <a:rPr lang="en-US" dirty="0"/>
              <a:t>Arming Iraq’s Kurds: Fighting IS, Inviting Conflict </a:t>
            </a:r>
            <a:r>
              <a:rPr lang="cs-CZ" dirty="0"/>
              <a:t>. </a:t>
            </a:r>
            <a:r>
              <a:rPr lang="cs-CZ" dirty="0" err="1"/>
              <a:t>Middle</a:t>
            </a:r>
            <a:r>
              <a:rPr lang="cs-CZ" dirty="0"/>
              <a:t> East No. 158, May 2015, http://www.crisisgroup.org/~/</a:t>
            </a:r>
            <a:r>
              <a:rPr lang="cs-CZ" dirty="0" smtClean="0"/>
              <a:t>media/Files/Middle%20East%20North%20Africa/Iraq%20Syria%20Lebanon/Iraq/158-arming-iraq-s-kurds-fighting-is-inviting-conflict.pdf</a:t>
            </a:r>
            <a:endParaRPr lang="cs-CZ" dirty="0" smtClean="0"/>
          </a:p>
          <a:p>
            <a:r>
              <a:rPr lang="cs-CZ" dirty="0" smtClean="0"/>
              <a:t>Bruinessen, M. v. (1994): Kurdish Nationalism and Competing Ethnic Loyalties. Original English version of: "Nationalisme kurde et ethnicités intra-kurdes", Peuples Méditerranéens no. 68-69 (1994), 11-37.</a:t>
            </a:r>
          </a:p>
          <a:p>
            <a:r>
              <a:rPr lang="cs-CZ" dirty="0" smtClean="0"/>
              <a:t>Bruinessen, M. v. (1992): Agha, Shaikh and State. The Social and Political Structures of Kurdistan. London and New Jersey: Zed Books.</a:t>
            </a:r>
          </a:p>
          <a:p>
            <a:r>
              <a:rPr lang="cs-CZ" dirty="0" smtClean="0"/>
              <a:t>Özcan, A. K. (2006): Turkey‘s Kurds. A theoretical analysis of the PKK and Abdullah Öcalan. London and New York: Routledge.</a:t>
            </a:r>
          </a:p>
          <a:p>
            <a:r>
              <a:rPr lang="cs-CZ" dirty="0" smtClean="0"/>
              <a:t>Gunter, M. (2007): „The Modern Origins of Kurdish Nationalism.“ In: Ahmed, M. A. - Gunter, M. (eds.) The Evolution of Kurdish Nationalism, Costa Mesa, CA, Mazda Publishers, pp. 2-17.</a:t>
            </a:r>
          </a:p>
          <a:p>
            <a:r>
              <a:rPr lang="cs-CZ" dirty="0" smtClean="0"/>
              <a:t>Marcus, A. (2007): Blood and Belief: The PKK and the Kurdish Fight for Independence. New York: New York University Press.</a:t>
            </a:r>
          </a:p>
          <a:p>
            <a:r>
              <a:rPr lang="cs-CZ" dirty="0" smtClean="0"/>
              <a:t>McDowall, D. (2000): A Modern History of the Kurds. London: I. B. Tauris.</a:t>
            </a:r>
          </a:p>
          <a:p>
            <a:r>
              <a:rPr lang="cs-CZ" dirty="0" smtClean="0"/>
              <a:t>Akkaya, A. H. - Jongerden, J. (2011): "The PKK in the 2000s: Continuity through breaks?." In: Casier, M. - Jongerden, J. (eds.): Nationalisms and politics in Turkey: Political Islam, Kemalism and the Kurdish Issue. New York: Routledge, pp. 143-162.</a:t>
            </a:r>
          </a:p>
          <a:p>
            <a:r>
              <a:rPr lang="cs-CZ" dirty="0" smtClean="0"/>
              <a:t>Bengio, O. (2012): The Kurds of Iraq. Building State within a State. Boulder: Lynne Rienner Publishers.</a:t>
            </a:r>
          </a:p>
          <a:p>
            <a:r>
              <a:rPr lang="cs-CZ" dirty="0" smtClean="0"/>
              <a:t>Tejel, J. (2009): Syria‘s Kurds. History, Politics and Society. London and New York: Routldge.</a:t>
            </a:r>
          </a:p>
          <a:p>
            <a:r>
              <a:rPr lang="cs-CZ" dirty="0" smtClean="0"/>
              <a:t>Yildiz, K. – Taysi, T. B. (2007): The Kurds in Iran. The Past, Present and Future. London and Ann Harbor: Pluto Press</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sz="quarter" idx="1"/>
          </p:nvPr>
        </p:nvSpPr>
        <p:spPr/>
        <p:txBody>
          <a:bodyPr/>
          <a:lstStyle/>
          <a:p>
            <a:endParaRPr lang="cs-CZ" dirty="0" smtClean="0"/>
          </a:p>
          <a:p>
            <a:endParaRPr lang="cs-CZ" dirty="0"/>
          </a:p>
          <a:p>
            <a:endParaRPr lang="cs-CZ" dirty="0" smtClean="0"/>
          </a:p>
          <a:p>
            <a:endParaRPr lang="cs-CZ" dirty="0"/>
          </a:p>
          <a:p>
            <a:endParaRPr lang="cs-CZ" dirty="0" smtClean="0"/>
          </a:p>
          <a:p>
            <a:endParaRPr lang="cs-CZ" dirty="0"/>
          </a:p>
          <a:p>
            <a:r>
              <a:rPr lang="cs-CZ" dirty="0" smtClean="0"/>
              <a:t>Celkem: cca 30-35 milionů (možná i více, protože je problém s definicí, „kdo je Kurd“)</a:t>
            </a:r>
            <a:endParaRPr lang="cs-CZ" dirty="0"/>
          </a:p>
        </p:txBody>
      </p:sp>
      <p:pic>
        <p:nvPicPr>
          <p:cNvPr id="4" name="Picture 3"/>
          <p:cNvPicPr>
            <a:picLocks noChangeAspect="1" noChangeArrowheads="1"/>
          </p:cNvPicPr>
          <p:nvPr/>
        </p:nvPicPr>
        <p:blipFill>
          <a:blip r:embed="rId2"/>
          <a:srcRect/>
          <a:stretch>
            <a:fillRect/>
          </a:stretch>
        </p:blipFill>
        <p:spPr bwMode="auto">
          <a:xfrm>
            <a:off x="430040" y="647700"/>
            <a:ext cx="8187521" cy="3000396"/>
          </a:xfrm>
          <a:prstGeom prst="rect">
            <a:avLst/>
          </a:prstGeom>
          <a:noFill/>
          <a:ln w="9525">
            <a:noFill/>
            <a:miter lim="800000"/>
            <a:headEnd/>
            <a:tailEnd/>
          </a:ln>
          <a:effectLst/>
        </p:spPr>
      </p:pic>
    </p:spTree>
    <p:extLst>
      <p:ext uri="{BB962C8B-B14F-4D97-AF65-F5344CB8AC3E}">
        <p14:creationId xmlns:p14="http://schemas.microsoft.com/office/powerpoint/2010/main" val="189697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jsou Kurdové? I</a:t>
            </a:r>
            <a:endParaRPr lang="cs-CZ" dirty="0"/>
          </a:p>
        </p:txBody>
      </p:sp>
      <p:sp>
        <p:nvSpPr>
          <p:cNvPr id="3" name="Zástupný symbol pro obsah 2"/>
          <p:cNvSpPr>
            <a:spLocks noGrp="1"/>
          </p:cNvSpPr>
          <p:nvPr>
            <p:ph sz="quarter" idx="1"/>
          </p:nvPr>
        </p:nvSpPr>
        <p:spPr>
          <a:xfrm>
            <a:off x="428596" y="1214422"/>
            <a:ext cx="8229600" cy="5643578"/>
          </a:xfrm>
        </p:spPr>
        <p:txBody>
          <a:bodyPr>
            <a:normAutofit/>
          </a:bodyPr>
          <a:lstStyle/>
          <a:p>
            <a:r>
              <a:rPr lang="cs-CZ" dirty="0" smtClean="0"/>
              <a:t>Mytologie: </a:t>
            </a:r>
          </a:p>
          <a:p>
            <a:pPr lvl="1"/>
            <a:r>
              <a:rPr lang="cs-CZ" dirty="0" smtClean="0"/>
              <a:t>Zlý asyrský král Zahhak každý den krmil hady, kteří mu vyrůstali z ramen mozky dvou mladých mužů. Kovář Kaveh vždy zabil jen jednoho a druhý mozek byl ovčí. Přeživší mladí muži utekli do hor a zformovali armádu, která Zahhaka porazila.</a:t>
            </a:r>
          </a:p>
          <a:p>
            <a:pPr lvl="1"/>
            <a:r>
              <a:rPr lang="cs-CZ" dirty="0" smtClean="0">
                <a:sym typeface="Wingdings"/>
              </a:rPr>
              <a:t> fascinace horami, „tvrdí a lepší lidé“...</a:t>
            </a:r>
            <a:endParaRPr lang="cs-CZ" dirty="0" smtClean="0"/>
          </a:p>
          <a:p>
            <a:r>
              <a:rPr lang="cs-CZ" dirty="0" smtClean="0"/>
              <a:t>Etymologie slova nejasná, Sumerové – Země Karda, 3. tis. př. n. l.?</a:t>
            </a:r>
          </a:p>
          <a:p>
            <a:r>
              <a:rPr lang="cs-CZ" dirty="0" smtClean="0"/>
              <a:t>Slovo Kurdistán prvně použili ve 12. stol. Seldžuci jako geografický termín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jsou Kurdové? II</a:t>
            </a:r>
            <a:endParaRPr lang="cs-CZ" dirty="0"/>
          </a:p>
        </p:txBody>
      </p:sp>
      <p:sp>
        <p:nvSpPr>
          <p:cNvPr id="3" name="Zástupný symbol pro obsah 2"/>
          <p:cNvSpPr>
            <a:spLocks noGrp="1"/>
          </p:cNvSpPr>
          <p:nvPr>
            <p:ph sz="quarter" idx="1"/>
          </p:nvPr>
        </p:nvSpPr>
        <p:spPr>
          <a:xfrm>
            <a:off x="457200" y="1214422"/>
            <a:ext cx="8229600" cy="4911741"/>
          </a:xfrm>
        </p:spPr>
        <p:txBody>
          <a:bodyPr>
            <a:normAutofit/>
          </a:bodyPr>
          <a:lstStyle/>
          <a:p>
            <a:r>
              <a:rPr lang="cs-CZ" dirty="0" smtClean="0"/>
              <a:t>Zřejmě potomci jedné z vln indo-evr. kmenů stěhujících se na západ skrze Írán, cca 1500 př. n. l.</a:t>
            </a:r>
          </a:p>
          <a:p>
            <a:r>
              <a:rPr lang="cs-CZ" dirty="0" smtClean="0"/>
              <a:t>Kurd = obecně jakýkoliv nomád žijící v Kurdistánu </a:t>
            </a:r>
            <a:r>
              <a:rPr lang="cs-CZ" dirty="0" smtClean="0">
                <a:sym typeface="Wingdings" pitchFamily="2" charset="2"/>
              </a:rPr>
              <a:t>, až od 19. stol. Kurd = příslušník kmene mluvící kurdsky</a:t>
            </a:r>
          </a:p>
          <a:p>
            <a:r>
              <a:rPr lang="cs-CZ" dirty="0" smtClean="0">
                <a:sym typeface="Wingdings" pitchFamily="2" charset="2"/>
              </a:rPr>
              <a:t>Jazyk:</a:t>
            </a:r>
          </a:p>
          <a:p>
            <a:pPr lvl="1"/>
            <a:r>
              <a:rPr lang="cs-CZ" dirty="0" smtClean="0">
                <a:sym typeface="Wingdings" pitchFamily="2" charset="2"/>
              </a:rPr>
              <a:t>Indoevropská jazyková skupina-íránská větev (SZ), u některých dialektů JZ (vliv perštiny)</a:t>
            </a:r>
          </a:p>
          <a:p>
            <a:r>
              <a:rPr lang="cs-CZ" dirty="0" smtClean="0"/>
              <a:t>Silně zakořeněná kmenová identita, nicméně kmeny nejsou homogenní...</a:t>
            </a:r>
          </a:p>
          <a:p>
            <a:endParaRPr 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r>
              <a:rPr lang="cs-CZ" dirty="0" smtClean="0"/>
              <a:t>Vloži mapku s jazyky</a:t>
            </a:r>
            <a:endParaRPr lang="cs-CZ" dirty="0"/>
          </a:p>
        </p:txBody>
      </p:sp>
      <p:pic>
        <p:nvPicPr>
          <p:cNvPr id="4" name="Obrázek 3" descr="Kurdish_languages_map.png"/>
          <p:cNvPicPr>
            <a:picLocks noChangeAspect="1"/>
          </p:cNvPicPr>
          <p:nvPr/>
        </p:nvPicPr>
        <p:blipFill>
          <a:blip r:embed="rId2"/>
          <a:stretch>
            <a:fillRect/>
          </a:stretch>
        </p:blipFill>
        <p:spPr>
          <a:xfrm>
            <a:off x="0" y="0"/>
            <a:ext cx="9144000" cy="5715016"/>
          </a:xfrm>
          <a:prstGeom prst="rect">
            <a:avLst/>
          </a:prstGeom>
        </p:spPr>
      </p:pic>
      <p:sp>
        <p:nvSpPr>
          <p:cNvPr id="5" name="TextovéPole 4"/>
          <p:cNvSpPr txBox="1"/>
          <p:nvPr/>
        </p:nvSpPr>
        <p:spPr>
          <a:xfrm>
            <a:off x="3286116" y="4429132"/>
            <a:ext cx="5857884" cy="2585323"/>
          </a:xfrm>
          <a:prstGeom prst="rect">
            <a:avLst/>
          </a:prstGeom>
          <a:noFill/>
        </p:spPr>
        <p:txBody>
          <a:bodyPr wrap="square" rtlCol="0">
            <a:spAutoFit/>
          </a:bodyPr>
          <a:lstStyle/>
          <a:p>
            <a:r>
              <a:rPr lang="cs-CZ" sz="2400" dirty="0" smtClean="0">
                <a:solidFill>
                  <a:srgbClr val="FF0000"/>
                </a:solidFill>
              </a:rPr>
              <a:t>1) Světle červená – Kurmancî cca ¾ populace</a:t>
            </a:r>
          </a:p>
          <a:p>
            <a:r>
              <a:rPr lang="cs-CZ" sz="2400" dirty="0" smtClean="0">
                <a:solidFill>
                  <a:srgbClr val="FF0000"/>
                </a:solidFill>
              </a:rPr>
              <a:t>2) Tmavě červená – Sorani (cca 7 mil.)</a:t>
            </a:r>
          </a:p>
          <a:p>
            <a:r>
              <a:rPr lang="cs-CZ" sz="2400" dirty="0" smtClean="0">
                <a:solidFill>
                  <a:srgbClr val="FF0000"/>
                </a:solidFill>
              </a:rPr>
              <a:t>3) Hnědá – Gorani (cca 4 mil.)</a:t>
            </a:r>
          </a:p>
          <a:p>
            <a:r>
              <a:rPr lang="cs-CZ" sz="2400" dirty="0" smtClean="0">
                <a:solidFill>
                  <a:srgbClr val="FF0000"/>
                </a:solidFill>
              </a:rPr>
              <a:t>4) Tmavě hnědá – Zazaki (1,5-4 mil.)</a:t>
            </a:r>
          </a:p>
          <a:p>
            <a:r>
              <a:rPr lang="cs-CZ" sz="2400" dirty="0" smtClean="0">
                <a:solidFill>
                  <a:srgbClr val="FF0000"/>
                </a:solidFill>
              </a:rPr>
              <a:t>Zelená – smíšené oblasti</a:t>
            </a:r>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Náboženství</a:t>
            </a:r>
            <a:endParaRPr lang="cs-CZ" dirty="0"/>
          </a:p>
        </p:txBody>
      </p:sp>
      <p:sp>
        <p:nvSpPr>
          <p:cNvPr id="3" name="Zástupný symbol pro obsah 2"/>
          <p:cNvSpPr>
            <a:spLocks noGrp="1"/>
          </p:cNvSpPr>
          <p:nvPr>
            <p:ph sz="quarter" idx="1"/>
          </p:nvPr>
        </p:nvSpPr>
        <p:spPr/>
        <p:txBody>
          <a:bodyPr>
            <a:normAutofit/>
          </a:bodyPr>
          <a:lstStyle/>
          <a:p>
            <a:r>
              <a:rPr lang="cs-CZ" dirty="0" smtClean="0"/>
              <a:t>Většina sunnité (škola šáfi‘í)</a:t>
            </a:r>
          </a:p>
          <a:p>
            <a:pPr lvl="1"/>
            <a:r>
              <a:rPr lang="cs-CZ" dirty="0" smtClean="0"/>
              <a:t>Nicméně rozšířené praktiky lidového islámu (súfismu)</a:t>
            </a:r>
          </a:p>
          <a:p>
            <a:r>
              <a:rPr lang="cs-CZ" dirty="0" smtClean="0"/>
              <a:t>Ší‘ité (na území Íránu)</a:t>
            </a:r>
          </a:p>
          <a:p>
            <a:r>
              <a:rPr lang="cs-CZ" dirty="0" smtClean="0"/>
              <a:t>Alevité (odnož ší‘itského islámu s prvky súfismu)</a:t>
            </a:r>
          </a:p>
          <a:p>
            <a:r>
              <a:rPr lang="cs-CZ" dirty="0" smtClean="0"/>
              <a:t>Ahl-i Haqq (synkretické náb.)</a:t>
            </a:r>
          </a:p>
          <a:p>
            <a:r>
              <a:rPr lang="cs-CZ" dirty="0" smtClean="0"/>
              <a:t>Jezidé (synkretické náboženství s prvky mezopotámských tradičních náb.)</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Pár poznámek o kurdské identitě</a:t>
            </a:r>
            <a:endParaRPr lang="cs-CZ" dirty="0"/>
          </a:p>
        </p:txBody>
      </p:sp>
      <p:sp>
        <p:nvSpPr>
          <p:cNvPr id="3" name="Zástupný symbol pro obsah 2"/>
          <p:cNvSpPr>
            <a:spLocks noGrp="1"/>
          </p:cNvSpPr>
          <p:nvPr>
            <p:ph sz="quarter" idx="1"/>
          </p:nvPr>
        </p:nvSpPr>
        <p:spPr>
          <a:xfrm>
            <a:off x="428596" y="1142984"/>
            <a:ext cx="8229600" cy="5429288"/>
          </a:xfrm>
        </p:spPr>
        <p:txBody>
          <a:bodyPr>
            <a:normAutofit/>
          </a:bodyPr>
          <a:lstStyle/>
          <a:p>
            <a:r>
              <a:rPr lang="cs-CZ" dirty="0" smtClean="0"/>
              <a:t>Tribalismus</a:t>
            </a:r>
          </a:p>
          <a:p>
            <a:pPr lvl="1"/>
            <a:r>
              <a:rPr lang="cs-CZ" dirty="0" smtClean="0"/>
              <a:t>Kmenové svazy, menší kmeny, inkorporace „ne-kurdských skupin“</a:t>
            </a:r>
          </a:p>
          <a:p>
            <a:pPr lvl="1"/>
            <a:r>
              <a:rPr lang="cs-CZ" dirty="0" smtClean="0"/>
              <a:t>Pravý Kurd = bojovník a nomád, ale kromě toho velká skupina rolníků (rayaat) + městské populace</a:t>
            </a:r>
          </a:p>
          <a:p>
            <a:r>
              <a:rPr lang="cs-CZ" dirty="0" smtClean="0"/>
              <a:t>Náboženství (sunnité, súfismus – různé tariqaty, Alevité, ší‘ité, Ahl-i Haqq, Jezidi...)</a:t>
            </a:r>
          </a:p>
          <a:p>
            <a:r>
              <a:rPr lang="cs-CZ" dirty="0" smtClean="0"/>
              <a:t>Jazyk – Kurmancî, Sorani, Gurani, Zazaki + dialekty</a:t>
            </a:r>
          </a:p>
          <a:p>
            <a:r>
              <a:rPr lang="cs-CZ" dirty="0" smtClean="0"/>
              <a:t>Kdo je „Kurd“ se v čase mění, fluidní identita...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4804</TotalTime>
  <Words>2223</Words>
  <Application>Microsoft Office PowerPoint</Application>
  <PresentationFormat>On-screen Show (4:3)</PresentationFormat>
  <Paragraphs>182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Bookman Old Style</vt:lpstr>
      <vt:lpstr>Gill Sans MT</vt:lpstr>
      <vt:lpstr>Wingdings</vt:lpstr>
      <vt:lpstr>Wingdings 3</vt:lpstr>
      <vt:lpstr>Původ</vt:lpstr>
      <vt:lpstr>Kurdský nacionalismus</vt:lpstr>
      <vt:lpstr>Obsah</vt:lpstr>
      <vt:lpstr>PowerPoint Presentation</vt:lpstr>
      <vt:lpstr>PowerPoint Presentation</vt:lpstr>
      <vt:lpstr>Kdo jsou Kurdové? I</vt:lpstr>
      <vt:lpstr>Kdo jsou Kurdové? II</vt:lpstr>
      <vt:lpstr>PowerPoint Presentation</vt:lpstr>
      <vt:lpstr>Náboženství</vt:lpstr>
      <vt:lpstr>Pár poznámek o kurdské identitě</vt:lpstr>
      <vt:lpstr>PowerPoint Presentation</vt:lpstr>
      <vt:lpstr>1) Osmanské období před rokem 1878 I</vt:lpstr>
      <vt:lpstr>1) Osmanské období před rokem 1878 II</vt:lpstr>
      <vt:lpstr>PowerPoint Presentation</vt:lpstr>
      <vt:lpstr>2) 1878-1924</vt:lpstr>
      <vt:lpstr>PowerPoint Presentation</vt:lpstr>
      <vt:lpstr>3) 1925-1961</vt:lpstr>
      <vt:lpstr>4) 1961-1983</vt:lpstr>
      <vt:lpstr>5) 1984 a dále</vt:lpstr>
      <vt:lpstr>Základní údaje o PKK</vt:lpstr>
      <vt:lpstr>Ideová základna PKK</vt:lpstr>
      <vt:lpstr>Role PKK při formování kurdského nacionalismu I</vt:lpstr>
      <vt:lpstr>Role PKK při formování kurdského nacionalismu II</vt:lpstr>
      <vt:lpstr>Komplexní identita – případová studie provincie Tunceli (Dersim)</vt:lpstr>
      <vt:lpstr>PowerPoint Presentation</vt:lpstr>
      <vt:lpstr>Shrnutí</vt:lpstr>
      <vt:lpstr>PKK‘s Protracted War (1984-1999)</vt:lpstr>
      <vt:lpstr>PowerPoint Presentation</vt:lpstr>
      <vt:lpstr>Wild 90s in the Southeast of Turkey</vt:lpstr>
      <vt:lpstr>OHAL (orange are „neighbouring provinces“ added to the regime in 1994)</vt:lpstr>
      <vt:lpstr>Casualties in the PKK-Turkish Conflict (1984-1999)</vt:lpstr>
      <vt:lpstr>Renewed Insurgency (2004 onwards)</vt:lpstr>
      <vt:lpstr>PKK in 2000s: Continuity through Breaks? (based on Akkaya – Jongerden 2011)</vt:lpstr>
      <vt:lpstr>Casualties of the PKK-Turkish State Conflict (2002-12)</vt:lpstr>
      <vt:lpstr>PKK in Regional Constellation (2015)</vt:lpstr>
      <vt:lpstr>Děkuji za pozornost!</vt:lpstr>
      <vt:lpstr>Vybrané zdroje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Kurdský nacionalismus</dc:title>
  <dc:creator>Tomas</dc:creator>
  <cp:lastModifiedBy>Tomáš</cp:lastModifiedBy>
  <cp:revision>247</cp:revision>
  <dcterms:created xsi:type="dcterms:W3CDTF">2014-11-04T08:24:01Z</dcterms:created>
  <dcterms:modified xsi:type="dcterms:W3CDTF">2015-11-29T10:41:49Z</dcterms:modified>
</cp:coreProperties>
</file>