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6" r:id="rId2"/>
    <p:sldMasterId id="2147483831" r:id="rId3"/>
    <p:sldMasterId id="2147483993" r:id="rId4"/>
  </p:sldMasterIdLst>
  <p:sldIdLst>
    <p:sldId id="256" r:id="rId5"/>
    <p:sldId id="257" r:id="rId6"/>
    <p:sldId id="258" r:id="rId7"/>
    <p:sldId id="267" r:id="rId8"/>
    <p:sldId id="259" r:id="rId9"/>
    <p:sldId id="274" r:id="rId10"/>
    <p:sldId id="268" r:id="rId11"/>
    <p:sldId id="260" r:id="rId12"/>
    <p:sldId id="286" r:id="rId13"/>
    <p:sldId id="262" r:id="rId14"/>
    <p:sldId id="263" r:id="rId15"/>
    <p:sldId id="264" r:id="rId16"/>
    <p:sldId id="265" r:id="rId17"/>
    <p:sldId id="269" r:id="rId18"/>
    <p:sldId id="266" r:id="rId19"/>
    <p:sldId id="270" r:id="rId20"/>
    <p:sldId id="271" r:id="rId21"/>
    <p:sldId id="272" r:id="rId22"/>
    <p:sldId id="273" r:id="rId23"/>
    <p:sldId id="281" r:id="rId24"/>
    <p:sldId id="282" r:id="rId25"/>
    <p:sldId id="275" r:id="rId26"/>
    <p:sldId id="276" r:id="rId27"/>
    <p:sldId id="277" r:id="rId28"/>
    <p:sldId id="278" r:id="rId29"/>
    <p:sldId id="279" r:id="rId30"/>
    <p:sldId id="280" r:id="rId31"/>
    <p:sldId id="285" r:id="rId32"/>
    <p:sldId id="287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>
        <p:scale>
          <a:sx n="70" d="100"/>
          <a:sy n="70" d="100"/>
        </p:scale>
        <p:origin x="138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4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66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07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9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49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41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0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8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15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87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401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55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293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807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642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907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301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87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9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60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179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612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017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753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023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387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0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66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672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499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61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469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088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17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476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692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2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0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8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85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87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0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4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2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52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57B1CE-DC83-45A5-BACC-72D1920FEF56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266F2D-FD6B-4AFF-A641-5F926C8B23D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solidarita.socsol.cz/za-cim-stojime" TargetMode="External"/><Relationship Id="rId3" Type="http://schemas.openxmlformats.org/officeDocument/2006/relationships/hyperlink" Target="http://antifa.cz/" TargetMode="External"/><Relationship Id="rId7" Type="http://schemas.openxmlformats.org/officeDocument/2006/relationships/hyperlink" Target="https://cernorudaprirucka.noblogs.org/" TargetMode="External"/><Relationship Id="rId2" Type="http://schemas.openxmlformats.org/officeDocument/2006/relationships/hyperlink" Target="http://www.afed.cz/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facebook.com/Cernobili" TargetMode="External"/><Relationship Id="rId5" Type="http://schemas.openxmlformats.org/officeDocument/2006/relationships/hyperlink" Target="http://asociacealerta.noblogs.org/" TargetMode="External"/><Relationship Id="rId4" Type="http://schemas.openxmlformats.org/officeDocument/2006/relationships/hyperlink" Target="http://antifenix.noblogs.org/" TargetMode="External"/><Relationship Id="rId9" Type="http://schemas.openxmlformats.org/officeDocument/2006/relationships/hyperlink" Target="http://www.foodnotbombs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cSol/" TargetMode="External"/><Relationship Id="rId3" Type="http://schemas.openxmlformats.org/officeDocument/2006/relationships/hyperlink" Target="http://protikapitalu.org/" TargetMode="External"/><Relationship Id="rId7" Type="http://schemas.openxmlformats.org/officeDocument/2006/relationships/hyperlink" Target="http://www.levice.cz/index.php" TargetMode="External"/><Relationship Id="rId2" Type="http://schemas.openxmlformats.org/officeDocument/2006/relationships/hyperlink" Target="https://www.facebook.com/Svoboda-m%C3%ADsto-strachu-Freedom-not-fearcz-alias-FNFcz-107646199264252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facebook.com/SocAlt" TargetMode="External"/><Relationship Id="rId5" Type="http://schemas.openxmlformats.org/officeDocument/2006/relationships/hyperlink" Target="http://www.anticapitalista.com/revo-cz/" TargetMode="External"/><Relationship Id="rId10" Type="http://schemas.openxmlformats.org/officeDocument/2006/relationships/hyperlink" Target="http://voiceofanarchopacifism.noblogs.org/" TargetMode="External"/><Relationship Id="rId4" Type="http://schemas.openxmlformats.org/officeDocument/2006/relationships/hyperlink" Target="http://levaperspektiva.cz/" TargetMode="External"/><Relationship Id="rId9" Type="http://schemas.openxmlformats.org/officeDocument/2006/relationships/hyperlink" Target="https://www.facebook.com/vlastenecke.sdruzeni.antifasist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7052" y="5162326"/>
            <a:ext cx="6076662" cy="1463040"/>
          </a:xfrm>
        </p:spPr>
        <p:txBody>
          <a:bodyPr>
            <a:normAutofit/>
          </a:bodyPr>
          <a:lstStyle/>
          <a:p>
            <a:r>
              <a:rPr lang="cs-CZ" dirty="0" smtClean="0"/>
              <a:t>radikální levice v </a:t>
            </a:r>
            <a:r>
              <a:rPr lang="cs-CZ" dirty="0" err="1" smtClean="0"/>
              <a:t>čr</a:t>
            </a:r>
            <a:r>
              <a:rPr lang="cs-CZ" dirty="0" smtClean="0"/>
              <a:t> po roce ‘89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70830" y="5162326"/>
            <a:ext cx="2400300" cy="1463040"/>
          </a:xfrm>
        </p:spPr>
        <p:txBody>
          <a:bodyPr/>
          <a:lstStyle/>
          <a:p>
            <a:r>
              <a:rPr lang="cs-CZ" dirty="0" smtClean="0"/>
              <a:t>DIVIŠOVÁ VENDULA</a:t>
            </a:r>
          </a:p>
          <a:p>
            <a:r>
              <a:rPr lang="cs-CZ" dirty="0" smtClean="0"/>
              <a:t>POLITICKÝ EXTREMISMUS A RADIKALISMUS</a:t>
            </a:r>
          </a:p>
          <a:p>
            <a:r>
              <a:rPr lang="cs-CZ" dirty="0" smtClean="0"/>
              <a:t>7. 12. 2015</a:t>
            </a:r>
          </a:p>
        </p:txBody>
      </p:sp>
      <p:pic>
        <p:nvPicPr>
          <p:cNvPr id="1026" name="Picture 2" descr="http://media.novinky.cz/103/491035-gallery1-gexyw.jpg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anarchistické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7636316" cy="4517674"/>
          </a:xfrm>
        </p:spPr>
        <p:txBody>
          <a:bodyPr>
            <a:normAutofit fontScale="92500" lnSpcReduction="10000"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2100" dirty="0" smtClean="0"/>
              <a:t> 1995 - vznik nové zastřešující organizace </a:t>
            </a:r>
            <a:r>
              <a:rPr lang="cs-CZ" sz="2100" b="1" cap="small" dirty="0" smtClean="0"/>
              <a:t>Česká anarchistická federace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2100" dirty="0"/>
              <a:t> </a:t>
            </a:r>
            <a:r>
              <a:rPr lang="cs-CZ" sz="2100" dirty="0" smtClean="0"/>
              <a:t>kolem časopisu Svobodná mysl (→ Svobodná práce)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2100" dirty="0"/>
              <a:t> </a:t>
            </a:r>
            <a:r>
              <a:rPr lang="cs-CZ" sz="2100" dirty="0" smtClean="0"/>
              <a:t>Pavel </a:t>
            </a:r>
            <a:r>
              <a:rPr lang="cs-CZ" sz="2100" dirty="0" err="1" smtClean="0"/>
              <a:t>Auersvald</a:t>
            </a:r>
            <a:r>
              <a:rPr lang="cs-CZ" sz="2100" dirty="0" smtClean="0"/>
              <a:t>, Petr </a:t>
            </a:r>
            <a:r>
              <a:rPr lang="cs-CZ" sz="2100" dirty="0" err="1" smtClean="0"/>
              <a:t>Wohlmuth</a:t>
            </a:r>
            <a:endParaRPr lang="cs-CZ" sz="2100" dirty="0" smtClean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2100" dirty="0"/>
              <a:t> </a:t>
            </a:r>
            <a:r>
              <a:rPr lang="cs-CZ" sz="2100" dirty="0" smtClean="0"/>
              <a:t>část členů a příznivců ČAS a ASF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2100" dirty="0"/>
              <a:t> </a:t>
            </a:r>
            <a:r>
              <a:rPr lang="cs-CZ" sz="2100" dirty="0" smtClean="0"/>
              <a:t>2 proudy (frakční boj - některé se odtrhnou)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smtClean="0"/>
              <a:t> </a:t>
            </a:r>
            <a:r>
              <a:rPr lang="cs-CZ" sz="2100" i="1" dirty="0" smtClean="0"/>
              <a:t>kulturně-sociální</a:t>
            </a:r>
            <a:r>
              <a:rPr lang="cs-CZ" sz="2100" dirty="0" smtClean="0"/>
              <a:t> - je možné být svobodný i v rámci živ. stylu</a:t>
            </a:r>
            <a:endParaRPr lang="cs-CZ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smtClean="0"/>
              <a:t> </a:t>
            </a:r>
            <a:r>
              <a:rPr lang="cs-CZ" sz="2100" i="1" dirty="0" smtClean="0"/>
              <a:t>politicko-sociální</a:t>
            </a:r>
            <a:r>
              <a:rPr lang="cs-CZ" sz="2100" dirty="0" smtClean="0"/>
              <a:t> - svržení systému soc. revolucí, kolektivizace výrobních </a:t>
            </a:r>
            <a:br>
              <a:rPr lang="cs-CZ" sz="2100" dirty="0" smtClean="0"/>
            </a:br>
            <a:r>
              <a:rPr lang="cs-CZ" sz="2100" dirty="0" smtClean="0"/>
              <a:t> prostředků, přirozená solidarita</a:t>
            </a:r>
          </a:p>
          <a:p>
            <a:pPr>
              <a:buFontTx/>
              <a:buChar char="-"/>
            </a:pPr>
            <a:r>
              <a:rPr lang="cs-CZ" sz="2100" dirty="0" smtClean="0"/>
              <a:t> odmítání státu, kapitalismu</a:t>
            </a:r>
          </a:p>
          <a:p>
            <a:pPr>
              <a:buFontTx/>
              <a:buChar char="-"/>
            </a:pPr>
            <a:r>
              <a:rPr lang="cs-CZ" sz="2100" dirty="0" smtClean="0"/>
              <a:t> </a:t>
            </a:r>
            <a:r>
              <a:rPr lang="cs-CZ" sz="2100" dirty="0" err="1" smtClean="0"/>
              <a:t>ter</a:t>
            </a:r>
            <a:r>
              <a:rPr lang="cs-CZ" sz="2100" dirty="0" smtClean="0"/>
              <a:t>. a výrobní samospráva, autonomní regiony spojené ve federacích</a:t>
            </a:r>
          </a:p>
          <a:p>
            <a:pPr>
              <a:buFontTx/>
              <a:buChar char="-"/>
            </a:pPr>
            <a:r>
              <a:rPr lang="cs-CZ" sz="2100" dirty="0"/>
              <a:t> </a:t>
            </a:r>
            <a:r>
              <a:rPr lang="cs-CZ" sz="2100" dirty="0" smtClean="0"/>
              <a:t>trvale udržitelný způsob života</a:t>
            </a:r>
          </a:p>
          <a:p>
            <a:pPr>
              <a:buFont typeface="Tw Cen MT" panose="020B0602020104020603" pitchFamily="34" charset="-18"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269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57031"/>
          </a:xfrm>
        </p:spPr>
        <p:txBody>
          <a:bodyPr>
            <a:normAutofit/>
          </a:bodyPr>
          <a:lstStyle/>
          <a:p>
            <a:r>
              <a:rPr lang="cs-CZ" dirty="0"/>
              <a:t>anarchistické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5" y="1990703"/>
            <a:ext cx="7857289" cy="4571462"/>
          </a:xfrm>
        </p:spPr>
        <p:txBody>
          <a:bodyPr>
            <a:no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možné cesty - anarchosyndikalismus, anarchokomunismus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přímá akce, ale i osvěta; podporuje také zakládání svobodných komun,  </a:t>
            </a:r>
            <a:br>
              <a:rPr lang="cs-CZ" sz="1900" dirty="0" smtClean="0"/>
            </a:br>
            <a:r>
              <a:rPr lang="cs-CZ" sz="1900" dirty="0" smtClean="0"/>
              <a:t> squatting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1996 - ASF se stává členem </a:t>
            </a:r>
            <a:r>
              <a:rPr lang="cs-CZ" sz="1900" b="1" cap="small" dirty="0" smtClean="0"/>
              <a:t>Anarchosyndikalistické frakce ČAF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1997 - změna názvu na </a:t>
            </a:r>
            <a:r>
              <a:rPr lang="cs-CZ" sz="1900" b="1" cap="small" dirty="0" err="1" smtClean="0"/>
              <a:t>Čsaf</a:t>
            </a:r>
            <a:r>
              <a:rPr lang="cs-CZ" sz="1900" dirty="0" smtClean="0"/>
              <a:t>, úsilí o vstup do Internacionály </a:t>
            </a:r>
            <a:r>
              <a:rPr lang="cs-CZ" sz="1900" dirty="0" err="1" smtClean="0"/>
              <a:t>anarch</a:t>
            </a:r>
            <a:r>
              <a:rPr lang="cs-CZ" sz="1900" dirty="0" smtClean="0"/>
              <a:t>. federací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přijetí Anarchosyndikalistické frakce do MAP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postupné vydělování se proudu-sociálně politického (1996: </a:t>
            </a:r>
            <a:r>
              <a:rPr lang="cs-CZ" sz="1900" b="1" dirty="0" smtClean="0"/>
              <a:t>Solidarita</a:t>
            </a:r>
            <a:r>
              <a:rPr lang="cs-CZ" sz="1900" dirty="0" smtClean="0"/>
              <a:t>, 1997: </a:t>
            </a:r>
            <a:br>
              <a:rPr lang="cs-CZ" sz="1900" dirty="0" smtClean="0"/>
            </a:br>
            <a:r>
              <a:rPr lang="cs-CZ" sz="1900" dirty="0" smtClean="0"/>
              <a:t> </a:t>
            </a:r>
            <a:r>
              <a:rPr lang="cs-CZ" sz="1900" b="1" dirty="0" smtClean="0"/>
              <a:t>Severočeská libertinská federace</a:t>
            </a:r>
            <a:r>
              <a:rPr lang="cs-CZ" sz="1900" dirty="0" smtClean="0"/>
              <a:t>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konec r. 97 - velká část anarchosyndikalistů odchází - </a:t>
            </a:r>
            <a:r>
              <a:rPr lang="cs-CZ" sz="1900" b="1" dirty="0" smtClean="0"/>
              <a:t>Federace sociálních </a:t>
            </a:r>
            <a:br>
              <a:rPr lang="cs-CZ" sz="1900" b="1" dirty="0" smtClean="0"/>
            </a:br>
            <a:r>
              <a:rPr lang="cs-CZ" sz="1900" b="1" dirty="0" smtClean="0"/>
              <a:t> anarchistů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ČSAF - postupná stabilizace, ale pak pokles vlivu, eroze základny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přiklání se k sociálním, kulturním aktivitám; revue Existence</a:t>
            </a:r>
          </a:p>
        </p:txBody>
      </p:sp>
    </p:spTree>
    <p:extLst>
      <p:ext uri="{BB962C8B-B14F-4D97-AF65-F5344CB8AC3E}">
        <p14:creationId xmlns:p14="http://schemas.microsoft.com/office/powerpoint/2010/main" val="1431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72337"/>
            <a:ext cx="7290054" cy="1499616"/>
          </a:xfrm>
        </p:spPr>
        <p:txBody>
          <a:bodyPr>
            <a:normAutofit/>
          </a:bodyPr>
          <a:lstStyle/>
          <a:p>
            <a:r>
              <a:rPr lang="cs-CZ" dirty="0"/>
              <a:t>anarchistické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71953"/>
            <a:ext cx="7636316" cy="4773168"/>
          </a:xfrm>
        </p:spPr>
        <p:txBody>
          <a:bodyPr>
            <a:no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1996 - </a:t>
            </a:r>
            <a:r>
              <a:rPr lang="cs-CZ" sz="1900" b="1" cap="small" dirty="0" smtClean="0"/>
              <a:t>Organizace revolučních anarchistů-Solidarita </a:t>
            </a:r>
            <a:r>
              <a:rPr lang="cs-CZ" sz="1900" dirty="0" smtClean="0"/>
              <a:t>(ORAS-S)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vznik v rámci ASF, (návrh na přeměnu na </a:t>
            </a:r>
            <a:r>
              <a:rPr lang="cs-CZ" sz="1900" dirty="0" err="1" smtClean="0"/>
              <a:t>org</a:t>
            </a:r>
            <a:r>
              <a:rPr lang="cs-CZ" sz="1900" dirty="0" smtClean="0"/>
              <a:t>. - politicky neutrální </a:t>
            </a:r>
            <a:br>
              <a:rPr lang="cs-CZ" sz="1900" dirty="0" smtClean="0"/>
            </a:br>
            <a:r>
              <a:rPr lang="cs-CZ" sz="1900" dirty="0" smtClean="0"/>
              <a:t> syndikalismus) - vývoj - pol. neutrální syndikalismus - anarchosyndikalismus - </a:t>
            </a:r>
            <a:br>
              <a:rPr lang="cs-CZ" sz="1900" dirty="0" smtClean="0"/>
            </a:br>
            <a:r>
              <a:rPr lang="cs-CZ" sz="1900" dirty="0" smtClean="0"/>
              <a:t> revoluční anarchismus 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soustavná, čistě politická činnost; list Solidarita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radikální syndikalismus, program: společenská samospráva, průmyslový </a:t>
            </a:r>
            <a:br>
              <a:rPr lang="cs-CZ" sz="1900" dirty="0" smtClean="0"/>
            </a:br>
            <a:r>
              <a:rPr lang="cs-CZ" sz="1900" dirty="0" smtClean="0"/>
              <a:t> syndikalismus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cesta k cílům - přímá akce, organizace zdola, solidarita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cílem vznik syndikalistických skupin (pracoviště, školy) - pak změna v </a:t>
            </a:r>
            <a:br>
              <a:rPr lang="cs-CZ" sz="1900" dirty="0" smtClean="0"/>
            </a:br>
            <a:r>
              <a:rPr lang="cs-CZ" sz="1900" dirty="0" smtClean="0"/>
              <a:t> syndikáty a jejich federace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decentralizace moci (místní </a:t>
            </a:r>
            <a:r>
              <a:rPr lang="cs-CZ" sz="1900" dirty="0" err="1" smtClean="0"/>
              <a:t>obč</a:t>
            </a:r>
            <a:r>
              <a:rPr lang="cs-CZ" sz="1900" dirty="0" smtClean="0"/>
              <a:t>. shromáždění), kolektivní vlastnictví podniků...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páteří </a:t>
            </a:r>
            <a:r>
              <a:rPr lang="cs-CZ" sz="1900" dirty="0" err="1" smtClean="0"/>
              <a:t>sebeorganizace</a:t>
            </a:r>
            <a:r>
              <a:rPr lang="cs-CZ" sz="1900" dirty="0" smtClean="0"/>
              <a:t> mají být odbory (radikálnější politika)</a:t>
            </a:r>
          </a:p>
        </p:txBody>
      </p:sp>
    </p:spTree>
    <p:extLst>
      <p:ext uri="{BB962C8B-B14F-4D97-AF65-F5344CB8AC3E}">
        <p14:creationId xmlns:p14="http://schemas.microsoft.com/office/powerpoint/2010/main" val="37780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anarchistické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62253"/>
            <a:ext cx="8012833" cy="4277331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1997 - vznik </a:t>
            </a:r>
            <a:r>
              <a:rPr lang="cs-CZ" sz="1900" b="1" cap="small" dirty="0" smtClean="0"/>
              <a:t>Federace sociálních anarchistů </a:t>
            </a:r>
            <a:r>
              <a:rPr lang="cs-CZ" sz="1900" dirty="0" smtClean="0"/>
              <a:t>(FSA)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přešla do ní většina členů ASF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původně  anarchosyndikalismus - transformace do podoby anarchokomunismu</a:t>
            </a:r>
            <a:endParaRPr lang="cs-CZ" sz="1900" dirty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odmítání </a:t>
            </a:r>
            <a:r>
              <a:rPr lang="cs-CZ" sz="1900" dirty="0" err="1" smtClean="0"/>
              <a:t>parl</a:t>
            </a:r>
            <a:r>
              <a:rPr lang="cs-CZ" sz="1900" dirty="0" smtClean="0"/>
              <a:t>. demokracie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 třídní boj, nutnost obnovit třídní uvědomění - osvětová </a:t>
            </a:r>
            <a:r>
              <a:rPr lang="cs-CZ" sz="1900" dirty="0" smtClean="0"/>
              <a:t>činnost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cílem revoluce, vybudování svobodné </a:t>
            </a:r>
            <a:r>
              <a:rPr lang="cs-CZ" sz="1900" dirty="0" err="1" smtClean="0"/>
              <a:t>social</a:t>
            </a:r>
            <a:r>
              <a:rPr lang="cs-CZ" sz="1900" dirty="0" smtClean="0"/>
              <a:t>. společnosti (</a:t>
            </a:r>
            <a:r>
              <a:rPr lang="cs-CZ" sz="1900" dirty="0" err="1" smtClean="0"/>
              <a:t>anarch</a:t>
            </a:r>
            <a:r>
              <a:rPr lang="cs-CZ" sz="1900" dirty="0" smtClean="0"/>
              <a:t>. komunismus)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agitační skupiny </a:t>
            </a:r>
            <a:r>
              <a:rPr lang="cs-CZ" sz="1900" dirty="0" smtClean="0">
                <a:latin typeface="Calibri" panose="020F0502020204030204" pitchFamily="34" charset="0"/>
              </a:rPr>
              <a:t>→</a:t>
            </a:r>
            <a:r>
              <a:rPr lang="cs-CZ" sz="1900" dirty="0" smtClean="0"/>
              <a:t> revoluční odbory/syndikáty pracujících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syndikáty v průběhu revoluce - připravují lidi na převzetí výrobních prostředků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společnost na bázi komun (bydliště) a syndikátů (práce)</a:t>
            </a:r>
          </a:p>
        </p:txBody>
      </p:sp>
    </p:spTree>
    <p:extLst>
      <p:ext uri="{BB962C8B-B14F-4D97-AF65-F5344CB8AC3E}">
        <p14:creationId xmlns:p14="http://schemas.microsoft.com/office/powerpoint/2010/main" val="15426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anarchistické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394114"/>
            <a:ext cx="8012833" cy="4277331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členskou sekcí Mezinárodní asociace pracujících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antifašismus (spolupráce s AFA)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proti spolupráci s trockistickými skupinami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kritika nerevoluční části anarchistického hnutí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1998 - příklon k FORA modelu organizace - organizace jen se soc. </a:t>
            </a:r>
            <a:br>
              <a:rPr lang="cs-CZ" sz="1900" dirty="0" smtClean="0"/>
            </a:br>
            <a:r>
              <a:rPr lang="cs-CZ" sz="1900" dirty="0" smtClean="0"/>
              <a:t>  anarchistů, anarchokomunistů a příznivců komunismu rad (x syndikalismus </a:t>
            </a:r>
            <a:br>
              <a:rPr lang="cs-CZ" sz="1900" dirty="0" smtClean="0"/>
            </a:br>
            <a:r>
              <a:rPr lang="cs-CZ" sz="1900" dirty="0" smtClean="0"/>
              <a:t>  přístupný všem pracujícím)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1999 - zakládá vlastní nezávislé revoluční odbory Rovnost</a:t>
            </a:r>
          </a:p>
        </p:txBody>
      </p:sp>
    </p:spTree>
    <p:extLst>
      <p:ext uri="{BB962C8B-B14F-4D97-AF65-F5344CB8AC3E}">
        <p14:creationId xmlns:p14="http://schemas.microsoft.com/office/powerpoint/2010/main" val="15704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anarchistické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194014"/>
            <a:ext cx="7636316" cy="4425150"/>
          </a:xfrm>
        </p:spPr>
        <p:txBody>
          <a:bodyPr>
            <a:normAutofit fontScale="92500" lnSpcReduction="10000"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4. května 1996 - zásah policejní jednotky v klubu Propast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vznik české sekce mezinárodní </a:t>
            </a:r>
            <a:r>
              <a:rPr lang="cs-CZ" sz="1900" b="1" cap="small" dirty="0" smtClean="0"/>
              <a:t>Antifašistické akce </a:t>
            </a:r>
            <a:r>
              <a:rPr lang="cs-CZ" sz="1900" dirty="0" smtClean="0"/>
              <a:t>(AFA)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98-99 - nárůst násilí (vzestup násilí ze strany pravicových radikálů)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na AFA participují i RASH a SHARP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časopis Akce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kontra-demonstrace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čtyři cíle: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 smtClean="0"/>
              <a:t>ochrana pol. a veřejného prostoru revolučního anarchistického hnutí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 smtClean="0"/>
              <a:t>zamezení veřejné prezentaci neonacistických myšlenek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 smtClean="0"/>
              <a:t>monitorování radikálně pravicových aktivit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 smtClean="0"/>
              <a:t>šíření myšlenek militantního revoluční antifašismu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073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anarchistické 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869679"/>
            <a:ext cx="8375904" cy="4988321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2000/2001 - vzestup anarchistického hnutí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září 2000 - zasedání MMF a Světové banky v Praze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b="1" cap="small" dirty="0" smtClean="0"/>
              <a:t> Iniciativa proti ekonomické globalizaci </a:t>
            </a:r>
            <a:r>
              <a:rPr lang="cs-CZ" sz="1900" dirty="0" smtClean="0"/>
              <a:t>(INPEG) - ČSAF, trockistická </a:t>
            </a:r>
            <a:br>
              <a:rPr lang="cs-CZ" sz="1900" dirty="0" smtClean="0"/>
            </a:br>
            <a:r>
              <a:rPr lang="cs-CZ" sz="1900" dirty="0" smtClean="0"/>
              <a:t> Socialistická solidarita a řada menších iniciativ (např. Food, not </a:t>
            </a:r>
            <a:r>
              <a:rPr lang="cs-CZ" sz="1900" dirty="0" err="1" smtClean="0"/>
              <a:t>Bombs</a:t>
            </a:r>
            <a:r>
              <a:rPr lang="cs-CZ" sz="1900" dirty="0" smtClean="0"/>
              <a:t>), </a:t>
            </a:r>
            <a:br>
              <a:rPr lang="cs-CZ" sz="1900" dirty="0" smtClean="0"/>
            </a:br>
            <a:r>
              <a:rPr lang="cs-CZ" sz="1900" dirty="0" smtClean="0"/>
              <a:t> spolupráce dále ORA-S, Nesehnutí (x FSA)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podpora hnutí zezdola, cílem společnost založená na potřebách všech (x zisk)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relativně úspěch, předčasné ukončení zasedání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ale pokles podpory </a:t>
            </a:r>
            <a:r>
              <a:rPr lang="cs-CZ" sz="1900" dirty="0" err="1" smtClean="0"/>
              <a:t>anarch</a:t>
            </a:r>
            <a:r>
              <a:rPr lang="cs-CZ" sz="1900" dirty="0" smtClean="0"/>
              <a:t>. hnutí, větší tenze i uvnitř; objevují se nová témata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b="1" cap="small" dirty="0" smtClean="0"/>
              <a:t>Feministická skupina 8. března </a:t>
            </a:r>
            <a:r>
              <a:rPr lang="cs-CZ" sz="1900" dirty="0" smtClean="0"/>
              <a:t>- původně různorodý ideologický profil</a:t>
            </a:r>
            <a:endParaRPr lang="cs-CZ" sz="1900" dirty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časopis Siréna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svobodná, beztřídní společnost - samospráva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2004 - změna názvu na </a:t>
            </a:r>
            <a:r>
              <a:rPr lang="cs-CZ" sz="1900" b="1" cap="small" dirty="0" err="1" smtClean="0"/>
              <a:t>Anarchofeministickou</a:t>
            </a:r>
            <a:r>
              <a:rPr lang="cs-CZ" sz="1900" b="1" cap="small" dirty="0" smtClean="0"/>
              <a:t> skupinu</a:t>
            </a:r>
            <a:r>
              <a:rPr lang="cs-CZ" sz="1900" dirty="0" smtClean="0"/>
              <a:t> (AFS)</a:t>
            </a:r>
          </a:p>
        </p:txBody>
      </p:sp>
    </p:spTree>
    <p:extLst>
      <p:ext uri="{BB962C8B-B14F-4D97-AF65-F5344CB8AC3E}">
        <p14:creationId xmlns:p14="http://schemas.microsoft.com/office/powerpoint/2010/main" val="10564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anarchistické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7636316" cy="4410097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 listopad 2002 - protesty proti zasedání NATO v Praze (hl. ČSAF, FS8b, </a:t>
            </a:r>
            <a:r>
              <a:rPr lang="cs-CZ" sz="1900" dirty="0" smtClean="0"/>
              <a:t/>
            </a:r>
            <a:br>
              <a:rPr lang="cs-CZ" sz="1900" dirty="0" smtClean="0"/>
            </a:br>
            <a:r>
              <a:rPr lang="cs-CZ" sz="1900" dirty="0" smtClean="0"/>
              <a:t>  ORA-S</a:t>
            </a:r>
            <a:r>
              <a:rPr lang="cs-CZ" sz="1900" dirty="0"/>
              <a:t>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platforma </a:t>
            </a:r>
            <a:r>
              <a:rPr lang="cs-CZ" sz="1900" dirty="0" err="1" smtClean="0"/>
              <a:t>AntiNATO</a:t>
            </a:r>
            <a:endParaRPr lang="cs-CZ" sz="1900" dirty="0" smtClean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další protiválečné aktivity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roste význam AFA - antifašismus do té doby spíše sekundární téma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koncept revolučního antifašismu - fašismus jako projev kap. systému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růst </a:t>
            </a:r>
            <a:r>
              <a:rPr lang="cs-CZ" sz="1900" dirty="0" err="1" smtClean="0"/>
              <a:t>apol</a:t>
            </a:r>
            <a:r>
              <a:rPr lang="cs-CZ" sz="1900" dirty="0" smtClean="0"/>
              <a:t>. antifašistů - vznik </a:t>
            </a:r>
            <a:r>
              <a:rPr lang="cs-CZ" sz="1900" b="1" cap="small" dirty="0" smtClean="0"/>
              <a:t>Antifašistické skupiny FSA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2003 - sloučení AFA a FSA do </a:t>
            </a:r>
            <a:r>
              <a:rPr lang="cs-CZ" sz="1900" b="1" cap="small" dirty="0" smtClean="0"/>
              <a:t>Federace anarchistických skupin </a:t>
            </a:r>
            <a:r>
              <a:rPr lang="cs-CZ" sz="1900" dirty="0" smtClean="0"/>
              <a:t>(FAS)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obecně návrat k subkulturnímu prostředí, upouštění od snah oslovit </a:t>
            </a:r>
            <a:br>
              <a:rPr lang="cs-CZ" sz="1900" dirty="0" smtClean="0"/>
            </a:br>
            <a:r>
              <a:rPr lang="cs-CZ" sz="1900" dirty="0" smtClean="0"/>
              <a:t> pracující, snížení zájmu o odborovou činnost</a:t>
            </a:r>
          </a:p>
        </p:txBody>
      </p:sp>
    </p:spTree>
    <p:extLst>
      <p:ext uri="{BB962C8B-B14F-4D97-AF65-F5344CB8AC3E}">
        <p14:creationId xmlns:p14="http://schemas.microsoft.com/office/powerpoint/2010/main" val="37220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anarchistické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39378"/>
            <a:ext cx="7636316" cy="4618622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2003 - rozkol uvnitř ORA-S - část odmítla </a:t>
            </a:r>
            <a:r>
              <a:rPr lang="cs-CZ" sz="1900" dirty="0" err="1" smtClean="0"/>
              <a:t>rev</a:t>
            </a:r>
            <a:r>
              <a:rPr lang="cs-CZ" sz="1900" dirty="0" smtClean="0"/>
              <a:t>. anarchismus - levý </a:t>
            </a:r>
            <a:br>
              <a:rPr lang="cs-CZ" sz="1900" dirty="0" smtClean="0"/>
            </a:br>
            <a:r>
              <a:rPr lang="cs-CZ" sz="1900" dirty="0" smtClean="0"/>
              <a:t> komunismus 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odštěpuje se </a:t>
            </a:r>
            <a:r>
              <a:rPr lang="cs-CZ" sz="1900" b="1" cap="small" dirty="0" smtClean="0"/>
              <a:t>Anarchokomunistická </a:t>
            </a:r>
            <a:r>
              <a:rPr lang="cs-CZ" sz="1900" b="1" cap="small" dirty="0"/>
              <a:t>alternativa </a:t>
            </a:r>
            <a:r>
              <a:rPr lang="cs-CZ" sz="1900" dirty="0"/>
              <a:t>(AKA</a:t>
            </a:r>
            <a:r>
              <a:rPr lang="cs-CZ" sz="1900" dirty="0" smtClean="0"/>
              <a:t>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zbytek </a:t>
            </a:r>
            <a:r>
              <a:rPr lang="cs-CZ" sz="1900" b="1" cap="small" dirty="0" smtClean="0"/>
              <a:t>- 1155; Kolektivně proti kapitálu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2002-04 - stagnace, 2005-07 - anarchistické hnutí téměř kolabuje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2007 - ukončení činnosti FAS 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2008-11 - dominantní role AFA, opouští velkou část anarchistické agendy, </a:t>
            </a:r>
            <a:br>
              <a:rPr lang="cs-CZ" sz="1900" dirty="0" smtClean="0"/>
            </a:br>
            <a:r>
              <a:rPr lang="cs-CZ" sz="1900" dirty="0" smtClean="0"/>
              <a:t> odmítá třídní boj, spíše single-</a:t>
            </a:r>
            <a:r>
              <a:rPr lang="cs-CZ" sz="1900" dirty="0" err="1" smtClean="0"/>
              <a:t>issue</a:t>
            </a:r>
            <a:endParaRPr lang="cs-CZ" sz="1900" dirty="0" smtClean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ČSAF - odliv členů i sympatizantů, 2007 - revize programatiky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2008-11 - opět nejvýznamnější </a:t>
            </a:r>
            <a:r>
              <a:rPr lang="cs-CZ" sz="1900" dirty="0" err="1" smtClean="0"/>
              <a:t>anarch</a:t>
            </a:r>
            <a:r>
              <a:rPr lang="cs-CZ" sz="1900" dirty="0" smtClean="0"/>
              <a:t>. organizací v ČR</a:t>
            </a:r>
            <a:br>
              <a:rPr lang="cs-CZ" sz="1900" dirty="0" smtClean="0"/>
            </a:br>
            <a:r>
              <a:rPr lang="cs-CZ" sz="1900" dirty="0" smtClean="0"/>
              <a:t> - od r. 2015 jako</a:t>
            </a:r>
            <a:r>
              <a:rPr lang="cs-CZ" sz="1900" b="1" cap="small" dirty="0" smtClean="0"/>
              <a:t> Anarchistická federace</a:t>
            </a:r>
            <a:r>
              <a:rPr lang="cs-CZ" sz="1900" cap="small" dirty="0" smtClean="0"/>
              <a:t>, </a:t>
            </a:r>
            <a:r>
              <a:rPr lang="cs-CZ" sz="1900" dirty="0" smtClean="0"/>
              <a:t>měsíčník A3, také </a:t>
            </a:r>
            <a:r>
              <a:rPr lang="cs-CZ" sz="1900" dirty="0" err="1" smtClean="0"/>
              <a:t>Anarchist</a:t>
            </a:r>
            <a:r>
              <a:rPr lang="cs-CZ" sz="1900" dirty="0" smtClean="0"/>
              <a:t> Black </a:t>
            </a:r>
            <a:br>
              <a:rPr lang="cs-CZ" sz="1900" dirty="0" smtClean="0"/>
            </a:br>
            <a:r>
              <a:rPr lang="cs-CZ" sz="1900" dirty="0" smtClean="0"/>
              <a:t> </a:t>
            </a:r>
            <a:r>
              <a:rPr lang="cs-CZ" sz="1900" dirty="0" err="1" smtClean="0"/>
              <a:t>Cross</a:t>
            </a:r>
            <a:endParaRPr lang="cs-CZ" sz="1900" b="1" cap="small" dirty="0" smtClean="0"/>
          </a:p>
          <a:p>
            <a:pPr>
              <a:buFont typeface="Tw Cen MT" panose="020B0602020104020603" pitchFamily="34" charset="-18"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06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iniciativy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7636316" cy="4277331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street </a:t>
            </a:r>
            <a:r>
              <a:rPr lang="cs-CZ" sz="1900" dirty="0" err="1" smtClean="0"/>
              <a:t>parties</a:t>
            </a:r>
            <a:r>
              <a:rPr lang="cs-CZ" sz="1900" dirty="0" smtClean="0"/>
              <a:t> - časopis Konfrontace, squatteři</a:t>
            </a:r>
            <a:br>
              <a:rPr lang="cs-CZ" sz="1900" dirty="0" smtClean="0"/>
            </a:br>
            <a:r>
              <a:rPr lang="cs-CZ" sz="1900" dirty="0" smtClean="0"/>
              <a:t> - 1998 - „Myslet globálně, jednat lokálně“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b="1" dirty="0" smtClean="0"/>
              <a:t>Vzdělání není zboží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b="1" dirty="0" smtClean="0"/>
              <a:t>Food, not </a:t>
            </a:r>
            <a:r>
              <a:rPr lang="cs-CZ" sz="1900" b="1" dirty="0" err="1" smtClean="0"/>
              <a:t>Bombs</a:t>
            </a:r>
            <a:endParaRPr lang="cs-CZ" sz="1900" b="1" dirty="0" smtClean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b="1" dirty="0" err="1" smtClean="0"/>
              <a:t>Freedom</a:t>
            </a:r>
            <a:r>
              <a:rPr lang="cs-CZ" sz="1900" b="1" dirty="0" smtClean="0"/>
              <a:t> not </a:t>
            </a:r>
            <a:r>
              <a:rPr lang="cs-CZ" sz="1900" b="1" dirty="0" err="1" smtClean="0"/>
              <a:t>Fear</a:t>
            </a:r>
            <a:r>
              <a:rPr lang="cs-CZ" sz="1900" b="1" dirty="0" smtClean="0"/>
              <a:t> </a:t>
            </a:r>
            <a:r>
              <a:rPr lang="cs-CZ" sz="1900" dirty="0" smtClean="0"/>
              <a:t>(česká sekce)</a:t>
            </a:r>
          </a:p>
          <a:p>
            <a:pPr>
              <a:buFont typeface="Tw Cen MT" panose="020B0602020104020603" pitchFamily="34" charset="-18"/>
              <a:buChar char="-"/>
            </a:pPr>
            <a:endParaRPr lang="cs-CZ" sz="1900" dirty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</a:t>
            </a:r>
            <a:r>
              <a:rPr lang="cs-CZ" sz="1900" b="1" dirty="0" err="1" smtClean="0"/>
              <a:t>Voice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of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Anarchopacifism</a:t>
            </a:r>
            <a:r>
              <a:rPr lang="cs-CZ" sz="1900" b="1" dirty="0" smtClean="0"/>
              <a:t> </a:t>
            </a:r>
            <a:r>
              <a:rPr lang="cs-CZ" sz="1900" dirty="0" smtClean="0"/>
              <a:t>- volná komunita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b="1" dirty="0" smtClean="0"/>
              <a:t>Asociace </a:t>
            </a:r>
            <a:r>
              <a:rPr lang="cs-CZ" sz="1900" b="1" dirty="0" err="1" smtClean="0"/>
              <a:t>Alerta</a:t>
            </a:r>
            <a:endParaRPr lang="cs-CZ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10074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krajní levice po roce 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7636316" cy="4277331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dirty="0" smtClean="0"/>
              <a:t> levice jako taková zprofanovaná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chybí ideová tradice i obecné povědomí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absence zkušeností s veřejnou politickou prací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ale zástupci radikální levice (mimo KSČ) i před rokem 1989 - revoluční </a:t>
            </a:r>
            <a:br>
              <a:rPr lang="cs-CZ" dirty="0" smtClean="0"/>
            </a:br>
            <a:r>
              <a:rPr lang="cs-CZ" dirty="0" smtClean="0"/>
              <a:t> marxismus, trockismus...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postupný vývoj - </a:t>
            </a:r>
            <a:r>
              <a:rPr lang="cs-CZ" u="sng" dirty="0" smtClean="0"/>
              <a:t>1990-92</a:t>
            </a:r>
            <a:r>
              <a:rPr lang="cs-CZ" dirty="0" smtClean="0"/>
              <a:t> - profilace jednotlivých proudů, vývoj </a:t>
            </a:r>
            <a:br>
              <a:rPr lang="cs-CZ" dirty="0" smtClean="0"/>
            </a:br>
            <a:r>
              <a:rPr lang="cs-CZ" dirty="0" smtClean="0"/>
              <a:t> tématiky a programatiky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u="sng" dirty="0" smtClean="0"/>
              <a:t>1993-96</a:t>
            </a:r>
            <a:r>
              <a:rPr lang="cs-CZ" dirty="0" smtClean="0"/>
              <a:t> - strukturalizace radikální levice, etablování hlavních proudů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navazování kontaktů 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od roku </a:t>
            </a:r>
            <a:r>
              <a:rPr lang="cs-CZ" u="sng" dirty="0" smtClean="0"/>
              <a:t>1998</a:t>
            </a:r>
            <a:r>
              <a:rPr lang="cs-CZ" dirty="0" smtClean="0"/>
              <a:t> - RL scéna relativně stabilizovaná, zástupci většiny proudů</a:t>
            </a:r>
          </a:p>
          <a:p>
            <a:pPr>
              <a:buFont typeface="Tw Cen MT" panose="020B0602020104020603" pitchFamily="34" charset="-18"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641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dogmatické marxisticko-leninské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303196"/>
            <a:ext cx="7636316" cy="4277331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</a:t>
            </a:r>
            <a:r>
              <a:rPr lang="cs-CZ" sz="1900" b="1" cap="small" dirty="0" smtClean="0"/>
              <a:t>Komunistická strana Čech a Moravy </a:t>
            </a:r>
            <a:r>
              <a:rPr lang="cs-CZ" sz="1900" dirty="0" smtClean="0"/>
              <a:t>- po převratu neúspěšné pokusy o </a:t>
            </a:r>
            <a:br>
              <a:rPr lang="cs-CZ" sz="1900" dirty="0" smtClean="0"/>
            </a:br>
            <a:r>
              <a:rPr lang="cs-CZ" sz="1900" dirty="0" smtClean="0"/>
              <a:t> reformu, neobolševické vedení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b="1" cap="small" dirty="0" smtClean="0"/>
              <a:t>Komunistický svaz mládeže </a:t>
            </a:r>
            <a:r>
              <a:rPr lang="cs-CZ" sz="1900" dirty="0" smtClean="0"/>
              <a:t>- různé proudy, spolupráce s trockistickými </a:t>
            </a:r>
            <a:br>
              <a:rPr lang="cs-CZ" sz="1900" dirty="0" smtClean="0"/>
            </a:br>
            <a:r>
              <a:rPr lang="cs-CZ" sz="1900" dirty="0" smtClean="0"/>
              <a:t> subjekty, opora dogmatického proudu v KSČM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b="1" cap="small" dirty="0" smtClean="0"/>
              <a:t>Svaz mladých komunistů Československa </a:t>
            </a:r>
            <a:r>
              <a:rPr lang="cs-CZ" sz="1900" dirty="0" smtClean="0"/>
              <a:t>- napětí s KSM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další dogmatické marxisticko-leninské organizace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subjekty kolem Miroslava Štěpána - </a:t>
            </a:r>
            <a:r>
              <a:rPr lang="cs-CZ" sz="1900" b="1" cap="small" dirty="0" smtClean="0"/>
              <a:t>Komunistická strana </a:t>
            </a:r>
            <a:br>
              <a:rPr lang="cs-CZ" sz="1900" b="1" cap="small" dirty="0" smtClean="0"/>
            </a:br>
            <a:r>
              <a:rPr lang="cs-CZ" sz="1900" b="1" cap="small" dirty="0" smtClean="0"/>
              <a:t> Československa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Ludvík Zifčák - uskupení </a:t>
            </a:r>
            <a:r>
              <a:rPr lang="cs-CZ" sz="1900" b="1" cap="small" dirty="0" smtClean="0"/>
              <a:t>Sjednocená fronta</a:t>
            </a:r>
            <a:r>
              <a:rPr lang="cs-CZ" sz="1900" dirty="0" smtClean="0"/>
              <a:t>, </a:t>
            </a:r>
            <a:r>
              <a:rPr lang="cs-CZ" sz="1900" b="1" cap="small" dirty="0" smtClean="0"/>
              <a:t>Komunistická strana </a:t>
            </a:r>
            <a:br>
              <a:rPr lang="cs-CZ" sz="1900" b="1" cap="small" dirty="0" smtClean="0"/>
            </a:br>
            <a:r>
              <a:rPr lang="cs-CZ" sz="1900" b="1" cap="small" dirty="0" smtClean="0"/>
              <a:t> Československa-Československá strana práce</a:t>
            </a:r>
          </a:p>
        </p:txBody>
      </p:sp>
    </p:spTree>
    <p:extLst>
      <p:ext uri="{BB962C8B-B14F-4D97-AF65-F5344CB8AC3E}">
        <p14:creationId xmlns:p14="http://schemas.microsoft.com/office/powerpoint/2010/main" val="17544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komunistické-národovecké</a:t>
            </a:r>
            <a:r>
              <a:rPr lang="cs-CZ" dirty="0" smtClean="0"/>
              <a:t>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5517" y="2344140"/>
            <a:ext cx="7636316" cy="4277331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patriotismus, slovanská vzájemnost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kritika pangermanismu, amerikanismu, sionismu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b="1" cap="small" dirty="0" smtClean="0"/>
              <a:t>Klub českého pohraničí</a:t>
            </a:r>
            <a:r>
              <a:rPr lang="cs-CZ" sz="1900" cap="small" dirty="0" smtClean="0"/>
              <a:t> (1992)</a:t>
            </a:r>
            <a:endParaRPr lang="cs-CZ" sz="1900" b="1" cap="small" dirty="0" smtClean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b="1" cap="small" dirty="0" smtClean="0"/>
              <a:t>Vlastenecké sdružení antifašistů </a:t>
            </a:r>
            <a:r>
              <a:rPr lang="cs-CZ" sz="1900" cap="small" dirty="0" smtClean="0"/>
              <a:t>(1991)</a:t>
            </a:r>
            <a:endParaRPr lang="cs-CZ" sz="1900" b="1" cap="small" dirty="0" smtClean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b="1" cap="small" dirty="0" smtClean="0"/>
              <a:t>Slovanský výbor České republiky </a:t>
            </a:r>
            <a:r>
              <a:rPr lang="cs-CZ" sz="1900" cap="small" dirty="0" smtClean="0"/>
              <a:t>(1998)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společné rysy: odmítání požadavků Sudetoněmeckého </a:t>
            </a:r>
            <a:br>
              <a:rPr lang="cs-CZ" sz="1900" dirty="0" smtClean="0"/>
            </a:br>
            <a:r>
              <a:rPr lang="cs-CZ" sz="1900" dirty="0" smtClean="0"/>
              <a:t> krajanského sdružení, odpor k EU, NATO; protesty proti radarové základně; </a:t>
            </a:r>
            <a:br>
              <a:rPr lang="cs-CZ" sz="1900" dirty="0" smtClean="0"/>
            </a:br>
            <a:r>
              <a:rPr lang="cs-CZ" sz="1900" dirty="0" smtClean="0"/>
              <a:t> podpora ruské politiky</a:t>
            </a:r>
          </a:p>
        </p:txBody>
      </p:sp>
    </p:spTree>
    <p:extLst>
      <p:ext uri="{BB962C8B-B14F-4D97-AF65-F5344CB8AC3E}">
        <p14:creationId xmlns:p14="http://schemas.microsoft.com/office/powerpoint/2010/main" val="39566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trockismus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8007414" cy="4561628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už před rokem 89 v rámci levicové opozice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v rámci LA lidé, kteří mají blízko k </a:t>
            </a:r>
            <a:r>
              <a:rPr lang="cs-CZ" sz="1900" dirty="0" err="1" smtClean="0"/>
              <a:t>rev</a:t>
            </a:r>
            <a:r>
              <a:rPr lang="cs-CZ" sz="1900" dirty="0" smtClean="0"/>
              <a:t>. marxismu či trockismu - Petr Uhl, Vladimír </a:t>
            </a:r>
            <a:br>
              <a:rPr lang="cs-CZ" sz="1900" dirty="0" smtClean="0"/>
            </a:br>
            <a:r>
              <a:rPr lang="cs-CZ" sz="1900" dirty="0" smtClean="0"/>
              <a:t> Říha, Egon Bondy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Petr Jindra - vznik autonomní skupiny mládeže LA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vydávají časopis </a:t>
            </a:r>
            <a:r>
              <a:rPr lang="cs-CZ" sz="1900" b="1" cap="small" dirty="0" smtClean="0"/>
              <a:t>Budoucnost</a:t>
            </a:r>
            <a:r>
              <a:rPr lang="cs-CZ" sz="1900" dirty="0" smtClean="0"/>
              <a:t>, kolem něj česká sekce CWI (Výbor za </a:t>
            </a:r>
            <a:br>
              <a:rPr lang="cs-CZ" sz="1900" dirty="0" smtClean="0"/>
            </a:br>
            <a:r>
              <a:rPr lang="cs-CZ" sz="1900" dirty="0" smtClean="0"/>
              <a:t> dělnickou internacionálu) (2002 </a:t>
            </a:r>
            <a:r>
              <a:rPr lang="cs-CZ" sz="1900" dirty="0" smtClean="0">
                <a:latin typeface="Calibri" panose="020F0502020204030204" pitchFamily="34" charset="0"/>
              </a:rPr>
              <a:t>→</a:t>
            </a:r>
            <a:r>
              <a:rPr lang="cs-CZ" sz="1900" dirty="0" smtClean="0"/>
              <a:t> </a:t>
            </a:r>
            <a:r>
              <a:rPr lang="cs-CZ" sz="1900" b="1" cap="small" dirty="0" smtClean="0"/>
              <a:t>Socialistická alternativa Budoucnost</a:t>
            </a:r>
            <a:r>
              <a:rPr lang="cs-CZ" sz="1900" dirty="0" smtClean="0"/>
              <a:t>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témata: nezaměstnanost, práva mládeže, žen; kampaně proti rasismu, </a:t>
            </a:r>
            <a:br>
              <a:rPr lang="cs-CZ" sz="1900" dirty="0" smtClean="0"/>
            </a:br>
            <a:r>
              <a:rPr lang="cs-CZ" sz="1900" dirty="0" smtClean="0"/>
              <a:t> fašismu, placení školného; práva menšin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snížení výdajů na zbrojení x zdravotnictví, bydlení, školství, ekologie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proti privatizaci podniků x dem. dělnická kontrola - výbory volené </a:t>
            </a:r>
            <a:br>
              <a:rPr lang="cs-CZ" sz="1900" dirty="0" smtClean="0"/>
            </a:br>
            <a:r>
              <a:rPr lang="cs-CZ" sz="1900" dirty="0" smtClean="0"/>
              <a:t> pracujícími (schvalování hospodářského plánu)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nové dem. odbory</a:t>
            </a:r>
          </a:p>
        </p:txBody>
      </p:sp>
    </p:spTree>
    <p:extLst>
      <p:ext uri="{BB962C8B-B14F-4D97-AF65-F5344CB8AC3E}">
        <p14:creationId xmlns:p14="http://schemas.microsoft.com/office/powerpoint/2010/main" val="42413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trockismus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7898232" cy="4493389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taktika infiltrace silné politické strany - cíl posun doleva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působí uvnitř Komunistického svazu mládeže, 93 odchází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krátce podpora ČSSD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podpora vzniku tzv. Strany práce (projekt sociálně orientované ekonomiky)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1996 - </a:t>
            </a:r>
            <a:r>
              <a:rPr lang="cs-CZ" sz="1900" b="1" cap="small" dirty="0" smtClean="0"/>
              <a:t>Charta mládeže </a:t>
            </a:r>
            <a:r>
              <a:rPr lang="cs-CZ" sz="1900" dirty="0" smtClean="0"/>
              <a:t>- neideologická iniciativa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odmítání školného, rušení škol, privatizace kolejí, menz..., větší rozhodovací </a:t>
            </a:r>
            <a:br>
              <a:rPr lang="cs-CZ" sz="1900" dirty="0" smtClean="0"/>
            </a:br>
            <a:r>
              <a:rPr lang="cs-CZ" sz="1900" dirty="0" smtClean="0"/>
              <a:t> pravomoc mladých; zkrácení pracovního týdne, zvýšení minimální mzdy; proti </a:t>
            </a:r>
            <a:br>
              <a:rPr lang="cs-CZ" sz="1900" dirty="0" smtClean="0"/>
            </a:br>
            <a:r>
              <a:rPr lang="cs-CZ" sz="1900" dirty="0" smtClean="0"/>
              <a:t> diskriminaci menšin; proti vstupu do EU, NATO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postupně se dostává do pozadí, přílišné zaměření na školství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stagnace Budoucnosti, nepodařilo se vytvořit soc. </a:t>
            </a:r>
            <a:r>
              <a:rPr lang="cs-CZ" sz="1900" dirty="0" err="1" smtClean="0"/>
              <a:t>org</a:t>
            </a:r>
            <a:r>
              <a:rPr lang="cs-CZ" sz="1900" dirty="0" smtClean="0"/>
              <a:t>. masového </a:t>
            </a:r>
            <a:br>
              <a:rPr lang="cs-CZ" sz="1900" dirty="0" smtClean="0"/>
            </a:br>
            <a:r>
              <a:rPr lang="cs-CZ" sz="1900" dirty="0" smtClean="0"/>
              <a:t> typu</a:t>
            </a:r>
          </a:p>
        </p:txBody>
      </p:sp>
    </p:spTree>
    <p:extLst>
      <p:ext uri="{BB962C8B-B14F-4D97-AF65-F5344CB8AC3E}">
        <p14:creationId xmlns:p14="http://schemas.microsoft.com/office/powerpoint/2010/main" val="15233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trockismus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7898232" cy="4493389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podzim 1990 - </a:t>
            </a:r>
            <a:r>
              <a:rPr lang="cs-CZ" sz="1900" b="1" u="sng" cap="small" dirty="0" smtClean="0"/>
              <a:t>Dělnická demokracie</a:t>
            </a:r>
            <a:r>
              <a:rPr lang="cs-CZ" sz="1900" b="1" cap="small" dirty="0" smtClean="0"/>
              <a:t>  </a:t>
            </a:r>
            <a:r>
              <a:rPr lang="cs-CZ" sz="1900" dirty="0" smtClean="0"/>
              <a:t>(1992 </a:t>
            </a:r>
            <a:r>
              <a:rPr lang="cs-CZ" sz="1900" b="1" cap="small" dirty="0" smtClean="0"/>
              <a:t>Revoluční solidarita</a:t>
            </a:r>
            <a:r>
              <a:rPr lang="cs-CZ" sz="1900" dirty="0" smtClean="0"/>
              <a:t>)</a:t>
            </a:r>
            <a:endParaRPr lang="cs-CZ" sz="1900" b="1" cap="small" dirty="0" smtClean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b="1" cap="small" dirty="0"/>
              <a:t> </a:t>
            </a:r>
            <a:r>
              <a:rPr lang="cs-CZ" sz="1900" dirty="0" smtClean="0"/>
              <a:t>Thomas </a:t>
            </a:r>
            <a:r>
              <a:rPr lang="cs-CZ" sz="1900" dirty="0" err="1" smtClean="0"/>
              <a:t>Franke</a:t>
            </a:r>
            <a:r>
              <a:rPr lang="cs-CZ" sz="1900" dirty="0" smtClean="0"/>
              <a:t> (také v LA)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= česká sekce Socialistické dělnické strany (SWP)</a:t>
            </a:r>
            <a:endParaRPr lang="cs-CZ" sz="1900" b="1" cap="small" dirty="0" smtClean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vytváří </a:t>
            </a:r>
            <a:r>
              <a:rPr lang="cs-CZ" sz="1900" b="1" cap="small" dirty="0" smtClean="0"/>
              <a:t>Antifašistickou ligu</a:t>
            </a:r>
            <a:r>
              <a:rPr lang="cs-CZ" sz="1900" dirty="0"/>
              <a:t> </a:t>
            </a:r>
            <a:r>
              <a:rPr lang="cs-CZ" sz="1900" dirty="0" smtClean="0"/>
              <a:t>- noví členové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b="1" cap="small" dirty="0"/>
              <a:t> </a:t>
            </a:r>
            <a:r>
              <a:rPr lang="cs-CZ" sz="1900" dirty="0" smtClean="0"/>
              <a:t>kritika reálného socialismu i současného systému, je nutné ho svrhnout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b="1" cap="small" dirty="0"/>
              <a:t> </a:t>
            </a:r>
            <a:r>
              <a:rPr lang="cs-CZ" sz="1900" dirty="0" smtClean="0"/>
              <a:t>zdola skrze nezávislou akci dělnické třídy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cílem dělnická demokracie - dělnické výbory, ochrana pomocí lidové gardy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dále vytvoření </a:t>
            </a:r>
            <a:r>
              <a:rPr lang="cs-CZ" sz="1900" dirty="0" err="1" smtClean="0"/>
              <a:t>rev</a:t>
            </a:r>
            <a:r>
              <a:rPr lang="cs-CZ" sz="1900" dirty="0" smtClean="0"/>
              <a:t>. strany - nejbojovnější část dělnické třídy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proti imperialismu, rasismu, diskriminaci menšin</a:t>
            </a:r>
          </a:p>
        </p:txBody>
      </p:sp>
    </p:spTree>
    <p:extLst>
      <p:ext uri="{BB962C8B-B14F-4D97-AF65-F5344CB8AC3E}">
        <p14:creationId xmlns:p14="http://schemas.microsoft.com/office/powerpoint/2010/main" val="35460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trockismus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364611"/>
            <a:ext cx="7898232" cy="4493389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1996 - změna názvu na </a:t>
            </a:r>
            <a:r>
              <a:rPr lang="cs-CZ" sz="1900" b="1" cap="small" dirty="0" smtClean="0"/>
              <a:t>Socialistická solidarita </a:t>
            </a:r>
            <a:r>
              <a:rPr lang="cs-CZ" sz="1900" dirty="0" smtClean="0"/>
              <a:t>(</a:t>
            </a:r>
            <a:r>
              <a:rPr lang="cs-CZ" sz="1900" dirty="0" err="1" smtClean="0"/>
              <a:t>SocSol</a:t>
            </a:r>
            <a:r>
              <a:rPr lang="cs-CZ" sz="1900" dirty="0" smtClean="0"/>
              <a:t>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podpora ČSSD ve volbách, snaha ji posunout doleva - neúspěch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1997 - vznik </a:t>
            </a:r>
            <a:r>
              <a:rPr lang="cs-CZ" sz="1900" b="1" dirty="0" smtClean="0"/>
              <a:t>Iniciativy proti rasismu </a:t>
            </a:r>
            <a:r>
              <a:rPr lang="cs-CZ" sz="1900" dirty="0" smtClean="0"/>
              <a:t>(IPRA) - </a:t>
            </a:r>
            <a:r>
              <a:rPr lang="cs-CZ" sz="1900" dirty="0" err="1" smtClean="0"/>
              <a:t>SocSol</a:t>
            </a:r>
            <a:r>
              <a:rPr lang="cs-CZ" sz="1900" dirty="0" smtClean="0"/>
              <a:t> se k ní přihlásila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frakční boj - odštěpení Socialistické organizace pracujících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Socialistická akce mládeže proti NATO - účast i </a:t>
            </a:r>
            <a:r>
              <a:rPr lang="cs-CZ" sz="1900" dirty="0" err="1" smtClean="0"/>
              <a:t>SocSol</a:t>
            </a:r>
            <a:endParaRPr lang="cs-CZ" sz="1900" dirty="0" smtClean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platforma </a:t>
            </a:r>
            <a:r>
              <a:rPr lang="cs-CZ" sz="1900" b="1" dirty="0" smtClean="0"/>
              <a:t>Globalizujme odpor! </a:t>
            </a:r>
            <a:r>
              <a:rPr lang="cs-CZ" sz="1900" dirty="0" smtClean="0"/>
              <a:t>- společně s SOP, součást globálního hnutí </a:t>
            </a:r>
            <a:br>
              <a:rPr lang="cs-CZ" sz="1900" dirty="0" smtClean="0"/>
            </a:br>
            <a:r>
              <a:rPr lang="cs-CZ" sz="1900" dirty="0" smtClean="0"/>
              <a:t> proti kapitalismu, proti rasismu, útlaku...</a:t>
            </a:r>
          </a:p>
          <a:p>
            <a:pPr>
              <a:buFont typeface="Tw Cen MT" panose="020B0602020104020603" pitchFamily="34" charset="-18"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214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trockismus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854558"/>
            <a:ext cx="7898232" cy="4976139"/>
          </a:xfrm>
        </p:spPr>
        <p:txBody>
          <a:bodyPr>
            <a:normAutofit lnSpcReduction="10000"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1998 - </a:t>
            </a:r>
            <a:r>
              <a:rPr lang="cs-CZ" sz="1900" b="1" cap="small" dirty="0" smtClean="0"/>
              <a:t>Socialistická organizace pracujících </a:t>
            </a:r>
            <a:r>
              <a:rPr lang="cs-CZ" sz="1900" dirty="0" smtClean="0"/>
              <a:t>(SOP)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vznik odštěpením ortodoxních trockistů od Socialistické solidarity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také se distancuje od stalinismu; ortodoxní podoba trockismu - člen Ligy za </a:t>
            </a:r>
            <a:br>
              <a:rPr lang="cs-CZ" sz="1900" dirty="0" smtClean="0"/>
            </a:br>
            <a:r>
              <a:rPr lang="cs-CZ" sz="1900" dirty="0" smtClean="0"/>
              <a:t> revoluční komunistickou internacionálu / Liga za 5. internacionálu   </a:t>
            </a:r>
            <a:br>
              <a:rPr lang="cs-CZ" sz="1900" dirty="0" smtClean="0"/>
            </a:br>
            <a:r>
              <a:rPr lang="cs-CZ" sz="1900" dirty="0" smtClean="0"/>
              <a:t> (Trockistický manifest)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cílem sjednocení světového dělnického hnutí, přechod k socialismu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platnost dialektického materialismu, třídní boj jako hybná síla dějin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časopis Socialistická avantgarda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orientace </a:t>
            </a:r>
            <a:r>
              <a:rPr lang="cs-CZ" sz="1900" dirty="0"/>
              <a:t>zejména na KSČM a </a:t>
            </a:r>
            <a:r>
              <a:rPr lang="cs-CZ" sz="1900" dirty="0" smtClean="0"/>
              <a:t>KSM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kampaň proti zdražování kolejného, proti represivní drogové politice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podíl na IPRA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„Stop MMF!“ - 1999, důsledek neochoty </a:t>
            </a:r>
            <a:r>
              <a:rPr lang="cs-CZ" sz="1900" dirty="0" err="1" smtClean="0"/>
              <a:t>INPEGu</a:t>
            </a:r>
            <a:r>
              <a:rPr lang="cs-CZ" sz="1900" dirty="0" smtClean="0"/>
              <a:t> spolupracovat se SOP, </a:t>
            </a:r>
            <a:br>
              <a:rPr lang="cs-CZ" sz="1900" dirty="0" smtClean="0"/>
            </a:br>
            <a:r>
              <a:rPr lang="cs-CZ" sz="1900" dirty="0" smtClean="0"/>
              <a:t> společně s KSM; společně se Soc. solidaritou „Globalizujme odpor“</a:t>
            </a:r>
            <a:endParaRPr lang="cs-CZ" sz="1900" dirty="0"/>
          </a:p>
          <a:p>
            <a:pPr>
              <a:buFont typeface="Tw Cen MT" panose="020B0602020104020603" pitchFamily="34" charset="-18"/>
              <a:buChar char="-"/>
            </a:pPr>
            <a:endParaRPr lang="cs-CZ" dirty="0" smtClean="0"/>
          </a:p>
          <a:p>
            <a:pPr>
              <a:buFont typeface="Tw Cen MT" panose="020B0602020104020603" pitchFamily="34" charset="-18"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433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trockismus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7898232" cy="4616219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1999-  </a:t>
            </a:r>
            <a:r>
              <a:rPr lang="cs-CZ" sz="1900" b="1" cap="small" dirty="0" err="1" smtClean="0"/>
              <a:t>Revo</a:t>
            </a:r>
            <a:r>
              <a:rPr lang="cs-CZ" sz="1900" dirty="0" smtClean="0"/>
              <a:t> (</a:t>
            </a:r>
            <a:r>
              <a:rPr lang="cs-CZ" sz="1900" dirty="0" err="1" smtClean="0"/>
              <a:t>World</a:t>
            </a:r>
            <a:r>
              <a:rPr lang="cs-CZ" sz="1900" dirty="0" smtClean="0"/>
              <a:t> </a:t>
            </a:r>
            <a:r>
              <a:rPr lang="cs-CZ" sz="1900" dirty="0" err="1" smtClean="0"/>
              <a:t>Revolution</a:t>
            </a:r>
            <a:r>
              <a:rPr lang="cs-CZ" sz="1900" dirty="0" smtClean="0"/>
              <a:t>) - součást mez. sítě </a:t>
            </a:r>
            <a:r>
              <a:rPr lang="cs-CZ" sz="1900" dirty="0" err="1" smtClean="0"/>
              <a:t>rev</a:t>
            </a:r>
            <a:r>
              <a:rPr lang="cs-CZ" sz="1900" dirty="0" smtClean="0"/>
              <a:t>. mládeže </a:t>
            </a:r>
            <a:r>
              <a:rPr lang="cs-CZ" sz="1900" dirty="0" err="1" smtClean="0"/>
              <a:t>World</a:t>
            </a:r>
            <a:r>
              <a:rPr lang="cs-CZ" sz="1900" dirty="0" smtClean="0"/>
              <a:t> </a:t>
            </a:r>
            <a:br>
              <a:rPr lang="cs-CZ" sz="1900" dirty="0" smtClean="0"/>
            </a:br>
            <a:r>
              <a:rPr lang="cs-CZ" sz="1900" dirty="0" smtClean="0"/>
              <a:t> </a:t>
            </a:r>
            <a:r>
              <a:rPr lang="cs-CZ" sz="1900" dirty="0" err="1" smtClean="0"/>
              <a:t>Revolution</a:t>
            </a:r>
            <a:endParaRPr lang="cs-CZ" sz="1900" dirty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v podstatě mládežnická organizace SOP (ne oficiálně), časopis </a:t>
            </a:r>
            <a:r>
              <a:rPr lang="cs-CZ" sz="1900" dirty="0" err="1" smtClean="0"/>
              <a:t>Revo</a:t>
            </a:r>
            <a:endParaRPr lang="cs-CZ" sz="1900" dirty="0" smtClean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člen Iniciativy NE základnám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odštěpení Nezávislá organizace mládeže REVO </a:t>
            </a:r>
            <a:endParaRPr lang="cs-CZ" sz="1900" dirty="0" smtClean="0">
              <a:latin typeface="Calibri" panose="020F0502020204030204" pitchFamily="34" charset="0"/>
            </a:endParaRP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>
                <a:latin typeface="Calibri" panose="020F0502020204030204" pitchFamily="34" charset="0"/>
              </a:rPr>
              <a:t> zbytek -</a:t>
            </a:r>
            <a:r>
              <a:rPr lang="cs-CZ" sz="1900" b="1" cap="small" dirty="0" smtClean="0">
                <a:latin typeface="Calibri" panose="020F0502020204030204" pitchFamily="34" charset="0"/>
              </a:rPr>
              <a:t> </a:t>
            </a:r>
            <a:r>
              <a:rPr lang="cs-CZ" sz="1900" b="1" cap="small" dirty="0" smtClean="0"/>
              <a:t>Revoluční internacionalistická organizace </a:t>
            </a:r>
            <a:r>
              <a:rPr lang="cs-CZ" sz="1900" dirty="0" smtClean="0"/>
              <a:t>(RIO)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b="1" cap="small" dirty="0" smtClean="0"/>
              <a:t>Socialistická alternativa žen 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b="1" cap="small" dirty="0"/>
              <a:t> </a:t>
            </a:r>
            <a:r>
              <a:rPr lang="cs-CZ" sz="1900" dirty="0" smtClean="0"/>
              <a:t>jako ženská organizace SOP</a:t>
            </a:r>
            <a:endParaRPr lang="cs-CZ" sz="1900" dirty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zejména třídní útlak, boj za práva žen má proto probíhat uvnitř dělnického </a:t>
            </a:r>
            <a:br>
              <a:rPr lang="cs-CZ" sz="1900" dirty="0" smtClean="0"/>
            </a:br>
            <a:r>
              <a:rPr lang="cs-CZ" sz="1900" dirty="0" smtClean="0"/>
              <a:t> hnutí</a:t>
            </a:r>
          </a:p>
        </p:txBody>
      </p:sp>
    </p:spTree>
    <p:extLst>
      <p:ext uri="{BB962C8B-B14F-4D97-AF65-F5344CB8AC3E}">
        <p14:creationId xmlns:p14="http://schemas.microsoft.com/office/powerpoint/2010/main" val="17034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vývoj a proudy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7898232" cy="4616219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b="1" cap="small" dirty="0" smtClean="0"/>
              <a:t> Nová antikapitalistická levice </a:t>
            </a:r>
            <a:r>
              <a:rPr lang="cs-CZ" sz="1900" dirty="0" smtClean="0"/>
              <a:t>(NAL, 2009-13) - cílem sjednotit trockistické spektrum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součástí hnutí proti vládním reformám 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nutnost nahradit kapitalismus, vyvlastnění </a:t>
            </a:r>
            <a:r>
              <a:rPr lang="cs-CZ" sz="1900" dirty="0" err="1" smtClean="0"/>
              <a:t>strateg</a:t>
            </a:r>
            <a:r>
              <a:rPr lang="cs-CZ" sz="1900" dirty="0" smtClean="0"/>
              <a:t>. průmyslu, nutnost rad. </a:t>
            </a:r>
            <a:br>
              <a:rPr lang="cs-CZ" sz="1900" dirty="0" smtClean="0"/>
            </a:br>
            <a:r>
              <a:rPr lang="cs-CZ" sz="1900" dirty="0" smtClean="0"/>
              <a:t> demokratizace odborů, antifašismus, proti diskriminaci, ochrana živ. prostředí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>
                <a:latin typeface="Calibri" panose="020F0502020204030204" pitchFamily="34" charset="0"/>
              </a:rPr>
              <a:t> </a:t>
            </a:r>
            <a:r>
              <a:rPr lang="cs-CZ" sz="1900" dirty="0" smtClean="0">
                <a:latin typeface="Calibri" panose="020F0502020204030204" pitchFamily="34" charset="0"/>
              </a:rPr>
              <a:t>→ </a:t>
            </a:r>
            <a:r>
              <a:rPr lang="cs-CZ" sz="1900" dirty="0"/>
              <a:t> </a:t>
            </a:r>
            <a:r>
              <a:rPr lang="cs-CZ" sz="1900" dirty="0" smtClean="0"/>
              <a:t>opuštění snah založit stranu - občanské sdružení </a:t>
            </a:r>
            <a:r>
              <a:rPr lang="cs-CZ" sz="1900" b="1" cap="small" dirty="0" smtClean="0"/>
              <a:t>Levá perspektiva 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b="1" cap="small" dirty="0"/>
              <a:t> </a:t>
            </a:r>
            <a:r>
              <a:rPr lang="cs-CZ" sz="1900" dirty="0" smtClean="0"/>
              <a:t>proti všem formám diskriminace, ochrana pracujících, sociálně vyloučených...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2004 - </a:t>
            </a:r>
            <a:r>
              <a:rPr lang="cs-CZ" sz="1900" b="1" cap="small" dirty="0" smtClean="0"/>
              <a:t>Kolektivně proti kapitálu </a:t>
            </a:r>
            <a:r>
              <a:rPr lang="cs-CZ" sz="1900" dirty="0" smtClean="0"/>
              <a:t>- navazuje na ORA-S; hlavně osvěta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u="sng" dirty="0" smtClean="0"/>
              <a:t>maoismus</a:t>
            </a:r>
            <a:r>
              <a:rPr lang="cs-CZ" sz="1900" dirty="0" smtClean="0"/>
              <a:t> - prakticky absentuje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u="sng" dirty="0" smtClean="0"/>
              <a:t>nacionální bolševismus </a:t>
            </a:r>
            <a:r>
              <a:rPr lang="cs-CZ" sz="1900" dirty="0" smtClean="0"/>
              <a:t>- slabá tradice, 2006 </a:t>
            </a:r>
            <a:r>
              <a:rPr lang="cs-CZ" sz="1900" b="1" cap="small" dirty="0" smtClean="0"/>
              <a:t>Národně bolševická strana </a:t>
            </a:r>
            <a:br>
              <a:rPr lang="cs-CZ" sz="1900" b="1" cap="small" dirty="0" smtClean="0"/>
            </a:br>
            <a:r>
              <a:rPr lang="cs-CZ" sz="1900" b="1" cap="small" dirty="0" smtClean="0"/>
              <a:t> Československa </a:t>
            </a:r>
            <a:r>
              <a:rPr lang="cs-CZ" sz="1900" dirty="0" smtClean="0">
                <a:latin typeface="Calibri" panose="020F0502020204030204" pitchFamily="34" charset="0"/>
              </a:rPr>
              <a:t>→</a:t>
            </a:r>
            <a:r>
              <a:rPr lang="cs-CZ" sz="1900" dirty="0" smtClean="0"/>
              <a:t> 2010-2014 </a:t>
            </a:r>
            <a:r>
              <a:rPr lang="cs-CZ" sz="1900" b="1" cap="small" dirty="0" smtClean="0"/>
              <a:t>Černobílí</a:t>
            </a:r>
          </a:p>
        </p:txBody>
      </p:sp>
    </p:spTree>
    <p:extLst>
      <p:ext uri="{BB962C8B-B14F-4D97-AF65-F5344CB8AC3E}">
        <p14:creationId xmlns:p14="http://schemas.microsoft.com/office/powerpoint/2010/main" val="17128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 a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7898232" cy="477316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900" dirty="0" smtClean="0"/>
              <a:t>Bastl</a:t>
            </a:r>
            <a:r>
              <a:rPr lang="cs-CZ" sz="1900" dirty="0"/>
              <a:t>, Martin. </a:t>
            </a:r>
            <a:r>
              <a:rPr lang="cs-CZ" sz="1900" i="1" dirty="0"/>
              <a:t>Radikální levice v České republice</a:t>
            </a:r>
            <a:r>
              <a:rPr lang="cs-CZ" sz="1900" dirty="0"/>
              <a:t>. Brno: MPÚ, 2001. 120 s. ISBN </a:t>
            </a:r>
            <a:r>
              <a:rPr lang="cs-CZ" sz="1900" dirty="0" smtClean="0"/>
              <a:t>80-210-2722-3</a:t>
            </a:r>
            <a:r>
              <a:rPr lang="cs-CZ" sz="19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 smtClean="0"/>
              <a:t> Bastl</a:t>
            </a:r>
            <a:r>
              <a:rPr lang="cs-CZ" sz="1900" dirty="0"/>
              <a:t>, Martin; Mareš, Miroslav; Smolík, Josef; Vejvodová, Petra. </a:t>
            </a:r>
            <a:r>
              <a:rPr lang="cs-CZ" sz="1900" i="1" dirty="0"/>
              <a:t>Krajní pravice </a:t>
            </a:r>
            <a:r>
              <a:rPr lang="cs-CZ" sz="1900" i="1" dirty="0" smtClean="0"/>
              <a:t>a </a:t>
            </a:r>
            <a:r>
              <a:rPr lang="pt-BR" sz="1900" i="1" dirty="0" smtClean="0"/>
              <a:t>krajní </a:t>
            </a:r>
            <a:r>
              <a:rPr lang="pt-BR" sz="1900" i="1" dirty="0"/>
              <a:t>levice v ČR. </a:t>
            </a:r>
            <a:r>
              <a:rPr lang="pt-BR" sz="1900" dirty="0"/>
              <a:t>Praha: Grada, 2011. 270 s . ISBN </a:t>
            </a:r>
            <a:r>
              <a:rPr lang="pt-BR" sz="1900" dirty="0" smtClean="0"/>
              <a:t>978-80-247-3797-3.</a:t>
            </a:r>
            <a:r>
              <a:rPr lang="cs-CZ" sz="1900" dirty="0" smtClean="0"/>
              <a:t/>
            </a:r>
            <a:br>
              <a:rPr lang="cs-CZ" sz="1900" dirty="0" smtClean="0"/>
            </a:br>
            <a:endParaRPr lang="cs-CZ" sz="1900" b="1" cap="small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cap="small" dirty="0" smtClean="0"/>
              <a:t> </a:t>
            </a:r>
            <a:r>
              <a:rPr lang="cs-CZ" sz="1900" dirty="0" smtClean="0"/>
              <a:t>Anarchistická </a:t>
            </a:r>
            <a:r>
              <a:rPr lang="cs-CZ" sz="1900" dirty="0"/>
              <a:t>federace (</a:t>
            </a:r>
            <a:r>
              <a:rPr lang="cs-CZ" sz="1900" dirty="0">
                <a:hlinkClick r:id="rId2"/>
              </a:rPr>
              <a:t>http://www.afed.cz</a:t>
            </a:r>
            <a:r>
              <a:rPr lang="cs-CZ" sz="1900" dirty="0" smtClean="0">
                <a:hlinkClick r:id="rId2"/>
              </a:rPr>
              <a:t>/</a:t>
            </a:r>
            <a:r>
              <a:rPr lang="cs-CZ" sz="19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</a:t>
            </a:r>
            <a:r>
              <a:rPr lang="cs-CZ" sz="1900" dirty="0" smtClean="0"/>
              <a:t>Antifašistická akce (</a:t>
            </a:r>
            <a:r>
              <a:rPr lang="cs-CZ" sz="1900" dirty="0" smtClean="0">
                <a:hlinkClick r:id="rId3"/>
              </a:rPr>
              <a:t>http</a:t>
            </a:r>
            <a:r>
              <a:rPr lang="cs-CZ" sz="1900" dirty="0">
                <a:hlinkClick r:id="rId3"/>
              </a:rPr>
              <a:t>://antifa.cz</a:t>
            </a:r>
            <a:r>
              <a:rPr lang="cs-CZ" sz="1900" dirty="0" smtClean="0">
                <a:hlinkClick r:id="rId3"/>
              </a:rPr>
              <a:t>/</a:t>
            </a:r>
            <a:r>
              <a:rPr lang="cs-CZ" sz="1900" dirty="0" smtClean="0"/>
              <a:t>).</a:t>
            </a:r>
            <a:endParaRPr lang="cs-CZ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</a:t>
            </a:r>
            <a:r>
              <a:rPr lang="cs-CZ" sz="1900" dirty="0" err="1"/>
              <a:t>Antifénix</a:t>
            </a:r>
            <a:r>
              <a:rPr lang="cs-CZ" sz="1900" dirty="0"/>
              <a:t> (</a:t>
            </a:r>
            <a:r>
              <a:rPr lang="cs-CZ" sz="1900" dirty="0">
                <a:hlinkClick r:id="rId4"/>
              </a:rPr>
              <a:t>http://antifenix.noblogs.org</a:t>
            </a:r>
            <a:r>
              <a:rPr lang="cs-CZ" sz="1900" dirty="0" smtClean="0">
                <a:hlinkClick r:id="rId4"/>
              </a:rPr>
              <a:t>/</a:t>
            </a:r>
            <a:r>
              <a:rPr lang="cs-CZ" sz="1900" dirty="0" smtClean="0"/>
              <a:t>).</a:t>
            </a:r>
            <a:endParaRPr lang="cs-CZ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Asociace </a:t>
            </a:r>
            <a:r>
              <a:rPr lang="cs-CZ" sz="1900" dirty="0" err="1"/>
              <a:t>Alerta</a:t>
            </a:r>
            <a:r>
              <a:rPr lang="cs-CZ" sz="1900" dirty="0"/>
              <a:t> (</a:t>
            </a:r>
            <a:r>
              <a:rPr lang="cs-CZ" sz="1900" dirty="0">
                <a:hlinkClick r:id="rId5"/>
              </a:rPr>
              <a:t>http://asociacealerta.noblogs.org</a:t>
            </a:r>
            <a:r>
              <a:rPr lang="cs-CZ" sz="1900" dirty="0" smtClean="0">
                <a:hlinkClick r:id="rId5"/>
              </a:rPr>
              <a:t>/</a:t>
            </a:r>
            <a:r>
              <a:rPr lang="cs-CZ" sz="1900" dirty="0" smtClean="0"/>
              <a:t>).</a:t>
            </a:r>
            <a:endParaRPr lang="cs-CZ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Černobílí (</a:t>
            </a:r>
            <a:r>
              <a:rPr lang="cs-CZ" sz="1900" dirty="0">
                <a:hlinkClick r:id="rId6"/>
              </a:rPr>
              <a:t>https://www.facebook.com/</a:t>
            </a:r>
            <a:r>
              <a:rPr lang="cs-CZ" sz="1900" dirty="0" err="1">
                <a:hlinkClick r:id="rId6"/>
              </a:rPr>
              <a:t>Cernobili</a:t>
            </a:r>
            <a:r>
              <a:rPr lang="cs-CZ" sz="19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Černorudá příručka (</a:t>
            </a:r>
            <a:r>
              <a:rPr lang="cs-CZ" sz="1900" dirty="0">
                <a:hlinkClick r:id="rId7"/>
              </a:rPr>
              <a:t>https://cernorudaprirucka.noblogs.org</a:t>
            </a:r>
            <a:r>
              <a:rPr lang="cs-CZ" sz="1900" dirty="0" smtClean="0">
                <a:hlinkClick r:id="rId7"/>
              </a:rPr>
              <a:t>/</a:t>
            </a:r>
            <a:r>
              <a:rPr lang="cs-CZ" sz="1900" dirty="0" smtClean="0"/>
              <a:t>).</a:t>
            </a:r>
            <a:endParaRPr lang="cs-CZ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 smtClean="0"/>
              <a:t> časopis </a:t>
            </a:r>
            <a:r>
              <a:rPr lang="cs-CZ" sz="1900" dirty="0"/>
              <a:t>Solidarita (</a:t>
            </a:r>
            <a:r>
              <a:rPr lang="cs-CZ" sz="1900" dirty="0">
                <a:hlinkClick r:id="rId8"/>
              </a:rPr>
              <a:t>http://solidarita.socsol.cz/za-</a:t>
            </a:r>
            <a:r>
              <a:rPr lang="cs-CZ" sz="1900" dirty="0" err="1">
                <a:hlinkClick r:id="rId8"/>
              </a:rPr>
              <a:t>cim</a:t>
            </a:r>
            <a:r>
              <a:rPr lang="cs-CZ" sz="1900" dirty="0">
                <a:hlinkClick r:id="rId8"/>
              </a:rPr>
              <a:t>-</a:t>
            </a:r>
            <a:r>
              <a:rPr lang="cs-CZ" sz="1900" dirty="0" err="1">
                <a:hlinkClick r:id="rId8"/>
              </a:rPr>
              <a:t>stojime</a:t>
            </a:r>
            <a:r>
              <a:rPr lang="cs-CZ" sz="19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Food, not </a:t>
            </a:r>
            <a:r>
              <a:rPr lang="cs-CZ" sz="1900" dirty="0" err="1"/>
              <a:t>Bombs</a:t>
            </a:r>
            <a:r>
              <a:rPr lang="cs-CZ" sz="1900" dirty="0"/>
              <a:t> (</a:t>
            </a:r>
            <a:r>
              <a:rPr lang="cs-CZ" sz="1900" dirty="0">
                <a:hlinkClick r:id="rId9"/>
              </a:rPr>
              <a:t>http://www.foodnotbombs.cz/</a:t>
            </a:r>
            <a:r>
              <a:rPr lang="cs-CZ" sz="19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900" b="1" cap="small" dirty="0" smtClean="0"/>
          </a:p>
        </p:txBody>
      </p:sp>
    </p:spTree>
    <p:extLst>
      <p:ext uri="{BB962C8B-B14F-4D97-AF65-F5344CB8AC3E}">
        <p14:creationId xmlns:p14="http://schemas.microsoft.com/office/powerpoint/2010/main" val="35122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290054" cy="1499616"/>
          </a:xfrm>
        </p:spPr>
        <p:txBody>
          <a:bodyPr/>
          <a:lstStyle/>
          <a:p>
            <a:r>
              <a:rPr lang="cs-CZ" dirty="0"/>
              <a:t>krajní levice po roce 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5" y="2084832"/>
            <a:ext cx="7824575" cy="4534332"/>
          </a:xfrm>
        </p:spPr>
        <p:txBody>
          <a:bodyPr>
            <a:normAutofit lnSpcReduction="10000"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dirty="0" smtClean="0"/>
              <a:t> </a:t>
            </a:r>
            <a:r>
              <a:rPr lang="cs-CZ" b="1" cap="small" dirty="0"/>
              <a:t>levá alternativa </a:t>
            </a:r>
            <a:r>
              <a:rPr lang="cs-CZ" dirty="0" smtClean="0"/>
              <a:t>(Hnutí </a:t>
            </a:r>
            <a:r>
              <a:rPr lang="cs-CZ" dirty="0"/>
              <a:t>za demokratický a samosprávný </a:t>
            </a:r>
            <a:r>
              <a:rPr lang="cs-CZ" dirty="0" smtClean="0"/>
              <a:t>socialismus)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vznik od jara 1989, první signatáři: Petr Uhl, Egon Bondy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ale i lidé spojení s anarchismem (Nezávislé mírové sdružení, ČAS) a </a:t>
            </a:r>
            <a:br>
              <a:rPr lang="cs-CZ" dirty="0" smtClean="0"/>
            </a:br>
            <a:r>
              <a:rPr lang="cs-CZ" dirty="0" smtClean="0"/>
              <a:t> ekologové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platforma nekomunistické radikální levice, </a:t>
            </a:r>
            <a:r>
              <a:rPr lang="cs-CZ" dirty="0"/>
              <a:t>působí i jako součást </a:t>
            </a:r>
            <a:r>
              <a:rPr lang="cs-CZ" dirty="0" smtClean="0"/>
              <a:t>OF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program: pluralitní socialismus, hospodářsko-samosprávná parlamentní </a:t>
            </a:r>
            <a:br>
              <a:rPr lang="cs-CZ" dirty="0" smtClean="0"/>
            </a:br>
            <a:r>
              <a:rPr lang="cs-CZ" dirty="0" smtClean="0"/>
              <a:t> demokracie 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err="1" smtClean="0"/>
              <a:t>vícesektorová</a:t>
            </a:r>
            <a:r>
              <a:rPr lang="cs-CZ" dirty="0" smtClean="0"/>
              <a:t> ekonomika dočasná nutnost, soukromé vlastnictví nemá být </a:t>
            </a:r>
            <a:br>
              <a:rPr lang="cs-CZ" dirty="0" smtClean="0"/>
            </a:br>
            <a:r>
              <a:rPr lang="cs-CZ" dirty="0" smtClean="0"/>
              <a:t> převládající</a:t>
            </a:r>
            <a:endParaRPr lang="cs-CZ" dirty="0"/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 smtClean="0"/>
              <a:t> představa změny světového ekonomického a pol. systému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tisková orgán - čtrnáctideník </a:t>
            </a:r>
            <a:r>
              <a:rPr lang="cs-CZ" i="1" dirty="0" smtClean="0"/>
              <a:t>Polarita</a:t>
            </a:r>
            <a:r>
              <a:rPr lang="cs-CZ" dirty="0"/>
              <a:t> </a:t>
            </a:r>
            <a:r>
              <a:rPr lang="cs-CZ" dirty="0" smtClean="0"/>
              <a:t>(Vratislav Votava)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 smtClean="0"/>
              <a:t>1. května 1990 - obnovila tradici Prvních májů na Střeleckém ostrově</a:t>
            </a:r>
          </a:p>
        </p:txBody>
      </p:sp>
    </p:spTree>
    <p:extLst>
      <p:ext uri="{BB962C8B-B14F-4D97-AF65-F5344CB8AC3E}">
        <p14:creationId xmlns:p14="http://schemas.microsoft.com/office/powerpoint/2010/main" val="25580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900" dirty="0" smtClean="0"/>
              <a:t> </a:t>
            </a:r>
            <a:r>
              <a:rPr lang="cs-CZ" sz="1900" dirty="0" err="1" smtClean="0"/>
              <a:t>Freedom</a:t>
            </a:r>
            <a:r>
              <a:rPr lang="cs-CZ" sz="1900" dirty="0" smtClean="0"/>
              <a:t>-not-</a:t>
            </a:r>
            <a:r>
              <a:rPr lang="cs-CZ" sz="1900" dirty="0" err="1" smtClean="0"/>
              <a:t>Fear</a:t>
            </a:r>
            <a:r>
              <a:rPr lang="cs-CZ" sz="1900" dirty="0" smtClean="0"/>
              <a:t> </a:t>
            </a:r>
            <a:r>
              <a:rPr lang="cs-CZ" sz="1900" dirty="0"/>
              <a:t>(</a:t>
            </a:r>
            <a:r>
              <a:rPr lang="cs-CZ" sz="1900" dirty="0">
                <a:hlinkClick r:id="rId2"/>
              </a:rPr>
              <a:t>https://www.facebook.com/Svoboda-m%C3%ADsto-strachu-Freedom-not-fearcz-alias-FNFcz-107646199264252</a:t>
            </a:r>
            <a:r>
              <a:rPr lang="cs-CZ" sz="1900" dirty="0" smtClean="0"/>
              <a:t>).</a:t>
            </a:r>
            <a:endParaRPr lang="cs-CZ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 smtClean="0"/>
              <a:t> Kolektivně proti </a:t>
            </a:r>
            <a:r>
              <a:rPr lang="cs-CZ" sz="1900" dirty="0"/>
              <a:t>kapitálu (</a:t>
            </a:r>
            <a:r>
              <a:rPr lang="cs-CZ" sz="1900" dirty="0">
                <a:hlinkClick r:id="rId3"/>
              </a:rPr>
              <a:t>http://protikapitalu.org</a:t>
            </a:r>
            <a:r>
              <a:rPr lang="cs-CZ" sz="1900" dirty="0" smtClean="0">
                <a:hlinkClick r:id="rId3"/>
              </a:rPr>
              <a:t>/</a:t>
            </a:r>
            <a:r>
              <a:rPr lang="cs-CZ" sz="19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</a:t>
            </a:r>
            <a:r>
              <a:rPr lang="cs-CZ" sz="1900" dirty="0" smtClean="0"/>
              <a:t>Levá </a:t>
            </a:r>
            <a:r>
              <a:rPr lang="cs-CZ" sz="1900" dirty="0"/>
              <a:t>perspektiva (</a:t>
            </a:r>
            <a:r>
              <a:rPr lang="cs-CZ" sz="1900" dirty="0">
                <a:hlinkClick r:id="rId4"/>
              </a:rPr>
              <a:t>http://levaperspektiva.cz/</a:t>
            </a:r>
            <a:r>
              <a:rPr lang="cs-CZ" sz="19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RIO (</a:t>
            </a:r>
            <a:r>
              <a:rPr lang="cs-CZ" sz="1900" dirty="0">
                <a:hlinkClick r:id="rId5"/>
              </a:rPr>
              <a:t>http://www.anticapitalista.com/</a:t>
            </a:r>
            <a:r>
              <a:rPr lang="cs-CZ" sz="1900" dirty="0" err="1">
                <a:hlinkClick r:id="rId5"/>
              </a:rPr>
              <a:t>revo-cz</a:t>
            </a:r>
            <a:r>
              <a:rPr lang="cs-CZ" sz="1900" dirty="0">
                <a:hlinkClick r:id="rId5"/>
              </a:rPr>
              <a:t>/</a:t>
            </a:r>
            <a:r>
              <a:rPr lang="cs-CZ" sz="19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Socialistická Alternativa Budoucnost (</a:t>
            </a:r>
            <a:r>
              <a:rPr lang="cs-CZ" sz="1900" dirty="0">
                <a:hlinkClick r:id="rId6"/>
              </a:rPr>
              <a:t>https://www.facebook.com/</a:t>
            </a:r>
            <a:r>
              <a:rPr lang="cs-CZ" sz="1900" dirty="0" err="1">
                <a:hlinkClick r:id="rId6"/>
              </a:rPr>
              <a:t>SocAlt</a:t>
            </a:r>
            <a:r>
              <a:rPr lang="cs-CZ" sz="1900" dirty="0"/>
              <a:t>).</a:t>
            </a:r>
            <a:br>
              <a:rPr lang="cs-CZ" sz="1900" dirty="0"/>
            </a:br>
            <a:r>
              <a:rPr lang="cs-CZ" sz="1900" dirty="0"/>
              <a:t> (</a:t>
            </a:r>
            <a:r>
              <a:rPr lang="cs-CZ" sz="1900" dirty="0">
                <a:hlinkClick r:id="rId7"/>
              </a:rPr>
              <a:t>http://www.levice.cz/</a:t>
            </a:r>
            <a:r>
              <a:rPr lang="cs-CZ" sz="1900" dirty="0" err="1">
                <a:hlinkClick r:id="rId7"/>
              </a:rPr>
              <a:t>index.php</a:t>
            </a:r>
            <a:r>
              <a:rPr lang="cs-CZ" sz="19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Socialistická solidarita (</a:t>
            </a:r>
            <a:r>
              <a:rPr lang="cs-CZ" sz="1900" dirty="0">
                <a:hlinkClick r:id="rId8"/>
              </a:rPr>
              <a:t>https://www.facebook.com/</a:t>
            </a:r>
            <a:r>
              <a:rPr lang="cs-CZ" sz="1900" dirty="0" err="1">
                <a:hlinkClick r:id="rId8"/>
              </a:rPr>
              <a:t>SocSol</a:t>
            </a:r>
            <a:r>
              <a:rPr lang="cs-CZ" sz="1900" dirty="0" smtClean="0">
                <a:hlinkClick r:id="rId8"/>
              </a:rPr>
              <a:t>/</a:t>
            </a:r>
            <a:r>
              <a:rPr lang="cs-CZ" sz="1900" dirty="0" smtClean="0"/>
              <a:t>).</a:t>
            </a:r>
            <a:endParaRPr lang="cs-CZ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Vlastenecké sdružení antifašistů - </a:t>
            </a:r>
            <a:r>
              <a:rPr lang="cs-CZ" sz="1900" dirty="0" err="1"/>
              <a:t>Antifa</a:t>
            </a:r>
            <a:r>
              <a:rPr lang="cs-CZ" sz="1900" dirty="0"/>
              <a:t> (</a:t>
            </a:r>
            <a:r>
              <a:rPr lang="cs-CZ" sz="1900" dirty="0">
                <a:hlinkClick r:id="rId9"/>
              </a:rPr>
              <a:t>https://www.facebook.com/</a:t>
            </a:r>
            <a:r>
              <a:rPr lang="cs-CZ" sz="1900" dirty="0" err="1">
                <a:hlinkClick r:id="rId9"/>
              </a:rPr>
              <a:t>vlastenecke.sdruzeni.antifasistu</a:t>
            </a:r>
            <a:r>
              <a:rPr lang="cs-CZ" sz="19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</a:t>
            </a:r>
            <a:r>
              <a:rPr lang="cs-CZ" sz="1900" dirty="0" err="1"/>
              <a:t>Voice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Anarchopacifism</a:t>
            </a:r>
            <a:r>
              <a:rPr lang="cs-CZ" sz="1900" dirty="0"/>
              <a:t> (</a:t>
            </a:r>
            <a:r>
              <a:rPr lang="cs-CZ" sz="1900" dirty="0">
                <a:hlinkClick r:id="rId10"/>
              </a:rPr>
              <a:t>http://voiceofanarchopacifism.noblogs.org</a:t>
            </a:r>
            <a:r>
              <a:rPr lang="cs-CZ" sz="1900" dirty="0" smtClean="0">
                <a:hlinkClick r:id="rId10"/>
              </a:rPr>
              <a:t>/</a:t>
            </a:r>
            <a:r>
              <a:rPr lang="cs-CZ" sz="19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900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1836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krajní levice po roce 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71923"/>
            <a:ext cx="7636316" cy="4773168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dirty="0" smtClean="0"/>
              <a:t> účast na mezi. akcích Sjednoceného sekretariátu IV. internacionály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zahraniční kontakty - některé organizace se dostávají do ČR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určité napojení na trockistické organizace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spory - umírněná x radikální frakce (otázka spolupráce s OF a KSČ)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radikální část - tzv. </a:t>
            </a:r>
            <a:r>
              <a:rPr lang="cs-CZ" i="1" dirty="0" smtClean="0"/>
              <a:t>Opoziční platforma </a:t>
            </a:r>
            <a:r>
              <a:rPr lang="cs-CZ" dirty="0" smtClean="0"/>
              <a:t>(V. Votava)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	</a:t>
            </a:r>
            <a:r>
              <a:rPr lang="cs-CZ" dirty="0" smtClean="0"/>
              <a:t>          - </a:t>
            </a:r>
            <a:r>
              <a:rPr lang="cs-CZ" i="1" dirty="0" smtClean="0"/>
              <a:t>Radikálně demokratická autonomní </a:t>
            </a:r>
            <a:r>
              <a:rPr lang="cs-CZ" dirty="0" smtClean="0"/>
              <a:t>skupina (J. Polák)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1991 - vznik </a:t>
            </a:r>
            <a:r>
              <a:rPr lang="cs-CZ" i="1" dirty="0" smtClean="0"/>
              <a:t>Asociace samosprávného socialismu </a:t>
            </a:r>
            <a:r>
              <a:rPr lang="cs-CZ" dirty="0" smtClean="0"/>
              <a:t>- samostatná názorová </a:t>
            </a:r>
            <a:br>
              <a:rPr lang="cs-CZ" dirty="0" smtClean="0"/>
            </a:br>
            <a:r>
              <a:rPr lang="cs-CZ" dirty="0" smtClean="0"/>
              <a:t> platforma v LA (A. Novák, V. Votava, P. Uhl...)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část členů odchází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1992 - schválena volební koalice s KSČM - Levý blok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dirty="0" smtClean="0"/>
              <a:t>1994 - LA mizí ze scény</a:t>
            </a:r>
          </a:p>
        </p:txBody>
      </p:sp>
    </p:spTree>
    <p:extLst>
      <p:ext uri="{BB962C8B-B14F-4D97-AF65-F5344CB8AC3E}">
        <p14:creationId xmlns:p14="http://schemas.microsoft.com/office/powerpoint/2010/main" val="17141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anarchismus po roce 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765" y="2663594"/>
            <a:ext cx="7570694" cy="44907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1989-92 - formování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1993-95 - stagnace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1996-97 - restrukturalizace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1998-01 - vzestup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2002- stagnace</a:t>
            </a:r>
          </a:p>
          <a:p>
            <a:pPr>
              <a:buFont typeface="Tw Cen MT" panose="020B0602020104020603" pitchFamily="34" charset="-18"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396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anarchismus po roce 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354311"/>
            <a:ext cx="7636316" cy="4490780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už nějaké aktivity před rokem 1989, vliv i </a:t>
            </a:r>
            <a:r>
              <a:rPr lang="cs-CZ" sz="1900" u="sng" dirty="0" smtClean="0"/>
              <a:t>punkové subkultury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v ní řádově stovky příznivců, většinou nebyli politicky aktivní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Nezávislé mírové hnutí (Iniciativa pro demilitarizace společnosti)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říjen 1989 - prohlášení </a:t>
            </a:r>
            <a:r>
              <a:rPr lang="cs-CZ" sz="1900" b="1" cap="small" dirty="0" smtClean="0"/>
              <a:t>Československého anarchistického sdružení </a:t>
            </a:r>
            <a:r>
              <a:rPr lang="cs-CZ" sz="1900" dirty="0" smtClean="0"/>
              <a:t>(ČAS)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uvnitř řada dalších skupin</a:t>
            </a:r>
          </a:p>
          <a:p>
            <a:pPr>
              <a:buFontTx/>
              <a:buChar char="-"/>
            </a:pPr>
            <a:r>
              <a:rPr lang="cs-CZ" sz="1900" dirty="0" smtClean="0"/>
              <a:t> </a:t>
            </a:r>
            <a:r>
              <a:rPr lang="cs-CZ" sz="1900" dirty="0"/>
              <a:t>časopis A-Kontra (J. Polák) - de facto koordinátorem ČAS</a:t>
            </a:r>
          </a:p>
          <a:p>
            <a:pPr>
              <a:buFontTx/>
              <a:buChar char="-"/>
            </a:pPr>
            <a:r>
              <a:rPr lang="cs-CZ" sz="1900" dirty="0"/>
              <a:t> spory s částí </a:t>
            </a:r>
            <a:r>
              <a:rPr lang="cs-CZ" sz="1900" dirty="0" smtClean="0"/>
              <a:t>anarchistického spektra (nesouhlas s orientací časopisu)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90. léta - hlavní osobnosti - Petr Bergmann, Jakub Polák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útlum ČAS, činnost obnovena až se znovu vydáváním A-Kontra (1998)</a:t>
            </a:r>
          </a:p>
          <a:p>
            <a:pPr>
              <a:buFont typeface="Tw Cen MT" panose="020B0602020104020603" pitchFamily="34" charset="-18"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937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anarchismus po roce 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948355"/>
            <a:ext cx="7898232" cy="4657162"/>
          </a:xfrm>
        </p:spPr>
        <p:txBody>
          <a:bodyPr>
            <a:normAutofit fontScale="92500"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dirty="0" smtClean="0"/>
              <a:t> různorodá ideologická výbava skupin, jednotlivců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 zdroje českého anarchismu: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kulturní</a:t>
            </a:r>
            <a:r>
              <a:rPr lang="cs-CZ" dirty="0"/>
              <a:t> - punk, hard </a:t>
            </a:r>
            <a:r>
              <a:rPr lang="cs-CZ" dirty="0" err="1"/>
              <a:t>core</a:t>
            </a:r>
            <a:r>
              <a:rPr lang="cs-CZ" dirty="0"/>
              <a:t> 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politický</a:t>
            </a:r>
            <a:r>
              <a:rPr lang="cs-CZ" dirty="0"/>
              <a:t> - politická filozofie (</a:t>
            </a:r>
            <a:r>
              <a:rPr lang="cs-CZ" dirty="0" err="1"/>
              <a:t>Stirner</a:t>
            </a:r>
            <a:r>
              <a:rPr lang="cs-CZ" dirty="0"/>
              <a:t>, </a:t>
            </a:r>
            <a:r>
              <a:rPr lang="cs-CZ" dirty="0" err="1"/>
              <a:t>Proudhon</a:t>
            </a:r>
            <a:r>
              <a:rPr lang="cs-CZ" dirty="0"/>
              <a:t>, </a:t>
            </a:r>
            <a:r>
              <a:rPr lang="cs-CZ" dirty="0" err="1"/>
              <a:t>Bakunin</a:t>
            </a:r>
            <a:r>
              <a:rPr lang="cs-CZ" dirty="0"/>
              <a:t>, </a:t>
            </a:r>
            <a:r>
              <a:rPr lang="cs-CZ" dirty="0" err="1"/>
              <a:t>Kropotkin</a:t>
            </a:r>
            <a:r>
              <a:rPr lang="cs-CZ" dirty="0" smtClean="0"/>
              <a:t>); </a:t>
            </a:r>
            <a:r>
              <a:rPr lang="cs-CZ" dirty="0" err="1" smtClean="0"/>
              <a:t>ek</a:t>
            </a:r>
            <a:r>
              <a:rPr lang="cs-CZ" dirty="0" smtClean="0"/>
              <a:t>. reforma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zahraniční</a:t>
            </a:r>
            <a:r>
              <a:rPr lang="cs-CZ" dirty="0"/>
              <a:t> - německá Autonomní </a:t>
            </a:r>
            <a:r>
              <a:rPr lang="cs-CZ" dirty="0" smtClean="0"/>
              <a:t>scéna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dirty="0"/>
              <a:t> </a:t>
            </a:r>
            <a:r>
              <a:rPr lang="cs-CZ" u="sng" dirty="0" smtClean="0"/>
              <a:t>hlavní témata</a:t>
            </a:r>
            <a:r>
              <a:rPr lang="cs-CZ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odmítání státu a kapitalismu, kritika probíhající </a:t>
            </a:r>
            <a:r>
              <a:rPr lang="cs-CZ" dirty="0" err="1" smtClean="0"/>
              <a:t>ek</a:t>
            </a:r>
            <a:r>
              <a:rPr lang="cs-CZ" dirty="0" smtClean="0"/>
              <a:t>. reformy; negativní postoj k </a:t>
            </a:r>
            <a:br>
              <a:rPr lang="cs-CZ" dirty="0" smtClean="0"/>
            </a:br>
            <a:r>
              <a:rPr lang="cs-CZ" dirty="0" smtClean="0"/>
              <a:t> rozdělení ČSFR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ekologie, práva zvířat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odpor proti rasismu a fašismu (vznik SAA, AFF ad.) - střety se skinheady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odpor k povinné vojenské službě, armádě</a:t>
            </a:r>
          </a:p>
        </p:txBody>
      </p:sp>
    </p:spTree>
    <p:extLst>
      <p:ext uri="{BB962C8B-B14F-4D97-AF65-F5344CB8AC3E}">
        <p14:creationId xmlns:p14="http://schemas.microsoft.com/office/powerpoint/2010/main" val="42925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anarchistické 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05856"/>
            <a:ext cx="7636316" cy="4652144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</a:t>
            </a:r>
            <a:r>
              <a:rPr lang="cs-CZ" sz="1900" b="1" cap="small" dirty="0" smtClean="0"/>
              <a:t>Anarchistická federace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91/92 - vyděluje se z ČAS (spory ohledně spolupráce s KSČ)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časopis Autonomie - postupně se propojuje s AF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Roman Laube, Jan Jakub Línek</a:t>
            </a:r>
          </a:p>
          <a:p>
            <a:pPr marL="0" indent="0">
              <a:buNone/>
            </a:pPr>
            <a:endParaRPr lang="cs-CZ" sz="1900" dirty="0" smtClean="0"/>
          </a:p>
          <a:p>
            <a:pPr>
              <a:buFont typeface="Tw Cen MT" panose="020B0602020104020603" pitchFamily="34" charset="-18"/>
              <a:buChar char="-"/>
            </a:pPr>
            <a:endParaRPr lang="cs-CZ" sz="1900" dirty="0" smtClean="0"/>
          </a:p>
          <a:p>
            <a:pPr>
              <a:buFont typeface="Tw Cen MT" panose="020B0602020104020603" pitchFamily="34" charset="-18"/>
              <a:buChar char="-"/>
            </a:pPr>
            <a:endParaRPr 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23339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anarchistické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06013"/>
            <a:ext cx="7636316" cy="4652144"/>
          </a:xfrm>
        </p:spPr>
        <p:txBody>
          <a:bodyPr>
            <a:normAutofit lnSpcReduction="10000"/>
          </a:bodyPr>
          <a:lstStyle/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anarchosyndikalismus - revoluční syndikalismus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představen v A-Kontra (překlad materiálů </a:t>
            </a:r>
            <a:r>
              <a:rPr lang="cs-CZ" sz="1900" dirty="0" smtClean="0"/>
              <a:t>Mezinárodní asociace </a:t>
            </a:r>
            <a:r>
              <a:rPr lang="cs-CZ" sz="1900" dirty="0"/>
              <a:t>pracujících, </a:t>
            </a:r>
            <a:r>
              <a:rPr lang="cs-CZ" sz="1900" dirty="0" smtClean="0"/>
              <a:t/>
            </a:r>
            <a:br>
              <a:rPr lang="cs-CZ" sz="1900" dirty="0" smtClean="0"/>
            </a:br>
            <a:r>
              <a:rPr lang="cs-CZ" sz="1900" dirty="0" smtClean="0"/>
              <a:t> MAP</a:t>
            </a:r>
            <a:r>
              <a:rPr lang="cs-CZ" sz="1900" dirty="0"/>
              <a:t>)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cílem svobodný komunismus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 smtClean="0"/>
              <a:t> ekonomická </a:t>
            </a:r>
            <a:r>
              <a:rPr lang="cs-CZ" sz="1900" dirty="0"/>
              <a:t>a územní samospráva, federace komun, obcí podniků...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podpora vzniku nezávislých a radikálních </a:t>
            </a:r>
            <a:r>
              <a:rPr lang="cs-CZ" sz="1900" dirty="0" smtClean="0"/>
              <a:t>odborů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v rámci ČAS krátce </a:t>
            </a:r>
            <a:r>
              <a:rPr lang="cs-CZ" sz="1900" b="1" dirty="0" smtClean="0"/>
              <a:t>Frakce anarchosyndikalistů ČAS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v rámci LA - </a:t>
            </a:r>
            <a:r>
              <a:rPr lang="cs-CZ" sz="1900" b="1" dirty="0" smtClean="0"/>
              <a:t>Anarchosyndikalistická autonomní skupina </a:t>
            </a:r>
            <a:r>
              <a:rPr lang="cs-CZ" sz="1900" dirty="0" smtClean="0"/>
              <a:t>(Andrej Funk)</a:t>
            </a:r>
            <a:r>
              <a:rPr lang="cs-CZ" sz="1900" dirty="0"/>
              <a:t> </a:t>
            </a:r>
            <a:endParaRPr lang="cs-CZ" sz="1900" dirty="0" smtClean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</a:t>
            </a:r>
            <a:r>
              <a:rPr lang="cs-CZ" sz="1900" dirty="0" smtClean="0"/>
              <a:t>na </a:t>
            </a:r>
            <a:r>
              <a:rPr lang="cs-CZ" sz="1900" dirty="0"/>
              <a:t>skupinu navazuje </a:t>
            </a:r>
            <a:r>
              <a:rPr lang="cs-CZ" sz="1900" b="1" cap="small" dirty="0"/>
              <a:t>Anarchosyndikalistická iniciativa </a:t>
            </a:r>
            <a:r>
              <a:rPr lang="cs-CZ" sz="1900" dirty="0"/>
              <a:t>(1992) </a:t>
            </a:r>
            <a:r>
              <a:rPr lang="cs-CZ" sz="1900" dirty="0">
                <a:latin typeface="Calibri" panose="020F0502020204030204" pitchFamily="34" charset="0"/>
              </a:rPr>
              <a:t>→</a:t>
            </a:r>
            <a:r>
              <a:rPr lang="cs-CZ" sz="1900" dirty="0"/>
              <a:t/>
            </a:r>
            <a:br>
              <a:rPr lang="cs-CZ" sz="1900" dirty="0"/>
            </a:br>
            <a:r>
              <a:rPr lang="cs-CZ" sz="1900" dirty="0"/>
              <a:t> </a:t>
            </a:r>
            <a:r>
              <a:rPr lang="cs-CZ" sz="1900" b="1" cap="small" dirty="0"/>
              <a:t>Anarchosyndikalistická federace </a:t>
            </a:r>
            <a:r>
              <a:rPr lang="cs-CZ" sz="1900" dirty="0"/>
              <a:t>(1993) </a:t>
            </a:r>
            <a:endParaRPr lang="cs-CZ" sz="1900" b="1" cap="small" dirty="0"/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tiskoviny - zejména Hlas přímé akce</a:t>
            </a:r>
          </a:p>
          <a:p>
            <a:pPr>
              <a:buFont typeface="Tw Cen MT" panose="020B0602020104020603" pitchFamily="34" charset="-18"/>
              <a:buChar char="-"/>
            </a:pPr>
            <a:r>
              <a:rPr lang="cs-CZ" sz="1900" dirty="0"/>
              <a:t> syndikalistické odbory </a:t>
            </a:r>
            <a:r>
              <a:rPr lang="cs-CZ" sz="1900" b="1" dirty="0"/>
              <a:t>Solidarita - NRO </a:t>
            </a:r>
            <a:r>
              <a:rPr lang="cs-CZ" sz="1900" dirty="0"/>
              <a:t>(Nezávislé radikální odbory)</a:t>
            </a:r>
          </a:p>
          <a:p>
            <a:pPr>
              <a:buFont typeface="Tw Cen MT" panose="020B0602020104020603" pitchFamily="34" charset="-18"/>
              <a:buChar char="-"/>
            </a:pPr>
            <a:endParaRPr 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8477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11787</TotalTime>
  <Words>1305</Words>
  <Application>Microsoft Office PowerPoint</Application>
  <PresentationFormat>Předvádění na obrazovce (4:3)</PresentationFormat>
  <Paragraphs>271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Tw Cen MT</vt:lpstr>
      <vt:lpstr>Tw Cen MT Condensed</vt:lpstr>
      <vt:lpstr>Wingdings 2</vt:lpstr>
      <vt:lpstr>Wingdings 3</vt:lpstr>
      <vt:lpstr>HDOfficeLightV0</vt:lpstr>
      <vt:lpstr>1_HDOfficeLightV0</vt:lpstr>
      <vt:lpstr>2_HDOfficeLightV0</vt:lpstr>
      <vt:lpstr>Integrál</vt:lpstr>
      <vt:lpstr>radikální levice v čr po roce ‘89 </vt:lpstr>
      <vt:lpstr>krajní levice po roce 89</vt:lpstr>
      <vt:lpstr>krajní levice po roce 89</vt:lpstr>
      <vt:lpstr>krajní levice po roce 89</vt:lpstr>
      <vt:lpstr>anarchismus po roce 89</vt:lpstr>
      <vt:lpstr>anarchismus po roce 89</vt:lpstr>
      <vt:lpstr>anarchismus po roce 89</vt:lpstr>
      <vt:lpstr>anarchistické hnutí</vt:lpstr>
      <vt:lpstr>anarchistické hnutí</vt:lpstr>
      <vt:lpstr>anarchistické hnutí</vt:lpstr>
      <vt:lpstr>anarchistické hnutí</vt:lpstr>
      <vt:lpstr>anarchistické hnutí</vt:lpstr>
      <vt:lpstr>anarchistické hnutí</vt:lpstr>
      <vt:lpstr>anarchistické hnutí</vt:lpstr>
      <vt:lpstr>anarchistické hnutí</vt:lpstr>
      <vt:lpstr>anarchistické hnutí</vt:lpstr>
      <vt:lpstr>anarchistické hnutí</vt:lpstr>
      <vt:lpstr>anarchistické hnutí</vt:lpstr>
      <vt:lpstr>další iniciativy</vt:lpstr>
      <vt:lpstr>dogmatické marxisticko-leninské organizace</vt:lpstr>
      <vt:lpstr>komunistické-národovecké organizace</vt:lpstr>
      <vt:lpstr>trockismus</vt:lpstr>
      <vt:lpstr>trockismus</vt:lpstr>
      <vt:lpstr>trockismus</vt:lpstr>
      <vt:lpstr>trockismus</vt:lpstr>
      <vt:lpstr>trockismus</vt:lpstr>
      <vt:lpstr>trockismus</vt:lpstr>
      <vt:lpstr>další vývoj a proudy</vt:lpstr>
      <vt:lpstr>LITERATURA a odkazy</vt:lpstr>
      <vt:lpstr>odkazy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ZLOČIN?</dc:title>
  <dc:creator>Vendula Divisova</dc:creator>
  <cp:lastModifiedBy>Vendula Divisova</cp:lastModifiedBy>
  <cp:revision>298</cp:revision>
  <dcterms:created xsi:type="dcterms:W3CDTF">2015-09-29T10:52:05Z</dcterms:created>
  <dcterms:modified xsi:type="dcterms:W3CDTF">2015-12-08T15:06:50Z</dcterms:modified>
</cp:coreProperties>
</file>