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69" r:id="rId8"/>
    <p:sldId id="262" r:id="rId9"/>
    <p:sldId id="257" r:id="rId10"/>
    <p:sldId id="265" r:id="rId11"/>
    <p:sldId id="266" r:id="rId12"/>
    <p:sldId id="263" r:id="rId13"/>
    <p:sldId id="264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2" autoAdjust="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11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17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33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1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7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78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5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14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D4DA-80E9-47E1-9BE2-E482BF8C2891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B051-3274-49EB-915C-2EEBDB320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0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orkshop.chromeexperiments.com/projects/armsglob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712968" cy="2547714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NEOZBROJENÉ FORMY KONFLIKTU </a:t>
            </a:r>
            <a:b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cs-CZ" sz="3000" dirty="0" smtClean="0"/>
              <a:t>Iveta </a:t>
            </a:r>
            <a:r>
              <a:rPr lang="cs-CZ" sz="3000" dirty="0" err="1" smtClean="0"/>
              <a:t>Hlouchová</a:t>
            </a:r>
            <a:endParaRPr lang="cs-CZ" sz="3000" dirty="0" smtClean="0"/>
          </a:p>
          <a:p>
            <a:pPr algn="r"/>
            <a:r>
              <a:rPr lang="cs-CZ" sz="3000" dirty="0" smtClean="0"/>
              <a:t>BSS404 Výzkum konfliktu</a:t>
            </a:r>
            <a:endParaRPr lang="en-US" sz="3000" dirty="0"/>
          </a:p>
          <a:p>
            <a:pPr algn="r"/>
            <a:r>
              <a:rPr lang="en-US" sz="3000" dirty="0" smtClean="0"/>
              <a:t>08.12.2015</a:t>
            </a:r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4825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DIPLOMATICKÉ SANKCE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Opatření za účelem vyjádření nesouhlasu nebo nespokojenosti s nějakou akcí diplomatickými nebo politickými prostředky </a:t>
            </a:r>
          </a:p>
          <a:p>
            <a:r>
              <a:rPr lang="cs-CZ" dirty="0" smtClean="0"/>
              <a:t>Omezení nebo odvolání oficiálních návštěv vysokých státníků</a:t>
            </a:r>
          </a:p>
          <a:p>
            <a:r>
              <a:rPr lang="cs-CZ" dirty="0" smtClean="0"/>
              <a:t>Vyhoštění nebo stažení diplomatických misí, vč. uzavření ambasád nebo konzulátů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SANKCE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 psychologické války</a:t>
            </a:r>
          </a:p>
          <a:p>
            <a:r>
              <a:rPr lang="cs-CZ" dirty="0" smtClean="0"/>
              <a:t>Úmyslem je oslabit morálku veřejnosti v cílové zemi</a:t>
            </a:r>
          </a:p>
          <a:p>
            <a:r>
              <a:rPr lang="cs-CZ" dirty="0" smtClean="0"/>
              <a:t>Rezoluce RB OSN č. 757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7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SANKCE VŮČI JEDNOTLIVCŮM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Vrcholní političtí či ekonomičtí představitelé</a:t>
            </a:r>
          </a:p>
          <a:p>
            <a:r>
              <a:rPr lang="cs-CZ" dirty="0" smtClean="0"/>
              <a:t>Zákaz cestování, zmražení financí, zabavení nemovitostí, zbraňové embargo…</a:t>
            </a:r>
          </a:p>
          <a:p>
            <a:r>
              <a:rPr lang="cs-CZ" dirty="0" smtClean="0"/>
              <a:t>Příklad: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i="1" dirty="0" smtClean="0"/>
              <a:t>Al-</a:t>
            </a:r>
            <a:r>
              <a:rPr lang="cs-CZ" i="1" dirty="0" err="1" smtClean="0"/>
              <a:t>Qaeda</a:t>
            </a:r>
            <a:r>
              <a:rPr lang="cs-CZ" i="1" dirty="0" smtClean="0"/>
              <a:t> and </a:t>
            </a:r>
            <a:r>
              <a:rPr lang="cs-CZ" i="1" dirty="0" err="1" smtClean="0"/>
              <a:t>Taliban</a:t>
            </a:r>
            <a:r>
              <a:rPr lang="cs-CZ" i="1" dirty="0" smtClean="0"/>
              <a:t> </a:t>
            </a:r>
            <a:r>
              <a:rPr lang="cs-CZ" i="1" dirty="0" err="1" smtClean="0"/>
              <a:t>Sanctions</a:t>
            </a:r>
            <a:r>
              <a:rPr lang="cs-CZ" i="1" dirty="0" smtClean="0"/>
              <a:t> </a:t>
            </a:r>
            <a:r>
              <a:rPr lang="cs-CZ" i="1" dirty="0" err="1" smtClean="0"/>
              <a:t>Comittee</a:t>
            </a:r>
            <a:endParaRPr lang="cs-CZ" i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Tzv. Sankční list 1988 (2011)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 smtClean="0"/>
              <a:t>Hizballáh</a:t>
            </a:r>
            <a:r>
              <a:rPr lang="cs-CZ" dirty="0" smtClean="0"/>
              <a:t>, UNITA, Charles </a:t>
            </a:r>
            <a:r>
              <a:rPr lang="cs-CZ" dirty="0" err="1" smtClean="0"/>
              <a:t>Taylor</a:t>
            </a:r>
            <a:endParaRPr lang="cs-CZ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err="1" smtClean="0"/>
              <a:t>Umar</a:t>
            </a:r>
            <a:r>
              <a:rPr lang="cs-CZ" dirty="0" smtClean="0"/>
              <a:t> al-</a:t>
            </a:r>
            <a:r>
              <a:rPr lang="cs-CZ" dirty="0" err="1" smtClean="0"/>
              <a:t>Bašír</a:t>
            </a:r>
            <a:r>
              <a:rPr lang="cs-CZ" dirty="0" smtClean="0"/>
              <a:t>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5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EKONOMICKÉ SANKCE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Otázka efektivity – Joseph </a:t>
            </a:r>
            <a:r>
              <a:rPr lang="cs-CZ" dirty="0" err="1" smtClean="0"/>
              <a:t>Gavin</a:t>
            </a:r>
            <a:endParaRPr lang="cs-CZ" dirty="0" smtClean="0"/>
          </a:p>
          <a:p>
            <a:r>
              <a:rPr lang="cs-CZ" dirty="0" smtClean="0"/>
              <a:t>Důvody pro a proti </a:t>
            </a:r>
          </a:p>
          <a:p>
            <a:r>
              <a:rPr lang="cs-CZ" dirty="0" smtClean="0"/>
              <a:t>Příklady: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Irák – Ropa za potraviny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KLDR – jaderný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Írán – jaderný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Ruská federace – konflikt na Ukrajině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ISIS?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Underground </a:t>
            </a:r>
            <a:r>
              <a:rPr lang="cs-CZ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977" y="1783950"/>
            <a:ext cx="864096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	</a:t>
            </a:r>
            <a:r>
              <a:rPr lang="cs-CZ" dirty="0" smtClean="0"/>
              <a:t>1. obchod s narkotiky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2. nelegální ekonomika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3. „nezaznamenaná“ ekonomika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4. „nenahlášená“ ekonomika</a:t>
            </a:r>
          </a:p>
          <a:p>
            <a:pPr marL="0" indent="0" algn="just">
              <a:buNone/>
            </a:pPr>
            <a:r>
              <a:rPr lang="cs-CZ" dirty="0"/>
              <a:t>	</a:t>
            </a:r>
            <a:r>
              <a:rPr lang="cs-CZ" dirty="0" smtClean="0"/>
              <a:t>5. neformální ekonomika – </a:t>
            </a:r>
            <a:r>
              <a:rPr lang="cs-CZ" b="1" dirty="0" smtClean="0"/>
              <a:t>černý trh</a:t>
            </a:r>
          </a:p>
          <a:p>
            <a:pPr marL="0" indent="0" algn="just">
              <a:buNone/>
            </a:pP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4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ČERNÝ TRH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800" dirty="0" smtClean="0"/>
              <a:t>(Black Market </a:t>
            </a:r>
            <a:r>
              <a:rPr lang="cs-CZ" sz="1800" dirty="0" err="1" smtClean="0"/>
              <a:t>Products</a:t>
            </a:r>
            <a:r>
              <a:rPr lang="cs-CZ" sz="1800" dirty="0" smtClean="0"/>
              <a:t> Index by </a:t>
            </a:r>
            <a:r>
              <a:rPr lang="cs-CZ" sz="1800" dirty="0" err="1" smtClean="0"/>
              <a:t>Havocscope</a:t>
            </a:r>
            <a:r>
              <a:rPr lang="cs-CZ" sz="1800" dirty="0" smtClean="0"/>
              <a:t>)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448494"/>
              </p:ext>
            </p:extLst>
          </p:nvPr>
        </p:nvGraphicFramePr>
        <p:xfrm>
          <a:off x="1115616" y="1436080"/>
          <a:ext cx="7023046" cy="5063474"/>
        </p:xfrm>
        <a:graphic>
          <a:graphicData uri="http://schemas.openxmlformats.org/drawingml/2006/table">
            <a:tbl>
              <a:tblPr/>
              <a:tblGrid>
                <a:gridCol w="3511523"/>
                <a:gridCol w="3511523"/>
              </a:tblGrid>
              <a:tr h="624768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Největší černé</a:t>
                      </a:r>
                      <a:r>
                        <a:rPr lang="cs-CZ" sz="1500" baseline="0" dirty="0" smtClean="0">
                          <a:effectLst/>
                        </a:rPr>
                        <a:t> trhy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Odhadovaný</a:t>
                      </a:r>
                      <a:r>
                        <a:rPr lang="cs-CZ" sz="1500" baseline="0" dirty="0" smtClean="0">
                          <a:effectLst/>
                        </a:rPr>
                        <a:t> roční obrat</a:t>
                      </a:r>
                      <a:r>
                        <a:rPr lang="en-US" sz="1500" dirty="0">
                          <a:effectLst/>
                        </a:rPr>
                        <a:t/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 smtClean="0">
                          <a:effectLst/>
                        </a:rPr>
                        <a:t>(</a:t>
                      </a:r>
                      <a:r>
                        <a:rPr lang="cs-CZ" sz="1500" dirty="0" smtClean="0">
                          <a:effectLst/>
                        </a:rPr>
                        <a:t>mld. $)</a:t>
                      </a:r>
                      <a:endParaRPr lang="en-US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1701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celkem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1</a:t>
                      </a:r>
                      <a:r>
                        <a:rPr lang="cs-CZ" sz="1500" baseline="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829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Padělané</a:t>
                      </a:r>
                      <a:r>
                        <a:rPr lang="cs-CZ" sz="1500" baseline="0" dirty="0" smtClean="0">
                          <a:effectLst/>
                        </a:rPr>
                        <a:t> farmaceutické léky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200</a:t>
                      </a: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Prostituce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187</a:t>
                      </a: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Padělaná</a:t>
                      </a:r>
                      <a:r>
                        <a:rPr lang="cs-CZ" sz="1500" baseline="0" dirty="0" smtClean="0">
                          <a:effectLst/>
                        </a:rPr>
                        <a:t> elektronika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169</a:t>
                      </a: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Marihuana 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>
                          <a:effectLst/>
                        </a:rPr>
                        <a:t>142</a:t>
                      </a: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effectLst/>
                        </a:rPr>
                        <a:t>Ileg</a:t>
                      </a:r>
                      <a:r>
                        <a:rPr lang="cs-CZ" sz="1500" dirty="0" err="1" smtClean="0">
                          <a:effectLst/>
                        </a:rPr>
                        <a:t>ální</a:t>
                      </a:r>
                      <a:r>
                        <a:rPr lang="cs-CZ" sz="1500" baseline="0" dirty="0" smtClean="0">
                          <a:effectLst/>
                        </a:rPr>
                        <a:t> sázení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140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Kokain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85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solidFill>
                            <a:schemeClr val="tx1"/>
                          </a:solidFill>
                          <a:effectLst/>
                        </a:rPr>
                        <a:t>Léky</a:t>
                      </a:r>
                      <a:r>
                        <a:rPr lang="cs-CZ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 předpis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73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Opium a heroin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68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Softwarové</a:t>
                      </a:r>
                      <a:r>
                        <a:rPr lang="cs-CZ" sz="1500" baseline="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pirátství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63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Pašování</a:t>
                      </a:r>
                      <a:r>
                        <a:rPr lang="cs-CZ" sz="1500" baseline="0" dirty="0" smtClean="0">
                          <a:effectLst/>
                        </a:rPr>
                        <a:t> </a:t>
                      </a:r>
                      <a:r>
                        <a:rPr lang="cs-CZ" sz="1500" baseline="0" dirty="0" smtClean="0">
                          <a:effectLst/>
                        </a:rPr>
                        <a:t>cigaret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50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455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Pašování </a:t>
                      </a:r>
                      <a:r>
                        <a:rPr lang="cs-CZ" sz="1500" dirty="0" smtClean="0">
                          <a:effectLst/>
                        </a:rPr>
                        <a:t>potraviny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effectLst/>
                        </a:rPr>
                        <a:t>49</a:t>
                      </a:r>
                      <a:endParaRPr lang="cs-CZ" sz="1500" dirty="0">
                        <a:effectLst/>
                      </a:endParaRPr>
                    </a:p>
                  </a:txBody>
                  <a:tcPr marL="78034" marR="78034" marT="39017" marB="3901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Uvolnění sankcí proti Íránu je správným krokem, </a:t>
            </a:r>
            <a:r>
              <a:rPr lang="cs-CZ" dirty="0" smtClean="0"/>
              <a:t>jelikož </a:t>
            </a:r>
            <a:r>
              <a:rPr lang="cs-CZ" dirty="0"/>
              <a:t>bez toho nedosáhly zamýšleného výsledku a navázání partnerských vztahů s Íránem přinese více odpovědné chování této země na mezinárodním </a:t>
            </a:r>
            <a:r>
              <a:rPr lang="cs-CZ" dirty="0" smtClean="0"/>
              <a:t>poli.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760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BOJKOT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Akt dobrovolného zdržení se užívání, nákupu nebo jednání s osobou, organizací nebo zemí za účelem vyjádření protestu, obvykle z politických nebo socioekonomických důvodů</a:t>
            </a:r>
          </a:p>
          <a:p>
            <a:r>
              <a:rPr lang="cs-CZ" dirty="0" smtClean="0"/>
              <a:t>Někdy jako forma spotřebitelského aktivismu</a:t>
            </a:r>
          </a:p>
          <a:p>
            <a:r>
              <a:rPr lang="cs-CZ" dirty="0" smtClean="0"/>
              <a:t>Forma nenásilného odporu; bojkot voleb </a:t>
            </a:r>
          </a:p>
          <a:p>
            <a:r>
              <a:rPr lang="cs-CZ" smtClean="0"/>
              <a:t>Právní </a:t>
            </a:r>
            <a:r>
              <a:rPr lang="cs-CZ" dirty="0" smtClean="0"/>
              <a:t>omezení bojkotu</a:t>
            </a:r>
          </a:p>
          <a:p>
            <a:r>
              <a:rPr lang="cs-CZ" dirty="0" smtClean="0"/>
              <a:t>Omezení vývozu</a:t>
            </a:r>
          </a:p>
          <a:p>
            <a:r>
              <a:rPr lang="cs-CZ" dirty="0" smtClean="0"/>
              <a:t>Nová forma jako </a:t>
            </a:r>
            <a:r>
              <a:rPr lang="cs-CZ" i="1" dirty="0" err="1" smtClean="0"/>
              <a:t>viral</a:t>
            </a:r>
            <a:r>
              <a:rPr lang="cs-CZ" i="1" dirty="0" smtClean="0"/>
              <a:t> </a:t>
            </a:r>
            <a:r>
              <a:rPr lang="cs-CZ" i="1" dirty="0" err="1" smtClean="0"/>
              <a:t>labeling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049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Bojkot olympijských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r="7523" b="14683"/>
          <a:stretch/>
        </p:blipFill>
        <p:spPr bwMode="auto">
          <a:xfrm>
            <a:off x="-73619" y="1556792"/>
            <a:ext cx="9241239" cy="41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7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BLOKÁDA</a:t>
            </a:r>
            <a:endParaRPr lang="cs-CZ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Odříznutí určitého území od zásob potravin, vody, válečného materiálu, od komunikací s cílem fyzického nebo psychického vyčerpání protivníka</a:t>
            </a:r>
          </a:p>
          <a:p>
            <a:r>
              <a:rPr lang="cs-CZ" dirty="0" smtClean="0"/>
              <a:t>Námořní blokáda</a:t>
            </a:r>
          </a:p>
          <a:p>
            <a:r>
              <a:rPr lang="cs-CZ" dirty="0" smtClean="0"/>
              <a:t>Letecké mosty</a:t>
            </a:r>
          </a:p>
          <a:p>
            <a:r>
              <a:rPr lang="cs-CZ" dirty="0" smtClean="0"/>
              <a:t>Blízká X vzdálená blokáda; volná blokáda</a:t>
            </a:r>
          </a:p>
          <a:p>
            <a:r>
              <a:rPr lang="cs-CZ" dirty="0" smtClean="0"/>
              <a:t>Bezletové zóny, exkluzivní námořní zóny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4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5699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EMBARGO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/>
          <a:lstStyle/>
          <a:p>
            <a:r>
              <a:rPr lang="cs-CZ" dirty="0"/>
              <a:t>zákaz </a:t>
            </a:r>
            <a:r>
              <a:rPr lang="cs-CZ" dirty="0" smtClean="0"/>
              <a:t>vývozu/dovozu nějakého artiklu (většinou zbraní, suroviny nebo výrobku) </a:t>
            </a:r>
            <a:r>
              <a:rPr lang="cs-CZ" dirty="0"/>
              <a:t>do nějakého </a:t>
            </a:r>
            <a:r>
              <a:rPr lang="cs-CZ" dirty="0" smtClean="0"/>
              <a:t>státu, příp. zákaz</a:t>
            </a:r>
            <a:r>
              <a:rPr lang="cs-CZ" dirty="0"/>
              <a:t> </a:t>
            </a:r>
            <a:r>
              <a:rPr lang="cs-CZ" dirty="0" smtClean="0"/>
              <a:t>obchodování</a:t>
            </a:r>
            <a:r>
              <a:rPr lang="cs-CZ" dirty="0"/>
              <a:t> s tímto </a:t>
            </a:r>
            <a:r>
              <a:rPr lang="cs-CZ" dirty="0" smtClean="0"/>
              <a:t>státem</a:t>
            </a:r>
          </a:p>
          <a:p>
            <a:r>
              <a:rPr lang="cs-CZ" dirty="0" smtClean="0"/>
              <a:t>Většinou jako odvetné opatření</a:t>
            </a:r>
          </a:p>
          <a:p>
            <a:r>
              <a:rPr lang="cs-CZ" dirty="0" smtClean="0"/>
              <a:t>Obchodní embargo</a:t>
            </a:r>
          </a:p>
          <a:p>
            <a:r>
              <a:rPr lang="cs-CZ" dirty="0" smtClean="0"/>
              <a:t>Zbrojní embargo</a:t>
            </a:r>
          </a:p>
          <a:p>
            <a:r>
              <a:rPr lang="cs-CZ" dirty="0" smtClean="0"/>
              <a:t>Specifikum: Informační embargo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6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2104" r="28495" b="16269"/>
          <a:stretch/>
        </p:blipFill>
        <p:spPr bwMode="auto">
          <a:xfrm>
            <a:off x="467544" y="332656"/>
            <a:ext cx="8424936" cy="59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2302" r="26598" b="13293"/>
          <a:stretch/>
        </p:blipFill>
        <p:spPr bwMode="auto">
          <a:xfrm>
            <a:off x="827584" y="123108"/>
            <a:ext cx="7848872" cy="64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http://workshop.chromeexperiments.com/projects/armsglobe/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904"/>
          <a:stretch/>
        </p:blipFill>
        <p:spPr bwMode="auto">
          <a:xfrm>
            <a:off x="251520" y="1844824"/>
            <a:ext cx="8630343" cy="37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469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SANKCE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Pragmatická sankce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Historicky formální dekret panovníka o záležitostech prvořadé důležitosti a se silou ústavního zákona</a:t>
            </a:r>
            <a:endParaRPr lang="cs-CZ" dirty="0"/>
          </a:p>
          <a:p>
            <a:r>
              <a:rPr lang="cs-CZ" dirty="0" smtClean="0"/>
              <a:t>Mezinárodní sankce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donucovací opatření jednoho státu nebo skupiny států vůči jinému/jiným z politických důvodů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unilaterální i multilaterální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Sankce: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a) diplomatické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b) ekonomické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c) vojenské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d) sportovní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e) sankce vůči jednotlivcům</a:t>
            </a:r>
          </a:p>
          <a:p>
            <a:r>
              <a:rPr lang="cs-CZ" dirty="0" smtClean="0"/>
              <a:t>Obchodní sankce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Je k nim přistupováno z čistě ekonomických důvodů – obchodní spory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2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6319</TotalTime>
  <Words>351</Words>
  <Application>Microsoft Office PowerPoint</Application>
  <PresentationFormat>Předvádění na obrazovce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Motiv systému Office</vt:lpstr>
      <vt:lpstr>NEOZBROJENÉ FORMY KONFLIKTU  </vt:lpstr>
      <vt:lpstr>BOJKOT</vt:lpstr>
      <vt:lpstr>Bojkot olympijských her</vt:lpstr>
      <vt:lpstr>BLOKÁDA</vt:lpstr>
      <vt:lpstr>EMBARGO</vt:lpstr>
      <vt:lpstr>Prezentace aplikace PowerPoint</vt:lpstr>
      <vt:lpstr>Prezentace aplikace PowerPoint</vt:lpstr>
      <vt:lpstr>http://workshop.chromeexperiments.com/projects/armsglobe/</vt:lpstr>
      <vt:lpstr>SANKCE</vt:lpstr>
      <vt:lpstr>DIPLOMATICKÉ SANKCE</vt:lpstr>
      <vt:lpstr>SPORTOVNÍ SANKCE</vt:lpstr>
      <vt:lpstr>SANKCE VŮČI JEDNOTLIVCŮM</vt:lpstr>
      <vt:lpstr>EKONOMICKÉ SANKCE</vt:lpstr>
      <vt:lpstr>Underground economy</vt:lpstr>
      <vt:lpstr>ČERNÝ TRH (Black Market Products Index by Havocscope) </vt:lpstr>
      <vt:lpstr>SEMINÁŘ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NEOZBROJENÉ FORMY KONFLIKTU (sankce, embarga …)</dc:title>
  <dc:creator>sony</dc:creator>
  <cp:lastModifiedBy>IVETA HLOUCHOVA</cp:lastModifiedBy>
  <cp:revision>42</cp:revision>
  <dcterms:created xsi:type="dcterms:W3CDTF">2013-11-22T15:59:20Z</dcterms:created>
  <dcterms:modified xsi:type="dcterms:W3CDTF">2015-12-07T20:17:44Z</dcterms:modified>
</cp:coreProperties>
</file>